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77" r:id="rId2"/>
    <p:sldId id="281" r:id="rId3"/>
    <p:sldId id="282" r:id="rId4"/>
    <p:sldId id="275" r:id="rId5"/>
    <p:sldId id="261" r:id="rId6"/>
    <p:sldId id="262" r:id="rId7"/>
    <p:sldId id="273" r:id="rId8"/>
    <p:sldId id="278" r:id="rId9"/>
    <p:sldId id="279" r:id="rId10"/>
    <p:sldId id="280" r:id="rId11"/>
    <p:sldId id="283" r:id="rId12"/>
    <p:sldId id="284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/>
    <p:restoredTop sz="94659"/>
  </p:normalViewPr>
  <p:slideViewPr>
    <p:cSldViewPr snapToGrid="0" snapToObjects="1">
      <p:cViewPr varScale="1">
        <p:scale>
          <a:sx n="145" d="100"/>
          <a:sy n="145" d="100"/>
        </p:scale>
        <p:origin x="19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9BEA8-855D-F140-9150-48BC4F82DE9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3AD43-3D82-FE48-89DE-F6D316B3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8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AD43-3D82-FE48-89DE-F6D316B3F7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AD43-3D82-FE48-89DE-F6D316B3F7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70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AD43-3D82-FE48-89DE-F6D316B3F7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3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AD43-3D82-FE48-89DE-F6D316B3F7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3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AD43-3D82-FE48-89DE-F6D316B3F7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3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AD43-3D82-FE48-89DE-F6D316B3F7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3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3075A43-BA3F-7241-9D3D-74F355E0F0A8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67C6AD5-0D41-6647-9BC1-B1721F2F85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9446" y="1662490"/>
            <a:ext cx="6477000" cy="1914144"/>
          </a:xfrm>
        </p:spPr>
        <p:txBody>
          <a:bodyPr/>
          <a:lstStyle/>
          <a:p>
            <a:r>
              <a:rPr lang="en-US" sz="5400" dirty="0"/>
              <a:t>Journal Club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9446" y="3594922"/>
            <a:ext cx="6477000" cy="1174088"/>
          </a:xfrm>
        </p:spPr>
        <p:txBody>
          <a:bodyPr>
            <a:normAutofit/>
          </a:bodyPr>
          <a:lstStyle/>
          <a:p>
            <a:r>
              <a:rPr lang="en-US" sz="2800" dirty="0"/>
              <a:t>UHS Wilson Family Medicine Residency</a:t>
            </a:r>
          </a:p>
        </p:txBody>
      </p:sp>
    </p:spTree>
    <p:extLst>
      <p:ext uri="{BB962C8B-B14F-4D97-AF65-F5344CB8AC3E}">
        <p14:creationId xmlns:p14="http://schemas.microsoft.com/office/powerpoint/2010/main" val="4091315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47351"/>
            <a:ext cx="7313613" cy="868362"/>
          </a:xfrm>
        </p:spPr>
        <p:txBody>
          <a:bodyPr/>
          <a:lstStyle/>
          <a:p>
            <a:r>
              <a:rPr lang="en-US" dirty="0"/>
              <a:t>Group report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03543" y="1527434"/>
            <a:ext cx="2279720" cy="45854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What kind of study</a:t>
            </a:r>
          </a:p>
          <a:p>
            <a:pPr marL="457200" lvl="1" indent="0">
              <a:buNone/>
            </a:pPr>
            <a:r>
              <a:rPr lang="en-US" dirty="0"/>
              <a:t>cohort, case-control, RCT, etc.</a:t>
            </a:r>
          </a:p>
          <a:p>
            <a:pPr marL="0" indent="0">
              <a:buNone/>
            </a:pPr>
            <a:r>
              <a:rPr lang="en-US" dirty="0"/>
              <a:t>Who were the patients (inclusion, exclusion criteria)</a:t>
            </a:r>
          </a:p>
          <a:p>
            <a:pPr marL="0" indent="0">
              <a:buNone/>
            </a:pPr>
            <a:r>
              <a:rPr lang="en-US" dirty="0"/>
              <a:t>What outcomes measured</a:t>
            </a:r>
          </a:p>
          <a:p>
            <a:pPr marL="0" indent="0">
              <a:buNone/>
            </a:pPr>
            <a:r>
              <a:rPr lang="en-US" dirty="0"/>
              <a:t>What were the interventions</a:t>
            </a:r>
          </a:p>
          <a:p>
            <a:pPr marL="0" indent="0">
              <a:buNone/>
            </a:pPr>
            <a:r>
              <a:rPr lang="en-US" dirty="0"/>
              <a:t>What were the findings in relative and absolute terms</a:t>
            </a:r>
          </a:p>
          <a:p>
            <a:pPr marL="0" indent="0">
              <a:buNone/>
            </a:pPr>
            <a:r>
              <a:rPr lang="en-US" dirty="0"/>
              <a:t>Concerns for bias, error, confounding, validity</a:t>
            </a:r>
          </a:p>
        </p:txBody>
      </p:sp>
      <p:pic>
        <p:nvPicPr>
          <p:cNvPr id="4" name="Picture 3" descr="Screen Shot 2017-03-06 at 9.21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22" y="1383684"/>
            <a:ext cx="6433281" cy="9356474"/>
          </a:xfrm>
          <a:prstGeom prst="rect">
            <a:avLst/>
          </a:prstGeom>
        </p:spPr>
      </p:pic>
      <p:pic>
        <p:nvPicPr>
          <p:cNvPr id="7" name="Picture 6" descr="Screen Shot 2017-03-06 at 9.30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07" y="1654542"/>
            <a:ext cx="3606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5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good should A1c be?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feasible to get A1c decent, into the 7’s</a:t>
            </a:r>
          </a:p>
          <a:p>
            <a:r>
              <a:rPr lang="en-US" dirty="0"/>
              <a:t>should we push it towards normal, in the 6’s?</a:t>
            </a:r>
          </a:p>
          <a:p>
            <a:r>
              <a:rPr lang="en-US" dirty="0"/>
              <a:t>now you know the evidence</a:t>
            </a:r>
          </a:p>
          <a:p>
            <a:r>
              <a:rPr lang="en-US" dirty="0"/>
              <a:t>what are those criteria for considering pros and cons of interventions?</a:t>
            </a:r>
          </a:p>
          <a:p>
            <a:r>
              <a:rPr lang="en-US" dirty="0"/>
              <a:t>you know, the patient-oriented ones...</a:t>
            </a:r>
          </a:p>
          <a:p>
            <a:r>
              <a:rPr lang="en-US" dirty="0"/>
              <a:t>5 criteria...</a:t>
            </a:r>
          </a:p>
        </p:txBody>
      </p:sp>
    </p:spTree>
    <p:extLst>
      <p:ext uri="{BB962C8B-B14F-4D97-AF65-F5344CB8AC3E}">
        <p14:creationId xmlns:p14="http://schemas.microsoft.com/office/powerpoint/2010/main" val="37140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91A2-FF62-3B4D-B857-D222D307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A1c intense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7BF1C-0BB1-E94B-A1D3-6EAE83701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9568" y="1735139"/>
            <a:ext cx="2827867" cy="40560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SAFETY</a:t>
            </a:r>
          </a:p>
          <a:p>
            <a:pPr marL="0" indent="0">
              <a:buNone/>
            </a:pPr>
            <a:r>
              <a:rPr lang="en-US" sz="2800" dirty="0"/>
              <a:t>TOLERABILITY</a:t>
            </a:r>
          </a:p>
          <a:p>
            <a:pPr marL="0" indent="0">
              <a:buNone/>
            </a:pPr>
            <a:r>
              <a:rPr lang="en-US" sz="2800" dirty="0"/>
              <a:t>EFFICACY</a:t>
            </a:r>
          </a:p>
          <a:p>
            <a:pPr marL="0" indent="0">
              <a:buNone/>
            </a:pPr>
            <a:r>
              <a:rPr lang="en-US" sz="2800" dirty="0"/>
              <a:t>PRICE</a:t>
            </a:r>
          </a:p>
          <a:p>
            <a:pPr marL="0" indent="0">
              <a:buNone/>
            </a:pPr>
            <a:r>
              <a:rPr lang="en-US" sz="2800" dirty="0"/>
              <a:t>SIMPLICITY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DFBE0-A37A-0043-A8AD-89EFF99A8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4667" y="1735139"/>
            <a:ext cx="4319693" cy="405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⇧ hypoglycemia, ⇧ mortality</a:t>
            </a:r>
          </a:p>
          <a:p>
            <a:pPr marL="0" indent="0">
              <a:buNone/>
            </a:pPr>
            <a:r>
              <a:rPr lang="en-US" sz="2800" dirty="0"/>
              <a:t>more meds = ⇧ side effects</a:t>
            </a:r>
          </a:p>
          <a:p>
            <a:pPr marL="0" indent="0">
              <a:buNone/>
            </a:pPr>
            <a:r>
              <a:rPr lang="en-US" sz="2800" dirty="0"/>
              <a:t>no benefit, some harm</a:t>
            </a:r>
          </a:p>
          <a:p>
            <a:pPr marL="0" indent="0">
              <a:buNone/>
            </a:pPr>
            <a:r>
              <a:rPr lang="en-US" sz="2800" dirty="0"/>
              <a:t>more meds = ⇧ cost</a:t>
            </a:r>
          </a:p>
          <a:p>
            <a:pPr marL="0" indent="0">
              <a:buNone/>
            </a:pPr>
            <a:r>
              <a:rPr lang="en-US" sz="2800" dirty="0"/>
              <a:t>more meds = ⇧ complexity</a:t>
            </a:r>
          </a:p>
        </p:txBody>
      </p:sp>
    </p:spTree>
    <p:extLst>
      <p:ext uri="{BB962C8B-B14F-4D97-AF65-F5344CB8AC3E}">
        <p14:creationId xmlns:p14="http://schemas.microsoft.com/office/powerpoint/2010/main" val="37469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BC385-DADD-714F-A218-6692C7567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65" y="158640"/>
            <a:ext cx="8607669" cy="65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5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434"/>
            <a:ext cx="7313613" cy="868362"/>
          </a:xfrm>
        </p:spPr>
        <p:txBody>
          <a:bodyPr/>
          <a:lstStyle/>
          <a:p>
            <a:r>
              <a:rPr lang="en-US" dirty="0"/>
              <a:t>A1c and Outcomes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39" t="3256" r="15097" b="5740"/>
          <a:stretch/>
        </p:blipFill>
        <p:spPr>
          <a:xfrm>
            <a:off x="104258" y="3307571"/>
            <a:ext cx="5483447" cy="3455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617" y="1734343"/>
            <a:ext cx="4133114" cy="5028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211" y="1108841"/>
            <a:ext cx="4388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Higher A1c = bad</a:t>
            </a:r>
          </a:p>
          <a:p>
            <a:r>
              <a:rPr lang="en-US" sz="3200" dirty="0"/>
              <a:t>Lower A1c = good</a:t>
            </a:r>
          </a:p>
          <a:p>
            <a:r>
              <a:rPr lang="en-US" sz="3200" dirty="0"/>
              <a:t>lowering A1c from </a:t>
            </a:r>
          </a:p>
          <a:p>
            <a:r>
              <a:rPr lang="en-US" sz="3200" dirty="0"/>
              <a:t>higher to lower = ???</a:t>
            </a:r>
          </a:p>
        </p:txBody>
      </p:sp>
    </p:spTree>
    <p:extLst>
      <p:ext uri="{BB962C8B-B14F-4D97-AF65-F5344CB8AC3E}">
        <p14:creationId xmlns:p14="http://schemas.microsoft.com/office/powerpoint/2010/main" val="14028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396"/>
            <a:ext cx="7313613" cy="868362"/>
          </a:xfrm>
        </p:spPr>
        <p:txBody>
          <a:bodyPr/>
          <a:lstStyle/>
          <a:p>
            <a:r>
              <a:rPr lang="en-US" dirty="0"/>
              <a:t>Higher to Lower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65706"/>
            <a:ext cx="7313613" cy="5354666"/>
          </a:xfrm>
        </p:spPr>
        <p:txBody>
          <a:bodyPr/>
          <a:lstStyle/>
          <a:p>
            <a:r>
              <a:rPr lang="en-US" dirty="0"/>
              <a:t>Hypertension</a:t>
            </a:r>
          </a:p>
          <a:p>
            <a:pPr lvl="1"/>
            <a:r>
              <a:rPr lang="en-US" dirty="0"/>
              <a:t>higher BP = bad</a:t>
            </a:r>
          </a:p>
          <a:p>
            <a:pPr lvl="1"/>
            <a:r>
              <a:rPr lang="en-US" dirty="0"/>
              <a:t>lower BP = good</a:t>
            </a:r>
          </a:p>
          <a:p>
            <a:pPr lvl="1"/>
            <a:r>
              <a:rPr lang="en-US" dirty="0"/>
              <a:t>lowering high BP to lower BP</a:t>
            </a:r>
          </a:p>
          <a:p>
            <a:pPr lvl="2"/>
            <a:r>
              <a:rPr lang="en-US" dirty="0"/>
              <a:t>outcomes improved ACEI, diuretic, CCB</a:t>
            </a:r>
          </a:p>
          <a:p>
            <a:pPr lvl="2"/>
            <a:r>
              <a:rPr lang="en-US" dirty="0"/>
              <a:t>outcomes NOT improved Atenolol</a:t>
            </a:r>
          </a:p>
          <a:p>
            <a:r>
              <a:rPr lang="en-US" dirty="0"/>
              <a:t>Cholesterol</a:t>
            </a:r>
          </a:p>
          <a:p>
            <a:pPr lvl="1"/>
            <a:r>
              <a:rPr lang="en-US" dirty="0"/>
              <a:t>higher </a:t>
            </a:r>
            <a:r>
              <a:rPr lang="en-US" dirty="0" err="1"/>
              <a:t>Chol</a:t>
            </a:r>
            <a:r>
              <a:rPr lang="en-US" dirty="0"/>
              <a:t> = bad</a:t>
            </a:r>
          </a:p>
          <a:p>
            <a:pPr lvl="1"/>
            <a:r>
              <a:rPr lang="en-US" dirty="0"/>
              <a:t>lower </a:t>
            </a:r>
            <a:r>
              <a:rPr lang="en-US" dirty="0" err="1"/>
              <a:t>Chol</a:t>
            </a:r>
            <a:r>
              <a:rPr lang="en-US" dirty="0"/>
              <a:t> = good</a:t>
            </a:r>
          </a:p>
          <a:p>
            <a:pPr lvl="1"/>
            <a:r>
              <a:rPr lang="en-US" dirty="0"/>
              <a:t>lowering high </a:t>
            </a:r>
            <a:r>
              <a:rPr lang="en-US" dirty="0" err="1"/>
              <a:t>Chol</a:t>
            </a:r>
            <a:r>
              <a:rPr lang="en-US" dirty="0"/>
              <a:t> to lower </a:t>
            </a:r>
            <a:r>
              <a:rPr lang="en-US" dirty="0" err="1"/>
              <a:t>Chol</a:t>
            </a:r>
            <a:endParaRPr lang="en-US" dirty="0"/>
          </a:p>
          <a:p>
            <a:pPr lvl="2"/>
            <a:r>
              <a:rPr lang="en-US" dirty="0"/>
              <a:t>outcomes improved statins, binding resins, PCSK9’s</a:t>
            </a:r>
          </a:p>
          <a:p>
            <a:pPr lvl="2"/>
            <a:r>
              <a:rPr lang="en-US" dirty="0"/>
              <a:t>outcomes NOT improved HRT, Niacin</a:t>
            </a:r>
          </a:p>
        </p:txBody>
      </p:sp>
    </p:spTree>
    <p:extLst>
      <p:ext uri="{BB962C8B-B14F-4D97-AF65-F5344CB8AC3E}">
        <p14:creationId xmlns:p14="http://schemas.microsoft.com/office/powerpoint/2010/main" val="69495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Club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50150" y="1525843"/>
            <a:ext cx="7203358" cy="4966097"/>
          </a:xfrm>
        </p:spPr>
        <p:txBody>
          <a:bodyPr>
            <a:normAutofit/>
          </a:bodyPr>
          <a:lstStyle/>
          <a:p>
            <a:r>
              <a:rPr lang="en-US" sz="2800" dirty="0"/>
              <a:t>usually an article</a:t>
            </a:r>
          </a:p>
          <a:p>
            <a:r>
              <a:rPr lang="en-US" sz="2800" dirty="0"/>
              <a:t>today a question to answer</a:t>
            </a:r>
          </a:p>
          <a:p>
            <a:r>
              <a:rPr lang="en-US" sz="2800" dirty="0"/>
              <a:t>we manage type II diabetes super-frequently</a:t>
            </a:r>
          </a:p>
          <a:p>
            <a:r>
              <a:rPr lang="en-US" sz="2800" dirty="0"/>
              <a:t>just how good should you aim to make A1c?</a:t>
            </a:r>
          </a:p>
          <a:p>
            <a:r>
              <a:rPr lang="en-US" sz="2800" dirty="0"/>
              <a:t>you’ve probably heard different A1c goals</a:t>
            </a:r>
          </a:p>
          <a:p>
            <a:r>
              <a:rPr lang="en-US" sz="2800" dirty="0"/>
              <a:t>you’ve probably been told different A1c goals</a:t>
            </a:r>
          </a:p>
          <a:p>
            <a:r>
              <a:rPr lang="en-US" sz="2800" dirty="0"/>
              <a:t>today figure it out for yourself</a:t>
            </a:r>
          </a:p>
        </p:txBody>
      </p:sp>
    </p:spTree>
    <p:extLst>
      <p:ext uri="{BB962C8B-B14F-4D97-AF65-F5344CB8AC3E}">
        <p14:creationId xmlns:p14="http://schemas.microsoft.com/office/powerpoint/2010/main" val="7869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Club activity!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4 groups</a:t>
            </a:r>
          </a:p>
          <a:p>
            <a:r>
              <a:rPr lang="en-US" dirty="0"/>
              <a:t>4 RCT’s on the topic</a:t>
            </a:r>
          </a:p>
          <a:p>
            <a:r>
              <a:rPr lang="en-US" dirty="0"/>
              <a:t>evaluate 4 articles on how good to make A1c</a:t>
            </a:r>
          </a:p>
          <a:p>
            <a:r>
              <a:rPr lang="en-US" dirty="0"/>
              <a:t>15 minutes to review article</a:t>
            </a:r>
          </a:p>
          <a:p>
            <a:r>
              <a:rPr lang="en-US" dirty="0"/>
              <a:t>then each group 5 minute report to the group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decide what to conclude</a:t>
            </a:r>
          </a:p>
        </p:txBody>
      </p:sp>
    </p:spTree>
    <p:extLst>
      <p:ext uri="{BB962C8B-B14F-4D97-AF65-F5344CB8AC3E}">
        <p14:creationId xmlns:p14="http://schemas.microsoft.com/office/powerpoint/2010/main" val="25464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report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41632" y="1735138"/>
            <a:ext cx="6986380" cy="40560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kind of study</a:t>
            </a:r>
          </a:p>
          <a:p>
            <a:pPr lvl="1"/>
            <a:r>
              <a:rPr lang="en-US" dirty="0"/>
              <a:t>(hint: it’s an RCT!)</a:t>
            </a:r>
          </a:p>
          <a:p>
            <a:r>
              <a:rPr lang="en-US" dirty="0"/>
              <a:t>Who were the patients (inclusion, exclusion criteria)</a:t>
            </a:r>
          </a:p>
          <a:p>
            <a:r>
              <a:rPr lang="en-US" dirty="0"/>
              <a:t>What outcomes measured</a:t>
            </a:r>
          </a:p>
          <a:p>
            <a:r>
              <a:rPr lang="en-US" dirty="0"/>
              <a:t>What were the interventions</a:t>
            </a:r>
          </a:p>
          <a:p>
            <a:r>
              <a:rPr lang="en-US" dirty="0"/>
              <a:t>What were the findings </a:t>
            </a:r>
          </a:p>
          <a:p>
            <a:pPr lvl="1"/>
            <a:r>
              <a:rPr lang="en-US" dirty="0"/>
              <a:t>in relative and absolute terms, if given</a:t>
            </a:r>
          </a:p>
          <a:p>
            <a:r>
              <a:rPr lang="en-US" dirty="0"/>
              <a:t>Concerns for bias, error, confounding, validity</a:t>
            </a:r>
          </a:p>
        </p:txBody>
      </p:sp>
    </p:spTree>
    <p:extLst>
      <p:ext uri="{BB962C8B-B14F-4D97-AF65-F5344CB8AC3E}">
        <p14:creationId xmlns:p14="http://schemas.microsoft.com/office/powerpoint/2010/main" val="32543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47351"/>
            <a:ext cx="7313613" cy="868362"/>
          </a:xfrm>
        </p:spPr>
        <p:txBody>
          <a:bodyPr/>
          <a:lstStyle/>
          <a:p>
            <a:r>
              <a:rPr lang="en-US" dirty="0"/>
              <a:t>Group report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03543" y="1527433"/>
            <a:ext cx="2279720" cy="49550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What kind of study</a:t>
            </a:r>
          </a:p>
          <a:p>
            <a:pPr marL="457200" lvl="1" indent="0">
              <a:buNone/>
            </a:pPr>
            <a:r>
              <a:rPr lang="en-US" dirty="0"/>
              <a:t>cohort, case-control, RCT, etc.</a:t>
            </a:r>
          </a:p>
          <a:p>
            <a:pPr marL="0" indent="0">
              <a:buNone/>
            </a:pPr>
            <a:r>
              <a:rPr lang="en-US" dirty="0"/>
              <a:t>Who were the patients (inclusion, exclusion criteria)</a:t>
            </a:r>
          </a:p>
          <a:p>
            <a:pPr marL="0" indent="0">
              <a:buNone/>
            </a:pPr>
            <a:r>
              <a:rPr lang="en-US" dirty="0"/>
              <a:t>What outcomes measured</a:t>
            </a:r>
          </a:p>
          <a:p>
            <a:pPr marL="0" indent="0">
              <a:buNone/>
            </a:pPr>
            <a:r>
              <a:rPr lang="en-US" dirty="0"/>
              <a:t>What were the interventions</a:t>
            </a:r>
          </a:p>
          <a:p>
            <a:pPr marL="0" indent="0">
              <a:buNone/>
            </a:pPr>
            <a:r>
              <a:rPr lang="en-US" dirty="0"/>
              <a:t>What were the findings in relative and absolute terms</a:t>
            </a:r>
          </a:p>
          <a:p>
            <a:pPr marL="0" indent="0">
              <a:buNone/>
            </a:pPr>
            <a:r>
              <a:rPr lang="en-US" dirty="0"/>
              <a:t>Concerns for bias, error, confounding, validity</a:t>
            </a:r>
          </a:p>
        </p:txBody>
      </p:sp>
      <p:pic>
        <p:nvPicPr>
          <p:cNvPr id="4" name="Picture 3" descr="Screen Shot 2017-03-06 at 9.20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42" y="1362122"/>
            <a:ext cx="6526100" cy="5742286"/>
          </a:xfrm>
          <a:prstGeom prst="rect">
            <a:avLst/>
          </a:prstGeom>
        </p:spPr>
      </p:pic>
      <p:pic>
        <p:nvPicPr>
          <p:cNvPr id="8" name="Picture 7" descr="Screen Shot 2017-03-06 at 9.22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83" y="3218291"/>
            <a:ext cx="3111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4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47351"/>
            <a:ext cx="7313613" cy="868362"/>
          </a:xfrm>
        </p:spPr>
        <p:txBody>
          <a:bodyPr/>
          <a:lstStyle/>
          <a:p>
            <a:r>
              <a:rPr lang="en-US" dirty="0"/>
              <a:t>Group report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03543" y="1527434"/>
            <a:ext cx="2279720" cy="45854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What kind of study</a:t>
            </a:r>
          </a:p>
          <a:p>
            <a:pPr marL="457200" lvl="1" indent="0">
              <a:buNone/>
            </a:pPr>
            <a:r>
              <a:rPr lang="en-US" dirty="0"/>
              <a:t>cohort, case-control, RCT, etc.</a:t>
            </a:r>
          </a:p>
          <a:p>
            <a:pPr marL="0" indent="0">
              <a:buNone/>
            </a:pPr>
            <a:r>
              <a:rPr lang="en-US" dirty="0"/>
              <a:t>Who were the patients (inclusion, exclusion criteria)</a:t>
            </a:r>
          </a:p>
          <a:p>
            <a:pPr marL="0" indent="0">
              <a:buNone/>
            </a:pPr>
            <a:r>
              <a:rPr lang="en-US" dirty="0"/>
              <a:t>What outcomes measured</a:t>
            </a:r>
          </a:p>
          <a:p>
            <a:pPr marL="0" indent="0">
              <a:buNone/>
            </a:pPr>
            <a:r>
              <a:rPr lang="en-US" dirty="0"/>
              <a:t>What were the interventions</a:t>
            </a:r>
          </a:p>
          <a:p>
            <a:pPr marL="0" indent="0">
              <a:buNone/>
            </a:pPr>
            <a:r>
              <a:rPr lang="en-US" dirty="0"/>
              <a:t>What were the findings in relative and absolute terms</a:t>
            </a:r>
          </a:p>
          <a:p>
            <a:pPr marL="0" indent="0">
              <a:buNone/>
            </a:pPr>
            <a:r>
              <a:rPr lang="en-US" dirty="0"/>
              <a:t>Concerns for bias, error, confounding, validity</a:t>
            </a:r>
          </a:p>
        </p:txBody>
      </p:sp>
      <p:pic>
        <p:nvPicPr>
          <p:cNvPr id="4" name="Picture 3" descr="Screen Shot 2017-03-06 at 9.20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63" y="1386233"/>
            <a:ext cx="6569066" cy="661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6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47351"/>
            <a:ext cx="7313613" cy="868362"/>
          </a:xfrm>
        </p:spPr>
        <p:txBody>
          <a:bodyPr/>
          <a:lstStyle/>
          <a:p>
            <a:r>
              <a:rPr lang="en-US" dirty="0"/>
              <a:t>Group report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03543" y="1527434"/>
            <a:ext cx="2279720" cy="45854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What kind of study</a:t>
            </a:r>
          </a:p>
          <a:p>
            <a:pPr marL="457200" lvl="1" indent="0">
              <a:buNone/>
            </a:pPr>
            <a:r>
              <a:rPr lang="en-US" dirty="0"/>
              <a:t>cohort, case-control, RCT, etc.</a:t>
            </a:r>
          </a:p>
          <a:p>
            <a:pPr marL="0" indent="0">
              <a:buNone/>
            </a:pPr>
            <a:r>
              <a:rPr lang="en-US" dirty="0"/>
              <a:t>Who were the patients (inclusion, exclusion criteria)</a:t>
            </a:r>
          </a:p>
          <a:p>
            <a:pPr marL="0" indent="0">
              <a:buNone/>
            </a:pPr>
            <a:r>
              <a:rPr lang="en-US" dirty="0"/>
              <a:t>What outcomes measured</a:t>
            </a:r>
          </a:p>
          <a:p>
            <a:pPr marL="0" indent="0">
              <a:buNone/>
            </a:pPr>
            <a:r>
              <a:rPr lang="en-US" dirty="0"/>
              <a:t>What were the interventions</a:t>
            </a:r>
          </a:p>
          <a:p>
            <a:pPr marL="0" indent="0">
              <a:buNone/>
            </a:pPr>
            <a:r>
              <a:rPr lang="en-US" dirty="0"/>
              <a:t>What were the findings in relative and absolute terms</a:t>
            </a:r>
          </a:p>
          <a:p>
            <a:pPr marL="0" indent="0">
              <a:buNone/>
            </a:pPr>
            <a:r>
              <a:rPr lang="en-US" dirty="0"/>
              <a:t>Concerns for bias, error, confounding, validity</a:t>
            </a:r>
          </a:p>
        </p:txBody>
      </p:sp>
      <p:pic>
        <p:nvPicPr>
          <p:cNvPr id="4" name="Picture 3" descr="Screen Shot 2017-03-06 at 9.19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03" y="1383683"/>
            <a:ext cx="6652352" cy="6706363"/>
          </a:xfrm>
          <a:prstGeom prst="rect">
            <a:avLst/>
          </a:prstGeom>
        </p:spPr>
      </p:pic>
      <p:pic>
        <p:nvPicPr>
          <p:cNvPr id="7" name="Picture 6" descr="Screen Shot 2017-03-06 at 9.28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55" y="1668000"/>
            <a:ext cx="49149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0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4892</TotalTime>
  <Words>511</Words>
  <Application>Microsoft Macintosh PowerPoint</Application>
  <PresentationFormat>On-screen Show (4:3)</PresentationFormat>
  <Paragraphs>100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Goudy Old Style</vt:lpstr>
      <vt:lpstr>Impact</vt:lpstr>
      <vt:lpstr>Rockwell</vt:lpstr>
      <vt:lpstr>Inkwell</vt:lpstr>
      <vt:lpstr>Journal Club</vt:lpstr>
      <vt:lpstr>A1c and Outcomes</vt:lpstr>
      <vt:lpstr>Higher to Lower</vt:lpstr>
      <vt:lpstr>Journal Club</vt:lpstr>
      <vt:lpstr>Journal Club activity!</vt:lpstr>
      <vt:lpstr>Group report</vt:lpstr>
      <vt:lpstr>Group report</vt:lpstr>
      <vt:lpstr>Group report</vt:lpstr>
      <vt:lpstr>Group report</vt:lpstr>
      <vt:lpstr>Group report</vt:lpstr>
      <vt:lpstr>So how good should A1c be?</vt:lpstr>
      <vt:lpstr>STEPS for A1c intense control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1995 UK Pill Scare</dc:title>
  <dc:creator>Joshua Steinberg</dc:creator>
  <cp:lastModifiedBy>Joshua Steinberg</cp:lastModifiedBy>
  <cp:revision>67</cp:revision>
  <dcterms:created xsi:type="dcterms:W3CDTF">2016-11-21T10:45:36Z</dcterms:created>
  <dcterms:modified xsi:type="dcterms:W3CDTF">2019-02-14T21:38:59Z</dcterms:modified>
</cp:coreProperties>
</file>