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Lst>
  <p:notesMasterIdLst>
    <p:notesMasterId r:id="rId63"/>
  </p:notesMasterIdLst>
  <p:sldIdLst>
    <p:sldId id="256" r:id="rId2"/>
    <p:sldId id="268" r:id="rId3"/>
    <p:sldId id="267" r:id="rId4"/>
    <p:sldId id="292" r:id="rId5"/>
    <p:sldId id="290" r:id="rId6"/>
    <p:sldId id="328" r:id="rId7"/>
    <p:sldId id="302" r:id="rId8"/>
    <p:sldId id="335" r:id="rId9"/>
    <p:sldId id="337" r:id="rId10"/>
    <p:sldId id="340" r:id="rId11"/>
    <p:sldId id="364" r:id="rId12"/>
    <p:sldId id="357" r:id="rId13"/>
    <p:sldId id="266" r:id="rId14"/>
    <p:sldId id="293" r:id="rId15"/>
    <p:sldId id="379" r:id="rId16"/>
    <p:sldId id="296" r:id="rId17"/>
    <p:sldId id="382" r:id="rId18"/>
    <p:sldId id="297" r:id="rId19"/>
    <p:sldId id="272" r:id="rId20"/>
    <p:sldId id="321" r:id="rId21"/>
    <p:sldId id="390" r:id="rId22"/>
    <p:sldId id="310" r:id="rId23"/>
    <p:sldId id="345" r:id="rId24"/>
    <p:sldId id="351" r:id="rId25"/>
    <p:sldId id="352" r:id="rId26"/>
    <p:sldId id="368" r:id="rId27"/>
    <p:sldId id="315" r:id="rId28"/>
    <p:sldId id="331" r:id="rId29"/>
    <p:sldId id="367" r:id="rId30"/>
    <p:sldId id="391" r:id="rId31"/>
    <p:sldId id="280" r:id="rId32"/>
    <p:sldId id="334" r:id="rId33"/>
    <p:sldId id="318" r:id="rId34"/>
    <p:sldId id="317" r:id="rId35"/>
    <p:sldId id="278" r:id="rId36"/>
    <p:sldId id="287" r:id="rId37"/>
    <p:sldId id="371" r:id="rId38"/>
    <p:sldId id="363" r:id="rId39"/>
    <p:sldId id="365" r:id="rId40"/>
    <p:sldId id="366" r:id="rId41"/>
    <p:sldId id="387" r:id="rId42"/>
    <p:sldId id="285" r:id="rId43"/>
    <p:sldId id="300" r:id="rId44"/>
    <p:sldId id="301" r:id="rId45"/>
    <p:sldId id="323" r:id="rId46"/>
    <p:sldId id="325" r:id="rId47"/>
    <p:sldId id="319" r:id="rId48"/>
    <p:sldId id="303" r:id="rId49"/>
    <p:sldId id="264" r:id="rId50"/>
    <p:sldId id="281" r:id="rId51"/>
    <p:sldId id="282" r:id="rId52"/>
    <p:sldId id="283" r:id="rId53"/>
    <p:sldId id="286" r:id="rId54"/>
    <p:sldId id="284" r:id="rId55"/>
    <p:sldId id="313" r:id="rId56"/>
    <p:sldId id="305" r:id="rId57"/>
    <p:sldId id="358" r:id="rId58"/>
    <p:sldId id="360" r:id="rId59"/>
    <p:sldId id="329" r:id="rId60"/>
    <p:sldId id="289" r:id="rId61"/>
    <p:sldId id="355"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624" autoAdjust="0"/>
    <p:restoredTop sz="72636" autoAdjust="0"/>
  </p:normalViewPr>
  <p:slideViewPr>
    <p:cSldViewPr snapToGrid="0">
      <p:cViewPr varScale="1">
        <p:scale>
          <a:sx n="93" d="100"/>
          <a:sy n="93" d="100"/>
        </p:scale>
        <p:origin x="968" y="200"/>
      </p:cViewPr>
      <p:guideLst/>
    </p:cSldViewPr>
  </p:slideViewPr>
  <p:notesTextViewPr>
    <p:cViewPr>
      <p:scale>
        <a:sx n="100" d="100"/>
        <a:sy n="100" d="100"/>
      </p:scale>
      <p:origin x="0" y="0"/>
    </p:cViewPr>
  </p:notesTextViewPr>
  <p:notesViewPr>
    <p:cSldViewPr snapToGrid="0">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49304-5A51-4642-9F12-F0A386EBB33C}" type="datetimeFigureOut">
              <a:rPr lang="en-US" smtClean="0"/>
              <a:t>9/11/22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1087BE-B776-4A91-A0A8-F5D6C0B48FE1}" type="slidenum">
              <a:rPr lang="en-US" smtClean="0"/>
              <a:t>‹#›</a:t>
            </a:fld>
            <a:endParaRPr lang="en-US"/>
          </a:p>
        </p:txBody>
      </p:sp>
    </p:spTree>
    <p:extLst>
      <p:ext uri="{BB962C8B-B14F-4D97-AF65-F5344CB8AC3E}">
        <p14:creationId xmlns:p14="http://schemas.microsoft.com/office/powerpoint/2010/main" val="299435050"/>
      </p:ext>
    </p:extLst>
  </p:cSld>
  <p:clrMap bg1="lt1" tx1="dk1" bg2="lt2" tx2="dk2" accent1="accent1" accent2="accent2" accent3="accent3" accent4="accent4" accent5="accent5" accent6="accent6" hlink="hlink" folHlink="folHlink"/>
  <p:notesStyle>
    <a:lvl1pPr marL="0" algn="l" defTabSz="914400" rtl="0" eaLnBrk="1" latinLnBrk="0" hangingPunct="1">
      <a:defRPr sz="2400" kern="1200">
        <a:solidFill>
          <a:schemeClr val="tx1"/>
        </a:solidFill>
        <a:latin typeface="+mn-lt"/>
        <a:ea typeface="+mn-ea"/>
        <a:cs typeface="+mn-cs"/>
      </a:defRPr>
    </a:lvl1pPr>
    <a:lvl2pPr marL="457200" algn="l" defTabSz="914400" rtl="0" eaLnBrk="1" latinLnBrk="0" hangingPunct="1">
      <a:defRPr sz="2400" kern="1200">
        <a:solidFill>
          <a:schemeClr val="tx1"/>
        </a:solidFill>
        <a:latin typeface="+mn-lt"/>
        <a:ea typeface="+mn-ea"/>
        <a:cs typeface="+mn-cs"/>
      </a:defRPr>
    </a:lvl2pPr>
    <a:lvl3pPr marL="914400" algn="l" defTabSz="914400" rtl="0" eaLnBrk="1" latinLnBrk="0" hangingPunct="1">
      <a:defRPr sz="2400" kern="1200">
        <a:solidFill>
          <a:schemeClr val="tx1"/>
        </a:solidFill>
        <a:latin typeface="+mn-lt"/>
        <a:ea typeface="+mn-ea"/>
        <a:cs typeface="+mn-cs"/>
      </a:defRPr>
    </a:lvl3pPr>
    <a:lvl4pPr marL="1371600" algn="l" defTabSz="914400" rtl="0" eaLnBrk="1" latinLnBrk="0" hangingPunct="1">
      <a:defRPr sz="2400" kern="1200">
        <a:solidFill>
          <a:schemeClr val="tx1"/>
        </a:solidFill>
        <a:latin typeface="+mn-lt"/>
        <a:ea typeface="+mn-ea"/>
        <a:cs typeface="+mn-cs"/>
      </a:defRPr>
    </a:lvl4pPr>
    <a:lvl5pPr marL="1828800" algn="l" defTabSz="914400" rtl="0" eaLnBrk="1" latinLnBrk="0" hangingPunct="1">
      <a:defRPr sz="2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reuters.com/companies/SASY.PA" TargetMode="External"/><Relationship Id="rId3" Type="http://schemas.openxmlformats.org/officeDocument/2006/relationships/hyperlink" Target="https://www.reuters.com/companies/AMGN.O" TargetMode="External"/><Relationship Id="rId7" Type="http://schemas.openxmlformats.org/officeDocument/2006/relationships/hyperlink" Target="https://www.reuters.com/companies/ABC.N"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reuters.com/companies/NOVN.S" TargetMode="External"/><Relationship Id="rId5" Type="http://schemas.openxmlformats.org/officeDocument/2006/relationships/hyperlink" Target="https://www.reuters.com/companies/GSK.L" TargetMode="External"/><Relationship Id="rId10" Type="http://schemas.openxmlformats.org/officeDocument/2006/relationships/hyperlink" Target="https://www.reuters.com/companies/WMT.N" TargetMode="External"/><Relationship Id="rId4" Type="http://schemas.openxmlformats.org/officeDocument/2006/relationships/hyperlink" Target="https://www.reuters.com/companies/FDX.N" TargetMode="External"/><Relationship Id="rId9" Type="http://schemas.openxmlformats.org/officeDocument/2006/relationships/hyperlink" Target="https://www.reuters.com/companies/WBA.O"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ytimes.com/2018/09/04/books/review/21-lessons-for-the-21st-century-yuval-noah-harari.html?module=inlin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ynharari.com/sv/"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reuters.com/article/us-healthcare-zebra-medical-regulator/israels-zebra-medical-gets-fda-ok-for-ai-chest-x-ray-product-idUSKCN1SJ0LI"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fgshbtlSEQQ"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de.fb.com/ai-research/facebook-and-nyu-school-of-medicine-launch-research-collaboration-to-improve-mri/"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wsj.com/articles/researchers-at-facebook-ai-nyu-langone-push-speed-limits-of-mri-11597755600?st=8yqa1kzxu3asu2x&amp;reflink=share_mobilewebshare"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affectiva.com/"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www.beyondverbal.com/" TargetMode="External"/><Relationship Id="rId4" Type="http://schemas.openxmlformats.org/officeDocument/2006/relationships/hyperlink" Target="http://www.brain-power.com/"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arstechnica.com/gadgets/2020/08/amazon-halo-will-charge-a-subscription-fee-to-monitor-the-tone-of-your-voice/"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www.beyondverbal.com/" TargetMode="External"/><Relationship Id="rId4" Type="http://schemas.openxmlformats.org/officeDocument/2006/relationships/hyperlink" Target="https://amzn.to/32vlSJT"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arketwatch.com/investing/stock/fb?mod=MW_story_quote"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marketwatch.com/investing/stock/amzn?mod=MW_story_quote" TargetMode="External"/><Relationship Id="rId4" Type="http://schemas.openxmlformats.org/officeDocument/2006/relationships/hyperlink" Target="https://www.marketwatch.com/investing/stock/gps?mod=MW_story_quote"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Q-cGhjzJkpI"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cnn.com/videos/business/2021/03/02/tom-cruise-tiktok-deepfake-orig.cnn-business"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cnn.com/videos/business/2021/03/02/myheritage-nostalgia-old-photo-animation-orig.cnn-business"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jamanetwork.com/journals/jama/fullarticle/2701665?utm_source=silverchair&amp;utm_medium=email&amp;utm_campaign=article_alert-jama&amp;utm_content=etoc&amp;utm_term=091818#jed180070r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l.nytimes.com/f/newsletter/cA59BlQamXymck-PoZvGoA~~/AAAAAQA~/RgRh8tsLP0T6aHR0cHM6Ly93d3cubnl0aW1lcy5jb20vMjAxOC8wNi8yNy9idXNpbmVzcy9kZWFsYm9vay9ibG9ja2NoYWlucy1ndWlkZS1pbmZvcm1hdGlvbi5odG1sP2NhbXBhaWduX2lkPTE1OCZlbWM9ZWRpdF9vdF8yMDIxMDEyNiZpbnN0YW5jZV9pZD0yNjQyNCZubD1vbi10ZWNoLXdpdGgtc2hpcmEtb3ZpZGUmcmVnaV9pZD03MDA3MzU2NiZzZWdtZW50X2lkPTUwMjk2JnRlPTEmdXNlcl9pZD1hNzllY2U4ZmM3YWUwNzkzMmVkNjQ4MzM2ZmQzYjliNlcDbnl0QgpgCAtWEGCJBuTaUhVuaXBhLnNoYWhAamF4LnVmbC5lZHVYBAAAAAA~"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nytimes.com/2021/01/26/technology/big-tech-power-bitcoin.html?campaign_id=158&amp;emc=edit_ot_20210126&amp;instance_id=26424&amp;nl=on-tech-with-shira-ovide&amp;regi_id=70073566&amp;segment_id=50296&amp;te=1&amp;user_id=a79ece8fc7ae07932ed648336fd3b9b6" TargetMode="External"/><Relationship Id="rId4" Type="http://schemas.openxmlformats.org/officeDocument/2006/relationships/hyperlink" Target="https://nl.nytimes.com/f/newsletter/pRX4aam4uWjZgJmA6_kEdw~~/AAAAAQA~/RgRh8tsLP0TraHR0cHM6Ly93d3cubnl0aW1lcy5jb20vMjAxNy8xMC8wMS90ZWNobm9sb2d5L3doYXQtaXMtYml0Y29pbi1wcmljZS5odG1sP2NhbXBhaWduX2lkPTE1OCZlbWM9ZWRpdF9vdF8yMDIxMDEyNiZpbnN0YW5jZV9pZD0yNjQyNCZubD1vbi10ZWNoLXdpdGgtc2hpcmEtb3ZpZGUmcmVnaV9pZD03MDA3MzU2NiZzZWdtZW50X2lkPTUwMjk2JnRlPTEmdXNlcl9pZD1hNzllY2U4ZmM3YWUwNzkzMmVkNjQ4MzM2ZmQzYjliNlcDbnl0QgpgCAtWEGCJBuTaUhVuaXBhLnNoYWhAamF4LnVmbC5lZHVYBAAAAAA~"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1</a:t>
            </a:fld>
            <a:endParaRPr lang="en-US"/>
          </a:p>
        </p:txBody>
      </p:sp>
    </p:spTree>
    <p:extLst>
      <p:ext uri="{BB962C8B-B14F-4D97-AF65-F5344CB8AC3E}">
        <p14:creationId xmlns:p14="http://schemas.microsoft.com/office/powerpoint/2010/main" val="126993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core function of the </a:t>
            </a:r>
            <a:r>
              <a:rPr lang="en-US" u="sng" dirty="0" err="1"/>
              <a:t>MediLedger</a:t>
            </a:r>
            <a:r>
              <a:rPr lang="en-US" u="sng" dirty="0"/>
              <a:t> Network is to validate the authenticity of drug identifiers throughout the supply chain</a:t>
            </a:r>
          </a:p>
          <a:p>
            <a:endParaRPr lang="en-US" dirty="0"/>
          </a:p>
          <a:p>
            <a:r>
              <a:rPr lang="en-US" dirty="0"/>
              <a:t>https://www.reuters.com/article/us-usa-healthcare-blockchain/companies-in-pharmaceutical-supply-chain-develop-system-to-track-counterfeit-drugs-idUSKBN20F29L</a:t>
            </a:r>
          </a:p>
          <a:p>
            <a:endParaRPr lang="en-US" dirty="0"/>
          </a:p>
          <a:p>
            <a:r>
              <a:rPr lang="en-US" dirty="0"/>
              <a:t>Among the 24 participating companies are Amgen </a:t>
            </a:r>
            <a:r>
              <a:rPr lang="en-US" dirty="0" err="1"/>
              <a:t>Inc</a:t>
            </a:r>
            <a:r>
              <a:rPr lang="en-US" dirty="0"/>
              <a:t> (</a:t>
            </a:r>
            <a:r>
              <a:rPr lang="en-US" dirty="0">
                <a:hlinkClick r:id="rId3"/>
              </a:rPr>
              <a:t>AMGN.O</a:t>
            </a:r>
            <a:r>
              <a:rPr lang="en-US" dirty="0"/>
              <a:t>), FedEx Corp (</a:t>
            </a:r>
            <a:r>
              <a:rPr lang="en-US" dirty="0">
                <a:hlinkClick r:id="rId4"/>
              </a:rPr>
              <a:t>FDX.N</a:t>
            </a:r>
            <a:r>
              <a:rPr lang="en-US" dirty="0"/>
              <a:t>), GlaxoSmithKline Plc (</a:t>
            </a:r>
            <a:r>
              <a:rPr lang="en-US" dirty="0">
                <a:hlinkClick r:id="rId5"/>
              </a:rPr>
              <a:t>GSK.L</a:t>
            </a:r>
            <a:r>
              <a:rPr lang="en-US" dirty="0"/>
              <a:t>), Novartis (</a:t>
            </a:r>
            <a:r>
              <a:rPr lang="en-US" dirty="0">
                <a:hlinkClick r:id="rId6"/>
              </a:rPr>
              <a:t>NOVN.S</a:t>
            </a:r>
            <a:r>
              <a:rPr lang="en-US" dirty="0"/>
              <a:t>), AmerisourceBergen Corp (</a:t>
            </a:r>
            <a:r>
              <a:rPr lang="en-US" dirty="0">
                <a:hlinkClick r:id="rId7"/>
              </a:rPr>
              <a:t>ABC.N</a:t>
            </a:r>
            <a:r>
              <a:rPr lang="en-US" dirty="0"/>
              <a:t>), Sanofi (</a:t>
            </a:r>
            <a:r>
              <a:rPr lang="en-US" dirty="0">
                <a:hlinkClick r:id="rId8"/>
              </a:rPr>
              <a:t>SASY.PA</a:t>
            </a:r>
            <a:r>
              <a:rPr lang="en-US" dirty="0"/>
              <a:t>), Walgreens Boots Alliance </a:t>
            </a:r>
            <a:r>
              <a:rPr lang="en-US" dirty="0" err="1"/>
              <a:t>Inc</a:t>
            </a:r>
            <a:r>
              <a:rPr lang="en-US" dirty="0"/>
              <a:t> (</a:t>
            </a:r>
            <a:r>
              <a:rPr lang="en-US" dirty="0">
                <a:hlinkClick r:id="rId9"/>
              </a:rPr>
              <a:t>WBA.O</a:t>
            </a:r>
            <a:r>
              <a:rPr lang="en-US" dirty="0"/>
              <a:t>) and Walmart </a:t>
            </a:r>
            <a:r>
              <a:rPr lang="en-US" dirty="0" err="1"/>
              <a:t>Inc</a:t>
            </a:r>
            <a:r>
              <a:rPr lang="en-US" dirty="0"/>
              <a:t> (</a:t>
            </a:r>
            <a:r>
              <a:rPr lang="en-US" dirty="0">
                <a:hlinkClick r:id="rId10"/>
              </a:rPr>
              <a:t>WMT.N</a:t>
            </a:r>
            <a:r>
              <a:rPr lang="en-US" dirty="0"/>
              <a:t>). </a:t>
            </a:r>
          </a:p>
          <a:p>
            <a:endParaRPr lang="en-US" dirty="0"/>
          </a:p>
          <a:p>
            <a:r>
              <a:rPr lang="en-US" dirty="0"/>
              <a:t>The World Health Organization estimates that counterfeit medicines worth 73 billion euros ($79.26 billion) are traded annually. </a:t>
            </a:r>
          </a:p>
        </p:txBody>
      </p:sp>
      <p:sp>
        <p:nvSpPr>
          <p:cNvPr id="4" name="Slide Number Placeholder 3"/>
          <p:cNvSpPr>
            <a:spLocks noGrp="1"/>
          </p:cNvSpPr>
          <p:nvPr>
            <p:ph type="sldNum" sz="quarter" idx="10"/>
          </p:nvPr>
        </p:nvSpPr>
        <p:spPr/>
        <p:txBody>
          <a:bodyPr/>
          <a:lstStyle/>
          <a:p>
            <a:fld id="{6E1087BE-B776-4A91-A0A8-F5D6C0B48FE1}" type="slidenum">
              <a:rPr lang="en-US" smtClean="0"/>
              <a:t>11</a:t>
            </a:fld>
            <a:endParaRPr lang="en-US"/>
          </a:p>
        </p:txBody>
      </p:sp>
    </p:spTree>
    <p:extLst>
      <p:ext uri="{BB962C8B-B14F-4D97-AF65-F5344CB8AC3E}">
        <p14:creationId xmlns:p14="http://schemas.microsoft.com/office/powerpoint/2010/main" val="981080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https://www.nytimes.com/2020/02/24/health/genomic-diagnostic-tests.html</a:t>
            </a:r>
          </a:p>
          <a:p>
            <a:endParaRPr lang="en-US" dirty="0"/>
          </a:p>
          <a:p>
            <a:r>
              <a:rPr lang="en-US" dirty="0">
                <a:effectLst/>
              </a:rPr>
              <a:t>Arc Bio in Cambridge, Mass., is developing a diagnostics platform that focuses solely on the 400 viruses that make people sick. Day Zero Diagnostics in Boston is field-testing a sequencing and analysis service that allows hospitals to quickly detect infectious disease outbreaks. And then there is the hand-held gadget made by medical device company BD that allows doctors to rapidly determine whether a patient with a high fever needs an antibiotic for strep throat or simply bed rest for what is most likely a viral respiratory bug.</a:t>
            </a:r>
          </a:p>
          <a:p>
            <a:endParaRPr lang="en-US" dirty="0">
              <a:effectLst/>
            </a:endParaRPr>
          </a:p>
          <a:p>
            <a:r>
              <a:rPr lang="en-US" dirty="0">
                <a:effectLst/>
              </a:rPr>
              <a:t>Another Boston company, </a:t>
            </a:r>
            <a:r>
              <a:rPr lang="en-US" dirty="0" err="1">
                <a:effectLst/>
              </a:rPr>
              <a:t>Selux</a:t>
            </a:r>
            <a:r>
              <a:rPr lang="en-US" dirty="0">
                <a:effectLst/>
              </a:rPr>
              <a:t> Diagnostics, started five years ago in a makeshift lab in the attic of its founder, Dr. Eric Stern, has developed a dishwasher-size machine that can test pathogens against a panel of 60 antibiotics and determine which ones are most likely to work. Unlike standard antibiotic susceptibility tests that take three or more days, </a:t>
            </a:r>
            <a:r>
              <a:rPr lang="en-US" dirty="0" err="1">
                <a:effectLst/>
              </a:rPr>
              <a:t>Selux’s</a:t>
            </a:r>
            <a:r>
              <a:rPr lang="en-US" dirty="0">
                <a:effectLst/>
              </a:rPr>
              <a:t> powerful algorithm can yield results within hours of a pathogen being identified from a patient sample.</a:t>
            </a:r>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12</a:t>
            </a:fld>
            <a:endParaRPr lang="en-US"/>
          </a:p>
        </p:txBody>
      </p:sp>
    </p:spTree>
    <p:extLst>
      <p:ext uri="{BB962C8B-B14F-4D97-AF65-F5344CB8AC3E}">
        <p14:creationId xmlns:p14="http://schemas.microsoft.com/office/powerpoint/2010/main" val="1346905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2011</a:t>
            </a:r>
            <a:r>
              <a:rPr lang="en-US" baseline="0" dirty="0"/>
              <a:t>—Jeopardy contest…IBM Watson won. </a:t>
            </a:r>
            <a:r>
              <a:rPr lang="en-US" sz="1200" b="0" i="0" u="none" strike="noStrike" kern="1200" dirty="0">
                <a:solidFill>
                  <a:schemeClr val="tx1"/>
                </a:solidFill>
                <a:effectLst/>
                <a:latin typeface="+mn-lt"/>
                <a:ea typeface="+mn-ea"/>
                <a:cs typeface="+mn-cs"/>
              </a:rPr>
              <a:t>IBM's Watson had $77,147 at the end of two days.</a:t>
            </a:r>
          </a:p>
          <a:p>
            <a:r>
              <a:rPr lang="en-US" sz="1200" b="0" i="0" u="none" strike="noStrike" kern="1200" dirty="0">
                <a:solidFill>
                  <a:schemeClr val="tx1"/>
                </a:solidFill>
                <a:effectLst/>
                <a:latin typeface="+mn-lt"/>
                <a:ea typeface="+mn-ea"/>
                <a:cs typeface="+mn-cs"/>
              </a:rPr>
              <a:t>Jennings had $24,000.</a:t>
            </a:r>
          </a:p>
          <a:p>
            <a:r>
              <a:rPr lang="en-US" sz="1200" b="0" i="0" u="none" strike="noStrike" kern="1200" dirty="0">
                <a:solidFill>
                  <a:schemeClr val="tx1"/>
                </a:solidFill>
                <a:effectLst/>
                <a:latin typeface="+mn-lt"/>
                <a:ea typeface="+mn-ea"/>
                <a:cs typeface="+mn-cs"/>
              </a:rPr>
              <a:t>Rutter rounded out the festivities with $21,600. Final Jeopardy bet on the answer “William Wilkinson’s ‘An account of the principalities of Wallachia and </a:t>
            </a:r>
            <a:r>
              <a:rPr lang="en-US" sz="1200" b="0" i="0" u="none" strike="noStrike" kern="1200" dirty="0" err="1">
                <a:solidFill>
                  <a:schemeClr val="tx1"/>
                </a:solidFill>
                <a:effectLst/>
                <a:latin typeface="+mn-lt"/>
                <a:ea typeface="+mn-ea"/>
                <a:cs typeface="+mn-cs"/>
              </a:rPr>
              <a:t>Modavia</a:t>
            </a:r>
            <a:r>
              <a:rPr lang="en-US" sz="1200" b="0" i="0" u="none" strike="noStrike" kern="1200" dirty="0">
                <a:solidFill>
                  <a:schemeClr val="tx1"/>
                </a:solidFill>
                <a:effectLst/>
                <a:latin typeface="+mn-lt"/>
                <a:ea typeface="+mn-ea"/>
                <a:cs typeface="+mn-cs"/>
              </a:rPr>
              <a:t>’ inspired this author’s most famous novel.”</a:t>
            </a:r>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13</a:t>
            </a:fld>
            <a:endParaRPr lang="en-US"/>
          </a:p>
        </p:txBody>
      </p:sp>
    </p:spTree>
    <p:extLst>
      <p:ext uri="{BB962C8B-B14F-4D97-AF65-F5344CB8AC3E}">
        <p14:creationId xmlns:p14="http://schemas.microsoft.com/office/powerpoint/2010/main" val="3952470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helps self driving</a:t>
            </a:r>
            <a:r>
              <a:rPr lang="en-US" baseline="0" dirty="0"/>
              <a:t> cars recognize and make decisions.</a:t>
            </a:r>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14</a:t>
            </a:fld>
            <a:endParaRPr lang="en-US"/>
          </a:p>
        </p:txBody>
      </p:sp>
    </p:spTree>
    <p:extLst>
      <p:ext uri="{BB962C8B-B14F-4D97-AF65-F5344CB8AC3E}">
        <p14:creationId xmlns:p14="http://schemas.microsoft.com/office/powerpoint/2010/main" val="1169615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Rescue operations</a:t>
            </a:r>
          </a:p>
        </p:txBody>
      </p:sp>
      <p:sp>
        <p:nvSpPr>
          <p:cNvPr id="4" name="Slide Number Placeholder 3"/>
          <p:cNvSpPr>
            <a:spLocks noGrp="1"/>
          </p:cNvSpPr>
          <p:nvPr>
            <p:ph type="sldNum" sz="quarter" idx="10"/>
          </p:nvPr>
        </p:nvSpPr>
        <p:spPr/>
        <p:txBody>
          <a:bodyPr/>
          <a:lstStyle/>
          <a:p>
            <a:fld id="{6E1087BE-B776-4A91-A0A8-F5D6C0B48FE1}" type="slidenum">
              <a:rPr lang="en-US" smtClean="0"/>
              <a:t>16</a:t>
            </a:fld>
            <a:endParaRPr lang="en-US"/>
          </a:p>
        </p:txBody>
      </p:sp>
    </p:spTree>
    <p:extLst>
      <p:ext uri="{BB962C8B-B14F-4D97-AF65-F5344CB8AC3E}">
        <p14:creationId xmlns:p14="http://schemas.microsoft.com/office/powerpoint/2010/main" val="691625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Ex </a:t>
            </a:r>
            <a:r>
              <a:rPr lang="en-US" b="1" dirty="0" err="1">
                <a:effectLst/>
              </a:rPr>
              <a:t>Machina</a:t>
            </a:r>
            <a:r>
              <a:rPr lang="en-US" b="1" dirty="0">
                <a:effectLst/>
              </a:rPr>
              <a:t> </a:t>
            </a:r>
          </a:p>
          <a:p>
            <a:r>
              <a:rPr lang="en-US" b="1" dirty="0">
                <a:effectLst/>
              </a:rPr>
              <a:t>What remains the biggest misconception about A.I.?</a:t>
            </a:r>
            <a:endParaRPr lang="en-US" dirty="0">
              <a:effectLst/>
            </a:endParaRPr>
          </a:p>
          <a:p>
            <a:r>
              <a:rPr lang="en-US" dirty="0">
                <a:effectLst/>
              </a:rPr>
              <a:t>People confuse intelligence with consciousness; they expect A.I. to have consciousness, which is a total mistake. Intelligence is the ability to solve problems; consciousness is the ability to feel things — pain, hate, love, pleasure.</a:t>
            </a:r>
          </a:p>
          <a:p>
            <a:r>
              <a:rPr lang="en-US" b="1" dirty="0">
                <a:effectLst/>
              </a:rPr>
              <a:t>Can machines develop consciousness?</a:t>
            </a:r>
            <a:endParaRPr lang="en-US" dirty="0">
              <a:effectLst/>
            </a:endParaRPr>
          </a:p>
          <a:p>
            <a:r>
              <a:rPr lang="en-US" dirty="0">
                <a:effectLst/>
              </a:rPr>
              <a:t>Well, there are “experts” in science-fiction films who think you can, but no — there’s no indication that computers are anywhere on the path to developing consciousness.</a:t>
            </a:r>
          </a:p>
          <a:p>
            <a:r>
              <a:rPr lang="en-US" dirty="0"/>
              <a:t>https://www.nytimes.com/2018/10/18/business/q-and-a-yuval-harari.html?emc=edit_th_181019&amp;nl=todaysheadlines&amp;nlid=700735661019</a:t>
            </a:r>
          </a:p>
          <a:p>
            <a:r>
              <a:rPr lang="en-US" sz="1200" kern="1200" dirty="0">
                <a:solidFill>
                  <a:schemeClr val="tx1"/>
                </a:solidFill>
                <a:effectLst/>
                <a:latin typeface="+mn-lt"/>
                <a:ea typeface="+mn-ea"/>
                <a:cs typeface="+mn-cs"/>
                <a:hlinkClick r:id="rId3"/>
              </a:rPr>
              <a:t>21 Lessons for the 21st Century</a:t>
            </a:r>
            <a:r>
              <a:rPr lang="en-US" sz="1200" kern="1200" dirty="0">
                <a:solidFill>
                  <a:schemeClr val="tx1"/>
                </a:solidFill>
                <a:effectLst/>
                <a:latin typeface="+mn-lt"/>
                <a:ea typeface="+mn-ea"/>
                <a:cs typeface="+mn-cs"/>
              </a:rPr>
              <a:t> </a:t>
            </a:r>
            <a:r>
              <a:rPr lang="en-US" dirty="0">
                <a:effectLst/>
              </a:rPr>
              <a:t>Israeli author and historian </a:t>
            </a:r>
            <a:r>
              <a:rPr lang="en-US" sz="1200" kern="1200" dirty="0">
                <a:solidFill>
                  <a:schemeClr val="tx1"/>
                </a:solidFill>
                <a:effectLst/>
                <a:latin typeface="+mn-lt"/>
                <a:ea typeface="+mn-ea"/>
                <a:cs typeface="+mn-cs"/>
                <a:hlinkClick r:id="rId4"/>
              </a:rPr>
              <a:t>Yuval Noah Harari</a:t>
            </a:r>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18</a:t>
            </a:fld>
            <a:endParaRPr lang="en-US"/>
          </a:p>
        </p:txBody>
      </p:sp>
    </p:spTree>
    <p:extLst>
      <p:ext uri="{BB962C8B-B14F-4D97-AF65-F5344CB8AC3E}">
        <p14:creationId xmlns:p14="http://schemas.microsoft.com/office/powerpoint/2010/main" val="523754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http://www.pbs.org/wgbh/nova/next/body/ai-sepsis-detection/</a:t>
            </a:r>
          </a:p>
          <a:p>
            <a:r>
              <a:rPr lang="en-US" dirty="0"/>
              <a:t>http://www.clinical-innovation.com/topics/artificial-intelligence/ai-predicts-early-onset-sepsis</a:t>
            </a:r>
          </a:p>
          <a:p>
            <a:r>
              <a:rPr lang="en-US" dirty="0"/>
              <a:t>https://www.google.com/</a:t>
            </a:r>
            <a:r>
              <a:rPr lang="en-US" dirty="0" err="1"/>
              <a:t>search?rlz</a:t>
            </a:r>
            <a:r>
              <a:rPr lang="en-US" dirty="0"/>
              <a:t>=1C1CHBF_enUS742US742&amp;biw=1243&amp;bih=733&amp;tbm=</a:t>
            </a:r>
            <a:r>
              <a:rPr lang="en-US" dirty="0" err="1"/>
              <a:t>isch&amp;sa</a:t>
            </a:r>
            <a:r>
              <a:rPr lang="en-US" dirty="0"/>
              <a:t>=1&amp;ei=febPWvv3GcbwsAWN5LjoDA&amp;q=</a:t>
            </a:r>
            <a:r>
              <a:rPr lang="en-US" dirty="0" err="1"/>
              <a:t>vitals+monitorsepsis&amp;oq</a:t>
            </a:r>
            <a:r>
              <a:rPr lang="en-US" dirty="0"/>
              <a:t>=</a:t>
            </a:r>
            <a:r>
              <a:rPr lang="en-US" dirty="0" err="1"/>
              <a:t>vitals+monitorsepsis&amp;gs_l</a:t>
            </a:r>
            <a:r>
              <a:rPr lang="en-US" dirty="0"/>
              <a:t>=psy-ab.3...5458.9154.0.9331.19.15.4.0.0.0.185.1450.6j7.13.0....0...1c.1.64.psy-ab..2.2.138...0i13k1.0.6RiodsZ6I4o#imgrc=k4W5p7Rw-e5mvM:</a:t>
            </a:r>
          </a:p>
          <a:p>
            <a:r>
              <a:rPr lang="en-US" dirty="0"/>
              <a:t>https://www.sas.com/en_us/insights/articles/analytics/using-analytics-to-prevent-sepsis.html</a:t>
            </a:r>
          </a:p>
          <a:p>
            <a:r>
              <a:rPr lang="en-US" dirty="0"/>
              <a:t>https://www.beckershospitalreview.com/quality/duke-university-hospital-to-roll-out-ai-system-for-sepsis.html?origin=qualitye&amp;utm_source=qualitye</a:t>
            </a:r>
          </a:p>
          <a:p>
            <a:endParaRPr lang="en-US" dirty="0"/>
          </a:p>
          <a:p>
            <a:r>
              <a:rPr lang="en-US" sz="1200" b="0" i="0" kern="1200" dirty="0">
                <a:solidFill>
                  <a:schemeClr val="tx1"/>
                </a:solidFill>
                <a:effectLst/>
                <a:latin typeface="+mn-lt"/>
                <a:ea typeface="+mn-ea"/>
                <a:cs typeface="+mn-cs"/>
              </a:rPr>
              <a:t>The Sepsis Watch system can identify cases based on numerous variables, including vital signs, lab test results and medical histories. The AI's training data consists of 50,000 patient records and more than 32 million data points. (at Duke)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https://www.nbcnews.com/mach/science/how-hospitals-are-using-ai-save-their-sickest-patients-curb-ncna1032861</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20</a:t>
            </a:fld>
            <a:endParaRPr lang="en-US"/>
          </a:p>
        </p:txBody>
      </p:sp>
    </p:spTree>
    <p:extLst>
      <p:ext uri="{BB962C8B-B14F-4D97-AF65-F5344CB8AC3E}">
        <p14:creationId xmlns:p14="http://schemas.microsoft.com/office/powerpoint/2010/main" val="2660244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https://www.pcori.org/sites/default/files/PCORI-RAND-Artificial-Intelligence-Clinical-Care-Narrative-Review-Evidence-Mapping-Report.pdf</a:t>
            </a:r>
          </a:p>
          <a:p>
            <a:r>
              <a:rPr lang="en-US" dirty="0"/>
              <a:t>https://www.pcori.org/research-results/evidence-synthesis/evidence-maps-and-evidence-visualizations/artificial</a:t>
            </a:r>
          </a:p>
        </p:txBody>
      </p:sp>
      <p:sp>
        <p:nvSpPr>
          <p:cNvPr id="4" name="Slide Number Placeholder 3"/>
          <p:cNvSpPr>
            <a:spLocks noGrp="1"/>
          </p:cNvSpPr>
          <p:nvPr>
            <p:ph type="sldNum" sz="quarter" idx="10"/>
          </p:nvPr>
        </p:nvSpPr>
        <p:spPr/>
        <p:txBody>
          <a:bodyPr/>
          <a:lstStyle/>
          <a:p>
            <a:fld id="{C099F744-FD9C-44F3-92AB-510D9A2A268B}" type="slidenum">
              <a:rPr lang="en-US" smtClean="0"/>
              <a:t>21</a:t>
            </a:fld>
            <a:endParaRPr lang="en-US"/>
          </a:p>
        </p:txBody>
      </p:sp>
    </p:spTree>
    <p:extLst>
      <p:ext uri="{BB962C8B-B14F-4D97-AF65-F5344CB8AC3E}">
        <p14:creationId xmlns:p14="http://schemas.microsoft.com/office/powerpoint/2010/main" val="2350836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https://healthitanalytics.com/news/fda-clears-marketing-for-ai-algorithm-to-detect-wrist-fractures</a:t>
            </a:r>
          </a:p>
        </p:txBody>
      </p:sp>
      <p:sp>
        <p:nvSpPr>
          <p:cNvPr id="4" name="Slide Number Placeholder 3"/>
          <p:cNvSpPr>
            <a:spLocks noGrp="1"/>
          </p:cNvSpPr>
          <p:nvPr>
            <p:ph type="sldNum" sz="quarter" idx="10"/>
          </p:nvPr>
        </p:nvSpPr>
        <p:spPr/>
        <p:txBody>
          <a:bodyPr/>
          <a:lstStyle/>
          <a:p>
            <a:fld id="{6E1087BE-B776-4A91-A0A8-F5D6C0B48FE1}" type="slidenum">
              <a:rPr lang="en-US" smtClean="0"/>
              <a:t>22</a:t>
            </a:fld>
            <a:endParaRPr lang="en-US"/>
          </a:p>
        </p:txBody>
      </p:sp>
    </p:spTree>
    <p:extLst>
      <p:ext uri="{BB962C8B-B14F-4D97-AF65-F5344CB8AC3E}">
        <p14:creationId xmlns:p14="http://schemas.microsoft.com/office/powerpoint/2010/main" val="1473799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https://www.reuters.com/article/us-healthcare-zebra-medical-regulator/israels-zebra-medical-gets-fda-ok-for-ai-chest-x-ray-product-idUSKCN1SJ0LI</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23</a:t>
            </a:fld>
            <a:endParaRPr lang="en-US"/>
          </a:p>
        </p:txBody>
      </p:sp>
    </p:spTree>
    <p:extLst>
      <p:ext uri="{BB962C8B-B14F-4D97-AF65-F5344CB8AC3E}">
        <p14:creationId xmlns:p14="http://schemas.microsoft.com/office/powerpoint/2010/main" val="4228726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Partnership for Artificial Intelligence, Automation and Robotics in Healthcare (PATH)--</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PATH is the only organization, grounded in both medicine and technology, that enables the confluence of these revolutionary tools and how they must be smoothly integrated into healthcare enterprises</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2</a:t>
            </a:fld>
            <a:endParaRPr lang="en-US"/>
          </a:p>
        </p:txBody>
      </p:sp>
    </p:spTree>
    <p:extLst>
      <p:ext uri="{BB962C8B-B14F-4D97-AF65-F5344CB8AC3E}">
        <p14:creationId xmlns:p14="http://schemas.microsoft.com/office/powerpoint/2010/main" val="3590925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https://www.nature.com/articles/s41591-019-0447-x</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https://www.nature.com/articles/d41586-020-03157-9#:~:text=Bagci%20and%20his%20team%20have,rate%20that%20radiologists%20typically%20achieve.</a:t>
            </a:r>
          </a:p>
          <a:p>
            <a:endParaRPr lang="en-US" dirty="0"/>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24</a:t>
            </a:fld>
            <a:endParaRPr lang="en-US"/>
          </a:p>
        </p:txBody>
      </p:sp>
    </p:spTree>
    <p:extLst>
      <p:ext uri="{BB962C8B-B14F-4D97-AF65-F5344CB8AC3E}">
        <p14:creationId xmlns:p14="http://schemas.microsoft.com/office/powerpoint/2010/main" val="2190340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https://youtu.be/fgshbtlSEQQ</a:t>
            </a:r>
            <a:endParaRPr lang="en-US" dirty="0"/>
          </a:p>
          <a:p>
            <a:endParaRPr lang="en-US" dirty="0"/>
          </a:p>
          <a:p>
            <a:r>
              <a:rPr lang="en-US" dirty="0"/>
              <a:t>https://www.viz.ai/about/</a:t>
            </a:r>
          </a:p>
          <a:p>
            <a:endParaRPr lang="en-US" dirty="0"/>
          </a:p>
          <a:p>
            <a:r>
              <a:rPr lang="en-US" dirty="0"/>
              <a:t>https://www.fda.gov/news-events/press-announcements/fda-permits-marketing-clinical-decision-support-software-alerting-providers-potential-stroke</a:t>
            </a:r>
          </a:p>
        </p:txBody>
      </p:sp>
      <p:sp>
        <p:nvSpPr>
          <p:cNvPr id="4" name="Slide Number Placeholder 3"/>
          <p:cNvSpPr>
            <a:spLocks noGrp="1"/>
          </p:cNvSpPr>
          <p:nvPr>
            <p:ph type="sldNum" sz="quarter" idx="10"/>
          </p:nvPr>
        </p:nvSpPr>
        <p:spPr/>
        <p:txBody>
          <a:bodyPr/>
          <a:lstStyle/>
          <a:p>
            <a:fld id="{6E1087BE-B776-4A91-A0A8-F5D6C0B48FE1}" type="slidenum">
              <a:rPr lang="en-US" smtClean="0"/>
              <a:t>25</a:t>
            </a:fld>
            <a:endParaRPr lang="en-US"/>
          </a:p>
        </p:txBody>
      </p:sp>
    </p:spTree>
    <p:extLst>
      <p:ext uri="{BB962C8B-B14F-4D97-AF65-F5344CB8AC3E}">
        <p14:creationId xmlns:p14="http://schemas.microsoft.com/office/powerpoint/2010/main" val="3945530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https://www.medpagetoday.com/hematologyoncology/breastcancer/88337?ocid=uxbndlbing</a:t>
            </a:r>
          </a:p>
        </p:txBody>
      </p:sp>
      <p:sp>
        <p:nvSpPr>
          <p:cNvPr id="4" name="Slide Number Placeholder 3"/>
          <p:cNvSpPr>
            <a:spLocks noGrp="1"/>
          </p:cNvSpPr>
          <p:nvPr>
            <p:ph type="sldNum" sz="quarter" idx="10"/>
          </p:nvPr>
        </p:nvSpPr>
        <p:spPr/>
        <p:txBody>
          <a:bodyPr/>
          <a:lstStyle/>
          <a:p>
            <a:fld id="{6E1087BE-B776-4A91-A0A8-F5D6C0B48FE1}" type="slidenum">
              <a:rPr lang="en-US" smtClean="0"/>
              <a:t>26</a:t>
            </a:fld>
            <a:endParaRPr lang="en-US"/>
          </a:p>
        </p:txBody>
      </p:sp>
    </p:spTree>
    <p:extLst>
      <p:ext uri="{BB962C8B-B14F-4D97-AF65-F5344CB8AC3E}">
        <p14:creationId xmlns:p14="http://schemas.microsoft.com/office/powerpoint/2010/main" val="74271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10,000 clinical cases and 3 million MRI scans of knees, brains and livers collected at NYU School of Medicine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https://www.beckershospitalreview.com/artificial-intelligence/nyu-school-of-medicine-teams-up-with-facebook-to-improve-mris.html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"A few missing or incorrectly modeled pixels could mean the difference between an all-clear scan and one in which radiologists find a torn ligament or a possible tumor," a Facebook </a:t>
            </a:r>
            <a:r>
              <a:rPr lang="en-US" dirty="0">
                <a:effectLst/>
                <a:hlinkClick r:id="rId3"/>
              </a:rPr>
              <a:t>blog post</a:t>
            </a:r>
            <a:r>
              <a:rPr lang="en-US" dirty="0">
                <a:effectLst/>
              </a:rPr>
              <a:t> announcing the collaboration reads. "Conversely, capturing previously inaccessible information in an image can quite literally save lives."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https://www.wsj.com/articles/researchers-at-facebook-ai-nyu-langone-push-speed-limits-of-mri-11597755600?st=8yqa1kzxu3asu2x&amp;reflink=share_mobilewebshare</a:t>
            </a:r>
            <a:endParaRPr lang="en-US" dirty="0"/>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27</a:t>
            </a:fld>
            <a:endParaRPr lang="en-US"/>
          </a:p>
        </p:txBody>
      </p:sp>
    </p:spTree>
    <p:extLst>
      <p:ext uri="{BB962C8B-B14F-4D97-AF65-F5344CB8AC3E}">
        <p14:creationId xmlns:p14="http://schemas.microsoft.com/office/powerpoint/2010/main" val="3009945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https://www.beckershospitalreview.com/artificial-intelligence/google-creates-ai-to-detect-when-breast-cancer-spreads.html?origin=qualitye&amp;utm_source=qualitye</a:t>
            </a:r>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28</a:t>
            </a:fld>
            <a:endParaRPr lang="en-US"/>
          </a:p>
        </p:txBody>
      </p:sp>
    </p:spTree>
    <p:extLst>
      <p:ext uri="{BB962C8B-B14F-4D97-AF65-F5344CB8AC3E}">
        <p14:creationId xmlns:p14="http://schemas.microsoft.com/office/powerpoint/2010/main" val="4138936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novel ML platforms available for public use are offered through Google (Mountain View, CA) and Apple (Cupertino, CA).</a:t>
            </a:r>
            <a:r>
              <a:rPr lang="en-US" baseline="30000" dirty="0"/>
              <a:t>14,15</a:t>
            </a:r>
            <a:r>
              <a:rPr lang="en-US" dirty="0"/>
              <a:t> They each offer a user-friendly interface with minimal experience required in computer science. Google </a:t>
            </a:r>
            <a:r>
              <a:rPr lang="en-US" dirty="0" err="1"/>
              <a:t>AutoML</a:t>
            </a:r>
            <a:r>
              <a:rPr lang="en-US" dirty="0"/>
              <a:t> uses ML via cloud services to store and retrieve data with ease. No coding knowledge is required. The Apple Create ML Module provides computer-based ML, requiring only a few lines of code.</a:t>
            </a:r>
          </a:p>
          <a:p>
            <a:endParaRPr lang="en-US" dirty="0"/>
          </a:p>
          <a:p>
            <a:r>
              <a:rPr lang="en-US" dirty="0"/>
              <a:t>Machine learning (ML), a subset of AI, was defined in 1959 by Arthur Samuel and is achieved by employing mathematic models to compute sample data sets.</a:t>
            </a:r>
            <a:r>
              <a:rPr lang="en-US" baseline="30000" dirty="0"/>
              <a:t>3</a:t>
            </a:r>
            <a:r>
              <a:rPr lang="en-US" dirty="0"/>
              <a:t> Originating from statistical linear models, neural networks were conceived to accomplish these tasks.</a:t>
            </a:r>
            <a:r>
              <a:rPr lang="en-US" baseline="30000" dirty="0"/>
              <a:t>4</a:t>
            </a:r>
          </a:p>
          <a:p>
            <a:endParaRPr lang="en-US" baseline="30000" dirty="0"/>
          </a:p>
          <a:p>
            <a:r>
              <a:rPr lang="en-US" dirty="0"/>
              <a:t>These models are developed to recognize patterns and achieve complex computational tasks within a matter of minutes, often far exceeding human 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AI software was able to differentiate between benign colon tissue (left) and cancerous colon tissue. Beyond that, it was able to determine what kind of colon cancer it was, in the case of the image on the right, adenocarcinoma. COURTESY OF DR. ANDREW BORKOWSKI/JAMES A. HALEY VETERANS' HOSPITAL</a:t>
            </a:r>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29</a:t>
            </a:fld>
            <a:endParaRPr lang="en-US"/>
          </a:p>
        </p:txBody>
      </p:sp>
    </p:spTree>
    <p:extLst>
      <p:ext uri="{BB962C8B-B14F-4D97-AF65-F5344CB8AC3E}">
        <p14:creationId xmlns:p14="http://schemas.microsoft.com/office/powerpoint/2010/main" val="2804911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https://www.prnewswire.com/news-releases/cosmo-announces-fda-approval-of-gi-genius-intelligent-endoscopy-module-its-revolutionary-artificial-intelligence-device-for-lesion-detection-during-colonoscopy-301266282.html</a:t>
            </a:r>
          </a:p>
          <a:p>
            <a:endParaRPr lang="en-US" dirty="0"/>
          </a:p>
        </p:txBody>
      </p:sp>
      <p:sp>
        <p:nvSpPr>
          <p:cNvPr id="4" name="Slide Number Placeholder 3"/>
          <p:cNvSpPr>
            <a:spLocks noGrp="1"/>
          </p:cNvSpPr>
          <p:nvPr>
            <p:ph type="sldNum" sz="quarter" idx="10"/>
          </p:nvPr>
        </p:nvSpPr>
        <p:spPr/>
        <p:txBody>
          <a:bodyPr/>
          <a:lstStyle/>
          <a:p>
            <a:fld id="{C099F744-FD9C-44F3-92AB-510D9A2A268B}" type="slidenum">
              <a:rPr lang="en-US" smtClean="0"/>
              <a:t>30</a:t>
            </a:fld>
            <a:endParaRPr lang="en-US"/>
          </a:p>
        </p:txBody>
      </p:sp>
    </p:spTree>
    <p:extLst>
      <p:ext uri="{BB962C8B-B14F-4D97-AF65-F5344CB8AC3E}">
        <p14:creationId xmlns:p14="http://schemas.microsoft.com/office/powerpoint/2010/main" val="1992333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https://www.fda.gov/NewsEvents/Newsroom/PressAnnouncements/ucm604357.htm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https://www.nature.com/articles/s41746-018-0040-6</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Remember,</a:t>
            </a:r>
            <a:r>
              <a:rPr lang="en-US" baseline="0" dirty="0"/>
              <a:t> this is just Version 1—over time, it will likely get easier/cheaper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FDA reduced the risk of releasing the device by limiting the indication for use to screening adults who do not have visual symptoms for greater than mild retinopathy, to refer them to an eye care specialist.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https://jamanetwork.com/journals/jama/fullarticle/2701665?utm_source=silverchair&amp;utm_medium=email&amp;utm_campaign=article_alert-jama&amp;utm_content=etoc&amp;utm_term=091818</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31</a:t>
            </a:fld>
            <a:endParaRPr lang="en-US"/>
          </a:p>
        </p:txBody>
      </p:sp>
    </p:spTree>
    <p:extLst>
      <p:ext uri="{BB962C8B-B14F-4D97-AF65-F5344CB8AC3E}">
        <p14:creationId xmlns:p14="http://schemas.microsoft.com/office/powerpoint/2010/main" val="4167591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Since 2016, Babylon has been working in partnership with the government of Rwanda. </a:t>
            </a:r>
          </a:p>
          <a:p>
            <a:r>
              <a:rPr lang="en-US" dirty="0">
                <a:effectLst/>
              </a:rPr>
              <a:t>The country's health care service was decimated after the genocide in 1994, in which more than 800,000 people were killed.</a:t>
            </a:r>
          </a:p>
          <a:p>
            <a:r>
              <a:rPr lang="en-US" dirty="0">
                <a:effectLst/>
              </a:rPr>
              <a:t>Babylon has two million registered users in Rwanda and has conducted tens of thousands of consultations. </a:t>
            </a:r>
          </a:p>
          <a:p>
            <a:endParaRPr lang="en-US" dirty="0">
              <a:effectLst/>
            </a:endParaRPr>
          </a:p>
          <a:p>
            <a:r>
              <a:rPr lang="en-US" dirty="0"/>
              <a:t>“I was in Brussels for a speaking engagement when I got very ill, with a high temperature. As I got off the stage and made my way to the cab I made an appointment with a doctor. I spoke to the doctor on the way to the airport and when I landed at Heathrow there was someone waiting for me with antibiotics. I did this through the Babylon app. Bill Gates can’t get this done, right? And that is who we are. Not just an AI system, but an end-to-end healthcare service.”</a:t>
            </a:r>
          </a:p>
          <a:p>
            <a:r>
              <a:rPr lang="en-US" dirty="0">
                <a:effectLst/>
              </a:rPr>
              <a:t>https://www.thedrum.com/news/2018/09/24/doctors-orders-how-ali-parsa-plans-make-digital-health-startup-babylon-the-google</a:t>
            </a:r>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33</a:t>
            </a:fld>
            <a:endParaRPr lang="en-US"/>
          </a:p>
        </p:txBody>
      </p:sp>
    </p:spTree>
    <p:extLst>
      <p:ext uri="{BB962C8B-B14F-4D97-AF65-F5344CB8AC3E}">
        <p14:creationId xmlns:p14="http://schemas.microsoft.com/office/powerpoint/2010/main" val="3191936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https://www.bbc.com/news/technology-44635134</a:t>
            </a:r>
          </a:p>
          <a:p>
            <a:r>
              <a:rPr lang="en-US" dirty="0">
                <a:effectLst/>
              </a:rPr>
              <a:t>While Babylon's existing GP at Hand service refers users to a human doctor if the app suspects a medical problem, the new </a:t>
            </a:r>
            <a:r>
              <a:rPr lang="en-US" dirty="0" err="1">
                <a:effectLst/>
              </a:rPr>
              <a:t>chatbot</a:t>
            </a:r>
            <a:r>
              <a:rPr lang="en-US" dirty="0">
                <a:effectLst/>
              </a:rPr>
              <a:t> makes a diagnosis itself - offering several possible scenarios along with a percentage-based estimate of each one being correct.</a:t>
            </a:r>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34</a:t>
            </a:fld>
            <a:endParaRPr lang="en-US"/>
          </a:p>
        </p:txBody>
      </p:sp>
    </p:spTree>
    <p:extLst>
      <p:ext uri="{BB962C8B-B14F-4D97-AF65-F5344CB8AC3E}">
        <p14:creationId xmlns:p14="http://schemas.microsoft.com/office/powerpoint/2010/main" val="3795177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4</a:t>
            </a:fld>
            <a:endParaRPr lang="en-US"/>
          </a:p>
        </p:txBody>
      </p:sp>
    </p:spTree>
    <p:extLst>
      <p:ext uri="{BB962C8B-B14F-4D97-AF65-F5344CB8AC3E}">
        <p14:creationId xmlns:p14="http://schemas.microsoft.com/office/powerpoint/2010/main" val="2993059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r>
              <a:rPr lang="en-US" baseline="0" dirty="0"/>
              <a:t> other apps—just search ‘dermatologist’ in your app store</a:t>
            </a:r>
            <a:endParaRPr lang="en-US" dirty="0"/>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35</a:t>
            </a:fld>
            <a:endParaRPr lang="en-US"/>
          </a:p>
        </p:txBody>
      </p:sp>
    </p:spTree>
    <p:extLst>
      <p:ext uri="{BB962C8B-B14F-4D97-AF65-F5344CB8AC3E}">
        <p14:creationId xmlns:p14="http://schemas.microsoft.com/office/powerpoint/2010/main" val="785853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t>
            </a:r>
            <a:r>
              <a:rPr lang="en-US" dirty="0" err="1"/>
              <a:t>fo</a:t>
            </a:r>
            <a:endParaRPr lang="en-US" dirty="0"/>
          </a:p>
          <a:p>
            <a:r>
              <a:rPr lang="en-US" sz="1200" b="1" i="0" u="none" strike="noStrike" kern="1200" dirty="0" err="1">
                <a:solidFill>
                  <a:schemeClr val="tx1"/>
                </a:solidFill>
                <a:effectLst/>
                <a:latin typeface="+mn-lt"/>
                <a:ea typeface="+mn-ea"/>
                <a:cs typeface="+mn-cs"/>
                <a:hlinkClick r:id="rId3"/>
              </a:rPr>
              <a:t>Affectiva</a:t>
            </a:r>
            <a:r>
              <a:rPr lang="en-US" sz="1200" b="0" i="0" kern="1200" dirty="0">
                <a:solidFill>
                  <a:schemeClr val="tx1"/>
                </a:solidFill>
                <a:effectLst/>
                <a:latin typeface="+mn-lt"/>
                <a:ea typeface="+mn-ea"/>
                <a:cs typeface="+mn-cs"/>
              </a:rPr>
              <a:t>, an AEI company based in Boston, focuses on facial-expression analysis and offers several products used across multiple industries. These products include a software development kit (SDK) and cloud-based application programming interface (API) for developers to add AEI to mobile apps and other devices, and an "emotion-as-a-service" offering for analyzing images and videos on demand. </a:t>
            </a:r>
            <a:r>
              <a:rPr lang="en-US" sz="1200" b="0" i="0" kern="1200" dirty="0" err="1">
                <a:solidFill>
                  <a:schemeClr val="tx1"/>
                </a:solidFill>
                <a:effectLst/>
                <a:latin typeface="+mn-lt"/>
                <a:ea typeface="+mn-ea"/>
                <a:cs typeface="+mn-cs"/>
              </a:rPr>
              <a:t>Affectiva</a:t>
            </a:r>
            <a:r>
              <a:rPr lang="en-US" sz="1200" b="0" i="0" kern="1200" dirty="0">
                <a:solidFill>
                  <a:schemeClr val="tx1"/>
                </a:solidFill>
                <a:effectLst/>
                <a:latin typeface="+mn-lt"/>
                <a:ea typeface="+mn-ea"/>
                <a:cs typeface="+mn-cs"/>
              </a:rPr>
              <a:t> has partnered with </a:t>
            </a:r>
            <a:r>
              <a:rPr lang="en-US" sz="1200" b="0" i="0" u="none" strike="noStrike" kern="1200" dirty="0">
                <a:solidFill>
                  <a:schemeClr val="tx1"/>
                </a:solidFill>
                <a:effectLst/>
                <a:latin typeface="+mn-lt"/>
                <a:ea typeface="+mn-ea"/>
                <a:cs typeface="+mn-cs"/>
                <a:hlinkClick r:id="rId4"/>
              </a:rPr>
              <a:t>Brain Power</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neurotechnology</a:t>
            </a:r>
            <a:r>
              <a:rPr lang="en-US" sz="1200" b="0" i="0" kern="1200" dirty="0">
                <a:solidFill>
                  <a:schemeClr val="tx1"/>
                </a:solidFill>
                <a:effectLst/>
                <a:latin typeface="+mn-lt"/>
                <a:ea typeface="+mn-ea"/>
                <a:cs typeface="+mn-cs"/>
              </a:rPr>
              <a:t> company, to deliver a smart glass-system that helps individuals with autism interpret the emotions of others and improve their social and cognitive skills, and </a:t>
            </a:r>
            <a:r>
              <a:rPr lang="en-US" sz="1200" b="0" i="0" kern="1200" dirty="0" err="1">
                <a:solidFill>
                  <a:schemeClr val="tx1"/>
                </a:solidFill>
                <a:effectLst/>
                <a:latin typeface="+mn-lt"/>
                <a:ea typeface="+mn-ea"/>
                <a:cs typeface="+mn-cs"/>
              </a:rPr>
              <a:t>Catalia</a:t>
            </a:r>
            <a:r>
              <a:rPr lang="en-US" sz="1200" b="0" i="0" kern="1200" dirty="0">
                <a:solidFill>
                  <a:schemeClr val="tx1"/>
                </a:solidFill>
                <a:effectLst/>
                <a:latin typeface="+mn-lt"/>
                <a:ea typeface="+mn-ea"/>
                <a:cs typeface="+mn-cs"/>
              </a:rPr>
              <a:t> Health to incorporate AEI into a companion robot named </a:t>
            </a:r>
            <a:r>
              <a:rPr lang="en-US" sz="1200" b="0" i="0" kern="1200" dirty="0" err="1">
                <a:solidFill>
                  <a:schemeClr val="tx1"/>
                </a:solidFill>
                <a:effectLst/>
                <a:latin typeface="+mn-lt"/>
                <a:ea typeface="+mn-ea"/>
                <a:cs typeface="+mn-cs"/>
              </a:rPr>
              <a:t>Mabu</a:t>
            </a:r>
            <a:r>
              <a:rPr lang="en-US" sz="1200" b="0" i="0" kern="1200" dirty="0">
                <a:solidFill>
                  <a:schemeClr val="tx1"/>
                </a:solidFill>
                <a:effectLst/>
                <a:latin typeface="+mn-lt"/>
                <a:ea typeface="+mn-ea"/>
                <a:cs typeface="+mn-cs"/>
              </a:rPr>
              <a:t>. This robot engages with patients to improve care management and medication adherence.</a:t>
            </a:r>
          </a:p>
          <a:p>
            <a:r>
              <a:rPr lang="en-US" sz="1200" b="1" i="0" u="none" strike="noStrike" kern="1200" dirty="0">
                <a:solidFill>
                  <a:schemeClr val="tx1"/>
                </a:solidFill>
                <a:effectLst/>
                <a:latin typeface="+mn-lt"/>
                <a:ea typeface="+mn-ea"/>
                <a:cs typeface="+mn-cs"/>
                <a:hlinkClick r:id="rId5"/>
              </a:rPr>
              <a:t>Beyond Verbal</a:t>
            </a:r>
            <a:r>
              <a:rPr lang="en-US" sz="1200" b="0" i="0" kern="1200" dirty="0">
                <a:solidFill>
                  <a:schemeClr val="tx1"/>
                </a:solidFill>
                <a:effectLst/>
                <a:latin typeface="+mn-lt"/>
                <a:ea typeface="+mn-ea"/>
                <a:cs typeface="+mn-cs"/>
              </a:rPr>
              <a:t>, an Israeli company, focuses on voice analysis. It offers two mobile apps and a cloud-based API for developers to add AEI to wearables, robots, or mobile apps to track emotion and wellness. This product includes a dashboard which shows dominant emotions across voice recordings and positive/negative fluctuations against a subject's baseline emotional state. Beyond Verbal has analyzed increased pitch variability and other speech abnormalities in children with autism, studied voice abnormalities in patients with Parkinson's, and collaborated with Mayo Clinic to determine if its algorithms could detect coronary artery disease (CAD) among patients referred for a coronary angiogram. To further this work, the company launched its Beyond </a:t>
            </a:r>
            <a:r>
              <a:rPr lang="en-US" sz="1200" b="0" i="0" kern="1200" dirty="0" err="1">
                <a:solidFill>
                  <a:schemeClr val="tx1"/>
                </a:solidFill>
                <a:effectLst/>
                <a:latin typeface="+mn-lt"/>
                <a:ea typeface="+mn-ea"/>
                <a:cs typeface="+mn-cs"/>
              </a:rPr>
              <a:t>mHealth</a:t>
            </a:r>
            <a:r>
              <a:rPr lang="en-US" sz="1200" b="0" i="0" kern="1200" dirty="0">
                <a:solidFill>
                  <a:schemeClr val="tx1"/>
                </a:solidFill>
                <a:effectLst/>
                <a:latin typeface="+mn-lt"/>
                <a:ea typeface="+mn-ea"/>
                <a:cs typeface="+mn-cs"/>
              </a:rPr>
              <a:t> Research Platform, a collaboration between medical centers, commercial organizations, and other health care stakeholders to identify vocal biomarkers that may indicate health-related issues.</a:t>
            </a:r>
          </a:p>
          <a:p>
            <a:r>
              <a:rPr lang="en-US" dirty="0"/>
              <a:t>r another day</a:t>
            </a:r>
          </a:p>
        </p:txBody>
      </p:sp>
      <p:sp>
        <p:nvSpPr>
          <p:cNvPr id="4" name="Slide Number Placeholder 3"/>
          <p:cNvSpPr>
            <a:spLocks noGrp="1"/>
          </p:cNvSpPr>
          <p:nvPr>
            <p:ph type="sldNum" sz="quarter" idx="10"/>
          </p:nvPr>
        </p:nvSpPr>
        <p:spPr/>
        <p:txBody>
          <a:bodyPr/>
          <a:lstStyle/>
          <a:p>
            <a:fld id="{6E1087BE-B776-4A91-A0A8-F5D6C0B48FE1}" type="slidenum">
              <a:rPr lang="en-US" smtClean="0"/>
              <a:t>36</a:t>
            </a:fld>
            <a:endParaRPr lang="en-US"/>
          </a:p>
        </p:txBody>
      </p:sp>
    </p:spTree>
    <p:extLst>
      <p:ext uri="{BB962C8B-B14F-4D97-AF65-F5344CB8AC3E}">
        <p14:creationId xmlns:p14="http://schemas.microsoft.com/office/powerpoint/2010/main" val="2932860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https://arstechnica.com/gadgets/2020/08/amazon-halo-will-charge-a-</a:t>
            </a:r>
          </a:p>
          <a:p>
            <a:endParaRPr lang="en-US" dirty="0">
              <a:hlinkClick r:id="rId3"/>
            </a:endParaRPr>
          </a:p>
          <a:p>
            <a:r>
              <a:rPr lang="en-US" sz="1200" b="0" i="0" kern="1200" dirty="0">
                <a:solidFill>
                  <a:schemeClr val="tx1"/>
                </a:solidFill>
                <a:effectLst/>
                <a:latin typeface="+mn-lt"/>
                <a:ea typeface="+mn-ea"/>
                <a:cs typeface="+mn-cs"/>
              </a:rPr>
              <a:t>Amazon has </a:t>
            </a:r>
            <a:r>
              <a:rPr lang="en-US" sz="1200" b="0" i="0" u="none" strike="noStrike" kern="1200" dirty="0">
                <a:solidFill>
                  <a:schemeClr val="tx1"/>
                </a:solidFill>
                <a:effectLst/>
                <a:latin typeface="+mn-lt"/>
                <a:ea typeface="+mn-ea"/>
                <a:cs typeface="+mn-cs"/>
                <a:hlinkClick r:id="rId4"/>
              </a:rPr>
              <a:t>announced Halo</a:t>
            </a:r>
            <a:r>
              <a:rPr lang="en-US" sz="1200" b="0" i="0" kern="1200" dirty="0">
                <a:solidFill>
                  <a:schemeClr val="tx1"/>
                </a:solidFill>
                <a:effectLst/>
                <a:latin typeface="+mn-lt"/>
                <a:ea typeface="+mn-ea"/>
                <a:cs typeface="+mn-cs"/>
              </a:rPr>
              <a:t>, a combination subscription service, app, and fitness wearable that promises to use some of the same technology the company developed for Alexa to add a new dimension to personal health tracking—tone of voice.</a:t>
            </a:r>
          </a:p>
          <a:p>
            <a:r>
              <a:rPr lang="en-US" sz="1200" b="0" i="0" kern="1200" dirty="0">
                <a:solidFill>
                  <a:schemeClr val="tx1"/>
                </a:solidFill>
                <a:effectLst/>
                <a:latin typeface="+mn-lt"/>
                <a:ea typeface="+mn-ea"/>
                <a:cs typeface="+mn-cs"/>
              </a:rPr>
              <a:t>The product's announcement copy makes the case that "strong social connections are just as important to long-term health as adequate sleep, being fit, having a good diet, or even not smoking."</a:t>
            </a:r>
          </a:p>
          <a:p>
            <a:r>
              <a:rPr lang="en-US" sz="1200" b="1" i="0" u="none" strike="noStrike" kern="1200" dirty="0">
                <a:solidFill>
                  <a:schemeClr val="tx1"/>
                </a:solidFill>
                <a:effectLst/>
                <a:latin typeface="+mn-lt"/>
                <a:ea typeface="+mn-ea"/>
                <a:cs typeface="+mn-cs"/>
                <a:hlinkClick r:id="rId5"/>
              </a:rPr>
              <a:t>Beyond Verbal</a:t>
            </a:r>
            <a:r>
              <a:rPr lang="en-US" sz="1200" b="0" i="0" kern="1200" dirty="0">
                <a:solidFill>
                  <a:schemeClr val="tx1"/>
                </a:solidFill>
                <a:effectLst/>
                <a:latin typeface="+mn-lt"/>
                <a:ea typeface="+mn-ea"/>
                <a:cs typeface="+mn-cs"/>
              </a:rPr>
              <a:t>, an Israeli company, focuses on voice analysis. It offers two mobile apps and a cloud-based API for developers to add AEI to wearables, robots, or mobile apps to track emotion and wellness. This product includes a dashboard which shows dominant emotions across voice recordings and positive/negative fluctuations against a subject's baseline emotional state. Beyond Verbal has analyzed increased pitch variability and other speech abnormalities in children with autism, studied voice abnormalities in patients with Parkinson's, and collaborated with Mayo Clinic to determine if its algorithms could detect coronary artery disease (CAD) among patients referred for a coronary angiogram. To further this work, the company launched its Beyond </a:t>
            </a:r>
            <a:r>
              <a:rPr lang="en-US" sz="1200" b="0" i="0" kern="1200" dirty="0" err="1">
                <a:solidFill>
                  <a:schemeClr val="tx1"/>
                </a:solidFill>
                <a:effectLst/>
                <a:latin typeface="+mn-lt"/>
                <a:ea typeface="+mn-ea"/>
                <a:cs typeface="+mn-cs"/>
              </a:rPr>
              <a:t>mHealth</a:t>
            </a:r>
            <a:r>
              <a:rPr lang="en-US" sz="1200" b="0" i="0" kern="1200" dirty="0">
                <a:solidFill>
                  <a:schemeClr val="tx1"/>
                </a:solidFill>
                <a:effectLst/>
                <a:latin typeface="+mn-lt"/>
                <a:ea typeface="+mn-ea"/>
                <a:cs typeface="+mn-cs"/>
              </a:rPr>
              <a:t> Research Platform, a collaboration between medical centers, commercial organizations, and other health care stakeholders to identify vocal biomarkers that may indicate health-related issues.</a:t>
            </a:r>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37</a:t>
            </a:fld>
            <a:endParaRPr lang="en-US"/>
          </a:p>
        </p:txBody>
      </p:sp>
    </p:spTree>
    <p:extLst>
      <p:ext uri="{BB962C8B-B14F-4D97-AF65-F5344CB8AC3E}">
        <p14:creationId xmlns:p14="http://schemas.microsoft.com/office/powerpoint/2010/main" val="3356572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https://www.marketwatch.com/story/how-ai-therapists-could-shrink-the-cost-of-mental-health-2020-02-18?mod=personal-finance&amp;ns=prod/accounts-mw</a:t>
            </a:r>
          </a:p>
          <a:p>
            <a:endParaRPr lang="en-US" dirty="0">
              <a:effectLst/>
            </a:endParaRPr>
          </a:p>
          <a:p>
            <a:r>
              <a:rPr lang="en-US" dirty="0">
                <a:effectLst/>
              </a:rPr>
              <a:t>What if you need an anti-depressant or another psychiatric medication? AI can help a psychiatrist pinpoint the exact drug or drug class that your body will respond to, shortening or even eliminating the trial and error — and its side-effects — that frustrates both patients and doctors. Algorithms also can tell, based on someone’s age, gender, responses to questions and other factors, if that person is about to attempt suicide; Facebook </a:t>
            </a:r>
            <a:r>
              <a:rPr lang="en-US" dirty="0">
                <a:effectLst/>
                <a:hlinkClick r:id="rId3"/>
              </a:rPr>
              <a:t>FB, -2.65%</a:t>
            </a:r>
            <a:r>
              <a:rPr lang="en-US" dirty="0">
                <a:effectLst/>
              </a:rPr>
              <a:t>, for example, uses an algorithm that flags a post if it contains words that suggest suicidal thoughts or self-harm.</a:t>
            </a:r>
          </a:p>
          <a:p>
            <a:endParaRPr lang="en-US" dirty="0">
              <a:effectLst/>
            </a:endParaRPr>
          </a:p>
          <a:p>
            <a:r>
              <a:rPr lang="en-US" dirty="0">
                <a:effectLst/>
              </a:rPr>
              <a:t>Some large companies including Gap </a:t>
            </a:r>
            <a:r>
              <a:rPr lang="en-US" dirty="0">
                <a:effectLst/>
                <a:hlinkClick r:id="rId4"/>
              </a:rPr>
              <a:t>GPS, -2.18%</a:t>
            </a:r>
            <a:r>
              <a:rPr lang="en-US" dirty="0">
                <a:effectLst/>
              </a:rPr>
              <a:t>  and Amazon’s </a:t>
            </a:r>
            <a:r>
              <a:rPr lang="en-US" dirty="0">
                <a:effectLst/>
                <a:hlinkClick r:id="rId5"/>
              </a:rPr>
              <a:t>AMZN, -3.77%</a:t>
            </a:r>
            <a:r>
              <a:rPr lang="en-US" dirty="0">
                <a:effectLst/>
              </a:rPr>
              <a:t>  Whole Foods use Spring Health’s technology for their employees. After answering questions about personal problems and behaviors, employees are directed to an in-network provider who is given specific treatments that Spring Health determines are most likely to help that patient. Adds </a:t>
            </a:r>
            <a:r>
              <a:rPr lang="en-US" dirty="0" err="1">
                <a:effectLst/>
              </a:rPr>
              <a:t>Chekroud</a:t>
            </a:r>
            <a:r>
              <a:rPr lang="en-US" dirty="0">
                <a:effectLst/>
              </a:rPr>
              <a:t>: “When people did what was predicted [for them], they were twice as likely to recover</a:t>
            </a:r>
          </a:p>
          <a:p>
            <a:endParaRPr lang="en-US" dirty="0">
              <a:effectLst/>
            </a:endParaRPr>
          </a:p>
          <a:p>
            <a:r>
              <a:rPr lang="en-US" dirty="0" err="1">
                <a:effectLst/>
              </a:rPr>
              <a:t>Woebot</a:t>
            </a:r>
            <a:r>
              <a:rPr lang="en-US" dirty="0">
                <a:effectLst/>
              </a:rPr>
              <a:t> introduces itself as an “emotional assistant” that is “like a wise little person you can consult with during difficult times, and not-so-difficult times.” Its chatty interface is friendly and colloquial, gently probing about feelings and habits. “This allows me to find patterns that are sometimes hard for humans to see,” </a:t>
            </a:r>
            <a:r>
              <a:rPr lang="en-US" dirty="0" err="1">
                <a:effectLst/>
              </a:rPr>
              <a:t>Woebot</a:t>
            </a:r>
            <a:r>
              <a:rPr lang="en-US" dirty="0">
                <a:effectLst/>
              </a:rPr>
              <a:t> explains.</a:t>
            </a:r>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38</a:t>
            </a:fld>
            <a:endParaRPr lang="en-US"/>
          </a:p>
        </p:txBody>
      </p:sp>
    </p:spTree>
    <p:extLst>
      <p:ext uri="{BB962C8B-B14F-4D97-AF65-F5344CB8AC3E}">
        <p14:creationId xmlns:p14="http://schemas.microsoft.com/office/powerpoint/2010/main" val="2456300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a near future, a lonely writer develops an unlikely relationship with an operating system designed to meet his every need.</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Three of the many questions that may arise are whether Theodore's relationship with Samantha is preventing him from having a more satisfying relationship with a female human, whether a human and a computer operating system truly can be bonded in all critical aspects, and whether Samantha's quick evolution means she will evolve even further to her own form of self-fulfillment.</a:t>
            </a:r>
          </a:p>
          <a:p>
            <a:r>
              <a:rPr lang="en-US" sz="1200" b="0" i="0" u="none" strike="noStrike" kern="1200" dirty="0">
                <a:solidFill>
                  <a:schemeClr val="tx1"/>
                </a:solidFill>
                <a:effectLst/>
                <a:latin typeface="+mn-lt"/>
                <a:ea typeface="+mn-ea"/>
                <a:cs typeface="+mn-cs"/>
              </a:rPr>
              <a:t>---https://www.imdb.com/title/tt1798709/plotsummary</a:t>
            </a:r>
          </a:p>
          <a:p>
            <a:endParaRPr lang="en-US" dirty="0"/>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40</a:t>
            </a:fld>
            <a:endParaRPr lang="en-US"/>
          </a:p>
        </p:txBody>
      </p:sp>
    </p:spTree>
    <p:extLst>
      <p:ext uri="{BB962C8B-B14F-4D97-AF65-F5344CB8AC3E}">
        <p14:creationId xmlns:p14="http://schemas.microsoft.com/office/powerpoint/2010/main" val="2102773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https://wire.ama-assn.org/practice-management/don-t-fall-these-3-myths-about-ai-machine-learning?utm_source=BulletinHealthCare&amp;utm_medium=email&amp;utm_term=102018&amp;utm_content=physicians&amp;utm_campaign=article_alert-morning_rounds_weekend</a:t>
            </a:r>
          </a:p>
          <a:p>
            <a:endParaRPr lang="en-US" dirty="0"/>
          </a:p>
          <a:p>
            <a:r>
              <a:rPr lang="en-US" sz="1200" b="1" i="0" u="none" strike="noStrike" kern="1200" dirty="0">
                <a:solidFill>
                  <a:schemeClr val="tx1"/>
                </a:solidFill>
                <a:effectLst/>
                <a:latin typeface="+mn-lt"/>
                <a:ea typeface="+mn-ea"/>
                <a:cs typeface="+mn-cs"/>
              </a:rPr>
              <a:t>AI may</a:t>
            </a:r>
            <a:r>
              <a:rPr lang="en-US" sz="1200" b="1" i="0" u="none" strike="noStrike" kern="1200" baseline="0" dirty="0">
                <a:solidFill>
                  <a:schemeClr val="tx1"/>
                </a:solidFill>
                <a:effectLst/>
                <a:latin typeface="+mn-lt"/>
                <a:ea typeface="+mn-ea"/>
                <a:cs typeface="+mn-cs"/>
              </a:rPr>
              <a:t> augment jobs that are </a:t>
            </a:r>
            <a:r>
              <a:rPr lang="en-US" sz="1200" b="1" i="0" u="none" strike="noStrike" kern="1200" dirty="0">
                <a:solidFill>
                  <a:schemeClr val="tx1"/>
                </a:solidFill>
                <a:effectLst/>
                <a:latin typeface="+mn-lt"/>
                <a:ea typeface="+mn-ea"/>
                <a:cs typeface="+mn-cs"/>
              </a:rPr>
              <a:t>mundane and monotonous to take away those</a:t>
            </a:r>
            <a:r>
              <a:rPr lang="en-US" sz="1200" b="1" i="0" u="none" strike="noStrike" kern="1200" baseline="0" dirty="0">
                <a:solidFill>
                  <a:schemeClr val="tx1"/>
                </a:solidFill>
                <a:effectLst/>
                <a:latin typeface="+mn-lt"/>
                <a:ea typeface="+mn-ea"/>
                <a:cs typeface="+mn-cs"/>
              </a:rPr>
              <a:t> components of that person’s life</a:t>
            </a:r>
            <a:r>
              <a:rPr lang="en-US" sz="1200" b="1" i="0"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41</a:t>
            </a:fld>
            <a:endParaRPr lang="en-US"/>
          </a:p>
        </p:txBody>
      </p:sp>
    </p:spTree>
    <p:extLst>
      <p:ext uri="{BB962C8B-B14F-4D97-AF65-F5344CB8AC3E}">
        <p14:creationId xmlns:p14="http://schemas.microsoft.com/office/powerpoint/2010/main" val="2190867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effectLst/>
              </a:rPr>
              <a:t>David </a:t>
            </a:r>
            <a:r>
              <a:rPr lang="en-US" dirty="0" err="1">
                <a:effectLst/>
              </a:rPr>
              <a:t>Luxton</a:t>
            </a:r>
            <a:r>
              <a:rPr lang="en-US" dirty="0">
                <a:effectLst/>
              </a:rPr>
              <a:t>, a clinical psychologist and an authority on the ethics of artificial intelligence in behavioral- and mental-health care, is concerned about these questions and more. “Who is controlling the technology?” he says. “I would be reluctant to provide private information about my mental state on a mobile app or the internet. How do you know what the company is going to be doing with that information?”</a:t>
            </a:r>
          </a:p>
          <a:p>
            <a:endParaRPr lang="en-US" dirty="0">
              <a:effectLst/>
            </a:endParaRPr>
          </a:p>
          <a:p>
            <a:r>
              <a:rPr lang="en-US" dirty="0">
                <a:effectLst/>
              </a:rPr>
              <a:t>More chillingly, </a:t>
            </a:r>
            <a:r>
              <a:rPr lang="en-US" u="sng" dirty="0">
                <a:effectLst/>
              </a:rPr>
              <a:t>machine-learning algorithms can be </a:t>
            </a:r>
            <a:r>
              <a:rPr lang="en-US" u="none" dirty="0">
                <a:effectLst/>
              </a:rPr>
              <a:t>biased. Algorithms look for patterns </a:t>
            </a:r>
            <a:r>
              <a:rPr lang="en-US" dirty="0">
                <a:effectLst/>
              </a:rPr>
              <a:t>— that’s how Amazon and other retailers can tell you what to buy, given what you’ve purchased or shown interest in. But algorithmic patterns can be harmful, making systematic errors that, for instance, favor one ethnic or cultural group over another or define your emotional state based on incomplete data and inaccurate assumptions</a:t>
            </a:r>
            <a:r>
              <a:rPr lang="en-US" u="sng" dirty="0">
                <a:effectLst/>
              </a:rPr>
              <a:t>. Before long the pattern becomes self-reinforcing in its confirmation bias, leading to unfair and unfortunate results.</a:t>
            </a:r>
          </a:p>
          <a:p>
            <a:endParaRPr lang="en-US" dirty="0"/>
          </a:p>
          <a:p>
            <a:r>
              <a:rPr lang="en-US" dirty="0"/>
              <a:t>https://www.marketwatch.com/story/how-ai-therapists-could-shrink-the-cost-of-mental-health-2020-02-18?mod=personal-finance&amp;ns=prod/accounts-mw</a:t>
            </a:r>
          </a:p>
        </p:txBody>
      </p:sp>
      <p:sp>
        <p:nvSpPr>
          <p:cNvPr id="4" name="Slide Number Placeholder 3"/>
          <p:cNvSpPr>
            <a:spLocks noGrp="1"/>
          </p:cNvSpPr>
          <p:nvPr>
            <p:ph type="sldNum" sz="quarter" idx="10"/>
          </p:nvPr>
        </p:nvSpPr>
        <p:spPr/>
        <p:txBody>
          <a:bodyPr/>
          <a:lstStyle/>
          <a:p>
            <a:fld id="{6E1087BE-B776-4A91-A0A8-F5D6C0B48FE1}" type="slidenum">
              <a:rPr lang="en-US" smtClean="0"/>
              <a:t>42</a:t>
            </a:fld>
            <a:endParaRPr lang="en-US"/>
          </a:p>
        </p:txBody>
      </p:sp>
    </p:spTree>
    <p:extLst>
      <p:ext uri="{BB962C8B-B14F-4D97-AF65-F5344CB8AC3E}">
        <p14:creationId xmlns:p14="http://schemas.microsoft.com/office/powerpoint/2010/main" val="3395411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https://go.beckershospitalreview.com/virtual-care-solutions-in-action-rise-of-the-virtual-nurse?utm_campaign=Lenovo_Webinar_2.28.2019&amp;utm_source=etextad</a:t>
            </a:r>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44</a:t>
            </a:fld>
            <a:endParaRPr lang="en-US"/>
          </a:p>
        </p:txBody>
      </p:sp>
    </p:spTree>
    <p:extLst>
      <p:ext uri="{BB962C8B-B14F-4D97-AF65-F5344CB8AC3E}">
        <p14:creationId xmlns:p14="http://schemas.microsoft.com/office/powerpoint/2010/main" val="3275028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https://www.advisory.com/research/health-care-it-advisor/it-forefront/2018/07/virtual-assistants?WT.mc_id=Email|DailyBriefing+Headline|DBABBlog|DBA|DB|2018Aug29|BTestDB2018Aug29||||&amp;elq_cid=1456327&amp;x_id=003C000001JkTyfIAF</a:t>
            </a:r>
          </a:p>
        </p:txBody>
      </p:sp>
      <p:sp>
        <p:nvSpPr>
          <p:cNvPr id="4" name="Slide Number Placeholder 3"/>
          <p:cNvSpPr>
            <a:spLocks noGrp="1"/>
          </p:cNvSpPr>
          <p:nvPr>
            <p:ph type="sldNum" sz="quarter" idx="10"/>
          </p:nvPr>
        </p:nvSpPr>
        <p:spPr/>
        <p:txBody>
          <a:bodyPr/>
          <a:lstStyle/>
          <a:p>
            <a:fld id="{6E1087BE-B776-4A91-A0A8-F5D6C0B48FE1}" type="slidenum">
              <a:rPr lang="en-US" smtClean="0"/>
              <a:t>45</a:t>
            </a:fld>
            <a:endParaRPr lang="en-US"/>
          </a:p>
        </p:txBody>
      </p:sp>
    </p:spTree>
    <p:extLst>
      <p:ext uri="{BB962C8B-B14F-4D97-AF65-F5344CB8AC3E}">
        <p14:creationId xmlns:p14="http://schemas.microsoft.com/office/powerpoint/2010/main" val="3997516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Schedule a restaurant reservation or hair appointment:</a:t>
            </a:r>
            <a:r>
              <a:rPr lang="en-US" baseline="0" dirty="0"/>
              <a:t> </a:t>
            </a:r>
            <a:r>
              <a:rPr lang="en-US" dirty="0"/>
              <a:t>https://ai.googleblog.com/2018/05/duplex-ai-system-for-natural-conversation.html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https://www.youtube.com/watch?v=Q-cGhjzJkpI</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46</a:t>
            </a:fld>
            <a:endParaRPr lang="en-US"/>
          </a:p>
        </p:txBody>
      </p:sp>
    </p:spTree>
    <p:extLst>
      <p:ext uri="{BB962C8B-B14F-4D97-AF65-F5344CB8AC3E}">
        <p14:creationId xmlns:p14="http://schemas.microsoft.com/office/powerpoint/2010/main" val="1934046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https://www.ft.com/content/4367e34e-db72-11e7-9504-59efdb70e12f</a:t>
            </a:r>
          </a:p>
          <a:p>
            <a:r>
              <a:rPr lang="en-US" dirty="0"/>
              <a:t>https://www.google.com/</a:t>
            </a:r>
            <a:r>
              <a:rPr lang="en-US" dirty="0" err="1"/>
              <a:t>search?q</a:t>
            </a:r>
            <a:r>
              <a:rPr lang="en-US" dirty="0"/>
              <a:t>=</a:t>
            </a:r>
            <a:r>
              <a:rPr lang="en-US" dirty="0" err="1"/>
              <a:t>artificial+intelligence&amp;rlz</a:t>
            </a:r>
            <a:r>
              <a:rPr lang="en-US" dirty="0"/>
              <a:t>=1C1CHBF_enUS742US742&amp;oq=</a:t>
            </a:r>
            <a:r>
              <a:rPr lang="en-US" dirty="0" err="1"/>
              <a:t>artificial+intelligence&amp;aqs</a:t>
            </a:r>
            <a:r>
              <a:rPr lang="en-US" dirty="0"/>
              <a:t>=chrome..69i57j0l5.3691j1j7&amp;sourceid=</a:t>
            </a:r>
            <a:r>
              <a:rPr lang="en-US" dirty="0" err="1"/>
              <a:t>chrome&amp;ie</a:t>
            </a:r>
            <a:r>
              <a:rPr lang="en-US" dirty="0"/>
              <a:t>=UTF-8</a:t>
            </a:r>
          </a:p>
          <a:p>
            <a:endParaRPr lang="en-US" dirty="0"/>
          </a:p>
          <a:p>
            <a:r>
              <a:rPr lang="en-US" b="1" dirty="0"/>
              <a:t>What is AI, anyway?—Imitation</a:t>
            </a:r>
            <a:r>
              <a:rPr lang="en-US" b="1" baseline="0" dirty="0"/>
              <a:t> Game</a:t>
            </a:r>
            <a:endParaRPr lang="en-US" dirty="0"/>
          </a:p>
          <a:p>
            <a:r>
              <a:rPr lang="en-US" dirty="0"/>
              <a:t>The term “artificial intelligence” was first coined by the English mathematician Alan Turing to describe “the science and engineering of making intelligent machines, especially intelligent computer programs.” Today, AI may be better described as </a:t>
            </a:r>
            <a:r>
              <a:rPr lang="en-US" u="sng" dirty="0"/>
              <a:t>computer programs, trained on massive data sets, that can accomplish tasks that usually require human intelligence, including, problem-solving, and decision-making</a:t>
            </a:r>
            <a:r>
              <a:rPr lang="en-US" dirty="0"/>
              <a:t>, says Pedro </a:t>
            </a:r>
            <a:r>
              <a:rPr lang="en-US" dirty="0" err="1"/>
              <a:t>Domingos</a:t>
            </a:r>
            <a:r>
              <a:rPr lang="en-US" dirty="0"/>
              <a:t>, PhD, a computer scientist at the University of Washington and author of The Master Algorithm: How the Quest for the Ultimate Learning Machine Will Remake Our World.</a:t>
            </a:r>
          </a:p>
          <a:p>
            <a:r>
              <a:rPr lang="en-US" dirty="0"/>
              <a:t>---https://www.medicaleconomics.com/technology/artificial-intelligence-looking-beyond-hype</a:t>
            </a:r>
          </a:p>
        </p:txBody>
      </p:sp>
      <p:sp>
        <p:nvSpPr>
          <p:cNvPr id="4" name="Slide Number Placeholder 3"/>
          <p:cNvSpPr>
            <a:spLocks noGrp="1"/>
          </p:cNvSpPr>
          <p:nvPr>
            <p:ph type="sldNum" sz="quarter" idx="10"/>
          </p:nvPr>
        </p:nvSpPr>
        <p:spPr/>
        <p:txBody>
          <a:bodyPr/>
          <a:lstStyle/>
          <a:p>
            <a:fld id="{6E1087BE-B776-4A91-A0A8-F5D6C0B48FE1}" type="slidenum">
              <a:rPr lang="en-US" smtClean="0"/>
              <a:t>5</a:t>
            </a:fld>
            <a:endParaRPr lang="en-US"/>
          </a:p>
        </p:txBody>
      </p:sp>
    </p:spTree>
    <p:extLst>
      <p:ext uri="{BB962C8B-B14F-4D97-AF65-F5344CB8AC3E}">
        <p14:creationId xmlns:p14="http://schemas.microsoft.com/office/powerpoint/2010/main" val="4144481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http://www.managedhealthcareexecutive.com/mhe-articles/how-health-systems-are-using-ai-and-future-predictions?rememberme=1&amp;elq_mid=3017&amp;elq_cid=357103</a:t>
            </a:r>
          </a:p>
        </p:txBody>
      </p:sp>
      <p:sp>
        <p:nvSpPr>
          <p:cNvPr id="4" name="Slide Number Placeholder 3"/>
          <p:cNvSpPr>
            <a:spLocks noGrp="1"/>
          </p:cNvSpPr>
          <p:nvPr>
            <p:ph type="sldNum" sz="quarter" idx="10"/>
          </p:nvPr>
        </p:nvSpPr>
        <p:spPr/>
        <p:txBody>
          <a:bodyPr/>
          <a:lstStyle/>
          <a:p>
            <a:fld id="{6E1087BE-B776-4A91-A0A8-F5D6C0B48FE1}" type="slidenum">
              <a:rPr lang="en-US" smtClean="0"/>
              <a:t>47</a:t>
            </a:fld>
            <a:endParaRPr lang="en-US"/>
          </a:p>
        </p:txBody>
      </p:sp>
    </p:spTree>
    <p:extLst>
      <p:ext uri="{BB962C8B-B14F-4D97-AF65-F5344CB8AC3E}">
        <p14:creationId xmlns:p14="http://schemas.microsoft.com/office/powerpoint/2010/main" val="2176725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48</a:t>
            </a:fld>
            <a:endParaRPr lang="en-US"/>
          </a:p>
        </p:txBody>
      </p:sp>
    </p:spTree>
    <p:extLst>
      <p:ext uri="{BB962C8B-B14F-4D97-AF65-F5344CB8AC3E}">
        <p14:creationId xmlns:p14="http://schemas.microsoft.com/office/powerpoint/2010/main" val="3506572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https://www.advisory.com/research/health-care-it-advisor/it-forefront/2018/03/artificial-intelligence-challenges?WT.mc_id=Email|DailyBriefing+Headline|DBABBlog|DBA|DB|2018Mar15|FinalDB2018Mar15||||&amp;elq_cid=1456327&amp;x_id=003C000001JkTyfIAF</a:t>
            </a:r>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49</a:t>
            </a:fld>
            <a:endParaRPr lang="en-US"/>
          </a:p>
        </p:txBody>
      </p:sp>
    </p:spTree>
    <p:extLst>
      <p:ext uri="{BB962C8B-B14F-4D97-AF65-F5344CB8AC3E}">
        <p14:creationId xmlns:p14="http://schemas.microsoft.com/office/powerpoint/2010/main" val="3154963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AI assistants may require new concepts in EHR user interface design</a:t>
            </a:r>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50</a:t>
            </a:fld>
            <a:endParaRPr lang="en-US"/>
          </a:p>
        </p:txBody>
      </p:sp>
    </p:spTree>
    <p:extLst>
      <p:ext uri="{BB962C8B-B14F-4D97-AF65-F5344CB8AC3E}">
        <p14:creationId xmlns:p14="http://schemas.microsoft.com/office/powerpoint/2010/main" val="42312956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51</a:t>
            </a:fld>
            <a:endParaRPr lang="en-US"/>
          </a:p>
        </p:txBody>
      </p:sp>
    </p:spTree>
    <p:extLst>
      <p:ext uri="{BB962C8B-B14F-4D97-AF65-F5344CB8AC3E}">
        <p14:creationId xmlns:p14="http://schemas.microsoft.com/office/powerpoint/2010/main" val="798711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https://www.medscape.com/viewarticle/897350</a:t>
            </a:r>
          </a:p>
          <a:p>
            <a:r>
              <a:rPr lang="en-US" dirty="0"/>
              <a:t>https://med.stanford.edu/presence/initiatives/hiai-symposium.html</a:t>
            </a:r>
          </a:p>
          <a:p>
            <a:r>
              <a:rPr lang="en-US" dirty="0"/>
              <a:t>https://www.nytimes.com/2019/03/21/science/health-medicine-artificial-intelligence.html?emc=edit_th_190325&amp;nl=todaysheadlines&amp;nlid=700735660325</a:t>
            </a:r>
          </a:p>
          <a:p>
            <a:r>
              <a:rPr lang="en-US" dirty="0"/>
              <a:t>https://www.cnn.com/2019/02/18/tech/dangerous-ai-text-generator/index.html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 Tom Cruise isn't on </a:t>
            </a:r>
            <a:r>
              <a:rPr lang="en-US" sz="1200" kern="1200" dirty="0" err="1">
                <a:solidFill>
                  <a:schemeClr val="tx1"/>
                </a:solidFill>
                <a:effectLst/>
                <a:latin typeface="+mn-lt"/>
                <a:ea typeface="+mn-ea"/>
                <a:cs typeface="+mn-cs"/>
              </a:rPr>
              <a:t>TikTok</a:t>
            </a:r>
            <a:r>
              <a:rPr lang="en-US" sz="1200" kern="1200" dirty="0">
                <a:solidFill>
                  <a:schemeClr val="tx1"/>
                </a:solidFill>
                <a:effectLst/>
                <a:latin typeface="+mn-lt"/>
                <a:ea typeface="+mn-ea"/>
                <a:cs typeface="+mn-cs"/>
              </a:rPr>
              <a:t>. It's a </a:t>
            </a:r>
            <a:r>
              <a:rPr lang="en-US" sz="1200" kern="1200" dirty="0" err="1">
                <a:solidFill>
                  <a:schemeClr val="tx1"/>
                </a:solidFill>
                <a:effectLst/>
                <a:latin typeface="+mn-lt"/>
                <a:ea typeface="+mn-ea"/>
                <a:cs typeface="+mn-cs"/>
              </a:rPr>
              <a:t>deepfake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https://www.cnn.com/videos/business/2021/03/02/tom-cruise-tiktok-deepfake-orig.cnn-business</a:t>
            </a:r>
            <a:endParaRPr lang="en-US" sz="1200" u="sng" kern="1200" dirty="0">
              <a:solidFill>
                <a:schemeClr val="tx1"/>
              </a:solidFill>
              <a:effectLst/>
              <a:latin typeface="+mn-lt"/>
              <a:ea typeface="+mn-ea"/>
              <a:cs typeface="+mn-cs"/>
            </a:endParaRPr>
          </a:p>
          <a:p>
            <a:r>
              <a:rPr lang="en-US" sz="2400" u="sng" kern="1200" dirty="0">
                <a:solidFill>
                  <a:schemeClr val="tx1"/>
                </a:solidFill>
                <a:effectLst/>
                <a:latin typeface="+mn-lt"/>
                <a:ea typeface="+mn-ea"/>
                <a:cs typeface="+mn-cs"/>
                <a:hlinkClick r:id="rId4"/>
              </a:rPr>
              <a:t>https://www.cnn.com/videos/business/2021/03/02/myheritage-nostalgia-old-photo-animation-orig.cnn-business</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55</a:t>
            </a:fld>
            <a:endParaRPr lang="en-US"/>
          </a:p>
        </p:txBody>
      </p:sp>
    </p:spTree>
    <p:extLst>
      <p:ext uri="{BB962C8B-B14F-4D97-AF65-F5344CB8AC3E}">
        <p14:creationId xmlns:p14="http://schemas.microsoft.com/office/powerpoint/2010/main" val="345824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https://www.beckershospitalreview.com/more-than-a-buzzword-how-ai-can-deliver-real-world-value-and-put-the-human-touch-back-in-healthcare.html?oly_enc_id=9029B2668090F4S</a:t>
            </a:r>
          </a:p>
        </p:txBody>
      </p:sp>
      <p:sp>
        <p:nvSpPr>
          <p:cNvPr id="4" name="Slide Number Placeholder 3"/>
          <p:cNvSpPr>
            <a:spLocks noGrp="1"/>
          </p:cNvSpPr>
          <p:nvPr>
            <p:ph type="sldNum" sz="quarter" idx="10"/>
          </p:nvPr>
        </p:nvSpPr>
        <p:spPr/>
        <p:txBody>
          <a:bodyPr/>
          <a:lstStyle/>
          <a:p>
            <a:fld id="{6E1087BE-B776-4A91-A0A8-F5D6C0B48FE1}" type="slidenum">
              <a:rPr lang="en-US" smtClean="0"/>
              <a:t>57</a:t>
            </a:fld>
            <a:endParaRPr lang="en-US"/>
          </a:p>
        </p:txBody>
      </p:sp>
    </p:spTree>
    <p:extLst>
      <p:ext uri="{BB962C8B-B14F-4D97-AF65-F5344CB8AC3E}">
        <p14:creationId xmlns:p14="http://schemas.microsoft.com/office/powerpoint/2010/main" val="24450459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58</a:t>
            </a:fld>
            <a:endParaRPr lang="en-US"/>
          </a:p>
        </p:txBody>
      </p:sp>
    </p:spTree>
    <p:extLst>
      <p:ext uri="{BB962C8B-B14F-4D97-AF65-F5344CB8AC3E}">
        <p14:creationId xmlns:p14="http://schemas.microsoft.com/office/powerpoint/2010/main" val="31112828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https://twitter.com/bill_gross/status/955826365516976128</a:t>
            </a:r>
          </a:p>
          <a:p>
            <a:r>
              <a:rPr lang="en-US" dirty="0"/>
              <a:t>Rate of adaptation</a:t>
            </a:r>
          </a:p>
          <a:p>
            <a:r>
              <a:rPr lang="en-US" dirty="0"/>
              <a:t>“Everything</a:t>
            </a:r>
            <a:r>
              <a:rPr lang="en-US" baseline="0" dirty="0"/>
              <a:t> that will make our lives more efficient, simpler, and is easy to use will be used, and change will happen fast.” Think of how quickly we went from paper maps to GPS, or the transition to smart phones.</a:t>
            </a:r>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59</a:t>
            </a:fld>
            <a:endParaRPr lang="en-US"/>
          </a:p>
        </p:txBody>
      </p:sp>
    </p:spTree>
    <p:extLst>
      <p:ext uri="{BB962C8B-B14F-4D97-AF65-F5344CB8AC3E}">
        <p14:creationId xmlns:p14="http://schemas.microsoft.com/office/powerpoint/2010/main" val="42287077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Artificial intelligence and deep learning are entering the mainstream of clinical medicine. This technology can augment human intelligence to improve decision making and operational processes. Physicians need to actively engage to adapt their practice and to shape the technology.</a:t>
            </a:r>
          </a:p>
          <a:p>
            <a:r>
              <a:rPr lang="en-US" dirty="0"/>
              <a:t>https://jamanetwork.com/journals/jama/fullarticle/2701665?utm_source=silverchair&amp;utm_medium=email&amp;utm_campaign=article_alert-jama&amp;utm_content=etoc&amp;utm_term=091818</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effectLst/>
              </a:rPr>
              <a:t>Hotel Workers Fret Over a New Rival: Alexa at the Front Desk </a:t>
            </a:r>
            <a:r>
              <a:rPr lang="en-US" dirty="0"/>
              <a:t>https://www.nytimes.com/2018/09/24/business/economy/hotel-workers-ai-technology-alexa.html?emc=edit_th_180925&amp;nl=todaysheadlines&amp;nlid=700735660925</a:t>
            </a:r>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60</a:t>
            </a:fld>
            <a:endParaRPr lang="en-US"/>
          </a:p>
        </p:txBody>
      </p:sp>
    </p:spTree>
    <p:extLst>
      <p:ext uri="{BB962C8B-B14F-4D97-AF65-F5344CB8AC3E}">
        <p14:creationId xmlns:p14="http://schemas.microsoft.com/office/powerpoint/2010/main" val="3776227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https://www.tractica.com/research/artificial-intelligence-for-healthcare-applications/</a:t>
            </a:r>
          </a:p>
        </p:txBody>
      </p:sp>
      <p:sp>
        <p:nvSpPr>
          <p:cNvPr id="4" name="Slide Number Placeholder 3"/>
          <p:cNvSpPr>
            <a:spLocks noGrp="1"/>
          </p:cNvSpPr>
          <p:nvPr>
            <p:ph type="sldNum" sz="quarter" idx="10"/>
          </p:nvPr>
        </p:nvSpPr>
        <p:spPr/>
        <p:txBody>
          <a:bodyPr/>
          <a:lstStyle/>
          <a:p>
            <a:fld id="{6E1087BE-B776-4A91-A0A8-F5D6C0B48FE1}" type="slidenum">
              <a:rPr lang="en-US" smtClean="0"/>
              <a:t>6</a:t>
            </a:fld>
            <a:endParaRPr lang="en-US"/>
          </a:p>
        </p:txBody>
      </p:sp>
    </p:spTree>
    <p:extLst>
      <p:ext uri="{BB962C8B-B14F-4D97-AF65-F5344CB8AC3E}">
        <p14:creationId xmlns:p14="http://schemas.microsoft.com/office/powerpoint/2010/main" val="1354934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1087BE-B776-4A91-A0A8-F5D6C0B48FE1}" type="slidenum">
              <a:rPr lang="en-US" smtClean="0"/>
              <a:t>61</a:t>
            </a:fld>
            <a:endParaRPr lang="en-US"/>
          </a:p>
        </p:txBody>
      </p:sp>
    </p:spTree>
    <p:extLst>
      <p:ext uri="{BB962C8B-B14F-4D97-AF65-F5344CB8AC3E}">
        <p14:creationId xmlns:p14="http://schemas.microsoft.com/office/powerpoint/2010/main" val="3968044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learning helps AI systems perform tasks:</a:t>
            </a:r>
            <a:r>
              <a:rPr lang="en-US" baseline="0" dirty="0"/>
              <a:t> photo recognition, identifying a word that is spoken, and language translation. </a:t>
            </a:r>
            <a:r>
              <a:rPr lang="en-US" dirty="0"/>
              <a:t>https://jamanetwork.com/journals/jama/fullarticle/2701666?utm_source=silverchair&amp;utm_medium=email&amp;utm_campaign=article_alert-jama&amp;utm_content=olf&amp;utm_term=083018</a:t>
            </a:r>
          </a:p>
          <a:p>
            <a:r>
              <a:rPr lang="en-US" dirty="0"/>
              <a:t>https://jamanetwork.com/journals/jama/fullarticle/2701665?utm_source=silverchair&amp;utm_medium=email&amp;utm_campaign=article_alert-jama&amp;utm_content=olf&amp;utm_term=083018</a:t>
            </a:r>
          </a:p>
          <a:p>
            <a:endParaRPr lang="en-US" dirty="0"/>
          </a:p>
          <a:p>
            <a:r>
              <a:rPr lang="en-US" dirty="0"/>
              <a:t>Early AI systems represented human reasoning with symbolic logic. As computer processing and storage became more powerful, researchers developed machine-learning techniques to imitate the way the human brain learns. The first machine learning continued to rely on human experts to label the data the system trained on (</a:t>
            </a:r>
            <a:r>
              <a:rPr lang="en-US" dirty="0" err="1"/>
              <a:t>eg</a:t>
            </a:r>
            <a:r>
              <a:rPr lang="en-US" dirty="0"/>
              <a:t>, the diagnosis) and to identify the significant features (</a:t>
            </a:r>
            <a:r>
              <a:rPr lang="en-US" dirty="0" err="1"/>
              <a:t>eg</a:t>
            </a:r>
            <a:r>
              <a:rPr lang="en-US" dirty="0"/>
              <a:t>, findings). Machine learning weighted the features from the data. With continued advances in computational power and with larger data sets, researchers began to develop </a:t>
            </a:r>
            <a:r>
              <a:rPr lang="en-US" u="sng" dirty="0"/>
              <a:t>deep learning techniques. </a:t>
            </a:r>
            <a:r>
              <a:rPr lang="en-US" sz="1600" u="sng" dirty="0">
                <a:solidFill>
                  <a:srgbClr val="92D050"/>
                </a:solidFill>
              </a:rPr>
              <a:t>The first deep learning algorithms were “supervised” in that human experts continued to label the training data, and the deep learning algorithms learned the features and weights directly from the data.</a:t>
            </a:r>
            <a:r>
              <a:rPr lang="en-US" sz="1600" u="sng" dirty="0"/>
              <a:t> </a:t>
            </a:r>
            <a:r>
              <a:rPr lang="en-US" u="sng" dirty="0"/>
              <a:t>The retinopathy screening algorithms are an example of supervised deep learning. Hinton</a:t>
            </a:r>
            <a:r>
              <a:rPr lang="en-US" u="sng" baseline="30000" dirty="0">
                <a:hlinkClick r:id="rId3"/>
              </a:rPr>
              <a:t>4</a:t>
            </a:r>
            <a:r>
              <a:rPr lang="en-US" u="sng" dirty="0"/>
              <a:t> describes continuing development of new deep learning techniques, including ones that are completely unsupervised. He also points out that it is not feasible to see the features learned by deep learning to explain how the system reaches a conclusion.</a:t>
            </a:r>
          </a:p>
          <a:p>
            <a:r>
              <a:rPr lang="en-US" dirty="0"/>
              <a:t>https://jamanetwork.com/journals/jama/fullarticle/2701665?utm_source=silverchair&amp;utm_medium=email&amp;utm_campaign=article_alert-jama&amp;utm_content=etoc&amp;utm_term=091818</a:t>
            </a:r>
          </a:p>
          <a:p>
            <a:endParaRPr lang="en-US" dirty="0"/>
          </a:p>
          <a:p>
            <a:r>
              <a:rPr lang="en-US" dirty="0"/>
              <a:t>“While deep learning at present has some unique advantages as an analytic and modeling tool, it also exemplifies a broader trend: the convergence of health and data sciences.“  Dr. Naylor</a:t>
            </a:r>
            <a:r>
              <a:rPr lang="en-US" baseline="0" dirty="0"/>
              <a:t> Univ. of Toronto</a:t>
            </a:r>
            <a:endParaRPr lang="en-US" dirty="0"/>
          </a:p>
          <a:p>
            <a:r>
              <a:rPr lang="en-US" dirty="0"/>
              <a:t>https://jamanetwork.com/journals/jama/fullarticle/2701667?utm_source=silverchair&amp;utm_medium=email&amp;utm_campaign=article_alert-jama&amp;utm_content=etoc&amp;utm_term=091818</a:t>
            </a:r>
          </a:p>
          <a:p>
            <a:endParaRPr lang="en-US" dirty="0"/>
          </a:p>
          <a:p>
            <a:r>
              <a:rPr lang="en-US" dirty="0"/>
              <a:t>The availability of large amounts of interconnected data across all levels of biomedical research could enable thorough interrogation of relationships among those data, and may ultimately lead to breakthroughs that can improve health care.  Dr. Zheng, University of Texas</a:t>
            </a:r>
          </a:p>
          <a:p>
            <a:r>
              <a:rPr lang="en-US" dirty="0"/>
              <a:t>https://jamanetwork.com/journals/jama/fullarticle/2702879?utm_source=silverchair&amp;utm_medium=email&amp;utm_campaign=article_alert-jama&amp;utm_content=etoc&amp;utm_term=091818</a:t>
            </a:r>
          </a:p>
          <a:p>
            <a:endParaRPr lang="en-US" dirty="0">
              <a:solidFill>
                <a:srgbClr val="FF0000"/>
              </a:solidFill>
            </a:endParaRPr>
          </a:p>
          <a:p>
            <a:r>
              <a:rPr lang="en-US" b="1" dirty="0">
                <a:solidFill>
                  <a:srgbClr val="FF0000"/>
                </a:solidFill>
              </a:rPr>
              <a:t>Black box nature of deep neural networks – </a:t>
            </a:r>
            <a:r>
              <a:rPr lang="en-US" b="1" dirty="0" err="1">
                <a:solidFill>
                  <a:srgbClr val="FF0000"/>
                </a:solidFill>
              </a:rPr>
              <a:t>Explainability</a:t>
            </a:r>
            <a:r>
              <a:rPr lang="en-US" b="1" dirty="0">
                <a:solidFill>
                  <a:srgbClr val="FF0000"/>
                </a:solidFill>
              </a:rPr>
              <a:t> −Can you show how the model made its decision? −What are the most important pieces of data in a specific prediction?</a:t>
            </a:r>
          </a:p>
        </p:txBody>
      </p:sp>
      <p:sp>
        <p:nvSpPr>
          <p:cNvPr id="4" name="Slide Number Placeholder 3"/>
          <p:cNvSpPr>
            <a:spLocks noGrp="1"/>
          </p:cNvSpPr>
          <p:nvPr>
            <p:ph type="sldNum" sz="quarter" idx="10"/>
          </p:nvPr>
        </p:nvSpPr>
        <p:spPr/>
        <p:txBody>
          <a:bodyPr/>
          <a:lstStyle/>
          <a:p>
            <a:fld id="{6E1087BE-B776-4A91-A0A8-F5D6C0B48FE1}" type="slidenum">
              <a:rPr lang="en-US" smtClean="0"/>
              <a:t>7</a:t>
            </a:fld>
            <a:endParaRPr lang="en-US" dirty="0"/>
          </a:p>
        </p:txBody>
      </p:sp>
    </p:spTree>
    <p:extLst>
      <p:ext uri="{BB962C8B-B14F-4D97-AF65-F5344CB8AC3E}">
        <p14:creationId xmlns:p14="http://schemas.microsoft.com/office/powerpoint/2010/main" val="3480566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Bitcoin uses </a:t>
            </a:r>
            <a:r>
              <a:rPr lang="en-US" dirty="0" err="1"/>
              <a:t>blockchain</a:t>
            </a:r>
            <a:r>
              <a:rPr lang="en-US" dirty="0"/>
              <a:t> technology</a:t>
            </a:r>
          </a:p>
          <a:p>
            <a:endParaRPr lang="en-US" dirty="0"/>
          </a:p>
          <a:p>
            <a:r>
              <a:rPr lang="en-US" dirty="0"/>
              <a:t>https://www.mdedge.com/familymedicine/article/193564/business-medicine/breaking-down-blockchain-how-novel-technology-will?utm_source=News_FPN_eNL_020319_F&amp;utm_medium=email&amp;utm_content=Med%20Tech%20Report:%20Breaking%20down%20blockchain</a:t>
            </a:r>
          </a:p>
          <a:p>
            <a:endParaRPr lang="en-US" dirty="0"/>
          </a:p>
          <a:p>
            <a:r>
              <a:rPr lang="en-US" dirty="0"/>
              <a:t>a way to store and communicate information while ensuring its integrity and security</a:t>
            </a:r>
          </a:p>
          <a:p>
            <a:r>
              <a:rPr lang="en-US" dirty="0"/>
              <a:t>model relies on a chain of connected blocks</a:t>
            </a:r>
          </a:p>
          <a:p>
            <a:r>
              <a:rPr lang="en-US" dirty="0" err="1"/>
              <a:t>Blockchains</a:t>
            </a:r>
            <a:r>
              <a:rPr lang="en-US" dirty="0"/>
              <a:t> are very secure yet highly accessible, and will be essential to how data – especially health data – are stored and communicated in the future.</a:t>
            </a:r>
          </a:p>
          <a:p>
            <a:r>
              <a:rPr lang="en-US" dirty="0"/>
              <a:t>Each block contains some data (which can be financial, medical, legal, or anything else) and bears a unique fingerprint known as a “hash.” Each hash is different and depends entirely on the data stored in the block. In other words, if the contents of the block change, the hash changes, creating an entirely new fingerprint. Each block on the chain also keeps a record of the hash of the previous block. This “links” the chain together, and is the first key to its robust security: If any block is tampered with, its fingerprint will change and it will no longer be linked, thus invalidating all following blocks on the chain.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--https://www.mdedge.com/familymedicine/article/193564/business-medicine/breaking-down-blockchain-how-novel-technology-will?utm_source=News_FPN_eNL_020319_F&amp;utm_medium=email&amp;utm_content=Med%20Tech%20Report:%20Breaking%20down%20blockchain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2400" b="1" kern="1200" dirty="0">
                <a:solidFill>
                  <a:schemeClr val="tx1"/>
                </a:solidFill>
                <a:effectLst/>
                <a:latin typeface="+mn-lt"/>
                <a:ea typeface="+mn-ea"/>
                <a:cs typeface="+mn-cs"/>
              </a:rPr>
              <a:t>Nathaniel: </a:t>
            </a:r>
            <a:r>
              <a:rPr lang="en-US" sz="2400" u="none" strike="noStrike" kern="1200" dirty="0">
                <a:solidFill>
                  <a:schemeClr val="tx1"/>
                </a:solidFill>
                <a:effectLst/>
                <a:latin typeface="+mn-lt"/>
                <a:ea typeface="+mn-ea"/>
                <a:cs typeface="+mn-cs"/>
                <a:hlinkClick r:id="rId3"/>
              </a:rPr>
              <a:t>The </a:t>
            </a:r>
            <a:r>
              <a:rPr lang="en-US" sz="2400" u="none" strike="noStrike" kern="1200" dirty="0" err="1">
                <a:solidFill>
                  <a:schemeClr val="tx1"/>
                </a:solidFill>
                <a:effectLst/>
                <a:latin typeface="+mn-lt"/>
                <a:ea typeface="+mn-ea"/>
                <a:cs typeface="+mn-cs"/>
                <a:hlinkClick r:id="rId3"/>
              </a:rPr>
              <a:t>blockchain</a:t>
            </a:r>
            <a:r>
              <a:rPr lang="en-US" sz="2400" u="none" strike="noStrike" kern="1200" dirty="0">
                <a:solidFill>
                  <a:schemeClr val="tx1"/>
                </a:solidFill>
                <a:effectLst/>
                <a:latin typeface="+mn-lt"/>
                <a:ea typeface="+mn-ea"/>
                <a:cs typeface="+mn-cs"/>
                <a:hlinkClick r:id="rId3"/>
              </a:rPr>
              <a:t> in the simplest terms is a ledger</a:t>
            </a:r>
            <a:r>
              <a:rPr lang="en-US" sz="2400" kern="1200" dirty="0">
                <a:solidFill>
                  <a:schemeClr val="tx1"/>
                </a:solidFill>
                <a:effectLst/>
                <a:latin typeface="+mn-lt"/>
                <a:ea typeface="+mn-ea"/>
                <a:cs typeface="+mn-cs"/>
              </a:rPr>
              <a:t> — a method of record keeping — that was invented for Bitcoin, </a:t>
            </a:r>
            <a:r>
              <a:rPr lang="en-US" sz="2400" u="none" strike="noStrike" kern="1200" dirty="0">
                <a:solidFill>
                  <a:schemeClr val="tx1"/>
                </a:solidFill>
                <a:effectLst/>
                <a:latin typeface="+mn-lt"/>
                <a:ea typeface="+mn-ea"/>
                <a:cs typeface="+mn-cs"/>
                <a:hlinkClick r:id="rId4"/>
              </a:rPr>
              <a:t>which is a cryptocurrency</a:t>
            </a:r>
            <a:r>
              <a:rPr lang="en-US" sz="2400" kern="1200" dirty="0">
                <a:solidFill>
                  <a:schemeClr val="tx1"/>
                </a:solidFill>
                <a:effectLst/>
                <a:latin typeface="+mn-lt"/>
                <a:ea typeface="+mn-ea"/>
                <a:cs typeface="+mn-cs"/>
              </a:rPr>
              <a:t>. Unlike conventional records kept by one bank or accountant, the </a:t>
            </a:r>
            <a:r>
              <a:rPr lang="en-US" sz="2400" kern="1200" dirty="0" err="1">
                <a:solidFill>
                  <a:schemeClr val="tx1"/>
                </a:solidFill>
                <a:effectLst/>
                <a:latin typeface="+mn-lt"/>
                <a:ea typeface="+mn-ea"/>
                <a:cs typeface="+mn-cs"/>
              </a:rPr>
              <a:t>blockchain</a:t>
            </a:r>
            <a:r>
              <a:rPr lang="en-US" sz="2400" kern="1200" dirty="0">
                <a:solidFill>
                  <a:schemeClr val="tx1"/>
                </a:solidFill>
                <a:effectLst/>
                <a:latin typeface="+mn-lt"/>
                <a:ea typeface="+mn-ea"/>
                <a:cs typeface="+mn-cs"/>
              </a:rPr>
              <a:t> ledger uses a bunch of computers that each add new entries visible to everyone.</a:t>
            </a:r>
          </a:p>
          <a:p>
            <a:r>
              <a:rPr lang="en-US" sz="2400" kern="1200" dirty="0">
                <a:solidFill>
                  <a:schemeClr val="tx1"/>
                </a:solidFill>
                <a:effectLst/>
                <a:latin typeface="+mn-lt"/>
                <a:ea typeface="+mn-ea"/>
                <a:cs typeface="+mn-cs"/>
              </a:rPr>
              <a:t>The </a:t>
            </a:r>
            <a:r>
              <a:rPr lang="en-US" sz="2400" kern="1200" dirty="0" err="1">
                <a:solidFill>
                  <a:schemeClr val="tx1"/>
                </a:solidFill>
                <a:effectLst/>
                <a:latin typeface="+mn-lt"/>
                <a:ea typeface="+mn-ea"/>
                <a:cs typeface="+mn-cs"/>
              </a:rPr>
              <a:t>blockchain</a:t>
            </a:r>
            <a:r>
              <a:rPr lang="en-US" sz="2400" kern="1200" dirty="0">
                <a:solidFill>
                  <a:schemeClr val="tx1"/>
                </a:solidFill>
                <a:effectLst/>
                <a:latin typeface="+mn-lt"/>
                <a:ea typeface="+mn-ea"/>
                <a:cs typeface="+mn-cs"/>
              </a:rPr>
              <a:t> design that Bitcoin inspired has been adapted for other kinds of records. The underlying principle is there is no central authority controlling a single ledger. Everyone who is part of the system controls a decentralized and shared record. Source: </a:t>
            </a:r>
            <a:r>
              <a:rPr lang="en-US" sz="2400" u="sng" kern="1200" dirty="0">
                <a:solidFill>
                  <a:schemeClr val="tx1"/>
                </a:solidFill>
                <a:effectLst/>
                <a:latin typeface="+mn-lt"/>
                <a:ea typeface="+mn-ea"/>
                <a:cs typeface="+mn-cs"/>
                <a:hlinkClick r:id="rId5"/>
              </a:rPr>
              <a:t>https://www.nytimes.com/2021/01/26/technology/big-tech-power-bitcoin.html?campaign_id=158&amp;emc=edit_ot_20210126&amp;instance_id=26424&amp;nl=on-tech-with-shira-ovide&amp;regi_id=70073566&amp;segment_id=50296&amp;te=1&amp;user_id=a79ece8fc7ae07932ed648336fd3b9b6</a:t>
            </a:r>
            <a:endParaRPr lang="en-US" sz="24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6E1087BE-B776-4A91-A0A8-F5D6C0B48FE1}" type="slidenum">
              <a:rPr lang="en-US" smtClean="0"/>
              <a:t>8</a:t>
            </a:fld>
            <a:endParaRPr lang="en-US"/>
          </a:p>
        </p:txBody>
      </p:sp>
    </p:spTree>
    <p:extLst>
      <p:ext uri="{BB962C8B-B14F-4D97-AF65-F5344CB8AC3E}">
        <p14:creationId xmlns:p14="http://schemas.microsoft.com/office/powerpoint/2010/main" val="2500586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https://www.mdedge.com/familymedicine/article/193564/business-medicine/breaking-down-blockchain-how-novel-technology-will?utm_source=News_FPN_eNL_020319_F&amp;utm_medium=email&amp;utm_content=Med%20Tech%20Report:%20Breaking%20down%20blockchain</a:t>
            </a:r>
          </a:p>
          <a:p>
            <a:endParaRPr lang="en-US" dirty="0"/>
          </a:p>
          <a:p>
            <a:r>
              <a:rPr lang="en-US" dirty="0"/>
              <a:t>On the contrary, duplicate copies of every </a:t>
            </a:r>
            <a:r>
              <a:rPr lang="en-US" dirty="0" err="1"/>
              <a:t>blockchain</a:t>
            </a:r>
            <a:r>
              <a:rPr lang="en-US" dirty="0"/>
              <a:t> exist on thousands of computers around the world, creating redundancy and minimizing the vulnerability that any single chain could be tampered with. </a:t>
            </a:r>
          </a:p>
        </p:txBody>
      </p:sp>
      <p:sp>
        <p:nvSpPr>
          <p:cNvPr id="4" name="Slide Number Placeholder 3"/>
          <p:cNvSpPr>
            <a:spLocks noGrp="1"/>
          </p:cNvSpPr>
          <p:nvPr>
            <p:ph type="sldNum" sz="quarter" idx="10"/>
          </p:nvPr>
        </p:nvSpPr>
        <p:spPr/>
        <p:txBody>
          <a:bodyPr/>
          <a:lstStyle/>
          <a:p>
            <a:fld id="{6E1087BE-B776-4A91-A0A8-F5D6C0B48FE1}" type="slidenum">
              <a:rPr lang="en-US" smtClean="0"/>
              <a:t>9</a:t>
            </a:fld>
            <a:endParaRPr lang="en-US"/>
          </a:p>
        </p:txBody>
      </p:sp>
    </p:spTree>
    <p:extLst>
      <p:ext uri="{BB962C8B-B14F-4D97-AF65-F5344CB8AC3E}">
        <p14:creationId xmlns:p14="http://schemas.microsoft.com/office/powerpoint/2010/main" val="1160150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1087BE-B776-4A91-A0A8-F5D6C0B48FE1}" type="slidenum">
              <a:rPr lang="en-US" smtClean="0"/>
              <a:t>10</a:t>
            </a:fld>
            <a:endParaRPr lang="en-US"/>
          </a:p>
        </p:txBody>
      </p:sp>
    </p:spTree>
    <p:extLst>
      <p:ext uri="{BB962C8B-B14F-4D97-AF65-F5344CB8AC3E}">
        <p14:creationId xmlns:p14="http://schemas.microsoft.com/office/powerpoint/2010/main" val="1586137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3AE512FB-4C5B-4595-8F04-E922C7E76B49}" type="datetimeFigureOut">
              <a:rPr lang="en-US" smtClean="0"/>
              <a:t>9/11/22</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ECDFB269-B67D-44E7-BAA2-8CA5C3850A11}" type="slidenum">
              <a:rPr lang="en-US" smtClean="0"/>
              <a:t>‹#›</a:t>
            </a:fld>
            <a:endParaRPr lang="en-US"/>
          </a:p>
        </p:txBody>
      </p:sp>
    </p:spTree>
    <p:extLst>
      <p:ext uri="{BB962C8B-B14F-4D97-AF65-F5344CB8AC3E}">
        <p14:creationId xmlns:p14="http://schemas.microsoft.com/office/powerpoint/2010/main" val="1746666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AE512FB-4C5B-4595-8F04-E922C7E76B49}" type="datetimeFigureOut">
              <a:rPr lang="en-US" smtClean="0"/>
              <a:t>9/11/22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CDFB269-B67D-44E7-BAA2-8CA5C3850A11}" type="slidenum">
              <a:rPr lang="en-US" smtClean="0"/>
              <a:t>‹#›</a:t>
            </a:fld>
            <a:endParaRPr lang="en-US"/>
          </a:p>
        </p:txBody>
      </p:sp>
    </p:spTree>
    <p:extLst>
      <p:ext uri="{BB962C8B-B14F-4D97-AF65-F5344CB8AC3E}">
        <p14:creationId xmlns:p14="http://schemas.microsoft.com/office/powerpoint/2010/main" val="2385654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3AE512FB-4C5B-4595-8F04-E922C7E76B49}"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CDFB269-B67D-44E7-BAA2-8CA5C3850A11}" type="slidenum">
              <a:rPr lang="en-US" smtClean="0"/>
              <a:t>‹#›</a:t>
            </a:fld>
            <a:endParaRPr lang="en-US"/>
          </a:p>
        </p:txBody>
      </p:sp>
    </p:spTree>
    <p:extLst>
      <p:ext uri="{BB962C8B-B14F-4D97-AF65-F5344CB8AC3E}">
        <p14:creationId xmlns:p14="http://schemas.microsoft.com/office/powerpoint/2010/main" val="787833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3AE512FB-4C5B-4595-8F04-E922C7E76B49}"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CDFB269-B67D-44E7-BAA2-8CA5C3850A11}" type="slidenum">
              <a:rPr lang="en-US" smtClean="0"/>
              <a:t>‹#›</a:t>
            </a:fld>
            <a:endParaRPr lang="en-US"/>
          </a:p>
        </p:txBody>
      </p:sp>
    </p:spTree>
    <p:extLst>
      <p:ext uri="{BB962C8B-B14F-4D97-AF65-F5344CB8AC3E}">
        <p14:creationId xmlns:p14="http://schemas.microsoft.com/office/powerpoint/2010/main" val="647665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E512FB-4C5B-4595-8F04-E922C7E76B49}"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CDFB269-B67D-44E7-BAA2-8CA5C3850A11}" type="slidenum">
              <a:rPr lang="en-US" smtClean="0"/>
              <a:t>‹#›</a:t>
            </a:fld>
            <a:endParaRPr lang="en-US"/>
          </a:p>
        </p:txBody>
      </p:sp>
    </p:spTree>
    <p:extLst>
      <p:ext uri="{BB962C8B-B14F-4D97-AF65-F5344CB8AC3E}">
        <p14:creationId xmlns:p14="http://schemas.microsoft.com/office/powerpoint/2010/main" val="3682091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AE512FB-4C5B-4595-8F04-E922C7E76B49}" type="datetimeFigureOut">
              <a:rPr lang="en-US" smtClean="0"/>
              <a:t>9/11/22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DFB269-B67D-44E7-BAA2-8CA5C3850A11}" type="slidenum">
              <a:rPr lang="en-US" smtClean="0"/>
              <a:t>‹#›</a:t>
            </a:fld>
            <a:endParaRPr lang="en-US"/>
          </a:p>
        </p:txBody>
      </p:sp>
    </p:spTree>
    <p:extLst>
      <p:ext uri="{BB962C8B-B14F-4D97-AF65-F5344CB8AC3E}">
        <p14:creationId xmlns:p14="http://schemas.microsoft.com/office/powerpoint/2010/main" val="4023126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AE512FB-4C5B-4595-8F04-E922C7E76B49}" type="datetimeFigureOut">
              <a:rPr lang="en-US" smtClean="0"/>
              <a:t>9/11/22</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ECDFB269-B67D-44E7-BAA2-8CA5C3850A11}" type="slidenum">
              <a:rPr lang="en-US" smtClean="0"/>
              <a:t>‹#›</a:t>
            </a:fld>
            <a:endParaRPr lang="en-US"/>
          </a:p>
        </p:txBody>
      </p:sp>
    </p:spTree>
    <p:extLst>
      <p:ext uri="{BB962C8B-B14F-4D97-AF65-F5344CB8AC3E}">
        <p14:creationId xmlns:p14="http://schemas.microsoft.com/office/powerpoint/2010/main" val="1539105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3AE512FB-4C5B-4595-8F04-E922C7E76B49}"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FB269-B67D-44E7-BAA2-8CA5C3850A11}" type="slidenum">
              <a:rPr lang="en-US" smtClean="0"/>
              <a:t>‹#›</a:t>
            </a:fld>
            <a:endParaRPr lang="en-US"/>
          </a:p>
        </p:txBody>
      </p:sp>
    </p:spTree>
    <p:extLst>
      <p:ext uri="{BB962C8B-B14F-4D97-AF65-F5344CB8AC3E}">
        <p14:creationId xmlns:p14="http://schemas.microsoft.com/office/powerpoint/2010/main" val="2138903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3AE512FB-4C5B-4595-8F04-E922C7E76B49}"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CDFB269-B67D-44E7-BAA2-8CA5C3850A11}" type="slidenum">
              <a:rPr lang="en-US" smtClean="0"/>
              <a:t>‹#›</a:t>
            </a:fld>
            <a:endParaRPr lang="en-US"/>
          </a:p>
        </p:txBody>
      </p:sp>
    </p:spTree>
    <p:extLst>
      <p:ext uri="{BB962C8B-B14F-4D97-AF65-F5344CB8AC3E}">
        <p14:creationId xmlns:p14="http://schemas.microsoft.com/office/powerpoint/2010/main" val="193784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E512FB-4C5B-4595-8F04-E922C7E76B49}"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FB269-B67D-44E7-BAA2-8CA5C3850A11}" type="slidenum">
              <a:rPr lang="en-US" smtClean="0"/>
              <a:t>‹#›</a:t>
            </a:fld>
            <a:endParaRPr lang="en-US"/>
          </a:p>
        </p:txBody>
      </p:sp>
    </p:spTree>
    <p:extLst>
      <p:ext uri="{BB962C8B-B14F-4D97-AF65-F5344CB8AC3E}">
        <p14:creationId xmlns:p14="http://schemas.microsoft.com/office/powerpoint/2010/main" val="2398148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E512FB-4C5B-4595-8F04-E922C7E76B49}"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CDFB269-B67D-44E7-BAA2-8CA5C3850A11}" type="slidenum">
              <a:rPr lang="en-US" smtClean="0"/>
              <a:t>‹#›</a:t>
            </a:fld>
            <a:endParaRPr lang="en-US"/>
          </a:p>
        </p:txBody>
      </p:sp>
    </p:spTree>
    <p:extLst>
      <p:ext uri="{BB962C8B-B14F-4D97-AF65-F5344CB8AC3E}">
        <p14:creationId xmlns:p14="http://schemas.microsoft.com/office/powerpoint/2010/main" val="893744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E512FB-4C5B-4595-8F04-E922C7E76B49}" type="datetimeFigureOut">
              <a:rPr lang="en-US" smtClean="0"/>
              <a:t>9/11/22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FB269-B67D-44E7-BAA2-8CA5C3850A11}" type="slidenum">
              <a:rPr lang="en-US" smtClean="0"/>
              <a:t>‹#›</a:t>
            </a:fld>
            <a:endParaRPr lang="en-US"/>
          </a:p>
        </p:txBody>
      </p:sp>
    </p:spTree>
    <p:extLst>
      <p:ext uri="{BB962C8B-B14F-4D97-AF65-F5344CB8AC3E}">
        <p14:creationId xmlns:p14="http://schemas.microsoft.com/office/powerpoint/2010/main" val="2965005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E512FB-4C5B-4595-8F04-E922C7E76B49}" type="datetimeFigureOut">
              <a:rPr lang="en-US" smtClean="0"/>
              <a:t>9/11/22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DFB269-B67D-44E7-BAA2-8CA5C3850A11}" type="slidenum">
              <a:rPr lang="en-US" smtClean="0"/>
              <a:t>‹#›</a:t>
            </a:fld>
            <a:endParaRPr lang="en-US"/>
          </a:p>
        </p:txBody>
      </p:sp>
    </p:spTree>
    <p:extLst>
      <p:ext uri="{BB962C8B-B14F-4D97-AF65-F5344CB8AC3E}">
        <p14:creationId xmlns:p14="http://schemas.microsoft.com/office/powerpoint/2010/main" val="1477826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E512FB-4C5B-4595-8F04-E922C7E76B49}" type="datetimeFigureOut">
              <a:rPr lang="en-US" smtClean="0"/>
              <a:t>9/11/22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DFB269-B67D-44E7-BAA2-8CA5C3850A11}" type="slidenum">
              <a:rPr lang="en-US" smtClean="0"/>
              <a:t>‹#›</a:t>
            </a:fld>
            <a:endParaRPr lang="en-US"/>
          </a:p>
        </p:txBody>
      </p:sp>
    </p:spTree>
    <p:extLst>
      <p:ext uri="{BB962C8B-B14F-4D97-AF65-F5344CB8AC3E}">
        <p14:creationId xmlns:p14="http://schemas.microsoft.com/office/powerpoint/2010/main" val="4114991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E512FB-4C5B-4595-8F04-E922C7E76B49}" type="datetimeFigureOut">
              <a:rPr lang="en-US" smtClean="0"/>
              <a:t>9/11/22</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ECDFB269-B67D-44E7-BAA2-8CA5C3850A11}" type="slidenum">
              <a:rPr lang="en-US" smtClean="0"/>
              <a:t>‹#›</a:t>
            </a:fld>
            <a:endParaRPr lang="en-US"/>
          </a:p>
        </p:txBody>
      </p:sp>
    </p:spTree>
    <p:extLst>
      <p:ext uri="{BB962C8B-B14F-4D97-AF65-F5344CB8AC3E}">
        <p14:creationId xmlns:p14="http://schemas.microsoft.com/office/powerpoint/2010/main" val="1586765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AE512FB-4C5B-4595-8F04-E922C7E76B49}" type="datetimeFigureOut">
              <a:rPr lang="en-US" smtClean="0"/>
              <a:t>9/11/22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CDFB269-B67D-44E7-BAA2-8CA5C3850A11}" type="slidenum">
              <a:rPr lang="en-US" smtClean="0"/>
              <a:t>‹#›</a:t>
            </a:fld>
            <a:endParaRPr lang="en-US"/>
          </a:p>
        </p:txBody>
      </p:sp>
    </p:spTree>
    <p:extLst>
      <p:ext uri="{BB962C8B-B14F-4D97-AF65-F5344CB8AC3E}">
        <p14:creationId xmlns:p14="http://schemas.microsoft.com/office/powerpoint/2010/main" val="3943494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AE512FB-4C5B-4595-8F04-E922C7E76B49}" type="datetimeFigureOut">
              <a:rPr lang="en-US" smtClean="0"/>
              <a:t>9/11/22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CDFB269-B67D-44E7-BAA2-8CA5C3850A11}" type="slidenum">
              <a:rPr lang="en-US" smtClean="0"/>
              <a:t>‹#›</a:t>
            </a:fld>
            <a:endParaRPr lang="en-US"/>
          </a:p>
        </p:txBody>
      </p:sp>
    </p:spTree>
    <p:extLst>
      <p:ext uri="{BB962C8B-B14F-4D97-AF65-F5344CB8AC3E}">
        <p14:creationId xmlns:p14="http://schemas.microsoft.com/office/powerpoint/2010/main" val="484917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3AE512FB-4C5B-4595-8F04-E922C7E76B49}" type="datetimeFigureOut">
              <a:rPr lang="en-US" smtClean="0"/>
              <a:t>9/11/22</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ECDFB269-B67D-44E7-BAA2-8CA5C3850A11}" type="slidenum">
              <a:rPr lang="en-US" smtClean="0"/>
              <a:t>‹#›</a:t>
            </a:fld>
            <a:endParaRPr lang="en-US"/>
          </a:p>
        </p:txBody>
      </p:sp>
    </p:spTree>
    <p:extLst>
      <p:ext uri="{BB962C8B-B14F-4D97-AF65-F5344CB8AC3E}">
        <p14:creationId xmlns:p14="http://schemas.microsoft.com/office/powerpoint/2010/main" val="222314809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hyperlink" Target="https://www.pcori.org/research-results/evidence-synthesis/evidence-maps-and-evidence-visualizations/artificia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zebra-med.com/solutions/triage/pneumothorax/"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hyperlink" Target="https://www.nature.com/articles/s41591-019-0447-x"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hyperlink" Target="https://www.nature.com/articles/s41591-019-0447-x#article-info"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fgshbtlSEQQ"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www.nature.com/articles/s41586-019-1799-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mdedge.com/fedprac/article/209325/health-policy/comparing-artificial-intelligence-platforms-histopathologic"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hyperlink" Target="https://www.gpathand.nhs.uk/"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nature.com/articles/s41587-019-0397-3"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advisory.com/research/health-care-it-advisor/it-forefront/2017/10/artificial-emotional-intelligence?WT.ac=Inline_HCITA_blog_x_x_x_ITF_2018Mar06_Eloqua-RMKTG+Blo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youtu.be/qm1PSXXEYLw"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cnn.com/videos/business/2021/03/02/myheritage-nostalgia-old-photo-animation-orig.cnn-business"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hyperlink" Target="https://www.cnn.com/videos/business/2021/03/02/tom-cruise-tiktok-deepfake-orig.cnn-business/video/playlists/business-originals-counterprogramming/"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sas.com/en_us/insights/analytics/machine-learning.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sas.com/en_us/insights/analytics/what-is-artificial-intelligence.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Artificial Intelligence and Medicine</a:t>
            </a:r>
          </a:p>
        </p:txBody>
      </p:sp>
      <p:sp>
        <p:nvSpPr>
          <p:cNvPr id="3" name="Subtitle 2"/>
          <p:cNvSpPr>
            <a:spLocks noGrp="1"/>
          </p:cNvSpPr>
          <p:nvPr>
            <p:ph type="subTitle" idx="1"/>
          </p:nvPr>
        </p:nvSpPr>
        <p:spPr/>
        <p:txBody>
          <a:bodyPr>
            <a:noAutofit/>
          </a:bodyPr>
          <a:lstStyle/>
          <a:p>
            <a:r>
              <a:rPr lang="en-US" sz="2400" b="1" dirty="0"/>
              <a:t>Nipa R. Shah, MD</a:t>
            </a:r>
            <a:br>
              <a:rPr lang="en-US" sz="2400" b="1" dirty="0"/>
            </a:br>
            <a:r>
              <a:rPr lang="en-US" sz="2400" b="1" dirty="0"/>
              <a:t>University of Florida, College of Medicine, Jacksonville</a:t>
            </a:r>
          </a:p>
          <a:p>
            <a:r>
              <a:rPr lang="en-US" sz="2400" b="1" dirty="0"/>
              <a:t>September, 2022</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61472283"/>
      </p:ext>
    </p:extLst>
  </p:cSld>
  <p:clrMapOvr>
    <a:masterClrMapping/>
  </p:clrMapOvr>
  <mc:AlternateContent xmlns:mc="http://schemas.openxmlformats.org/markup-compatibility/2006" xmlns:p14="http://schemas.microsoft.com/office/powerpoint/2010/main">
    <mc:Choice Requires="p14">
      <p:transition spd="slow" p14:dur="2000" advTm="20112"/>
    </mc:Choice>
    <mc:Fallback xmlns="">
      <p:transition spd="slow" advTm="20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specific example of </a:t>
            </a:r>
            <a:r>
              <a:rPr lang="en-US" dirty="0" err="1"/>
              <a:t>Blockchain</a:t>
            </a:r>
            <a:r>
              <a:rPr lang="en-US" dirty="0"/>
              <a:t> use:</a:t>
            </a:r>
          </a:p>
        </p:txBody>
      </p:sp>
      <p:sp>
        <p:nvSpPr>
          <p:cNvPr id="3" name="Content Placeholder 2"/>
          <p:cNvSpPr>
            <a:spLocks noGrp="1"/>
          </p:cNvSpPr>
          <p:nvPr>
            <p:ph sz="half" idx="1"/>
          </p:nvPr>
        </p:nvSpPr>
        <p:spPr/>
        <p:txBody>
          <a:bodyPr>
            <a:normAutofit fontScale="92500" lnSpcReduction="20000"/>
          </a:bodyPr>
          <a:lstStyle/>
          <a:p>
            <a:r>
              <a:rPr lang="en-US" sz="3600" dirty="0"/>
              <a:t>Walmart</a:t>
            </a:r>
          </a:p>
          <a:p>
            <a:pPr lvl="1"/>
            <a:r>
              <a:rPr lang="en-US" sz="3200" dirty="0"/>
              <a:t>requires lettuce and spinach suppliers to contribute to a </a:t>
            </a:r>
            <a:r>
              <a:rPr lang="en-US" sz="3200" dirty="0" err="1"/>
              <a:t>blockchain</a:t>
            </a:r>
            <a:r>
              <a:rPr lang="en-US" sz="3200" dirty="0"/>
              <a:t> database that can rapidly pinpoint contamination.</a:t>
            </a:r>
          </a:p>
          <a:p>
            <a:endParaRPr lang="en-US" dirty="0"/>
          </a:p>
        </p:txBody>
      </p:sp>
      <p:pic>
        <p:nvPicPr>
          <p:cNvPr id="5" name="Content Placeholder 4" descr="Lettuce"/>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08713" y="2719594"/>
            <a:ext cx="4824412" cy="3184111"/>
          </a:xfrm>
        </p:spPr>
      </p:pic>
    </p:spTree>
    <p:extLst>
      <p:ext uri="{BB962C8B-B14F-4D97-AF65-F5344CB8AC3E}">
        <p14:creationId xmlns:p14="http://schemas.microsoft.com/office/powerpoint/2010/main" val="4201097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Tracking counterfeit drugs with </a:t>
            </a:r>
            <a:r>
              <a:rPr lang="en-US" b="1" dirty="0" err="1"/>
              <a:t>Blockchain</a:t>
            </a:r>
            <a:r>
              <a:rPr lang="en-US" b="1" dirty="0"/>
              <a:t>:</a:t>
            </a:r>
            <a:br>
              <a:rPr lang="en-US" b="1" dirty="0"/>
            </a:br>
            <a:r>
              <a:rPr lang="en-US" b="1" dirty="0" err="1"/>
              <a:t>Mediledger</a:t>
            </a:r>
            <a:r>
              <a:rPr lang="en-US" b="1" dirty="0"/>
              <a:t> Project</a:t>
            </a:r>
            <a:br>
              <a:rPr lang="en-US" b="1" dirty="0"/>
            </a:br>
            <a:endParaRPr lang="en-US" dirty="0"/>
          </a:p>
        </p:txBody>
      </p:sp>
      <p:sp>
        <p:nvSpPr>
          <p:cNvPr id="5" name="Content Placeholder 4"/>
          <p:cNvSpPr>
            <a:spLocks noGrp="1"/>
          </p:cNvSpPr>
          <p:nvPr>
            <p:ph sz="half" idx="1"/>
          </p:nvPr>
        </p:nvSpPr>
        <p:spPr/>
        <p:txBody>
          <a:bodyPr/>
          <a:lstStyle/>
          <a:p>
            <a:endParaRPr lang="en-US"/>
          </a:p>
        </p:txBody>
      </p:sp>
      <p:pic>
        <p:nvPicPr>
          <p:cNvPr id="7" name="Content Placeholder 6" descr="The Global Threat of Substandard and Falsified Medicines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468128" y="2385057"/>
            <a:ext cx="6831735" cy="4296402"/>
          </a:xfrm>
        </p:spPr>
      </p:pic>
    </p:spTree>
    <p:extLst>
      <p:ext uri="{BB962C8B-B14F-4D97-AF65-F5344CB8AC3E}">
        <p14:creationId xmlns:p14="http://schemas.microsoft.com/office/powerpoint/2010/main" val="2457326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Genomic data and AI</a:t>
            </a:r>
          </a:p>
        </p:txBody>
      </p:sp>
      <p:pic>
        <p:nvPicPr>
          <p:cNvPr id="4" name="Content Placeholder 3" descr="Human Genome | Human Genome Project - Smithsonian National ..."/>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45548" y="2336800"/>
            <a:ext cx="3309465" cy="4521200"/>
          </a:xfrm>
        </p:spPr>
      </p:pic>
      <p:sp>
        <p:nvSpPr>
          <p:cNvPr id="5" name="Content Placeholder 4"/>
          <p:cNvSpPr>
            <a:spLocks noGrp="1"/>
          </p:cNvSpPr>
          <p:nvPr>
            <p:ph sz="half" idx="2"/>
          </p:nvPr>
        </p:nvSpPr>
        <p:spPr/>
        <p:txBody>
          <a:bodyPr>
            <a:normAutofit fontScale="92500" lnSpcReduction="10000"/>
          </a:bodyPr>
          <a:lstStyle/>
          <a:p>
            <a:r>
              <a:rPr lang="en-US" dirty="0"/>
              <a:t>“The new genomic diagnostics work by matching the DNA or RNA of microbes in a patient’s bodily fluid against vast databases of all known bacteria, viruses or fungi that can sicken humans. </a:t>
            </a:r>
          </a:p>
          <a:p>
            <a:r>
              <a:rPr lang="en-US" dirty="0"/>
              <a:t>Many of the tests produce results in hours, a marked contrast to traditional cultures, which can take days or even weeks to get results”</a:t>
            </a:r>
          </a:p>
          <a:p>
            <a:r>
              <a:rPr lang="en-US" dirty="0"/>
              <a:t>“a supercomputer can go through billions of nucleotides and spit out a result in a few hours”</a:t>
            </a:r>
          </a:p>
        </p:txBody>
      </p:sp>
    </p:spTree>
    <p:extLst>
      <p:ext uri="{BB962C8B-B14F-4D97-AF65-F5344CB8AC3E}">
        <p14:creationId xmlns:p14="http://schemas.microsoft.com/office/powerpoint/2010/main" val="1788869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036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719" y="-1"/>
            <a:ext cx="12949719" cy="6981646"/>
          </a:xfrm>
          <a:prstGeom prst="rect">
            <a:avLst/>
          </a:prstGeom>
        </p:spPr>
      </p:pic>
    </p:spTree>
    <p:extLst>
      <p:ext uri="{BB962C8B-B14F-4D97-AF65-F5344CB8AC3E}">
        <p14:creationId xmlns:p14="http://schemas.microsoft.com/office/powerpoint/2010/main" val="1370281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Robotics and AI</a:t>
            </a:r>
          </a:p>
        </p:txBody>
      </p:sp>
      <p:sp>
        <p:nvSpPr>
          <p:cNvPr id="3" name="Content Placeholder 2"/>
          <p:cNvSpPr>
            <a:spLocks noGrp="1"/>
          </p:cNvSpPr>
          <p:nvPr>
            <p:ph sz="half" idx="1"/>
          </p:nvPr>
        </p:nvSpPr>
        <p:spPr/>
        <p:txBody>
          <a:bodyPr>
            <a:normAutofit/>
          </a:bodyPr>
          <a:lstStyle/>
          <a:p>
            <a:r>
              <a:rPr lang="en-US" sz="3200" b="1" dirty="0"/>
              <a:t>Robotics</a:t>
            </a:r>
            <a:r>
              <a:rPr lang="en-US" sz="3200" dirty="0"/>
              <a:t> involves building </a:t>
            </a:r>
            <a:r>
              <a:rPr lang="en-US" sz="3200" b="1" dirty="0"/>
              <a:t>robots</a:t>
            </a:r>
            <a:r>
              <a:rPr lang="en-US" sz="3200" dirty="0"/>
              <a:t> physical whereas </a:t>
            </a:r>
            <a:r>
              <a:rPr lang="en-US" sz="3200" b="1" dirty="0"/>
              <a:t>AI</a:t>
            </a:r>
            <a:r>
              <a:rPr lang="en-US" sz="3200" dirty="0"/>
              <a:t> involves programming intelligence</a:t>
            </a:r>
          </a:p>
        </p:txBody>
      </p:sp>
      <p:pic>
        <p:nvPicPr>
          <p:cNvPr id="6" name="Content Placeholder 5"/>
          <p:cNvPicPr>
            <a:picLocks noGrp="1" noChangeAspect="1"/>
          </p:cNvPicPr>
          <p:nvPr>
            <p:ph sz="half" idx="2"/>
          </p:nvPr>
        </p:nvPicPr>
        <p:blipFill>
          <a:blip r:embed="rId2"/>
          <a:stretch>
            <a:fillRect/>
          </a:stretch>
        </p:blipFill>
        <p:spPr>
          <a:xfrm>
            <a:off x="6493667" y="1924334"/>
            <a:ext cx="3905927" cy="2243269"/>
          </a:xfrm>
          <a:prstGeom prst="rect">
            <a:avLst/>
          </a:prstGeom>
        </p:spPr>
      </p:pic>
      <p:pic>
        <p:nvPicPr>
          <p:cNvPr id="7" name="Picture 6"/>
          <p:cNvPicPr>
            <a:picLocks noChangeAspect="1"/>
          </p:cNvPicPr>
          <p:nvPr/>
        </p:nvPicPr>
        <p:blipFill>
          <a:blip r:embed="rId3"/>
          <a:stretch>
            <a:fillRect/>
          </a:stretch>
        </p:blipFill>
        <p:spPr>
          <a:xfrm>
            <a:off x="7325029" y="4312693"/>
            <a:ext cx="4043556" cy="2264391"/>
          </a:xfrm>
          <a:prstGeom prst="rect">
            <a:avLst/>
          </a:prstGeom>
        </p:spPr>
      </p:pic>
    </p:spTree>
    <p:extLst>
      <p:ext uri="{BB962C8B-B14F-4D97-AF65-F5344CB8AC3E}">
        <p14:creationId xmlns:p14="http://schemas.microsoft.com/office/powerpoint/2010/main" val="3298152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305" y="966158"/>
            <a:ext cx="7511926" cy="4221303"/>
          </a:xfrm>
          <a:prstGeom prst="rect">
            <a:avLst/>
          </a:prstGeom>
        </p:spPr>
      </p:pic>
    </p:spTree>
    <p:extLst>
      <p:ext uri="{BB962C8B-B14F-4D97-AF65-F5344CB8AC3E}">
        <p14:creationId xmlns:p14="http://schemas.microsoft.com/office/powerpoint/2010/main" val="3369578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Risky human jobs replaced with robots</a:t>
            </a:r>
            <a:br>
              <a:rPr lang="en-US" dirty="0"/>
            </a:br>
            <a:br>
              <a:rPr lang="en-US" dirty="0"/>
            </a:b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62161" y="2357915"/>
            <a:ext cx="6184900" cy="4292600"/>
          </a:xfrm>
        </p:spPr>
      </p:pic>
    </p:spTree>
    <p:extLst>
      <p:ext uri="{BB962C8B-B14F-4D97-AF65-F5344CB8AC3E}">
        <p14:creationId xmlns:p14="http://schemas.microsoft.com/office/powerpoint/2010/main" val="2035742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60" y="0"/>
            <a:ext cx="11302760" cy="6858000"/>
          </a:xfrm>
          <a:prstGeom prst="rect">
            <a:avLst/>
          </a:prstGeom>
        </p:spPr>
      </p:pic>
    </p:spTree>
    <p:extLst>
      <p:ext uri="{BB962C8B-B14F-4D97-AF65-F5344CB8AC3E}">
        <p14:creationId xmlns:p14="http://schemas.microsoft.com/office/powerpoint/2010/main" val="960299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223838"/>
            <a:ext cx="15240000" cy="7305675"/>
          </a:xfrm>
          <a:prstGeom prst="rect">
            <a:avLst/>
          </a:prstGeom>
        </p:spPr>
      </p:pic>
    </p:spTree>
    <p:extLst>
      <p:ext uri="{BB962C8B-B14F-4D97-AF65-F5344CB8AC3E}">
        <p14:creationId xmlns:p14="http://schemas.microsoft.com/office/powerpoint/2010/main" val="2128719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a:t>
            </a:r>
          </a:p>
        </p:txBody>
      </p:sp>
      <p:sp>
        <p:nvSpPr>
          <p:cNvPr id="6" name="Content Placeholder 5"/>
          <p:cNvSpPr>
            <a:spLocks noGrp="1"/>
          </p:cNvSpPr>
          <p:nvPr>
            <p:ph idx="1"/>
          </p:nvPr>
        </p:nvSpPr>
        <p:spPr/>
        <p:txBody>
          <a:bodyPr>
            <a:normAutofit/>
          </a:bodyPr>
          <a:lstStyle/>
          <a:p>
            <a:r>
              <a:rPr lang="en-US" sz="3200" dirty="0"/>
              <a:t>I have no financial relationships with any commercial interest related to the content of this activity.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0257782"/>
      </p:ext>
    </p:extLst>
  </p:cSld>
  <p:clrMapOvr>
    <a:masterClrMapping/>
  </p:clrMapOvr>
  <mc:AlternateContent xmlns:mc="http://schemas.openxmlformats.org/markup-compatibility/2006" xmlns:p14="http://schemas.microsoft.com/office/powerpoint/2010/main">
    <mc:Choice Requires="p14">
      <p:transition spd="slow" p14:dur="2000" advTm="8990"/>
    </mc:Choice>
    <mc:Fallback xmlns="">
      <p:transition spd="slow" advTm="8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Early Sepsis-information pulled from medical records every five minutes</a:t>
            </a:r>
          </a:p>
        </p:txBody>
      </p:sp>
      <p:sp>
        <p:nvSpPr>
          <p:cNvPr id="6" name="Text Placeholder 5"/>
          <p:cNvSpPr>
            <a:spLocks noGrp="1"/>
          </p:cNvSpPr>
          <p:nvPr>
            <p:ph type="body" idx="1"/>
          </p:nvPr>
        </p:nvSpPr>
        <p:spPr/>
        <p:txBody>
          <a:bodyPr/>
          <a:lstStyle/>
          <a:p>
            <a:r>
              <a:rPr lang="en-US" dirty="0"/>
              <a:t>Early Detection</a:t>
            </a:r>
          </a:p>
        </p:txBody>
      </p:sp>
      <p:pic>
        <p:nvPicPr>
          <p:cNvPr id="9" name="Content Placeholder 8" descr="nrsged - 6. SIRS vs &lt;strong&gt;Sepsis&lt;/strong&gt;"/>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55700" y="3212763"/>
            <a:ext cx="4824413" cy="2774037"/>
          </a:xfrm>
        </p:spPr>
      </p:pic>
      <p:sp>
        <p:nvSpPr>
          <p:cNvPr id="7" name="Text Placeholder 6"/>
          <p:cNvSpPr>
            <a:spLocks noGrp="1"/>
          </p:cNvSpPr>
          <p:nvPr>
            <p:ph type="body" sz="quarter" idx="3"/>
          </p:nvPr>
        </p:nvSpPr>
        <p:spPr/>
        <p:txBody>
          <a:bodyPr/>
          <a:lstStyle/>
          <a:p>
            <a:r>
              <a:rPr lang="en-US" dirty="0"/>
              <a:t>Data Analytics</a:t>
            </a:r>
          </a:p>
        </p:txBody>
      </p:sp>
      <p:pic>
        <p:nvPicPr>
          <p:cNvPr id="1026" name="Picture 2" descr="Image result for vitals monitor sepsis"/>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tretch>
            <a:fillRect/>
          </a:stretch>
        </p:blipFill>
        <p:spPr bwMode="auto">
          <a:xfrm>
            <a:off x="6208713" y="3194269"/>
            <a:ext cx="4824412" cy="2811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79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PCORI: Review of AI applications for medical care as of April 2021</a:t>
            </a:r>
          </a:p>
        </p:txBody>
      </p:sp>
      <p:sp>
        <p:nvSpPr>
          <p:cNvPr id="4" name="Content Placeholder 3"/>
          <p:cNvSpPr>
            <a:spLocks noGrp="1"/>
          </p:cNvSpPr>
          <p:nvPr>
            <p:ph idx="1"/>
          </p:nvPr>
        </p:nvSpPr>
        <p:spPr/>
        <p:txBody>
          <a:bodyPr>
            <a:normAutofit fontScale="47500" lnSpcReduction="20000"/>
          </a:bodyPr>
          <a:lstStyle/>
          <a:p>
            <a:pPr marL="0" indent="0">
              <a:buNone/>
            </a:pPr>
            <a:endParaRPr lang="en-US" dirty="0"/>
          </a:p>
          <a:p>
            <a:pPr marL="0" indent="0">
              <a:buNone/>
            </a:pPr>
            <a:r>
              <a:rPr lang="en-US" sz="4300" dirty="0"/>
              <a:t>Review of 109 AI applications:</a:t>
            </a:r>
          </a:p>
          <a:p>
            <a:r>
              <a:rPr lang="en-US" sz="4300" dirty="0"/>
              <a:t>	only 20 percent of the applications both in the pipeline 	and in use have FDA clearance</a:t>
            </a:r>
          </a:p>
          <a:p>
            <a:r>
              <a:rPr lang="en-US" sz="4300" dirty="0"/>
              <a:t>	40 percent are already in use without FDA clearance</a:t>
            </a:r>
          </a:p>
          <a:p>
            <a:r>
              <a:rPr lang="en-US" sz="4300" dirty="0"/>
              <a:t>	remaining 40 percent are in development.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Source: </a:t>
            </a:r>
            <a:r>
              <a:rPr lang="en-US" dirty="0">
                <a:hlinkClick r:id="rId3"/>
              </a:rPr>
              <a:t>https://www.pcori.org/research-results/evidence-synthesis/evidence-maps-and-evidence-visualizations/artificial</a:t>
            </a:r>
            <a:endParaRPr lang="en-US" dirty="0"/>
          </a:p>
          <a:p>
            <a:pPr marL="0" indent="0">
              <a:buNone/>
            </a:pPr>
            <a:endParaRPr lang="en-US" dirty="0"/>
          </a:p>
        </p:txBody>
      </p:sp>
      <p:sp>
        <p:nvSpPr>
          <p:cNvPr id="2" name="Slide Number Placeholder 1"/>
          <p:cNvSpPr>
            <a:spLocks noGrp="1"/>
          </p:cNvSpPr>
          <p:nvPr>
            <p:ph type="sldNum" sz="quarter" idx="10"/>
          </p:nvPr>
        </p:nvSpPr>
        <p:spPr/>
        <p:txBody>
          <a:bodyPr/>
          <a:lstStyle/>
          <a:p>
            <a:fld id="{AC38F574-C4C0-48B1-B81D-85833E98F04F}" type="slidenum">
              <a:rPr lang="en-US" smtClean="0"/>
              <a:pPr/>
              <a:t>21</a:t>
            </a:fld>
            <a:endParaRPr lang="en-US" dirty="0"/>
          </a:p>
        </p:txBody>
      </p:sp>
    </p:spTree>
    <p:extLst>
      <p:ext uri="{BB962C8B-B14F-4D97-AF65-F5344CB8AC3E}">
        <p14:creationId xmlns:p14="http://schemas.microsoft.com/office/powerpoint/2010/main" val="1723457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err="1"/>
              <a:t>Imagen’s</a:t>
            </a:r>
            <a:r>
              <a:rPr lang="en-US" dirty="0"/>
              <a:t> </a:t>
            </a:r>
            <a:r>
              <a:rPr lang="en-US" dirty="0" err="1"/>
              <a:t>OsteoDetect</a:t>
            </a:r>
            <a:r>
              <a:rPr lang="en-US" dirty="0"/>
              <a:t> software</a:t>
            </a:r>
          </a:p>
        </p:txBody>
      </p:sp>
      <p:sp>
        <p:nvSpPr>
          <p:cNvPr id="6" name="Content Placeholder 5"/>
          <p:cNvSpPr>
            <a:spLocks noGrp="1"/>
          </p:cNvSpPr>
          <p:nvPr>
            <p:ph sz="half" idx="1"/>
          </p:nvPr>
        </p:nvSpPr>
        <p:spPr/>
        <p:txBody>
          <a:bodyPr>
            <a:normAutofit/>
          </a:bodyPr>
          <a:lstStyle/>
          <a:p>
            <a:r>
              <a:rPr lang="en-US" b="1" dirty="0"/>
              <a:t>FDA Clears Marketing for AI Algorithm to Detect Wrist Fractures (distal radius fractures)</a:t>
            </a:r>
          </a:p>
          <a:p>
            <a:r>
              <a:rPr lang="en-US" b="1" dirty="0"/>
              <a:t>Company submitted the results of a retrospective study including 1000 radiograph images.  </a:t>
            </a:r>
          </a:p>
          <a:p>
            <a:r>
              <a:rPr lang="en-US" b="1" dirty="0"/>
              <a:t>The study independently verified the artificial intelligence algorithm’s ability to identify wrist fractures with similar accuracy as human radiologists.</a:t>
            </a:r>
          </a:p>
          <a:p>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76311" y="2603500"/>
            <a:ext cx="2689215" cy="3416300"/>
          </a:xfrm>
        </p:spPr>
      </p:pic>
    </p:spTree>
    <p:extLst>
      <p:ext uri="{BB962C8B-B14F-4D97-AF65-F5344CB8AC3E}">
        <p14:creationId xmlns:p14="http://schemas.microsoft.com/office/powerpoint/2010/main" val="4142595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AI and detection of pneumothorax</a:t>
            </a:r>
          </a:p>
        </p:txBody>
      </p:sp>
      <p:sp>
        <p:nvSpPr>
          <p:cNvPr id="3" name="Content Placeholder 2"/>
          <p:cNvSpPr>
            <a:spLocks noGrp="1"/>
          </p:cNvSpPr>
          <p:nvPr>
            <p:ph sz="half" idx="1"/>
          </p:nvPr>
        </p:nvSpPr>
        <p:spPr/>
        <p:txBody>
          <a:bodyPr>
            <a:noAutofit/>
          </a:bodyPr>
          <a:lstStyle/>
          <a:p>
            <a:endParaRPr lang="en-US" sz="3200" dirty="0"/>
          </a:p>
          <a:p>
            <a:r>
              <a:rPr lang="en-US" sz="2400" dirty="0"/>
              <a:t>Reduces time for diagnosis by 80%</a:t>
            </a:r>
          </a:p>
          <a:p>
            <a:r>
              <a:rPr lang="en-US" sz="2400" dirty="0"/>
              <a:t>FDA Approved</a:t>
            </a:r>
          </a:p>
          <a:p>
            <a:r>
              <a:rPr lang="en-US" sz="2400" dirty="0">
                <a:hlinkClick r:id="rId3"/>
              </a:rPr>
              <a:t>https://www.zebra-med.com/solutions/triage/pneumothorax/</a:t>
            </a:r>
            <a:endParaRPr lang="en-US" sz="2400" dirty="0"/>
          </a:p>
          <a:p>
            <a:r>
              <a:rPr lang="en-US" sz="2400" dirty="0"/>
              <a:t>Also explores intracranial hemorrhage and pleural effusion</a:t>
            </a:r>
          </a:p>
          <a:p>
            <a:endParaRPr lang="en-US" sz="3200" dirty="0"/>
          </a:p>
        </p:txBody>
      </p:sp>
      <p:pic>
        <p:nvPicPr>
          <p:cNvPr id="1026" name="Picture 2" descr="https://www.zebra-med.com/wp-content/uploads/2019/02/pneumotorax_with-1.pn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6665537" y="2603500"/>
            <a:ext cx="3910764" cy="341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905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Lung Cancer Screening</a:t>
            </a:r>
          </a:p>
        </p:txBody>
      </p:sp>
      <p:sp>
        <p:nvSpPr>
          <p:cNvPr id="8" name="Content Placeholder 7"/>
          <p:cNvSpPr>
            <a:spLocks noGrp="1"/>
          </p:cNvSpPr>
          <p:nvPr>
            <p:ph sz="half" idx="1"/>
          </p:nvPr>
        </p:nvSpPr>
        <p:spPr/>
        <p:txBody>
          <a:bodyPr>
            <a:noAutofit/>
          </a:bodyPr>
          <a:lstStyle/>
          <a:p>
            <a:endParaRPr lang="en-US" sz="2400" dirty="0"/>
          </a:p>
          <a:p>
            <a:pPr marL="0" indent="0">
              <a:buNone/>
            </a:pPr>
            <a:endParaRPr lang="en-US" sz="2800" dirty="0"/>
          </a:p>
          <a:p>
            <a:pPr marL="0" indent="0">
              <a:buNone/>
            </a:pPr>
            <a:r>
              <a:rPr lang="en-US" sz="2800" dirty="0"/>
              <a:t>“When prior computed tomography imaging was not available, our model outperformed all six radiologists with absolute reductions of 11% in false positives and 5% in false negatives”</a:t>
            </a:r>
          </a:p>
          <a:p>
            <a:r>
              <a:rPr lang="en-US" sz="1100" dirty="0">
                <a:hlinkClick r:id="rId3"/>
              </a:rPr>
              <a:t>https://www.nature.com/articles/s41591-019-0447-x</a:t>
            </a:r>
            <a:endParaRPr lang="en-US" sz="1100" dirty="0"/>
          </a:p>
          <a:p>
            <a:r>
              <a:rPr lang="en-US" sz="1100" dirty="0">
                <a:hlinkClick r:id="rId4"/>
              </a:rPr>
              <a:t>Published: 20 May 2019</a:t>
            </a:r>
            <a:endParaRPr lang="en-US" sz="1100" dirty="0"/>
          </a:p>
          <a:p>
            <a:endParaRPr lang="en-US" sz="2800" dirty="0"/>
          </a:p>
          <a:p>
            <a:endParaRPr lang="en-US" sz="2800" dirty="0"/>
          </a:p>
        </p:txBody>
      </p:sp>
      <p:pic>
        <p:nvPicPr>
          <p:cNvPr id="13" name="Content Placeholder 12"/>
          <p:cNvPicPr>
            <a:picLocks noGrp="1" noChangeAspect="1"/>
          </p:cNvPicPr>
          <p:nvPr>
            <p:ph sz="half" idx="2"/>
          </p:nvPr>
        </p:nvPicPr>
        <p:blipFill>
          <a:blip r:embed="rId5"/>
          <a:stretch>
            <a:fillRect/>
          </a:stretch>
        </p:blipFill>
        <p:spPr>
          <a:xfrm>
            <a:off x="7192169" y="3511550"/>
            <a:ext cx="2857500" cy="1600200"/>
          </a:xfrm>
          <a:prstGeom prst="rect">
            <a:avLst/>
          </a:prstGeom>
        </p:spPr>
      </p:pic>
    </p:spTree>
    <p:extLst>
      <p:ext uri="{BB962C8B-B14F-4D97-AF65-F5344CB8AC3E}">
        <p14:creationId xmlns:p14="http://schemas.microsoft.com/office/powerpoint/2010/main" val="574796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54954" y="1625600"/>
            <a:ext cx="8761413" cy="55032"/>
          </a:xfrm>
        </p:spPr>
        <p:txBody>
          <a:bodyPr>
            <a:normAutofit fontScale="90000"/>
          </a:bodyPr>
          <a:lstStyle/>
          <a:p>
            <a:r>
              <a:rPr lang="en-US" sz="2000" b="1" dirty="0"/>
              <a:t>FDA permits marketing of clinical decision support software for alerting providers of a potential stroke in patients </a:t>
            </a:r>
            <a:r>
              <a:rPr lang="en-US" sz="2200" dirty="0">
                <a:hlinkClick r:id="rId3"/>
              </a:rPr>
              <a:t>https://youtu.be/fgshbtlSEQQ</a:t>
            </a:r>
            <a:br>
              <a:rPr lang="en-US" dirty="0"/>
            </a:br>
            <a:br>
              <a:rPr lang="en-US" dirty="0"/>
            </a:br>
            <a:endParaRPr lang="en-US" dirty="0"/>
          </a:p>
        </p:txBody>
      </p:sp>
      <p:sp>
        <p:nvSpPr>
          <p:cNvPr id="9" name="Content Placeholder 8"/>
          <p:cNvSpPr>
            <a:spLocks noGrp="1"/>
          </p:cNvSpPr>
          <p:nvPr>
            <p:ph idx="1"/>
          </p:nvPr>
        </p:nvSpPr>
        <p:spPr/>
        <p:txBody>
          <a:bodyPr/>
          <a:lstStyle/>
          <a:p>
            <a:endParaRPr lang="en-US" dirty="0"/>
          </a:p>
        </p:txBody>
      </p:sp>
      <p:pic>
        <p:nvPicPr>
          <p:cNvPr id="10" name="Picture 9"/>
          <p:cNvPicPr>
            <a:picLocks noChangeAspect="1"/>
          </p:cNvPicPr>
          <p:nvPr/>
        </p:nvPicPr>
        <p:blipFill>
          <a:blip r:embed="rId4"/>
          <a:stretch>
            <a:fillRect/>
          </a:stretch>
        </p:blipFill>
        <p:spPr>
          <a:xfrm>
            <a:off x="2272211" y="1778001"/>
            <a:ext cx="7865804" cy="5346700"/>
          </a:xfrm>
          <a:prstGeom prst="rect">
            <a:avLst/>
          </a:prstGeom>
        </p:spPr>
      </p:pic>
    </p:spTree>
    <p:extLst>
      <p:ext uri="{BB962C8B-B14F-4D97-AF65-F5344CB8AC3E}">
        <p14:creationId xmlns:p14="http://schemas.microsoft.com/office/powerpoint/2010/main" val="2498992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AI and breast cancer screening</a:t>
            </a:r>
          </a:p>
        </p:txBody>
      </p:sp>
      <p:pic>
        <p:nvPicPr>
          <p:cNvPr id="4" name="Content Placeholder 3" descr="Avastin, Avastin Side Effects, Avastin Lawsuit, Avastin ..."/>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67706" y="3251200"/>
            <a:ext cx="3200400" cy="2120900"/>
          </a:xfrm>
        </p:spPr>
      </p:pic>
      <p:sp>
        <p:nvSpPr>
          <p:cNvPr id="6" name="Content Placeholder 5"/>
          <p:cNvSpPr>
            <a:spLocks noGrp="1"/>
          </p:cNvSpPr>
          <p:nvPr>
            <p:ph sz="half" idx="2"/>
          </p:nvPr>
        </p:nvSpPr>
        <p:spPr/>
        <p:txBody>
          <a:bodyPr>
            <a:normAutofit/>
          </a:bodyPr>
          <a:lstStyle/>
          <a:p>
            <a:r>
              <a:rPr lang="en-US" b="1" dirty="0"/>
              <a:t>AI system surpassed human experts </a:t>
            </a:r>
          </a:p>
          <a:p>
            <a:r>
              <a:rPr lang="en-US" b="1" dirty="0"/>
              <a:t>Could decrease the burden on radiologists</a:t>
            </a:r>
          </a:p>
          <a:p>
            <a:r>
              <a:rPr lang="en-US" b="1" dirty="0"/>
              <a:t>Can provide immediate, automated feedback</a:t>
            </a:r>
          </a:p>
          <a:p>
            <a:endParaRPr lang="en-US" b="1" dirty="0"/>
          </a:p>
          <a:p>
            <a:r>
              <a:rPr lang="en-US" dirty="0">
                <a:hlinkClick r:id="rId4"/>
              </a:rPr>
              <a:t>https://www.nature.com/articles/s41586-019-1799-6</a:t>
            </a:r>
            <a:endParaRPr lang="en-US" dirty="0"/>
          </a:p>
          <a:p>
            <a:endParaRPr lang="en-US" dirty="0"/>
          </a:p>
        </p:txBody>
      </p:sp>
    </p:spTree>
    <p:extLst>
      <p:ext uri="{BB962C8B-B14F-4D97-AF65-F5344CB8AC3E}">
        <p14:creationId xmlns:p14="http://schemas.microsoft.com/office/powerpoint/2010/main" val="3843886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FastMRI</a:t>
            </a:r>
            <a:r>
              <a:rPr lang="en-US" dirty="0"/>
              <a:t> project—NYU and Facebook:</a:t>
            </a:r>
            <a:br>
              <a:rPr lang="en-US" dirty="0"/>
            </a:br>
            <a:r>
              <a:rPr lang="en-US" dirty="0"/>
              <a:t>changes the way an MRI machine creates an image-increases speed to diagnosis x10</a:t>
            </a:r>
          </a:p>
        </p:txBody>
      </p:sp>
      <p:sp>
        <p:nvSpPr>
          <p:cNvPr id="3" name="Content Placeholder 2"/>
          <p:cNvSpPr>
            <a:spLocks noGrp="1"/>
          </p:cNvSpPr>
          <p:nvPr>
            <p:ph sz="half" idx="1"/>
          </p:nvPr>
        </p:nvSpPr>
        <p:spPr/>
        <p:txBody>
          <a:bodyPr>
            <a:normAutofit fontScale="25000" lnSpcReduction="20000"/>
          </a:bodyPr>
          <a:lstStyle/>
          <a:p>
            <a:r>
              <a:rPr lang="en-US" sz="8000" b="1" dirty="0"/>
              <a:t>MRI </a:t>
            </a:r>
            <a:r>
              <a:rPr lang="en-US" sz="8000" dirty="0"/>
              <a:t>gathers a series of sequential views of a patient, which it translates into a cross-sectional image.</a:t>
            </a:r>
          </a:p>
          <a:p>
            <a:r>
              <a:rPr lang="en-US" sz="8000" dirty="0"/>
              <a:t>AI can generate high-quality images from limited data.</a:t>
            </a:r>
          </a:p>
          <a:p>
            <a:r>
              <a:rPr lang="en-US" sz="8000" dirty="0"/>
              <a:t>Researchers train an artificial neural network — which mimics the way a human brain learns and processes information — to recognize the underlying structure of the images it gathers. </a:t>
            </a:r>
            <a:endParaRPr lang="en-US" sz="8000" b="1" dirty="0"/>
          </a:p>
          <a:p>
            <a:pPr lvl="1"/>
            <a:endParaRPr lang="en-US" sz="9600" dirty="0">
              <a:solidFill>
                <a:srgbClr val="00B0F0"/>
              </a:solidFill>
            </a:endParaRPr>
          </a:p>
          <a:p>
            <a:endParaRPr lang="en-US" b="1" dirty="0"/>
          </a:p>
          <a:p>
            <a:endParaRPr lang="en-US" b="1" dirty="0"/>
          </a:p>
          <a:p>
            <a:endParaRPr lang="en-US" dirty="0"/>
          </a:p>
        </p:txBody>
      </p:sp>
      <p:pic>
        <p:nvPicPr>
          <p:cNvPr id="5" name="Content Placeholder 4"/>
          <p:cNvPicPr>
            <a:picLocks noGrp="1" noChangeAspect="1"/>
          </p:cNvPicPr>
          <p:nvPr>
            <p:ph sz="half" idx="2"/>
          </p:nvPr>
        </p:nvPicPr>
        <p:blipFill>
          <a:blip r:embed="rId3"/>
          <a:stretch>
            <a:fillRect/>
          </a:stretch>
        </p:blipFill>
        <p:spPr>
          <a:xfrm>
            <a:off x="6208713" y="2702557"/>
            <a:ext cx="4824412" cy="3218186"/>
          </a:xfrm>
          <a:prstGeom prst="rect">
            <a:avLst/>
          </a:prstGeom>
        </p:spPr>
      </p:pic>
    </p:spTree>
    <p:extLst>
      <p:ext uri="{BB962C8B-B14F-4D97-AF65-F5344CB8AC3E}">
        <p14:creationId xmlns:p14="http://schemas.microsoft.com/office/powerpoint/2010/main" val="3476391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Google’s LYNA to detect breast cancer spread</a:t>
            </a:r>
          </a:p>
        </p:txBody>
      </p:sp>
      <p:pic>
        <p:nvPicPr>
          <p:cNvPr id="4" name="Content Placeholder 3" descr="File:Breast cancer cells.jpg - Wikimedia Common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26045" y="2750935"/>
            <a:ext cx="4684222" cy="3121429"/>
          </a:xfrm>
        </p:spPr>
      </p:pic>
    </p:spTree>
    <p:extLst>
      <p:ext uri="{BB962C8B-B14F-4D97-AF65-F5344CB8AC3E}">
        <p14:creationId xmlns:p14="http://schemas.microsoft.com/office/powerpoint/2010/main" val="1793369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Machine Learning---recognize patterns from labeled photographs</a:t>
            </a:r>
            <a:br>
              <a:rPr lang="en-US" dirty="0"/>
            </a:br>
            <a:r>
              <a:rPr lang="en-US" dirty="0"/>
              <a:t>Tampa VA Hospital</a:t>
            </a:r>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90373" y="2603500"/>
            <a:ext cx="4555066" cy="3416300"/>
          </a:xfrm>
        </p:spPr>
      </p:pic>
      <p:sp>
        <p:nvSpPr>
          <p:cNvPr id="6" name="Content Placeholder 5"/>
          <p:cNvSpPr>
            <a:spLocks noGrp="1"/>
          </p:cNvSpPr>
          <p:nvPr>
            <p:ph sz="half" idx="2"/>
          </p:nvPr>
        </p:nvSpPr>
        <p:spPr/>
        <p:txBody>
          <a:bodyPr/>
          <a:lstStyle/>
          <a:p>
            <a:r>
              <a:rPr lang="en-US" dirty="0">
                <a:hlinkClick r:id="rId4"/>
              </a:rPr>
              <a:t>https://www.mdedge.com/fedprac/article/209325/health-policy/comparing-artificial-intelligence-platforms-histopathologic</a:t>
            </a:r>
            <a:endParaRPr lang="en-US" dirty="0"/>
          </a:p>
          <a:p>
            <a:endParaRPr lang="en-US" dirty="0"/>
          </a:p>
        </p:txBody>
      </p:sp>
    </p:spTree>
    <p:extLst>
      <p:ext uri="{BB962C8B-B14F-4D97-AF65-F5344CB8AC3E}">
        <p14:creationId xmlns:p14="http://schemas.microsoft.com/office/powerpoint/2010/main" val="525834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and Objectives</a:t>
            </a:r>
          </a:p>
        </p:txBody>
      </p:sp>
      <p:sp>
        <p:nvSpPr>
          <p:cNvPr id="3" name="Content Placeholder 2"/>
          <p:cNvSpPr>
            <a:spLocks noGrp="1"/>
          </p:cNvSpPr>
          <p:nvPr>
            <p:ph idx="1"/>
          </p:nvPr>
        </p:nvSpPr>
        <p:spPr/>
        <p:txBody>
          <a:bodyPr>
            <a:noAutofit/>
          </a:bodyPr>
          <a:lstStyle/>
          <a:p>
            <a:pPr lvl="0"/>
            <a:r>
              <a:rPr lang="en-US" sz="2800" dirty="0"/>
              <a:t>1. Define basic terminology in artificial intelligence (AI)</a:t>
            </a:r>
          </a:p>
          <a:p>
            <a:pPr lvl="0"/>
            <a:r>
              <a:rPr lang="en-US" sz="2800" dirty="0"/>
              <a:t>2. Become aware of how AI is used in a variety of medical applications</a:t>
            </a:r>
          </a:p>
          <a:p>
            <a:pPr lvl="0"/>
            <a:r>
              <a:rPr lang="en-US" sz="2800" dirty="0"/>
              <a:t>3. Comprehend the challenges of AI at this time</a:t>
            </a:r>
          </a:p>
          <a:p>
            <a:pPr lvl="0"/>
            <a:r>
              <a:rPr lang="en-US" sz="2800" dirty="0"/>
              <a:t>4. Prepare learners and clinicians for the upcoming changes due to AI</a:t>
            </a:r>
          </a:p>
        </p:txBody>
      </p:sp>
    </p:spTree>
    <p:extLst>
      <p:ext uri="{BB962C8B-B14F-4D97-AF65-F5344CB8AC3E}">
        <p14:creationId xmlns:p14="http://schemas.microsoft.com/office/powerpoint/2010/main" val="425643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can help detect colon cancer lesions during endoscopy</a:t>
            </a:r>
          </a:p>
        </p:txBody>
      </p:sp>
      <p:sp>
        <p:nvSpPr>
          <p:cNvPr id="4" name="Content Placeholder 3"/>
          <p:cNvSpPr>
            <a:spLocks noGrp="1"/>
          </p:cNvSpPr>
          <p:nvPr>
            <p:ph sz="half" idx="2"/>
          </p:nvPr>
        </p:nvSpPr>
        <p:spPr/>
        <p:txBody>
          <a:bodyPr>
            <a:normAutofit/>
          </a:bodyPr>
          <a:lstStyle/>
          <a:p>
            <a:r>
              <a:rPr lang="en-US" dirty="0"/>
              <a:t>GI Genius Intelligent </a:t>
            </a:r>
            <a:r>
              <a:rPr lang="en-US" dirty="0" err="1"/>
              <a:t>Endocsopy</a:t>
            </a:r>
            <a:r>
              <a:rPr lang="en-US" dirty="0"/>
              <a:t> module by Cosmo Pharmaceuticals</a:t>
            </a:r>
          </a:p>
          <a:p>
            <a:endParaRPr lang="en-US" dirty="0"/>
          </a:p>
          <a:p>
            <a:r>
              <a:rPr lang="en-US" dirty="0"/>
              <a:t>FDA approved as of April, 2021</a:t>
            </a:r>
          </a:p>
        </p:txBody>
      </p:sp>
      <p:sp>
        <p:nvSpPr>
          <p:cNvPr id="5" name="Slide Number Placeholder 4"/>
          <p:cNvSpPr>
            <a:spLocks noGrp="1"/>
          </p:cNvSpPr>
          <p:nvPr>
            <p:ph type="sldNum" sz="quarter" idx="10"/>
          </p:nvPr>
        </p:nvSpPr>
        <p:spPr/>
        <p:txBody>
          <a:bodyPr/>
          <a:lstStyle/>
          <a:p>
            <a:fld id="{AC38F574-C4C0-48B1-B81D-85833E98F04F}" type="slidenum">
              <a:rPr lang="en-US" smtClean="0"/>
              <a:pPr/>
              <a:t>30</a:t>
            </a:fld>
            <a:endParaRPr lang="en-US" dirty="0"/>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082713" y="2346158"/>
            <a:ext cx="4749595" cy="265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966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 specialist needed—FDA approves Diabetic Retinopathy Screening Device-  </a:t>
            </a:r>
            <a:r>
              <a:rPr lang="en-US" dirty="0" err="1"/>
              <a:t>IDx</a:t>
            </a:r>
            <a:r>
              <a:rPr lang="en-US" dirty="0"/>
              <a:t>-DR. Camera used: Topcon NW400</a:t>
            </a:r>
          </a:p>
        </p:txBody>
      </p:sp>
      <p:pic>
        <p:nvPicPr>
          <p:cNvPr id="4098" name="Picture 2" descr="Image result for fda diabetic retinopathy"/>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908800" y="3198812"/>
            <a:ext cx="4203701"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395412" y="3198812"/>
            <a:ext cx="4014788" cy="2857500"/>
          </a:xfrm>
          <a:prstGeom prst="rect">
            <a:avLst/>
          </a:prstGeom>
        </p:spPr>
      </p:pic>
    </p:spTree>
    <p:extLst>
      <p:ext uri="{BB962C8B-B14F-4D97-AF65-F5344CB8AC3E}">
        <p14:creationId xmlns:p14="http://schemas.microsoft.com/office/powerpoint/2010/main" val="430812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Primary Care</a:t>
            </a:r>
          </a:p>
        </p:txBody>
      </p:sp>
      <p:sp>
        <p:nvSpPr>
          <p:cNvPr id="5" name="Text Placeholder 4"/>
          <p:cNvSpPr>
            <a:spLocks noGrp="1"/>
          </p:cNvSpPr>
          <p:nvPr>
            <p:ph type="body" idx="1"/>
          </p:nvPr>
        </p:nvSpPr>
        <p:spPr/>
        <p:txBody>
          <a:bodyPr/>
          <a:lstStyle/>
          <a:p>
            <a:r>
              <a:rPr lang="en-US" dirty="0"/>
              <a:t>Britain’s NHS GP at Hand app</a:t>
            </a:r>
          </a:p>
        </p:txBody>
      </p:sp>
      <p:sp>
        <p:nvSpPr>
          <p:cNvPr id="6" name="Content Placeholder 5"/>
          <p:cNvSpPr>
            <a:spLocks noGrp="1"/>
          </p:cNvSpPr>
          <p:nvPr>
            <p:ph sz="half" idx="2"/>
          </p:nvPr>
        </p:nvSpPr>
        <p:spPr/>
        <p:txBody>
          <a:bodyPr>
            <a:normAutofit fontScale="92500"/>
          </a:bodyPr>
          <a:lstStyle/>
          <a:p>
            <a:r>
              <a:rPr lang="en-US" sz="3200" dirty="0"/>
              <a:t>Babylon-</a:t>
            </a:r>
            <a:r>
              <a:rPr lang="en-US" sz="3200" dirty="0" err="1"/>
              <a:t>Chatbot</a:t>
            </a:r>
            <a:r>
              <a:rPr lang="en-US" sz="3200" dirty="0"/>
              <a:t> answered exam questions on a clinical knowledge and diagnostic test as well as GPs in Britain</a:t>
            </a:r>
          </a:p>
          <a:p>
            <a:endParaRPr lang="en-US" dirty="0"/>
          </a:p>
          <a:p>
            <a:endParaRPr lang="en-US" dirty="0"/>
          </a:p>
        </p:txBody>
      </p:sp>
      <p:sp>
        <p:nvSpPr>
          <p:cNvPr id="7" name="Text Placeholder 6"/>
          <p:cNvSpPr>
            <a:spLocks noGrp="1"/>
          </p:cNvSpPr>
          <p:nvPr>
            <p:ph type="body" sz="quarter" idx="3"/>
          </p:nvPr>
        </p:nvSpPr>
        <p:spPr/>
        <p:txBody>
          <a:bodyPr/>
          <a:lstStyle/>
          <a:p>
            <a:endParaRPr lang="en-US"/>
          </a:p>
        </p:txBody>
      </p:sp>
      <p:sp>
        <p:nvSpPr>
          <p:cNvPr id="8" name="Content Placeholder 7"/>
          <p:cNvSpPr>
            <a:spLocks noGrp="1"/>
          </p:cNvSpPr>
          <p:nvPr>
            <p:ph sz="quarter" idx="4"/>
          </p:nvPr>
        </p:nvSpPr>
        <p:spPr/>
        <p:txBody>
          <a:bodyPr/>
          <a:lstStyle/>
          <a:p>
            <a:r>
              <a:rPr lang="en-US" dirty="0">
                <a:hlinkClick r:id="rId2"/>
              </a:rPr>
              <a:t>https://www.gpathand.nhs.uk/</a:t>
            </a:r>
            <a:endParaRPr lang="en-US" dirty="0"/>
          </a:p>
          <a:p>
            <a:endParaRPr lang="en-US" dirty="0"/>
          </a:p>
        </p:txBody>
      </p:sp>
    </p:spTree>
    <p:extLst>
      <p:ext uri="{BB962C8B-B14F-4D97-AF65-F5344CB8AC3E}">
        <p14:creationId xmlns:p14="http://schemas.microsoft.com/office/powerpoint/2010/main" val="2545272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for Rwanda</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6356" y="2640012"/>
            <a:ext cx="5943600" cy="3343275"/>
          </a:xfrm>
        </p:spPr>
      </p:pic>
    </p:spTree>
    <p:extLst>
      <p:ext uri="{BB962C8B-B14F-4D97-AF65-F5344CB8AC3E}">
        <p14:creationId xmlns:p14="http://schemas.microsoft.com/office/powerpoint/2010/main" val="3712720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1465" y="560717"/>
            <a:ext cx="9504404" cy="5342627"/>
          </a:xfrm>
        </p:spPr>
      </p:pic>
    </p:spTree>
    <p:extLst>
      <p:ext uri="{BB962C8B-B14F-4D97-AF65-F5344CB8AC3E}">
        <p14:creationId xmlns:p14="http://schemas.microsoft.com/office/powerpoint/2010/main" val="1464044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874807" y="-858808"/>
            <a:ext cx="13024447" cy="8682964"/>
          </a:xfrm>
          <a:prstGeom prst="rect">
            <a:avLst/>
          </a:prstGeom>
        </p:spPr>
      </p:pic>
    </p:spTree>
    <p:extLst>
      <p:ext uri="{BB962C8B-B14F-4D97-AF65-F5344CB8AC3E}">
        <p14:creationId xmlns:p14="http://schemas.microsoft.com/office/powerpoint/2010/main" val="3435584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AEI-- Artificial emotional intelligence</a:t>
            </a:r>
          </a:p>
        </p:txBody>
      </p:sp>
      <p:sp>
        <p:nvSpPr>
          <p:cNvPr id="4" name="Text Placeholder 3"/>
          <p:cNvSpPr>
            <a:spLocks noGrp="1"/>
          </p:cNvSpPr>
          <p:nvPr>
            <p:ph type="body" idx="1"/>
          </p:nvPr>
        </p:nvSpPr>
        <p:spPr/>
        <p:txBody>
          <a:bodyPr/>
          <a:lstStyle/>
          <a:p>
            <a:r>
              <a:rPr lang="en-US" dirty="0"/>
              <a:t>Sentiment Analysis</a:t>
            </a:r>
          </a:p>
        </p:txBody>
      </p:sp>
      <p:sp>
        <p:nvSpPr>
          <p:cNvPr id="3" name="Content Placeholder 2"/>
          <p:cNvSpPr>
            <a:spLocks noGrp="1"/>
          </p:cNvSpPr>
          <p:nvPr>
            <p:ph sz="half" idx="2"/>
          </p:nvPr>
        </p:nvSpPr>
        <p:spPr/>
        <p:txBody>
          <a:bodyPr>
            <a:normAutofit/>
          </a:bodyPr>
          <a:lstStyle/>
          <a:p>
            <a:r>
              <a:rPr lang="en-US" sz="2800" dirty="0"/>
              <a:t>An increased ability of computers to sense and adapt to human emotion and behavior to better serve, monitor, and treat patients</a:t>
            </a:r>
          </a:p>
        </p:txBody>
      </p:sp>
      <p:sp>
        <p:nvSpPr>
          <p:cNvPr id="5" name="Text Placeholder 4"/>
          <p:cNvSpPr>
            <a:spLocks noGrp="1"/>
          </p:cNvSpPr>
          <p:nvPr>
            <p:ph type="body" sz="quarter" idx="3"/>
          </p:nvPr>
        </p:nvSpPr>
        <p:spPr/>
        <p:txBody>
          <a:bodyPr/>
          <a:lstStyle/>
          <a:p>
            <a:endParaRPr lang="en-US"/>
          </a:p>
        </p:txBody>
      </p:sp>
      <p:pic>
        <p:nvPicPr>
          <p:cNvPr id="7" name="Content Placeholder 6"/>
          <p:cNvPicPr>
            <a:picLocks noGrp="1" noChangeAspect="1"/>
          </p:cNvPicPr>
          <p:nvPr>
            <p:ph sz="quarter" idx="4"/>
          </p:nvPr>
        </p:nvPicPr>
        <p:blipFill>
          <a:blip r:embed="rId3"/>
          <a:stretch>
            <a:fillRect/>
          </a:stretch>
        </p:blipFill>
        <p:spPr>
          <a:xfrm>
            <a:off x="7311231" y="3728244"/>
            <a:ext cx="2619375" cy="1743075"/>
          </a:xfrm>
          <a:prstGeom prst="rect">
            <a:avLst/>
          </a:prstGeom>
        </p:spPr>
      </p:pic>
    </p:spTree>
    <p:extLst>
      <p:ext uri="{BB962C8B-B14F-4D97-AF65-F5344CB8AC3E}">
        <p14:creationId xmlns:p14="http://schemas.microsoft.com/office/powerpoint/2010/main" val="346839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Monitoring the Tone of your voice</a:t>
            </a:r>
          </a:p>
        </p:txBody>
      </p:sp>
      <p:sp>
        <p:nvSpPr>
          <p:cNvPr id="3" name="Text Placeholder 2"/>
          <p:cNvSpPr>
            <a:spLocks noGrp="1"/>
          </p:cNvSpPr>
          <p:nvPr>
            <p:ph type="body" idx="1"/>
          </p:nvPr>
        </p:nvSpPr>
        <p:spPr/>
        <p:txBody>
          <a:bodyPr/>
          <a:lstStyle/>
          <a:p>
            <a:r>
              <a:rPr lang="en-US" dirty="0"/>
              <a:t>Amazon Halo watch</a:t>
            </a:r>
          </a:p>
        </p:txBody>
      </p:sp>
      <p:sp>
        <p:nvSpPr>
          <p:cNvPr id="4" name="Content Placeholder 3"/>
          <p:cNvSpPr>
            <a:spLocks noGrp="1"/>
          </p:cNvSpPr>
          <p:nvPr>
            <p:ph sz="half" idx="2"/>
          </p:nvPr>
        </p:nvSpPr>
        <p:spPr/>
        <p:txBody>
          <a:bodyPr/>
          <a:lstStyle/>
          <a:p>
            <a:r>
              <a:rPr lang="en-US" dirty="0"/>
              <a:t>Uses Natural Language Processing</a:t>
            </a:r>
          </a:p>
        </p:txBody>
      </p:sp>
      <p:sp>
        <p:nvSpPr>
          <p:cNvPr id="5" name="Text Placeholder 4"/>
          <p:cNvSpPr>
            <a:spLocks noGrp="1"/>
          </p:cNvSpPr>
          <p:nvPr>
            <p:ph type="body" sz="quarter" idx="3"/>
          </p:nvPr>
        </p:nvSpPr>
        <p:spPr/>
        <p:txBody>
          <a:bodyPr/>
          <a:lstStyle/>
          <a:p>
            <a:endParaRPr lang="en-US" dirty="0"/>
          </a:p>
        </p:txBody>
      </p:sp>
      <p:pic>
        <p:nvPicPr>
          <p:cNvPr id="3074" name="Picture 2" descr="https://cdn.arstechnica.net/wp-content/uploads/2020/08/Halo_App_and_Halo_Band-1440x938.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232990" y="2142700"/>
            <a:ext cx="6062050" cy="394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825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Health and AI</a:t>
            </a:r>
          </a:p>
        </p:txBody>
      </p:sp>
      <p:sp>
        <p:nvSpPr>
          <p:cNvPr id="3" name="Text Placeholder 2"/>
          <p:cNvSpPr>
            <a:spLocks noGrp="1"/>
          </p:cNvSpPr>
          <p:nvPr>
            <p:ph type="body" idx="1"/>
          </p:nvPr>
        </p:nvSpPr>
        <p:spPr/>
        <p:txBody>
          <a:bodyPr/>
          <a:lstStyle/>
          <a:p>
            <a:endParaRPr lang="en-US"/>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37780" y="3179763"/>
            <a:ext cx="4060253" cy="2840037"/>
          </a:xfrm>
        </p:spPr>
      </p:pic>
      <p:sp>
        <p:nvSpPr>
          <p:cNvPr id="5" name="Text Placeholder 4"/>
          <p:cNvSpPr>
            <a:spLocks noGrp="1"/>
          </p:cNvSpPr>
          <p:nvPr>
            <p:ph type="body" sz="quarter" idx="3"/>
          </p:nvPr>
        </p:nvSpPr>
        <p:spPr/>
        <p:txBody>
          <a:bodyPr/>
          <a:lstStyle/>
          <a:p>
            <a:endParaRPr lang="en-US"/>
          </a:p>
        </p:txBody>
      </p:sp>
      <p:pic>
        <p:nvPicPr>
          <p:cNvPr id="7" name="Content Placeholder 6" descr="Woebot: AI for mental health – Andrew Ng – Medium"/>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6287008" y="3373595"/>
            <a:ext cx="4667821" cy="2452373"/>
          </a:xfrm>
        </p:spPr>
      </p:pic>
    </p:spTree>
    <p:extLst>
      <p:ext uri="{BB962C8B-B14F-4D97-AF65-F5344CB8AC3E}">
        <p14:creationId xmlns:p14="http://schemas.microsoft.com/office/powerpoint/2010/main" val="4166430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Precision medicine-using AI for treatment with medications for depression</a:t>
            </a:r>
          </a:p>
        </p:txBody>
      </p:sp>
      <p:sp>
        <p:nvSpPr>
          <p:cNvPr id="9" name="Content Placeholder 8"/>
          <p:cNvSpPr>
            <a:spLocks noGrp="1"/>
          </p:cNvSpPr>
          <p:nvPr>
            <p:ph sz="half" idx="1"/>
          </p:nvPr>
        </p:nvSpPr>
        <p:spPr/>
        <p:txBody>
          <a:bodyPr>
            <a:normAutofit fontScale="92500" lnSpcReduction="10000"/>
          </a:bodyPr>
          <a:lstStyle/>
          <a:p>
            <a:endParaRPr lang="en-US"/>
          </a:p>
        </p:txBody>
      </p:sp>
      <p:sp>
        <p:nvSpPr>
          <p:cNvPr id="4" name="Content Placeholder 3"/>
          <p:cNvSpPr>
            <a:spLocks noGrp="1"/>
          </p:cNvSpPr>
          <p:nvPr>
            <p:ph sz="half" idx="2"/>
          </p:nvPr>
        </p:nvSpPr>
        <p:spPr/>
        <p:txBody>
          <a:bodyPr>
            <a:normAutofit fontScale="92500" lnSpcReduction="10000"/>
          </a:bodyPr>
          <a:lstStyle/>
          <a:p>
            <a:r>
              <a:rPr lang="en-US" sz="2800" b="1" dirty="0"/>
              <a:t>An electroencephalographic signature predicts sertraline response in major depression</a:t>
            </a:r>
          </a:p>
          <a:p>
            <a:endParaRPr lang="en-US" b="1" dirty="0"/>
          </a:p>
          <a:p>
            <a:endParaRPr lang="en-US" b="1" dirty="0"/>
          </a:p>
          <a:p>
            <a:pPr lvl="2"/>
            <a:r>
              <a:rPr lang="en-US" dirty="0">
                <a:hlinkClick r:id="rId2"/>
              </a:rPr>
              <a:t>https://www.nature.com/articles/s41587-019-0397-3</a:t>
            </a:r>
            <a:endParaRPr lang="en-US" dirty="0"/>
          </a:p>
          <a:p>
            <a:pPr lvl="2"/>
            <a:r>
              <a:rPr lang="en-US" dirty="0"/>
              <a:t>Published February 10, 2020</a:t>
            </a:r>
          </a:p>
          <a:p>
            <a:pPr lvl="2"/>
            <a:endParaRPr lang="en-US" dirty="0"/>
          </a:p>
        </p:txBody>
      </p:sp>
      <p:pic>
        <p:nvPicPr>
          <p:cNvPr id="7" name="Content Placeholder 6" descr="The brain on prejudice - Mapping Ignorance"/>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0" y="2667000"/>
            <a:ext cx="4521200" cy="3008313"/>
          </a:xfrm>
        </p:spPr>
      </p:pic>
    </p:spTree>
    <p:extLst>
      <p:ext uri="{BB962C8B-B14F-4D97-AF65-F5344CB8AC3E}">
        <p14:creationId xmlns:p14="http://schemas.microsoft.com/office/powerpoint/2010/main" val="512857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517" y="77638"/>
            <a:ext cx="8971472" cy="6728604"/>
          </a:xfrm>
          <a:prstGeom prst="rect">
            <a:avLst/>
          </a:prstGeom>
        </p:spPr>
      </p:pic>
    </p:spTree>
    <p:extLst>
      <p:ext uri="{BB962C8B-B14F-4D97-AF65-F5344CB8AC3E}">
        <p14:creationId xmlns:p14="http://schemas.microsoft.com/office/powerpoint/2010/main" val="842055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55700" y="3012275"/>
            <a:ext cx="4824413" cy="2598750"/>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08713" y="2833201"/>
            <a:ext cx="4824412" cy="2956897"/>
          </a:xfrm>
        </p:spPr>
      </p:pic>
    </p:spTree>
    <p:extLst>
      <p:ext uri="{BB962C8B-B14F-4D97-AF65-F5344CB8AC3E}">
        <p14:creationId xmlns:p14="http://schemas.microsoft.com/office/powerpoint/2010/main" val="1523821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AI replace clinicians?</a:t>
            </a:r>
          </a:p>
        </p:txBody>
      </p:sp>
      <p:sp>
        <p:nvSpPr>
          <p:cNvPr id="3" name="Content Placeholder 2"/>
          <p:cNvSpPr>
            <a:spLocks noGrp="1"/>
          </p:cNvSpPr>
          <p:nvPr>
            <p:ph idx="1"/>
          </p:nvPr>
        </p:nvSpPr>
        <p:spPr/>
        <p:txBody>
          <a:bodyPr>
            <a:normAutofit/>
          </a:bodyPr>
          <a:lstStyle/>
          <a:p>
            <a:r>
              <a:rPr lang="en-US" dirty="0"/>
              <a:t>Machines can:</a:t>
            </a:r>
          </a:p>
          <a:p>
            <a:pPr lvl="1"/>
            <a:r>
              <a:rPr lang="en-US" dirty="0"/>
              <a:t>scan vast quantities of data</a:t>
            </a:r>
          </a:p>
          <a:p>
            <a:pPr lvl="1"/>
            <a:r>
              <a:rPr lang="en-US" dirty="0"/>
              <a:t>pinpoint subtle signs and symptoms that clinicians might otherwise miss.</a:t>
            </a:r>
          </a:p>
          <a:p>
            <a:pPr lvl="1"/>
            <a:r>
              <a:rPr lang="en-US" dirty="0"/>
              <a:t>By providing this information within the workflow, human capability can be enhanced. </a:t>
            </a:r>
          </a:p>
          <a:p>
            <a:pPr lvl="1"/>
            <a:r>
              <a:rPr lang="en-US" dirty="0"/>
              <a:t>These machines can even learn over time what is most relevant. </a:t>
            </a:r>
          </a:p>
          <a:p>
            <a:r>
              <a:rPr lang="en-US" dirty="0"/>
              <a:t>Human experts working with smart software to augment decision making will do significantly better than the experts or software alone.</a:t>
            </a:r>
          </a:p>
        </p:txBody>
      </p:sp>
    </p:spTree>
    <p:extLst>
      <p:ext uri="{BB962C8B-B14F-4D97-AF65-F5344CB8AC3E}">
        <p14:creationId xmlns:p14="http://schemas.microsoft.com/office/powerpoint/2010/main" val="1399348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Human/machine interactions</a:t>
            </a:r>
            <a:endParaRPr lang="en-US" dirty="0"/>
          </a:p>
        </p:txBody>
      </p:sp>
      <p:sp>
        <p:nvSpPr>
          <p:cNvPr id="3" name="Content Placeholder 2"/>
          <p:cNvSpPr>
            <a:spLocks noGrp="1"/>
          </p:cNvSpPr>
          <p:nvPr>
            <p:ph idx="1"/>
          </p:nvPr>
        </p:nvSpPr>
        <p:spPr/>
        <p:txBody>
          <a:bodyPr>
            <a:normAutofit/>
          </a:bodyPr>
          <a:lstStyle/>
          <a:p>
            <a:r>
              <a:rPr lang="en-US" dirty="0"/>
              <a:t>Patients are still likely to prefer human interaction when they visit a doctor's office or hospital</a:t>
            </a:r>
          </a:p>
          <a:p>
            <a:r>
              <a:rPr lang="en-US" dirty="0"/>
              <a:t>Will we trust decisions from an algorithm?</a:t>
            </a:r>
          </a:p>
          <a:p>
            <a:r>
              <a:rPr lang="en-US" dirty="0"/>
              <a:t>Some vendors have started to address these concerns by developing </a:t>
            </a:r>
            <a:r>
              <a:rPr lang="en-US" dirty="0">
                <a:hlinkClick r:id="rId3"/>
              </a:rPr>
              <a:t>technology that can read emotions</a:t>
            </a:r>
            <a:r>
              <a:rPr lang="en-US" dirty="0"/>
              <a:t> and possibly display empathy in the near future. </a:t>
            </a:r>
          </a:p>
        </p:txBody>
      </p:sp>
    </p:spTree>
    <p:extLst>
      <p:ext uri="{BB962C8B-B14F-4D97-AF65-F5344CB8AC3E}">
        <p14:creationId xmlns:p14="http://schemas.microsoft.com/office/powerpoint/2010/main" val="4089365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Repetitive Tasks—No more!</a:t>
            </a:r>
          </a:p>
        </p:txBody>
      </p:sp>
      <p:pic>
        <p:nvPicPr>
          <p:cNvPr id="4" name="Content Placeholder 3" descr="InData for InDesign - Buy Now!"/>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7865" y="2603500"/>
            <a:ext cx="5720582" cy="3416300"/>
          </a:xfrm>
        </p:spPr>
      </p:pic>
    </p:spTree>
    <p:extLst>
      <p:ext uri="{BB962C8B-B14F-4D97-AF65-F5344CB8AC3E}">
        <p14:creationId xmlns:p14="http://schemas.microsoft.com/office/powerpoint/2010/main" val="3761682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13" y="51758"/>
            <a:ext cx="12167045" cy="6813544"/>
          </a:xfrm>
          <a:prstGeom prst="rect">
            <a:avLst/>
          </a:prstGeom>
        </p:spPr>
      </p:pic>
    </p:spTree>
    <p:extLst>
      <p:ext uri="{BB962C8B-B14F-4D97-AF65-F5344CB8AC3E}">
        <p14:creationId xmlns:p14="http://schemas.microsoft.com/office/powerpoint/2010/main" val="1294685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Virtual Assistants for your EHR</a:t>
            </a:r>
          </a:p>
        </p:txBody>
      </p:sp>
      <p:sp>
        <p:nvSpPr>
          <p:cNvPr id="6" name="Content Placeholder 5"/>
          <p:cNvSpPr>
            <a:spLocks noGrp="1"/>
          </p:cNvSpPr>
          <p:nvPr>
            <p:ph idx="1"/>
          </p:nvPr>
        </p:nvSpPr>
        <p:spPr/>
        <p:txBody>
          <a:bodyPr>
            <a:normAutofit/>
          </a:bodyPr>
          <a:lstStyle/>
          <a:p>
            <a:r>
              <a:rPr lang="en-US" b="1" dirty="0"/>
              <a:t>Nuance Communications</a:t>
            </a:r>
            <a:r>
              <a:rPr lang="en-US" dirty="0"/>
              <a:t> released its </a:t>
            </a:r>
            <a:r>
              <a:rPr lang="en-US" dirty="0">
                <a:solidFill>
                  <a:srgbClr val="00B0F0"/>
                </a:solidFill>
              </a:rPr>
              <a:t>Dragon Medical Virtual Assistant </a:t>
            </a:r>
            <a:r>
              <a:rPr lang="en-US" dirty="0"/>
              <a:t>to help health care providers interact with clinical workflows using AI conversations.</a:t>
            </a:r>
          </a:p>
          <a:p>
            <a:r>
              <a:rPr lang="en-US" dirty="0"/>
              <a:t>It integrates into </a:t>
            </a:r>
            <a:r>
              <a:rPr lang="en-US" b="1" dirty="0"/>
              <a:t>EPIC</a:t>
            </a:r>
            <a:r>
              <a:rPr lang="en-US" dirty="0"/>
              <a:t> EHR.</a:t>
            </a:r>
          </a:p>
          <a:p>
            <a:r>
              <a:rPr lang="en-US" dirty="0"/>
              <a:t>Physicians can use the virtual assistant to ask for information from a patient's chart, retrieve labs, medication lists, and visit summaries using Epic Haiku. </a:t>
            </a:r>
          </a:p>
          <a:p>
            <a:r>
              <a:rPr lang="en-US" b="1" dirty="0"/>
              <a:t>Amazon Alexa </a:t>
            </a:r>
            <a:r>
              <a:rPr lang="en-US" dirty="0"/>
              <a:t>and </a:t>
            </a:r>
            <a:r>
              <a:rPr lang="en-US" b="1" dirty="0"/>
              <a:t>Microsoft</a:t>
            </a:r>
            <a:r>
              <a:rPr lang="en-US" dirty="0"/>
              <a:t> also are working on similar products</a:t>
            </a:r>
          </a:p>
          <a:p>
            <a:endParaRPr lang="en-US" dirty="0"/>
          </a:p>
        </p:txBody>
      </p:sp>
    </p:spTree>
    <p:extLst>
      <p:ext uri="{BB962C8B-B14F-4D97-AF65-F5344CB8AC3E}">
        <p14:creationId xmlns:p14="http://schemas.microsoft.com/office/powerpoint/2010/main" val="313875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Discrete Data Fields no longer a necessity?</a:t>
            </a:r>
          </a:p>
        </p:txBody>
      </p:sp>
      <p:sp>
        <p:nvSpPr>
          <p:cNvPr id="3" name="Content Placeholder 2"/>
          <p:cNvSpPr>
            <a:spLocks noGrp="1"/>
          </p:cNvSpPr>
          <p:nvPr>
            <p:ph idx="1"/>
          </p:nvPr>
        </p:nvSpPr>
        <p:spPr/>
        <p:txBody>
          <a:bodyPr>
            <a:normAutofit fontScale="92500" lnSpcReduction="10000"/>
          </a:bodyPr>
          <a:lstStyle/>
          <a:p>
            <a:r>
              <a:rPr lang="en-US" sz="3200" dirty="0"/>
              <a:t>Up to 80% of EMR documentation is ‘free script’ or pdf files. Not in discrete data fields.</a:t>
            </a:r>
          </a:p>
          <a:p>
            <a:r>
              <a:rPr lang="en-US" sz="3200" dirty="0"/>
              <a:t>Natural Language Processing (NLP)—one example from Nuance by Microsoft</a:t>
            </a:r>
          </a:p>
          <a:p>
            <a:r>
              <a:rPr lang="en-US" sz="3200" dirty="0">
                <a:hlinkClick r:id="rId3"/>
              </a:rPr>
              <a:t>https://youtu.be/qm1PSXXEYLw</a:t>
            </a:r>
            <a:endParaRPr lang="en-US" sz="3200" dirty="0"/>
          </a:p>
          <a:p>
            <a:r>
              <a:rPr lang="en-US" sz="3200" dirty="0"/>
              <a:t>A device on the wall of the exam room that uses AI and natural language processing</a:t>
            </a:r>
          </a:p>
          <a:p>
            <a:endParaRPr lang="en-US" sz="3200" dirty="0"/>
          </a:p>
          <a:p>
            <a:endParaRPr lang="en-US" sz="3200" dirty="0"/>
          </a:p>
        </p:txBody>
      </p:sp>
    </p:spTree>
    <p:extLst>
      <p:ext uri="{BB962C8B-B14F-4D97-AF65-F5344CB8AC3E}">
        <p14:creationId xmlns:p14="http://schemas.microsoft.com/office/powerpoint/2010/main" val="3710171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Administration-’Digital Employee’</a:t>
            </a:r>
          </a:p>
        </p:txBody>
      </p:sp>
      <p:sp>
        <p:nvSpPr>
          <p:cNvPr id="3" name="Content Placeholder 2"/>
          <p:cNvSpPr>
            <a:spLocks noGrp="1"/>
          </p:cNvSpPr>
          <p:nvPr>
            <p:ph idx="1"/>
          </p:nvPr>
        </p:nvSpPr>
        <p:spPr/>
        <p:txBody>
          <a:bodyPr>
            <a:normAutofit/>
          </a:bodyPr>
          <a:lstStyle/>
          <a:p>
            <a:r>
              <a:rPr lang="en-US" dirty="0" err="1"/>
              <a:t>CrossChx</a:t>
            </a:r>
            <a:r>
              <a:rPr lang="en-US" dirty="0"/>
              <a:t> is using its AI-assisted automation tool called </a:t>
            </a:r>
            <a:r>
              <a:rPr lang="en-US" b="1" dirty="0">
                <a:solidFill>
                  <a:schemeClr val="accent1"/>
                </a:solidFill>
              </a:rPr>
              <a:t>Olive</a:t>
            </a:r>
            <a:r>
              <a:rPr lang="en-US" dirty="0"/>
              <a:t> in a partnership with a health system in Georgia. </a:t>
            </a:r>
          </a:p>
          <a:p>
            <a:r>
              <a:rPr lang="en-US" dirty="0"/>
              <a:t>Olive is called a “digital employee” which automates:</a:t>
            </a:r>
          </a:p>
          <a:p>
            <a:pPr lvl="1"/>
            <a:r>
              <a:rPr lang="en-US" dirty="0"/>
              <a:t>order management</a:t>
            </a:r>
          </a:p>
          <a:p>
            <a:pPr lvl="1"/>
            <a:r>
              <a:rPr lang="en-US" dirty="0"/>
              <a:t>Eligibility</a:t>
            </a:r>
          </a:p>
          <a:p>
            <a:pPr lvl="1"/>
            <a:r>
              <a:rPr lang="en-US" dirty="0"/>
              <a:t>prior authorizations</a:t>
            </a:r>
          </a:p>
          <a:p>
            <a:pPr lvl="1"/>
            <a:r>
              <a:rPr lang="en-US" dirty="0"/>
              <a:t>claims processing </a:t>
            </a:r>
          </a:p>
          <a:p>
            <a:pPr lvl="1"/>
            <a:r>
              <a:rPr lang="en-US" dirty="0"/>
              <a:t>By logging into EHRs and other existing technology, Olive can automate more than 35 administrative processes (billing cycle reduced from 30 days to 3 days)</a:t>
            </a:r>
          </a:p>
        </p:txBody>
      </p:sp>
    </p:spTree>
    <p:extLst>
      <p:ext uri="{BB962C8B-B14F-4D97-AF65-F5344CB8AC3E}">
        <p14:creationId xmlns:p14="http://schemas.microsoft.com/office/powerpoint/2010/main" val="3443684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"When the other person speaks, you'll hear the translation right in your ear." </a:t>
            </a:r>
          </a:p>
        </p:txBody>
      </p:sp>
      <p:sp>
        <p:nvSpPr>
          <p:cNvPr id="5" name="Content Placeholder 4"/>
          <p:cNvSpPr>
            <a:spLocks noGrp="1"/>
          </p:cNvSpPr>
          <p:nvPr>
            <p:ph sz="half" idx="1"/>
          </p:nvPr>
        </p:nvSpPr>
        <p:spPr/>
        <p:txBody>
          <a:bodyPr/>
          <a:lstStyle/>
          <a:p>
            <a:r>
              <a:rPr lang="en-US" dirty="0"/>
              <a:t>Google is also highlighting that Pixel phone owners will exclusively be able get real-time translation with Pixel Buds and Google Translate. "Your earphones hear you and your Pixel's speaker will play the translation in another language," the press release states. </a:t>
            </a:r>
          </a:p>
        </p:txBody>
      </p:sp>
      <p:pic>
        <p:nvPicPr>
          <p:cNvPr id="7" name="Content Placeholder 6" descr="&lt;strong&gt;Google&lt;/strong&gt; &lt;strong&gt;Pixel&lt;/strong&gt; Buds Wireless Translating &lt;strong&gt;Earbuds&lt;/strong&gt; » Gadget Flow"/>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00324" y="2603500"/>
            <a:ext cx="4441190" cy="3416300"/>
          </a:xfrm>
        </p:spPr>
      </p:pic>
    </p:spTree>
    <p:extLst>
      <p:ext uri="{BB962C8B-B14F-4D97-AF65-F5344CB8AC3E}">
        <p14:creationId xmlns:p14="http://schemas.microsoft.com/office/powerpoint/2010/main" val="3996043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Challenges--COST</a:t>
            </a:r>
            <a:endParaRPr lang="en-US" dirty="0"/>
          </a:p>
        </p:txBody>
      </p:sp>
      <p:sp>
        <p:nvSpPr>
          <p:cNvPr id="3" name="Content Placeholder 2"/>
          <p:cNvSpPr>
            <a:spLocks noGrp="1"/>
          </p:cNvSpPr>
          <p:nvPr>
            <p:ph sz="half" idx="1"/>
          </p:nvPr>
        </p:nvSpPr>
        <p:spPr/>
        <p:txBody>
          <a:bodyPr>
            <a:normAutofit fontScale="70000" lnSpcReduction="20000"/>
          </a:bodyPr>
          <a:lstStyle/>
          <a:p>
            <a:r>
              <a:rPr lang="en-US" sz="4000" dirty="0"/>
              <a:t>Unclear: average cost of developing, testing, certifying, and implementing, maintaining, upgrading, eliminating</a:t>
            </a:r>
          </a:p>
          <a:p>
            <a:r>
              <a:rPr lang="en-US" sz="4000" dirty="0"/>
              <a:t>How do we measure ROI?</a:t>
            </a:r>
            <a:endParaRPr lang="en-US" dirty="0"/>
          </a:p>
        </p:txBody>
      </p:sp>
      <p:pic>
        <p:nvPicPr>
          <p:cNvPr id="7" name="Content Placeholder 6" descr="Progressive Charlestown: Trees, Lights, and “DLYKLH”: A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12769" y="2603500"/>
            <a:ext cx="3416300" cy="3416300"/>
          </a:xfrm>
        </p:spPr>
      </p:pic>
    </p:spTree>
    <p:extLst>
      <p:ext uri="{BB962C8B-B14F-4D97-AF65-F5344CB8AC3E}">
        <p14:creationId xmlns:p14="http://schemas.microsoft.com/office/powerpoint/2010/main" val="3256848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sp>
        <p:nvSpPr>
          <p:cNvPr id="3" name="Content Placeholder 2"/>
          <p:cNvSpPr>
            <a:spLocks noGrp="1"/>
          </p:cNvSpPr>
          <p:nvPr>
            <p:ph sz="half" idx="1"/>
          </p:nvPr>
        </p:nvSpPr>
        <p:spPr/>
        <p:txBody>
          <a:bodyPr>
            <a:normAutofit fontScale="55000" lnSpcReduction="20000"/>
          </a:bodyPr>
          <a:lstStyle/>
          <a:p>
            <a:r>
              <a:rPr lang="en-US" sz="4600" dirty="0"/>
              <a:t>Artificial Intelligence--the theory and development of computer systems to perform tasks that normally require human intelligence:</a:t>
            </a:r>
          </a:p>
          <a:p>
            <a:pPr lvl="1"/>
            <a:r>
              <a:rPr lang="en-US" sz="4600" dirty="0"/>
              <a:t>visual perception, speech recognition, decision-making, and translation between languages.</a:t>
            </a:r>
          </a:p>
          <a:p>
            <a:endParaRPr lang="en-US" sz="4600" dirty="0"/>
          </a:p>
          <a:p>
            <a:endParaRPr lang="en-US" dirty="0"/>
          </a:p>
          <a:p>
            <a:endParaRPr lang="en-US" dirty="0"/>
          </a:p>
        </p:txBody>
      </p:sp>
      <p:pic>
        <p:nvPicPr>
          <p:cNvPr id="5" name="Content Placeholder 4" descr="Imitation Game will finally bring Alan Turing the fame he ..."/>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917685" y="2757860"/>
            <a:ext cx="4373562" cy="2743326"/>
          </a:xfrm>
        </p:spPr>
      </p:pic>
    </p:spTree>
    <p:extLst>
      <p:ext uri="{BB962C8B-B14F-4D97-AF65-F5344CB8AC3E}">
        <p14:creationId xmlns:p14="http://schemas.microsoft.com/office/powerpoint/2010/main" val="3577753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Challenges-WORKFLOW</a:t>
            </a:r>
            <a:br>
              <a:rPr lang="en-US" b="1" dirty="0"/>
            </a:br>
            <a:endParaRPr lang="en-US" dirty="0"/>
          </a:p>
        </p:txBody>
      </p:sp>
      <p:sp>
        <p:nvSpPr>
          <p:cNvPr id="3" name="Content Placeholder 2"/>
          <p:cNvSpPr>
            <a:spLocks noGrp="1"/>
          </p:cNvSpPr>
          <p:nvPr>
            <p:ph sz="half" idx="1"/>
          </p:nvPr>
        </p:nvSpPr>
        <p:spPr>
          <a:xfrm>
            <a:off x="1484312" y="2666999"/>
            <a:ext cx="5122863" cy="3124201"/>
          </a:xfrm>
        </p:spPr>
        <p:txBody>
          <a:bodyPr>
            <a:noAutofit/>
          </a:bodyPr>
          <a:lstStyle/>
          <a:p>
            <a:r>
              <a:rPr lang="en-US" sz="3600" dirty="0"/>
              <a:t>AI needs to be intuitive, not disruptive. </a:t>
            </a:r>
          </a:p>
          <a:p>
            <a:r>
              <a:rPr lang="en-US" sz="3600" dirty="0"/>
              <a:t>How do we integrate external processes in our EHR?</a:t>
            </a:r>
          </a:p>
        </p:txBody>
      </p:sp>
      <p:pic>
        <p:nvPicPr>
          <p:cNvPr id="5" name="Content Placeholder 4" descr="BPM | BetterECM - russ stalters' Blog on Exploring NextGen ECM"/>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08713" y="2962322"/>
            <a:ext cx="4824412" cy="2698655"/>
          </a:xfrm>
        </p:spPr>
      </p:pic>
    </p:spTree>
    <p:extLst>
      <p:ext uri="{BB962C8B-B14F-4D97-AF65-F5344CB8AC3E}">
        <p14:creationId xmlns:p14="http://schemas.microsoft.com/office/powerpoint/2010/main" val="27714814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Challenges- Competing priorities</a:t>
            </a:r>
            <a:endParaRPr lang="en-US" dirty="0"/>
          </a:p>
        </p:txBody>
      </p:sp>
      <p:sp>
        <p:nvSpPr>
          <p:cNvPr id="3" name="Content Placeholder 2"/>
          <p:cNvSpPr>
            <a:spLocks noGrp="1"/>
          </p:cNvSpPr>
          <p:nvPr>
            <p:ph sz="half" idx="1"/>
          </p:nvPr>
        </p:nvSpPr>
        <p:spPr/>
        <p:txBody>
          <a:bodyPr>
            <a:normAutofit/>
          </a:bodyPr>
          <a:lstStyle/>
          <a:p>
            <a:r>
              <a:rPr lang="en-US" dirty="0"/>
              <a:t>"EHR fatigue“</a:t>
            </a:r>
          </a:p>
          <a:p>
            <a:r>
              <a:rPr lang="en-US" dirty="0"/>
              <a:t>new regulatory mandates</a:t>
            </a:r>
          </a:p>
          <a:p>
            <a:r>
              <a:rPr lang="en-US" dirty="0"/>
              <a:t>population health management</a:t>
            </a:r>
          </a:p>
          <a:p>
            <a:r>
              <a:rPr lang="en-US" dirty="0"/>
              <a:t>margin management, etc. </a:t>
            </a:r>
          </a:p>
          <a:p>
            <a:r>
              <a:rPr lang="en-US" b="1" dirty="0"/>
              <a:t>Where will the time and money to focus on AI come from?</a:t>
            </a:r>
            <a:r>
              <a:rPr lang="en-US" dirty="0"/>
              <a:t> </a:t>
            </a:r>
          </a:p>
        </p:txBody>
      </p:sp>
      <p:pic>
        <p:nvPicPr>
          <p:cNvPr id="7" name="Content Placeholder 6" descr="301 Moved Permanently"/>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311664" y="2746779"/>
            <a:ext cx="2618509" cy="3129742"/>
          </a:xfrm>
        </p:spPr>
      </p:pic>
    </p:spTree>
    <p:extLst>
      <p:ext uri="{BB962C8B-B14F-4D97-AF65-F5344CB8AC3E}">
        <p14:creationId xmlns:p14="http://schemas.microsoft.com/office/powerpoint/2010/main" val="16302582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Challenges-Staff Resistance</a:t>
            </a:r>
            <a:endParaRPr lang="en-US" dirty="0"/>
          </a:p>
        </p:txBody>
      </p:sp>
      <p:sp>
        <p:nvSpPr>
          <p:cNvPr id="3" name="Content Placeholder 2"/>
          <p:cNvSpPr>
            <a:spLocks noGrp="1"/>
          </p:cNvSpPr>
          <p:nvPr>
            <p:ph sz="half" idx="1"/>
          </p:nvPr>
        </p:nvSpPr>
        <p:spPr/>
        <p:txBody>
          <a:bodyPr>
            <a:normAutofit fontScale="77500" lnSpcReduction="20000"/>
          </a:bodyPr>
          <a:lstStyle/>
          <a:p>
            <a:r>
              <a:rPr lang="en-US" sz="3600" dirty="0"/>
              <a:t>Skepticism that AI technologies can replace human decision-making, even for narrowly targeted tasks. </a:t>
            </a:r>
          </a:p>
          <a:p>
            <a:r>
              <a:rPr lang="en-US" sz="3600" dirty="0"/>
              <a:t>Fear of irrelevance, job loss, devaluation of their skills</a:t>
            </a:r>
          </a:p>
        </p:txBody>
      </p:sp>
      <p:pic>
        <p:nvPicPr>
          <p:cNvPr id="5" name="Content Placeholder 4" descr="Weighty Matters: Babies React To UofT's Defence of Its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08713" y="2950596"/>
            <a:ext cx="4824412" cy="2722107"/>
          </a:xfrm>
        </p:spPr>
      </p:pic>
    </p:spTree>
    <p:extLst>
      <p:ext uri="{BB962C8B-B14F-4D97-AF65-F5344CB8AC3E}">
        <p14:creationId xmlns:p14="http://schemas.microsoft.com/office/powerpoint/2010/main" val="4051361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0257"/>
            <a:ext cx="12191999" cy="6858000"/>
          </a:xfrm>
          <a:prstGeom prst="rect">
            <a:avLst/>
          </a:prstGeom>
        </p:spPr>
      </p:pic>
    </p:spTree>
    <p:extLst>
      <p:ext uri="{BB962C8B-B14F-4D97-AF65-F5344CB8AC3E}">
        <p14:creationId xmlns:p14="http://schemas.microsoft.com/office/powerpoint/2010/main" val="6079699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a:t>
            </a:r>
            <a:r>
              <a:rPr lang="en-US" b="1" dirty="0"/>
              <a:t> </a:t>
            </a:r>
            <a:r>
              <a:rPr lang="en-US" dirty="0"/>
              <a:t>Challenges-Liability</a:t>
            </a:r>
          </a:p>
        </p:txBody>
      </p:sp>
      <p:sp>
        <p:nvSpPr>
          <p:cNvPr id="3" name="Content Placeholder 2"/>
          <p:cNvSpPr>
            <a:spLocks noGrp="1"/>
          </p:cNvSpPr>
          <p:nvPr>
            <p:ph idx="1"/>
          </p:nvPr>
        </p:nvSpPr>
        <p:spPr/>
        <p:txBody>
          <a:bodyPr>
            <a:normAutofit lnSpcReduction="10000"/>
          </a:bodyPr>
          <a:lstStyle/>
          <a:p>
            <a:r>
              <a:rPr lang="en-US" sz="3600" dirty="0"/>
              <a:t>How do we deal with algorithms that produce unethical responses, or worse, lead to patient harm? </a:t>
            </a:r>
          </a:p>
          <a:p>
            <a:r>
              <a:rPr lang="en-US" sz="3600" dirty="0"/>
              <a:t>Concerns with data privacy</a:t>
            </a:r>
          </a:p>
          <a:p>
            <a:r>
              <a:rPr lang="en-US" sz="3600" dirty="0"/>
              <a:t>AI will be vulnerable to security threats or hacking</a:t>
            </a:r>
          </a:p>
          <a:p>
            <a:endParaRPr lang="en-US" dirty="0"/>
          </a:p>
        </p:txBody>
      </p:sp>
    </p:spTree>
    <p:extLst>
      <p:ext uri="{BB962C8B-B14F-4D97-AF65-F5344CB8AC3E}">
        <p14:creationId xmlns:p14="http://schemas.microsoft.com/office/powerpoint/2010/main" val="19837477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Cautions </a:t>
            </a:r>
            <a:r>
              <a:rPr lang="en-US"/>
              <a:t>from experts</a:t>
            </a:r>
            <a:br>
              <a:rPr lang="en-US"/>
            </a:br>
            <a:endParaRPr lang="en-US" dirty="0"/>
          </a:p>
        </p:txBody>
      </p:sp>
      <p:sp>
        <p:nvSpPr>
          <p:cNvPr id="3" name="Content Placeholder 2"/>
          <p:cNvSpPr>
            <a:spLocks noGrp="1"/>
          </p:cNvSpPr>
          <p:nvPr>
            <p:ph sz="half" idx="1"/>
          </p:nvPr>
        </p:nvSpPr>
        <p:spPr/>
        <p:txBody>
          <a:bodyPr>
            <a:normAutofit fontScale="40000" lnSpcReduction="20000"/>
          </a:bodyPr>
          <a:lstStyle/>
          <a:p>
            <a:r>
              <a:rPr lang="en-US" sz="5100" dirty="0"/>
              <a:t>We can’t rush in health care. We need thorough testing and regulation. The wrong algorithm could actually kill someone.</a:t>
            </a:r>
          </a:p>
          <a:p>
            <a:r>
              <a:rPr lang="en-US" sz="5100" dirty="0"/>
              <a:t>Will people and industry wait for it?</a:t>
            </a:r>
          </a:p>
          <a:p>
            <a:r>
              <a:rPr lang="en-US" sz="5100" dirty="0"/>
              <a:t>Hackers</a:t>
            </a:r>
          </a:p>
          <a:p>
            <a:r>
              <a:rPr lang="en-US" sz="5100" dirty="0" err="1"/>
              <a:t>Deepfakes</a:t>
            </a:r>
            <a:r>
              <a:rPr lang="en-US" sz="5100" dirty="0"/>
              <a:t>—video/audio that seems very real, but is fake.</a:t>
            </a:r>
          </a:p>
          <a:p>
            <a:pPr lvl="3"/>
            <a:endParaRPr lang="en-US" dirty="0"/>
          </a:p>
          <a:p>
            <a:endParaRPr lang="en-US" dirty="0"/>
          </a:p>
          <a:p>
            <a:endParaRPr lang="en-US" dirty="0"/>
          </a:p>
        </p:txBody>
      </p:sp>
      <p:sp>
        <p:nvSpPr>
          <p:cNvPr id="4" name="Content Placeholder 3"/>
          <p:cNvSpPr>
            <a:spLocks noGrp="1"/>
          </p:cNvSpPr>
          <p:nvPr>
            <p:ph sz="half" idx="2"/>
          </p:nvPr>
        </p:nvSpPr>
        <p:spPr/>
        <p:txBody>
          <a:bodyPr>
            <a:noAutofit/>
          </a:bodyPr>
          <a:lstStyle/>
          <a:p>
            <a:pPr marL="0" indent="0">
              <a:buNone/>
            </a:pPr>
            <a:r>
              <a:rPr lang="en-US" sz="3200" dirty="0">
                <a:hlinkClick r:id="rId3"/>
              </a:rPr>
              <a:t>Animated photos and deep fakes</a:t>
            </a:r>
            <a:endParaRPr lang="en-US" sz="3200" dirty="0"/>
          </a:p>
          <a:p>
            <a:pPr marL="0" indent="0">
              <a:buNone/>
            </a:pPr>
            <a:endParaRPr lang="en-US" sz="3200" dirty="0"/>
          </a:p>
          <a:p>
            <a:pPr marL="0" indent="0">
              <a:buNone/>
            </a:pPr>
            <a:r>
              <a:rPr lang="en-US" sz="3200" dirty="0">
                <a:hlinkClick r:id="rId4"/>
              </a:rPr>
              <a:t>Is this really Tom Cruise?</a:t>
            </a:r>
            <a:endParaRPr lang="en-US" sz="3200" dirty="0"/>
          </a:p>
        </p:txBody>
      </p:sp>
    </p:spTree>
    <p:extLst>
      <p:ext uri="{BB962C8B-B14F-4D97-AF65-F5344CB8AC3E}">
        <p14:creationId xmlns:p14="http://schemas.microsoft.com/office/powerpoint/2010/main" val="2290771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43200" y="925513"/>
            <a:ext cx="6353175" cy="5073650"/>
          </a:xfrm>
        </p:spPr>
      </p:pic>
    </p:spTree>
    <p:extLst>
      <p:ext uri="{BB962C8B-B14F-4D97-AF65-F5344CB8AC3E}">
        <p14:creationId xmlns:p14="http://schemas.microsoft.com/office/powerpoint/2010/main" val="38047206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AI will be expected, assumed, and invisible</a:t>
            </a:r>
          </a:p>
        </p:txBody>
      </p:sp>
      <p:sp>
        <p:nvSpPr>
          <p:cNvPr id="3" name="Content Placeholder 2"/>
          <p:cNvSpPr>
            <a:spLocks noGrp="1"/>
          </p:cNvSpPr>
          <p:nvPr>
            <p:ph idx="1"/>
          </p:nvPr>
        </p:nvSpPr>
        <p:spPr/>
        <p:txBody>
          <a:bodyPr/>
          <a:lstStyle/>
          <a:p>
            <a:r>
              <a:rPr lang="en-US" dirty="0"/>
              <a:t>diagnostic support systems</a:t>
            </a:r>
          </a:p>
          <a:p>
            <a:r>
              <a:rPr lang="en-US" dirty="0"/>
              <a:t>knowledge discovery systems</a:t>
            </a:r>
          </a:p>
          <a:p>
            <a:r>
              <a:rPr lang="en-US" dirty="0"/>
              <a:t>advanced analytics</a:t>
            </a:r>
          </a:p>
          <a:p>
            <a:endParaRPr lang="en-US" dirty="0"/>
          </a:p>
          <a:p>
            <a:r>
              <a:rPr lang="en-US" b="1" u="sng" dirty="0"/>
              <a:t>More focus on the relationship between the patient and the physician</a:t>
            </a:r>
          </a:p>
        </p:txBody>
      </p:sp>
    </p:spTree>
    <p:extLst>
      <p:ext uri="{BB962C8B-B14F-4D97-AF65-F5344CB8AC3E}">
        <p14:creationId xmlns:p14="http://schemas.microsoft.com/office/powerpoint/2010/main" val="1217698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Ways to approach AI</a:t>
            </a:r>
          </a:p>
        </p:txBody>
      </p:sp>
      <p:sp>
        <p:nvSpPr>
          <p:cNvPr id="3" name="Content Placeholder 2"/>
          <p:cNvSpPr>
            <a:spLocks noGrp="1"/>
          </p:cNvSpPr>
          <p:nvPr>
            <p:ph idx="1"/>
          </p:nvPr>
        </p:nvSpPr>
        <p:spPr/>
        <p:txBody>
          <a:bodyPr>
            <a:normAutofit/>
          </a:bodyPr>
          <a:lstStyle/>
          <a:p>
            <a:pPr marL="0" indent="0">
              <a:buNone/>
            </a:pPr>
            <a:r>
              <a:rPr lang="en-US" dirty="0">
                <a:latin typeface="inherit"/>
              </a:rPr>
              <a:t>1. Is this a problem that AI can help solve?</a:t>
            </a:r>
            <a:endParaRPr lang="en-US" dirty="0"/>
          </a:p>
          <a:p>
            <a:pPr marL="0" indent="0">
              <a:buNone/>
            </a:pPr>
            <a:r>
              <a:rPr lang="en-US" dirty="0">
                <a:latin typeface="inherit"/>
              </a:rPr>
              <a:t>2. Do we have ample, good quality data?</a:t>
            </a:r>
          </a:p>
          <a:p>
            <a:pPr marL="0" indent="0">
              <a:buNone/>
            </a:pPr>
            <a:r>
              <a:rPr lang="en-US" dirty="0">
                <a:latin typeface="inherit"/>
              </a:rPr>
              <a:t>3. What are the costs/benefits?</a:t>
            </a:r>
          </a:p>
          <a:p>
            <a:pPr marL="0" indent="0">
              <a:buNone/>
            </a:pPr>
            <a:r>
              <a:rPr lang="en-US" dirty="0">
                <a:latin typeface="inherit"/>
              </a:rPr>
              <a:t>4. What are the risks? </a:t>
            </a:r>
          </a:p>
          <a:p>
            <a:pPr marL="0" indent="0">
              <a:buNone/>
            </a:pPr>
            <a:r>
              <a:rPr lang="en-US" dirty="0">
                <a:latin typeface="inherit"/>
              </a:rPr>
              <a:t>	(financial, ethical, legal, patient safety, employee resistance, etc.)</a:t>
            </a:r>
          </a:p>
          <a:p>
            <a:pPr marL="0" indent="0">
              <a:buNone/>
            </a:pPr>
            <a:r>
              <a:rPr lang="en-US" dirty="0">
                <a:latin typeface="inherit"/>
              </a:rPr>
              <a:t>5. Who will decide?</a:t>
            </a:r>
          </a:p>
          <a:p>
            <a:pPr marL="0" indent="0">
              <a:buNone/>
            </a:pPr>
            <a:r>
              <a:rPr lang="en-US" dirty="0">
                <a:latin typeface="inherit"/>
              </a:rPr>
              <a:t>6. What is the timeline?</a:t>
            </a:r>
          </a:p>
          <a:p>
            <a:pPr marL="0" indent="0">
              <a:buNone/>
            </a:pPr>
            <a:r>
              <a:rPr lang="en-US" dirty="0">
                <a:latin typeface="inherit"/>
              </a:rPr>
              <a:t>7. What resources will be needed short term and long term?</a:t>
            </a:r>
            <a:endParaRPr lang="en-US" dirty="0"/>
          </a:p>
          <a:p>
            <a:endParaRPr lang="en-US" dirty="0"/>
          </a:p>
        </p:txBody>
      </p:sp>
    </p:spTree>
    <p:extLst>
      <p:ext uri="{BB962C8B-B14F-4D97-AF65-F5344CB8AC3E}">
        <p14:creationId xmlns:p14="http://schemas.microsoft.com/office/powerpoint/2010/main" val="28886854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4911" y="95250"/>
            <a:ext cx="11676089" cy="6667500"/>
          </a:xfrm>
          <a:prstGeom prst="rect">
            <a:avLst/>
          </a:prstGeom>
        </p:spPr>
      </p:pic>
    </p:spTree>
    <p:extLst>
      <p:ext uri="{BB962C8B-B14F-4D97-AF65-F5344CB8AC3E}">
        <p14:creationId xmlns:p14="http://schemas.microsoft.com/office/powerpoint/2010/main" val="4262693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Market</a:t>
            </a:r>
            <a:r>
              <a:rPr lang="en-US" dirty="0">
                <a:sym typeface="Wingdings" panose="05000000000000000000" pitchFamily="2" charset="2"/>
              </a:rPr>
              <a:t>$34 billion by 2025</a:t>
            </a:r>
            <a:endParaRPr lang="en-US" dirty="0"/>
          </a:p>
        </p:txBody>
      </p:sp>
      <p:sp>
        <p:nvSpPr>
          <p:cNvPr id="3" name="Content Placeholder 2"/>
          <p:cNvSpPr>
            <a:spLocks noGrp="1"/>
          </p:cNvSpPr>
          <p:nvPr>
            <p:ph idx="1"/>
          </p:nvPr>
        </p:nvSpPr>
        <p:spPr/>
        <p:txBody>
          <a:bodyPr/>
          <a:lstStyle/>
          <a:p>
            <a:r>
              <a:rPr lang="en-US" dirty="0"/>
              <a:t>Deepening of data analytics capabilities</a:t>
            </a:r>
          </a:p>
          <a:p>
            <a:r>
              <a:rPr lang="en-US" dirty="0"/>
              <a:t>Automating key healthcare-related tasks. </a:t>
            </a:r>
          </a:p>
          <a:p>
            <a:r>
              <a:rPr lang="en-US" dirty="0"/>
              <a:t>Forecast includes both sales of hardware and services that will be driven by AI software implementation. </a:t>
            </a:r>
          </a:p>
          <a:p>
            <a:r>
              <a:rPr lang="en-US" dirty="0"/>
              <a:t>Global software revenue from 22 key healthcare AI use cases will grow from $511.7 million in 2018 to $8.6 billion annually by 2025. </a:t>
            </a:r>
          </a:p>
        </p:txBody>
      </p:sp>
    </p:spTree>
    <p:extLst>
      <p:ext uri="{BB962C8B-B14F-4D97-AF65-F5344CB8AC3E}">
        <p14:creationId xmlns:p14="http://schemas.microsoft.com/office/powerpoint/2010/main" val="296552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SUMMARY</a:t>
            </a:r>
          </a:p>
        </p:txBody>
      </p:sp>
      <p:sp>
        <p:nvSpPr>
          <p:cNvPr id="8" name="Content Placeholder 7"/>
          <p:cNvSpPr>
            <a:spLocks noGrp="1"/>
          </p:cNvSpPr>
          <p:nvPr>
            <p:ph idx="1"/>
          </p:nvPr>
        </p:nvSpPr>
        <p:spPr/>
        <p:txBody>
          <a:bodyPr>
            <a:noAutofit/>
          </a:bodyPr>
          <a:lstStyle/>
          <a:p>
            <a:r>
              <a:rPr lang="en-US" sz="4000" dirty="0"/>
              <a:t>Your day jobs are not at risk </a:t>
            </a:r>
          </a:p>
          <a:p>
            <a:r>
              <a:rPr lang="en-US" sz="4000" dirty="0"/>
              <a:t>Not yet (? 10 years)</a:t>
            </a:r>
          </a:p>
          <a:p>
            <a:r>
              <a:rPr lang="en-US" sz="4000" dirty="0"/>
              <a:t>Learn to separate hype from real possibilities</a:t>
            </a:r>
          </a:p>
          <a:p>
            <a:r>
              <a:rPr lang="en-US" sz="4000" dirty="0"/>
              <a:t>Don’t ignore the potential and disruption of innovations</a:t>
            </a:r>
          </a:p>
          <a:p>
            <a:r>
              <a:rPr lang="en-US" sz="4000" dirty="0"/>
              <a:t>Educate yourself</a:t>
            </a:r>
          </a:p>
        </p:txBody>
      </p:sp>
    </p:spTree>
    <p:extLst>
      <p:ext uri="{BB962C8B-B14F-4D97-AF65-F5344CB8AC3E}">
        <p14:creationId xmlns:p14="http://schemas.microsoft.com/office/powerpoint/2010/main" val="3025400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your attention!</a:t>
            </a:r>
          </a:p>
        </p:txBody>
      </p:sp>
      <p:pic>
        <p:nvPicPr>
          <p:cNvPr id="7" name="Content Placeholder 6">
            <a:extLst>
              <a:ext uri="{FF2B5EF4-FFF2-40B4-BE49-F238E27FC236}">
                <a16:creationId xmlns:a16="http://schemas.microsoft.com/office/drawing/2014/main" id="{E80DEB67-3ED7-0547-833D-613431D1EE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0145" y="1608951"/>
            <a:ext cx="7439891" cy="4955084"/>
          </a:xfrm>
        </p:spPr>
      </p:pic>
    </p:spTree>
    <p:extLst>
      <p:ext uri="{BB962C8B-B14F-4D97-AF65-F5344CB8AC3E}">
        <p14:creationId xmlns:p14="http://schemas.microsoft.com/office/powerpoint/2010/main" val="2933459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a:t>
            </a:r>
          </a:p>
        </p:txBody>
      </p:sp>
      <p:sp>
        <p:nvSpPr>
          <p:cNvPr id="3" name="Content Placeholder 2"/>
          <p:cNvSpPr>
            <a:spLocks noGrp="1"/>
          </p:cNvSpPr>
          <p:nvPr>
            <p:ph idx="1"/>
          </p:nvPr>
        </p:nvSpPr>
        <p:spPr/>
        <p:txBody>
          <a:bodyPr>
            <a:normAutofit fontScale="55000" lnSpcReduction="20000"/>
          </a:bodyPr>
          <a:lstStyle/>
          <a:p>
            <a:r>
              <a:rPr lang="en-US" sz="3600" dirty="0"/>
              <a:t>Deep Learning-type of </a:t>
            </a:r>
            <a:r>
              <a:rPr lang="en-US" sz="3600" dirty="0">
                <a:hlinkClick r:id="rId3"/>
              </a:rPr>
              <a:t>machine learning</a:t>
            </a:r>
            <a:r>
              <a:rPr lang="en-US" sz="3600" dirty="0"/>
              <a:t> that trains a computer to perform human-like tasks by interpreting patterns in data</a:t>
            </a:r>
          </a:p>
          <a:p>
            <a:pPr marL="0" indent="0">
              <a:buNone/>
            </a:pPr>
            <a:endParaRPr lang="en-US" sz="3600" dirty="0"/>
          </a:p>
          <a:p>
            <a:r>
              <a:rPr lang="en-US" sz="3600" dirty="0"/>
              <a:t>In deep learning, </a:t>
            </a:r>
            <a:r>
              <a:rPr lang="en-US" sz="3600" b="1" dirty="0"/>
              <a:t>the algorithm automatically learns what features are useful. </a:t>
            </a:r>
            <a:r>
              <a:rPr lang="en-US" sz="3600" dirty="0"/>
              <a:t>Common deep learning techniques include convolutional neural networks (CNNs), recurrent neural networks (such as long short-term memory, or LSTM), and deep Q networks.</a:t>
            </a:r>
          </a:p>
          <a:p>
            <a:pPr marL="0" indent="0">
              <a:buNone/>
            </a:pPr>
            <a:endParaRPr lang="en-US" sz="3600" dirty="0"/>
          </a:p>
          <a:p>
            <a:r>
              <a:rPr lang="en-US" sz="3600" dirty="0"/>
              <a:t>Natural Language Processing-- is a branch of </a:t>
            </a:r>
            <a:r>
              <a:rPr lang="en-US" sz="3600" dirty="0">
                <a:hlinkClick r:id="rId4"/>
              </a:rPr>
              <a:t>artificial intelligence</a:t>
            </a:r>
            <a:r>
              <a:rPr lang="en-US" sz="3600" dirty="0"/>
              <a:t> that helps computers understand, interpret and manipulate human language.</a:t>
            </a:r>
          </a:p>
          <a:p>
            <a:endParaRPr lang="en-US" dirty="0"/>
          </a:p>
          <a:p>
            <a:endParaRPr lang="en-US" dirty="0"/>
          </a:p>
        </p:txBody>
      </p:sp>
    </p:spTree>
    <p:extLst>
      <p:ext uri="{BB962C8B-B14F-4D97-AF65-F5344CB8AC3E}">
        <p14:creationId xmlns:p14="http://schemas.microsoft.com/office/powerpoint/2010/main" val="3138094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92" y="0"/>
            <a:ext cx="11552208" cy="6858000"/>
          </a:xfrm>
          <a:prstGeom prst="rect">
            <a:avLst/>
          </a:prstGeom>
        </p:spPr>
      </p:pic>
    </p:spTree>
    <p:extLst>
      <p:ext uri="{BB962C8B-B14F-4D97-AF65-F5344CB8AC3E}">
        <p14:creationId xmlns:p14="http://schemas.microsoft.com/office/powerpoint/2010/main" val="2271247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Blockchain</a:t>
            </a:r>
            <a:r>
              <a:rPr lang="en-US" dirty="0"/>
              <a:t> is secure.</a:t>
            </a:r>
          </a:p>
        </p:txBody>
      </p:sp>
      <p:sp>
        <p:nvSpPr>
          <p:cNvPr id="3" name="Content Placeholder 2"/>
          <p:cNvSpPr>
            <a:spLocks noGrp="1"/>
          </p:cNvSpPr>
          <p:nvPr>
            <p:ph idx="1"/>
          </p:nvPr>
        </p:nvSpPr>
        <p:spPr/>
        <p:txBody>
          <a:bodyPr/>
          <a:lstStyle/>
          <a:p>
            <a:r>
              <a:rPr lang="en-US" dirty="0"/>
              <a:t>“decentralization.” </a:t>
            </a:r>
          </a:p>
          <a:p>
            <a:r>
              <a:rPr lang="en-US" dirty="0" err="1"/>
              <a:t>blockchains</a:t>
            </a:r>
            <a:r>
              <a:rPr lang="en-US" dirty="0"/>
              <a:t> are not stored on any single computer. </a:t>
            </a:r>
          </a:p>
          <a:p>
            <a:r>
              <a:rPr lang="en-US" dirty="0"/>
              <a:t>Before any change in the </a:t>
            </a:r>
            <a:r>
              <a:rPr lang="en-US" dirty="0" err="1"/>
              <a:t>blockchain</a:t>
            </a:r>
            <a:r>
              <a:rPr lang="en-US" dirty="0"/>
              <a:t> can be made and accepted, it must be validated by a majority of the computers storing the chain.</a:t>
            </a:r>
          </a:p>
        </p:txBody>
      </p:sp>
    </p:spTree>
    <p:extLst>
      <p:ext uri="{BB962C8B-B14F-4D97-AF65-F5344CB8AC3E}">
        <p14:creationId xmlns:p14="http://schemas.microsoft.com/office/powerpoint/2010/main" val="28823615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TM02900722[[fn=Ion Boardroom]]</Template>
  <TotalTime>5261</TotalTime>
  <Words>6402</Words>
  <Application>Microsoft Macintosh PowerPoint</Application>
  <PresentationFormat>Widescreen</PresentationFormat>
  <Paragraphs>407</Paragraphs>
  <Slides>61</Slides>
  <Notes>50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Calibri</vt:lpstr>
      <vt:lpstr>Century Gothic</vt:lpstr>
      <vt:lpstr>inherit</vt:lpstr>
      <vt:lpstr>Wingdings 3</vt:lpstr>
      <vt:lpstr>Ion Boardroom</vt:lpstr>
      <vt:lpstr>Artificial Intelligence and Medicine</vt:lpstr>
      <vt:lpstr>Disclosure</vt:lpstr>
      <vt:lpstr>Goals and Objectives</vt:lpstr>
      <vt:lpstr>PowerPoint Presentation</vt:lpstr>
      <vt:lpstr>Terminology</vt:lpstr>
      <vt:lpstr>AI Market$34 billion by 2025</vt:lpstr>
      <vt:lpstr>How?</vt:lpstr>
      <vt:lpstr>PowerPoint Presentation</vt:lpstr>
      <vt:lpstr>Blockchain is secure.</vt:lpstr>
      <vt:lpstr>A specific example of Blockchain use:</vt:lpstr>
      <vt:lpstr>Tracking counterfeit drugs with Blockchain: Mediledger Project </vt:lpstr>
      <vt:lpstr>       Genomic data and AI</vt:lpstr>
      <vt:lpstr>PowerPoint Presentation</vt:lpstr>
      <vt:lpstr>PowerPoint Presentation</vt:lpstr>
      <vt:lpstr>Robotics and AI</vt:lpstr>
      <vt:lpstr>PowerPoint Presentation</vt:lpstr>
      <vt:lpstr>Risky human jobs replaced with robots  </vt:lpstr>
      <vt:lpstr>PowerPoint Presentation</vt:lpstr>
      <vt:lpstr>PowerPoint Presentation</vt:lpstr>
      <vt:lpstr>Early Sepsis-information pulled from medical records every five minutes</vt:lpstr>
      <vt:lpstr>PCORI: Review of AI applications for medical care as of April 2021</vt:lpstr>
      <vt:lpstr>Imagen’s OsteoDetect software</vt:lpstr>
      <vt:lpstr>AI and detection of pneumothorax</vt:lpstr>
      <vt:lpstr>Lung Cancer Screening</vt:lpstr>
      <vt:lpstr>FDA permits marketing of clinical decision support software for alerting providers of a potential stroke in patients https://youtu.be/fgshbtlSEQQ  </vt:lpstr>
      <vt:lpstr>AI and breast cancer screening</vt:lpstr>
      <vt:lpstr>FastMRI project—NYU and Facebook: changes the way an MRI machine creates an image-increases speed to diagnosis x10</vt:lpstr>
      <vt:lpstr>Google’s LYNA to detect breast cancer spread</vt:lpstr>
      <vt:lpstr>Machine Learning---recognize patterns from labeled photographs Tampa VA Hospital</vt:lpstr>
      <vt:lpstr>AI can help detect colon cancer lesions during endoscopy</vt:lpstr>
      <vt:lpstr>No specialist needed—FDA approves Diabetic Retinopathy Screening Device-  IDx-DR. Camera used: Topcon NW400</vt:lpstr>
      <vt:lpstr>Primary Care</vt:lpstr>
      <vt:lpstr>Help for Rwanda</vt:lpstr>
      <vt:lpstr>PowerPoint Presentation</vt:lpstr>
      <vt:lpstr>PowerPoint Presentation</vt:lpstr>
      <vt:lpstr>AEI-- Artificial emotional intelligence</vt:lpstr>
      <vt:lpstr>Monitoring the Tone of your voice</vt:lpstr>
      <vt:lpstr>Mental Health and AI</vt:lpstr>
      <vt:lpstr>Precision medicine-using AI for treatment with medications for depression</vt:lpstr>
      <vt:lpstr>“Her”</vt:lpstr>
      <vt:lpstr>Will AI replace clinicians?</vt:lpstr>
      <vt:lpstr>Human/machine interactions</vt:lpstr>
      <vt:lpstr>Repetitive Tasks—No more!</vt:lpstr>
      <vt:lpstr>PowerPoint Presentation</vt:lpstr>
      <vt:lpstr>Virtual Assistants for your EHR</vt:lpstr>
      <vt:lpstr>Discrete Data Fields no longer a necessity?</vt:lpstr>
      <vt:lpstr>Health Administration-’Digital Employee’</vt:lpstr>
      <vt:lpstr>"When the other person speaks, you'll hear the translation right in your ear." </vt:lpstr>
      <vt:lpstr>Challenges--COST</vt:lpstr>
      <vt:lpstr>Challenges-WORKFLOW </vt:lpstr>
      <vt:lpstr>Challenges- Competing priorities</vt:lpstr>
      <vt:lpstr>Challenges-Staff Resistance</vt:lpstr>
      <vt:lpstr>PowerPoint Presentation</vt:lpstr>
      <vt:lpstr>Legal Challenges-Liability</vt:lpstr>
      <vt:lpstr>Cautions from experts </vt:lpstr>
      <vt:lpstr>PowerPoint Presentation</vt:lpstr>
      <vt:lpstr>AI will be expected, assumed, and invisible</vt:lpstr>
      <vt:lpstr>Ways to approach AI</vt:lpstr>
      <vt:lpstr>PowerPoint Presentation</vt:lpstr>
      <vt:lpstr>SUMMARY</vt:lpstr>
      <vt:lpstr>Thank you for your attention!</vt:lpstr>
    </vt:vector>
  </TitlesOfParts>
  <Company>UF Health Jacksonville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and Telehealth</dc:title>
  <dc:creator>Nipa Shah</dc:creator>
  <cp:lastModifiedBy>Microsoft Office User</cp:lastModifiedBy>
  <cp:revision>200</cp:revision>
  <dcterms:created xsi:type="dcterms:W3CDTF">2018-02-16T22:29:56Z</dcterms:created>
  <dcterms:modified xsi:type="dcterms:W3CDTF">2022-09-12T00:34:06Z</dcterms:modified>
</cp:coreProperties>
</file>