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91" r:id="rId5"/>
    <p:sldId id="256" r:id="rId6"/>
    <p:sldId id="257" r:id="rId7"/>
    <p:sldId id="258" r:id="rId8"/>
    <p:sldId id="290" r:id="rId9"/>
    <p:sldId id="259" r:id="rId10"/>
    <p:sldId id="260" r:id="rId11"/>
    <p:sldId id="312" r:id="rId12"/>
    <p:sldId id="313" r:id="rId13"/>
    <p:sldId id="314" r:id="rId14"/>
    <p:sldId id="315" r:id="rId15"/>
    <p:sldId id="316" r:id="rId16"/>
    <p:sldId id="317" r:id="rId17"/>
    <p:sldId id="270" r:id="rId18"/>
    <p:sldId id="271" r:id="rId19"/>
    <p:sldId id="272" r:id="rId20"/>
    <p:sldId id="298" r:id="rId21"/>
    <p:sldId id="273" r:id="rId22"/>
    <p:sldId id="274" r:id="rId23"/>
    <p:sldId id="275" r:id="rId24"/>
    <p:sldId id="296" r:id="rId25"/>
    <p:sldId id="297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82" r:id="rId36"/>
    <p:sldId id="299" r:id="rId37"/>
    <p:sldId id="300" r:id="rId38"/>
    <p:sldId id="283" r:id="rId39"/>
    <p:sldId id="284" r:id="rId40"/>
    <p:sldId id="285" r:id="rId41"/>
    <p:sldId id="286" r:id="rId42"/>
    <p:sldId id="287" r:id="rId43"/>
    <p:sldId id="288" r:id="rId44"/>
    <p:sldId id="302" r:id="rId45"/>
    <p:sldId id="289" r:id="rId46"/>
    <p:sldId id="292" r:id="rId47"/>
    <p:sldId id="293" r:id="rId48"/>
    <p:sldId id="294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87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  <a:latin typeface="+mn-lt"/>
              </a:rPr>
              <a:t>Improvement and Remission Rates</a:t>
            </a:r>
            <a:endParaRPr lang="en-US" sz="2400" dirty="0">
              <a:effectLst/>
              <a:latin typeface="+mn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642-4A30-BD91-F39D01B2F9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642-4A30-BD91-F39D01B2F9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642-4A30-BD91-F39D01B2F9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D642-4A30-BD91-F39D01B2F9F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'Remission-Imp Graphs'!$A$11:$B$16</c:f>
              <c:multiLvlStrCache>
                <c:ptCount val="6"/>
                <c:lvl>
                  <c:pt idx="0">
                    <c:v>PHQ9</c:v>
                  </c:pt>
                  <c:pt idx="1">
                    <c:v>SMRS</c:v>
                  </c:pt>
                  <c:pt idx="2">
                    <c:v>PCL5</c:v>
                  </c:pt>
                  <c:pt idx="3">
                    <c:v>PHQ9</c:v>
                  </c:pt>
                  <c:pt idx="4">
                    <c:v>SMRS</c:v>
                  </c:pt>
                  <c:pt idx="5">
                    <c:v>PCL5</c:v>
                  </c:pt>
                </c:lvl>
                <c:lvl>
                  <c:pt idx="0">
                    <c:v>Improvement</c:v>
                  </c:pt>
                  <c:pt idx="3">
                    <c:v>Remission</c:v>
                  </c:pt>
                </c:lvl>
              </c:multiLvlStrCache>
            </c:multiLvlStrRef>
          </c:cat>
          <c:val>
            <c:numRef>
              <c:f>'Remission-Imp Graphs'!$C$11:$C$16</c:f>
              <c:numCache>
                <c:formatCode>0%</c:formatCode>
                <c:ptCount val="6"/>
                <c:pt idx="0">
                  <c:v>0.53562005277044855</c:v>
                </c:pt>
                <c:pt idx="1">
                  <c:v>0.61256544502617805</c:v>
                </c:pt>
                <c:pt idx="2">
                  <c:v>0.59044368600682595</c:v>
                </c:pt>
                <c:pt idx="3">
                  <c:v>0.12621359223300971</c:v>
                </c:pt>
                <c:pt idx="4">
                  <c:v>0.1434108527131783</c:v>
                </c:pt>
                <c:pt idx="5">
                  <c:v>0.1744186046511628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42-4A30-BD91-F39D01B2F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00864"/>
        <c:axId val="75302400"/>
      </c:barChart>
      <c:catAx>
        <c:axId val="7530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302400"/>
        <c:crosses val="autoZero"/>
        <c:auto val="1"/>
        <c:lblAlgn val="ctr"/>
        <c:lblOffset val="100"/>
        <c:noMultiLvlLbl val="0"/>
      </c:catAx>
      <c:valAx>
        <c:axId val="75302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300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4AE8-6222-4771-A0C7-03F1BBD9D4E6}" type="datetimeFigureOut">
              <a:rPr lang="en-US" smtClean="0"/>
              <a:t>9/9/19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1CC6D-52E4-4BD5-854E-FCC0C8EB0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4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sell the model, you have to fully understand the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1CC6D-52E4-4BD5-854E-FCC0C8EB09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40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iatry.org/psychiatrists/practice/professional-interests/integrated-care/get-paid/medicaid-payment-and-collaborative-care-model" TargetMode="External"/><Relationship Id="rId2" Type="http://schemas.openxmlformats.org/officeDocument/2006/relationships/hyperlink" Target="https://www.cms.gov/Outreach-and-Education/Medicare-Learning-Network-MLN/MLNProducts/Downloads/BehavioralHealthIntegration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Care: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/>
              <a:t>On each of your seats is a quick survey regarding your knowledge of collaborative care and your experiences.</a:t>
            </a:r>
          </a:p>
          <a:p>
            <a:r>
              <a:rPr lang="en-US" dirty="0"/>
              <a:t>Please fill this out and we will tabulate this to help us tailor our talk to our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8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490EDD94-3C77-423F-ACA6-EFF48223E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 l="1689" t="1689" r="1689" b="1689"/>
          <a:stretch>
            <a:fillRect/>
          </a:stretch>
        </p:blipFill>
        <p:spPr>
          <a:xfrm>
            <a:off x="76200" y="1374648"/>
            <a:ext cx="7280443" cy="18026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Illinois: Issue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70000" lnSpcReduction="20000"/>
          </a:bodyPr>
          <a:lstStyle/>
          <a:p>
            <a:pPr marL="0" indent="0" defTabSz="1105408">
              <a:spcBef>
                <a:spcPts val="1200"/>
              </a:spcBef>
              <a:buSzTx/>
              <a:buNone/>
              <a:defRPr sz="4760"/>
            </a:pPr>
            <a:r>
              <a:rPr lang="en-US" b="1" dirty="0"/>
              <a:t>A Patchwork Quilt</a:t>
            </a:r>
          </a:p>
          <a:p>
            <a:pPr marL="0" indent="0" defTabSz="1105408">
              <a:spcBef>
                <a:spcPts val="1200"/>
              </a:spcBef>
              <a:buSzTx/>
              <a:buNone/>
              <a:defRPr sz="1530"/>
            </a:pPr>
            <a:endParaRPr lang="en-US" dirty="0"/>
          </a:p>
          <a:p>
            <a:pPr marL="0" indent="0" defTabSz="1105408">
              <a:spcBef>
                <a:spcPts val="1200"/>
              </a:spcBef>
              <a:buSzTx/>
              <a:buNone/>
              <a:defRPr sz="1530"/>
            </a:pPr>
            <a:endParaRPr lang="en-US" dirty="0"/>
          </a:p>
          <a:p>
            <a:pPr marL="0" indent="0" defTabSz="1105408">
              <a:spcBef>
                <a:spcPts val="1200"/>
              </a:spcBef>
              <a:buSzTx/>
              <a:buNone/>
              <a:defRPr sz="3230"/>
            </a:pPr>
            <a:r>
              <a:rPr lang="en-US" dirty="0"/>
              <a:t>2015: </a:t>
            </a:r>
          </a:p>
          <a:p>
            <a:pPr marL="263706" indent="-263706" defTabSz="1105408">
              <a:spcBef>
                <a:spcPts val="1200"/>
              </a:spcBef>
              <a:defRPr sz="3230"/>
            </a:pPr>
            <a:r>
              <a:rPr lang="en-US" dirty="0"/>
              <a:t>0.2 FTE psychiatrist; retiring psychologist; new 0.2 FTE psychiatrist</a:t>
            </a:r>
          </a:p>
          <a:p>
            <a:pPr marL="263706" indent="-263706" defTabSz="1105408">
              <a:spcBef>
                <a:spcPts val="1200"/>
              </a:spcBef>
              <a:defRPr sz="3230"/>
            </a:pPr>
            <a:r>
              <a:rPr lang="en-US" dirty="0"/>
              <a:t>RN Care Manager focused only on chronic medical issues</a:t>
            </a:r>
          </a:p>
          <a:p>
            <a:pPr marL="263706" indent="-263706" defTabSz="1105408">
              <a:spcBef>
                <a:spcPts val="1200"/>
              </a:spcBef>
              <a:defRPr sz="3230"/>
            </a:pPr>
            <a:r>
              <a:rPr lang="en-US" dirty="0"/>
              <a:t>No Case Management</a:t>
            </a:r>
          </a:p>
          <a:p>
            <a:pPr marL="263706" indent="-263706" defTabSz="1105408">
              <a:spcBef>
                <a:spcPts val="1200"/>
              </a:spcBef>
              <a:defRPr sz="3230"/>
            </a:pPr>
            <a:r>
              <a:rPr lang="en-US" dirty="0"/>
              <a:t>Distant Psych department with little institutional support</a:t>
            </a:r>
          </a:p>
          <a:p>
            <a:pPr marL="263706" indent="-263706" defTabSz="1105408">
              <a:spcBef>
                <a:spcPts val="1200"/>
              </a:spcBef>
              <a:defRPr sz="3230"/>
            </a:pPr>
            <a:r>
              <a:rPr lang="en-US" dirty="0"/>
              <a:t>Territoriality</a:t>
            </a:r>
          </a:p>
        </p:txBody>
      </p:sp>
    </p:spTree>
    <p:extLst>
      <p:ext uri="{BB962C8B-B14F-4D97-AF65-F5344CB8AC3E}">
        <p14:creationId xmlns:p14="http://schemas.microsoft.com/office/powerpoint/2010/main" val="32764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BDF8C552-892D-4312-8E1C-D96A7CCF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24384" y="1371600"/>
            <a:ext cx="6279314" cy="15547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Illinois: Issue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92500" lnSpcReduction="10000"/>
          </a:bodyPr>
          <a:lstStyle/>
          <a:p>
            <a:pPr marL="0" indent="0" defTabSz="1053388">
              <a:spcBef>
                <a:spcPts val="1100"/>
              </a:spcBef>
              <a:buNone/>
              <a:defRPr sz="3078"/>
            </a:pPr>
            <a:r>
              <a:rPr lang="en-US" b="1" dirty="0"/>
              <a:t>Funding Challenges</a:t>
            </a:r>
          </a:p>
          <a:p>
            <a:pPr marL="0" indent="0" defTabSz="1053388">
              <a:spcBef>
                <a:spcPts val="1100"/>
              </a:spcBef>
              <a:buNone/>
              <a:defRPr sz="3078"/>
            </a:pPr>
            <a:endParaRPr lang="en-US" b="1" dirty="0"/>
          </a:p>
          <a:p>
            <a:pPr marL="251296" indent="-251296" defTabSz="1053388">
              <a:spcBef>
                <a:spcPts val="1100"/>
              </a:spcBef>
              <a:defRPr sz="3078"/>
            </a:pPr>
            <a:r>
              <a:rPr lang="en-US" dirty="0"/>
              <a:t>Lack of Illinois state budget for FY16, FY17, part of FY18</a:t>
            </a:r>
          </a:p>
          <a:p>
            <a:pPr marL="251296" indent="-251296" defTabSz="1053388">
              <a:spcBef>
                <a:spcPts val="1100"/>
              </a:spcBef>
              <a:defRPr sz="3078"/>
            </a:pPr>
            <a:r>
              <a:rPr lang="en-US" dirty="0"/>
              <a:t>Regional mental health centers in crisis</a:t>
            </a:r>
          </a:p>
          <a:p>
            <a:pPr marL="251296" indent="-251296" defTabSz="1053388">
              <a:spcBef>
                <a:spcPts val="1100"/>
              </a:spcBef>
              <a:defRPr sz="3078"/>
            </a:pPr>
            <a:r>
              <a:rPr lang="en-US" dirty="0"/>
              <a:t>Tough to recruit physicians, NP/PAs, therapists, psychologists</a:t>
            </a:r>
          </a:p>
          <a:p>
            <a:pPr marL="251296" indent="-251296" defTabSz="1053388">
              <a:spcBef>
                <a:spcPts val="1100"/>
              </a:spcBef>
              <a:defRPr sz="3078"/>
            </a:pPr>
            <a:r>
              <a:rPr lang="en-US" dirty="0"/>
              <a:t>Waxing and waning corporate support, but primarily financially supportive </a:t>
            </a:r>
          </a:p>
        </p:txBody>
      </p:sp>
    </p:spTree>
    <p:extLst>
      <p:ext uri="{BB962C8B-B14F-4D97-AF65-F5344CB8AC3E}">
        <p14:creationId xmlns:p14="http://schemas.microsoft.com/office/powerpoint/2010/main" val="94210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214B5237-BC67-498F-A7E8-29D4C0438A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rcRect l="8613" r="1"/>
          <a:stretch>
            <a:fillRect/>
          </a:stretch>
        </p:blipFill>
        <p:spPr>
          <a:xfrm>
            <a:off x="228600" y="1447800"/>
            <a:ext cx="710762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Illinois: Issue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10000"/>
          </a:bodyPr>
          <a:lstStyle/>
          <a:p>
            <a:pPr marL="0" indent="0" defTabSz="1066393">
              <a:spcBef>
                <a:spcPts val="1100"/>
              </a:spcBef>
              <a:buNone/>
              <a:defRPr sz="3116"/>
            </a:pPr>
            <a:r>
              <a:rPr lang="en-US" b="1" dirty="0"/>
              <a:t>Billing &amp; Sustainability</a:t>
            </a:r>
          </a:p>
          <a:p>
            <a:pPr marL="0" indent="0" defTabSz="1066393">
              <a:spcBef>
                <a:spcPts val="1100"/>
              </a:spcBef>
              <a:buNone/>
              <a:defRPr sz="3116"/>
            </a:pPr>
            <a:endParaRPr lang="en-US" dirty="0"/>
          </a:p>
          <a:p>
            <a:pPr marL="254399" indent="-254399" defTabSz="1066393">
              <a:spcBef>
                <a:spcPts val="1100"/>
              </a:spcBef>
              <a:defRPr sz="3116"/>
            </a:pPr>
            <a:r>
              <a:rPr lang="en-US" dirty="0"/>
              <a:t>No formal integration with primary care</a:t>
            </a:r>
          </a:p>
          <a:p>
            <a:pPr marL="254399" indent="-254399" defTabSz="1066393">
              <a:spcBef>
                <a:spcPts val="1100"/>
              </a:spcBef>
              <a:defRPr sz="3116"/>
            </a:pPr>
            <a:r>
              <a:rPr lang="en-US" dirty="0"/>
              <a:t>Poor buy-in by PCPs (referrals made, little interest in new ideas)/return to familiar patterns. </a:t>
            </a:r>
          </a:p>
          <a:p>
            <a:pPr marL="254399" indent="-254399" defTabSz="1066393">
              <a:spcBef>
                <a:spcPts val="1100"/>
              </a:spcBef>
              <a:defRPr sz="3116"/>
            </a:pPr>
            <a:r>
              <a:rPr lang="en-US" dirty="0"/>
              <a:t>No reimbursement for non-formal consultations</a:t>
            </a:r>
          </a:p>
          <a:p>
            <a:pPr marL="254399" indent="-254399" defTabSz="1066393">
              <a:spcBef>
                <a:spcPts val="1100"/>
              </a:spcBef>
              <a:defRPr sz="3116"/>
            </a:pPr>
            <a:r>
              <a:rPr lang="en-US" dirty="0"/>
              <a:t>No care management for mental health</a:t>
            </a:r>
          </a:p>
          <a:p>
            <a:pPr marL="254399" indent="-254399" defTabSz="1066393">
              <a:spcBef>
                <a:spcPts val="1100"/>
              </a:spcBef>
              <a:defRPr sz="3116"/>
            </a:pPr>
            <a:r>
              <a:rPr lang="en-US" dirty="0"/>
              <a:t>Billing inflexibility</a:t>
            </a:r>
          </a:p>
        </p:txBody>
      </p:sp>
    </p:spTree>
    <p:extLst>
      <p:ext uri="{BB962C8B-B14F-4D97-AF65-F5344CB8AC3E}">
        <p14:creationId xmlns:p14="http://schemas.microsoft.com/office/powerpoint/2010/main" val="112198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Illinois: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20000"/>
          </a:bodyPr>
          <a:lstStyle/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Three “part-time” psychiatrists (0.2, 0.7, 0.8) on payroll. 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One full-time psychiatric NP on payroll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2 full time therapists (LCSW, LCPC) on payroll 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Tighter coordination with regional partners/pooling resources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Development of support groups (PTSD for vets, “Food and Mood” CBT-based therapy, MS support group)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Further expansion of corporate interest regionally. 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Medical student integration into psych treatment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Psychiatry residency program: 8 week Integrated care curriculum </a:t>
            </a:r>
          </a:p>
          <a:p>
            <a:pPr marL="235784" indent="-235784" defTabSz="988364">
              <a:lnSpc>
                <a:spcPct val="81000"/>
              </a:lnSpc>
              <a:spcBef>
                <a:spcPts val="1000"/>
              </a:spcBef>
              <a:defRPr sz="2888"/>
            </a:pPr>
            <a:r>
              <a:rPr lang="en-US" dirty="0"/>
              <a:t>Rural psychiatry experiences for FM residents</a:t>
            </a:r>
          </a:p>
        </p:txBody>
      </p:sp>
    </p:spTree>
    <p:extLst>
      <p:ext uri="{BB962C8B-B14F-4D97-AF65-F5344CB8AC3E}">
        <p14:creationId xmlns:p14="http://schemas.microsoft.com/office/powerpoint/2010/main" val="112088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Care - 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/>
              <a:t>Here is what our audience wants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3040C-606A-4965-8FCB-6AE093C5A427}"/>
              </a:ext>
            </a:extLst>
          </p:cNvPr>
          <p:cNvSpPr/>
          <p:nvPr/>
        </p:nvSpPr>
        <p:spPr>
          <a:xfrm>
            <a:off x="0" y="609600"/>
            <a:ext cx="9144000" cy="5638800"/>
          </a:xfrm>
          <a:prstGeom prst="rect">
            <a:avLst/>
          </a:prstGeom>
          <a:blipFill>
            <a:blip r:embed="rId2">
              <a:alphaModFix amt="18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Care - General Evidence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28800"/>
            <a:ext cx="75438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Cochrane Collaborative citing efficacy of CoCM in depression and anxiety treatment in general adult population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Over 80 RCT re: CoCM</a:t>
            </a:r>
          </a:p>
          <a:p>
            <a:r>
              <a:rPr lang="en-US" dirty="0"/>
              <a:t>Expanding to look specifically at certain populations and for other mental health conditions besides mild-to-moderate depression and anxiety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99B59-DDAF-49BB-8204-106F04A0CE7D}"/>
              </a:ext>
            </a:extLst>
          </p:cNvPr>
          <p:cNvSpPr txBox="1"/>
          <p:nvPr/>
        </p:nvSpPr>
        <p:spPr>
          <a:xfrm>
            <a:off x="-8385684" y="58674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BE482-1E31-444E-9E60-EBA137BFAF2E}"/>
              </a:ext>
            </a:extLst>
          </p:cNvPr>
          <p:cNvSpPr/>
          <p:nvPr/>
        </p:nvSpPr>
        <p:spPr>
          <a:xfrm>
            <a:off x="114300" y="571276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1. Archer J, Bower P, Gilbody S, Lovell K, Richards D, Gask L, Dickens C, Coventry P. Collaborative care for depression and anxiety problems. Cochrane Database Syst Rev. 2012 Oct 17;10</a:t>
            </a:r>
          </a:p>
        </p:txBody>
      </p:sp>
    </p:spTree>
    <p:extLst>
      <p:ext uri="{BB962C8B-B14F-4D97-AF65-F5344CB8AC3E}">
        <p14:creationId xmlns:p14="http://schemas.microsoft.com/office/powerpoint/2010/main" val="207969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- 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101 adolescents in a group practice showed improvement over 12 month in QALY with CoCM and the model was cost-effective</a:t>
            </a:r>
            <a:r>
              <a:rPr lang="en-US" baseline="31999" dirty="0"/>
              <a:t>1,2</a:t>
            </a:r>
          </a:p>
          <a:p>
            <a:r>
              <a:rPr lang="en-US" dirty="0"/>
              <a:t>Hispanic children (rural and urban) effectively treated for ADHD with reduction in symptoms and parent satisfaction. </a:t>
            </a:r>
            <a:r>
              <a:rPr lang="en-US" baseline="31999" dirty="0"/>
              <a:t>3</a:t>
            </a:r>
          </a:p>
          <a:p>
            <a:r>
              <a:rPr lang="en-US" dirty="0"/>
              <a:t>Not as much research on this population; more behavioral health consultant model; Bronx B-HIP focusing on this!</a:t>
            </a:r>
          </a:p>
        </p:txBody>
      </p:sp>
      <p:sp>
        <p:nvSpPr>
          <p:cNvPr id="4" name="1. Wright DR, Haaland WL, Ludman E, McCauley E, Lindenbaum J, Richardson LP. The Costs and Cost-effectiveness of Collaborative Care for Adolescents With Depression in Primary Care Settings: A Randomized Clinical Trial. JAMA Pediatr. 2016 Nov 1;170(11):1048-1054.…">
            <a:extLst>
              <a:ext uri="{FF2B5EF4-FFF2-40B4-BE49-F238E27FC236}">
                <a16:creationId xmlns:a16="http://schemas.microsoft.com/office/drawing/2014/main" id="{71C67103-F17A-4A8F-AC8A-91C6BF140BDC}"/>
              </a:ext>
            </a:extLst>
          </p:cNvPr>
          <p:cNvSpPr txBox="1"/>
          <p:nvPr/>
        </p:nvSpPr>
        <p:spPr>
          <a:xfrm>
            <a:off x="228599" y="5278239"/>
            <a:ext cx="86868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300" b="0"/>
            </a:pPr>
            <a:r>
              <a:rPr sz="1000" dirty="0"/>
              <a:t> 1. Wright DR, Haaland WL, Ludman E, McCauley E, Lindenbaum J, Richardson LP. The Costs and Cost-effectiveness of Collaborative Care for Adolescents With Depression in Primary Care Settings: A Randomized Clinical Trial. JAMA Pediatr. 2016 Nov 1;170(11):1048-1054.</a:t>
            </a:r>
          </a:p>
          <a:p>
            <a:pPr algn="l" defTabSz="457200">
              <a:defRPr sz="1300" b="0"/>
            </a:pPr>
            <a:r>
              <a:rPr sz="1000" dirty="0"/>
              <a:t>2. Richardson LP, Ludman E, McCauley E, Lindenbaum J, Larison C, Zhou C, Clarke G, Brent D, Katon W. Collaborative care for adolescents with depression in primary care: a randomized clinical trial. JAMA. 2014 Aug 27;312(8):809-16.</a:t>
            </a:r>
          </a:p>
          <a:p>
            <a:pPr algn="l" defTabSz="457200">
              <a:defRPr sz="1300" b="0"/>
            </a:pPr>
            <a:r>
              <a:rPr sz="1000" dirty="0"/>
              <a:t>3. Myers K, Stoep AV, Thompson K, et al. Collaborative care for the treatment of Hispanic children diagnosed with attention-deficit hyperactivity disorder. Gen Hosp Psychiatry. 2010;32(6): 612-614. </a:t>
            </a:r>
          </a:p>
        </p:txBody>
      </p:sp>
    </p:spTree>
    <p:extLst>
      <p:ext uri="{BB962C8B-B14F-4D97-AF65-F5344CB8AC3E}">
        <p14:creationId xmlns:p14="http://schemas.microsoft.com/office/powerpoint/2010/main" val="179552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C3249C-0D8B-4382-A4BE-3855662C3911}"/>
              </a:ext>
            </a:extLst>
          </p:cNvPr>
          <p:cNvSpPr/>
          <p:nvPr/>
        </p:nvSpPr>
        <p:spPr>
          <a:xfrm>
            <a:off x="0" y="609600"/>
            <a:ext cx="9144000" cy="56388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- 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962400"/>
          </a:xfrm>
        </p:spPr>
        <p:txBody>
          <a:bodyPr>
            <a:normAutofit/>
          </a:bodyPr>
          <a:lstStyle/>
          <a:p>
            <a:r>
              <a:rPr lang="en-US" dirty="0"/>
              <a:t>Cohort study looking at adolescents 12-18 with PHQ9A&gt;10</a:t>
            </a:r>
          </a:p>
          <a:p>
            <a:pPr lvl="1"/>
            <a:r>
              <a:rPr lang="en-US" dirty="0"/>
              <a:t>162 in CoCM had better 6 month remission and response</a:t>
            </a:r>
          </a:p>
          <a:p>
            <a:r>
              <a:rPr lang="en-US" dirty="0"/>
              <a:t>Not as much research on this population; more behavioral health consultant model; Bronx B-HIP focusing on this!</a:t>
            </a:r>
          </a:p>
        </p:txBody>
      </p:sp>
      <p:sp>
        <p:nvSpPr>
          <p:cNvPr id="4" name="1. Wright DR, Haaland WL, Ludman E, McCauley E, Lindenbaum J, Richardson LP. The Costs and Cost-effectiveness of Collaborative Care for Adolescents With Depression in Primary Care Settings: A Randomized Clinical Trial. JAMA Pediatr. 2016 Nov 1;170(11):1048-1054.…">
            <a:extLst>
              <a:ext uri="{FF2B5EF4-FFF2-40B4-BE49-F238E27FC236}">
                <a16:creationId xmlns:a16="http://schemas.microsoft.com/office/drawing/2014/main" id="{71C67103-F17A-4A8F-AC8A-91C6BF140BDC}"/>
              </a:ext>
            </a:extLst>
          </p:cNvPr>
          <p:cNvSpPr txBox="1"/>
          <p:nvPr/>
        </p:nvSpPr>
        <p:spPr>
          <a:xfrm>
            <a:off x="228599" y="5586016"/>
            <a:ext cx="868680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300" b="0"/>
            </a:pPr>
            <a:r>
              <a:rPr lang="en-US" sz="1000" dirty="0"/>
              <a:t>Shippee ND, Mattson A, Brennan R, et al. Effectiveness in regular practice of collaborative care for depression among adolescents: A retrospective cohort study. Psychiatric Services 2018;69:536-541.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20052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708967-684E-4E3C-9B16-FD5126D9576E}"/>
              </a:ext>
            </a:extLst>
          </p:cNvPr>
          <p:cNvSpPr/>
          <p:nvPr/>
        </p:nvSpPr>
        <p:spPr>
          <a:xfrm>
            <a:off x="0" y="609600"/>
            <a:ext cx="9144000" cy="56388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Peripartum/Women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Collaborative care intervention for pregnant moms was superior to usual care for birth-18 months (public health, Medicaid population with 65% probably PTSD)</a:t>
            </a:r>
            <a:r>
              <a:rPr lang="en-US" baseline="31999" dirty="0"/>
              <a:t>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subset of PTSD moms, outcomes were even better</a:t>
            </a:r>
            <a:r>
              <a:rPr lang="en-US" baseline="31999" dirty="0"/>
              <a:t>2</a:t>
            </a:r>
          </a:p>
          <a:p>
            <a:r>
              <a:rPr lang="en-US" dirty="0"/>
              <a:t>Systemic review demonstrated improvement in depression in women compared to usual care in 5/6 RCTs (4 RCTs in pregnancy)</a:t>
            </a:r>
            <a:r>
              <a:rPr lang="en-US" baseline="30000" dirty="0"/>
              <a:t>3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FF1D5-F053-43A4-8B82-501E461C39AC}"/>
              </a:ext>
            </a:extLst>
          </p:cNvPr>
          <p:cNvGrpSpPr/>
          <p:nvPr/>
        </p:nvGrpSpPr>
        <p:grpSpPr>
          <a:xfrm>
            <a:off x="396240" y="5029200"/>
            <a:ext cx="8991600" cy="1297531"/>
            <a:chOff x="396240" y="5029200"/>
            <a:chExt cx="8991600" cy="1297531"/>
          </a:xfrm>
        </p:grpSpPr>
        <p:sp>
          <p:nvSpPr>
            <p:cNvPr id="4" name="Grote NK, Katon WJ, Russo JE, et al. Collaborative care for perinatal depression in socioeconomically disadvantaged women: a randomized trial. Depress Anxiety 2015;32(11):821-834.…">
              <a:extLst>
                <a:ext uri="{FF2B5EF4-FFF2-40B4-BE49-F238E27FC236}">
                  <a16:creationId xmlns:a16="http://schemas.microsoft.com/office/drawing/2014/main" id="{E397CC76-E9EF-4A99-A13D-737131974FE9}"/>
                </a:ext>
              </a:extLst>
            </p:cNvPr>
            <p:cNvSpPr txBox="1"/>
            <p:nvPr/>
          </p:nvSpPr>
          <p:spPr>
            <a:xfrm>
              <a:off x="457200" y="5029200"/>
              <a:ext cx="8001000" cy="475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noAutofit/>
            </a:bodyPr>
            <a:lstStyle/>
            <a:p>
              <a:pPr algn="l">
                <a:lnSpc>
                  <a:spcPct val="120000"/>
                </a:lnSpc>
                <a:spcBef>
                  <a:spcPts val="4200"/>
                </a:spcBef>
                <a:buSzPct val="100000"/>
                <a:defRPr sz="1200" b="0"/>
              </a:pPr>
              <a:r>
                <a:rPr lang="en-US" sz="1200" dirty="0"/>
                <a:t>1. </a:t>
              </a:r>
              <a:r>
                <a:rPr sz="1200" dirty="0"/>
                <a:t>Grote NK, Katon WJ, Russo JE, et al. Collaborative care for perinatal depression in socioeconomically disadvantaged women: a randomized trial. Depress Anxiety 2015;32(11):821-834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81AFD8-DC36-4C68-A764-D530F1AB03DC}"/>
                </a:ext>
              </a:extLst>
            </p:cNvPr>
            <p:cNvSpPr/>
            <p:nvPr/>
          </p:nvSpPr>
          <p:spPr>
            <a:xfrm>
              <a:off x="399288" y="5410200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2. Grote NK, Katon WJ, Russo JE, et al. A randomized trial of collaborative care for perinatal depression in socioeconomically disadvantaged women: the impact of comorbid posttraumatic stress disorder. J Clin Psychiatry. 2016; 77(11):1527-1537.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1725AE-0041-44CD-8D22-6E8B4E2951C7}"/>
                </a:ext>
              </a:extLst>
            </p:cNvPr>
            <p:cNvSpPr/>
            <p:nvPr/>
          </p:nvSpPr>
          <p:spPr>
            <a:xfrm>
              <a:off x="396240" y="5791200"/>
              <a:ext cx="89916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200"/>
                </a:spcBef>
                <a:buSzPct val="100000"/>
                <a:defRPr sz="1200" b="0"/>
              </a:pPr>
              <a:r>
                <a:rPr lang="en-US" sz="1200" dirty="0"/>
                <a:t>3. Huang H, Tabb KM, Cerimele JM, Ahmed N, Bhat A, Kester R. Collaborative Care for Women With Depression: A Systematic Review. Psychosomatics. 2017 Jan - Feb;58(1):11-18.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14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- Geriatric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/>
              <a:t>1801 patients with MDD &gt;60 yo; 45% of patients had &gt;50% improvement in symptoms in IMPACT compared to 19% usual care</a:t>
            </a:r>
            <a:r>
              <a:rPr lang="en-US" baseline="31999" dirty="0"/>
              <a:t>1</a:t>
            </a:r>
          </a:p>
          <a:p>
            <a:r>
              <a:rPr lang="en-US" dirty="0"/>
              <a:t>344 patient &gt;65 in UK in CoCM improved compared to usual care over 12 months</a:t>
            </a:r>
            <a:r>
              <a:rPr lang="en-US" baseline="31999" dirty="0"/>
              <a:t>2</a:t>
            </a:r>
          </a:p>
          <a:p>
            <a:endParaRPr lang="en-US" dirty="0"/>
          </a:p>
        </p:txBody>
      </p:sp>
      <p:sp>
        <p:nvSpPr>
          <p:cNvPr id="4" name="Unutzer J, Katon W, Callahan CM et al. Collaborative-care management of late-life depression in the primary care setting. JAMA. 2002;288(22):2836-45.…">
            <a:extLst>
              <a:ext uri="{FF2B5EF4-FFF2-40B4-BE49-F238E27FC236}">
                <a16:creationId xmlns:a16="http://schemas.microsoft.com/office/drawing/2014/main" id="{FFA6C602-CB42-479A-9725-D557C7530ABB}"/>
              </a:ext>
            </a:extLst>
          </p:cNvPr>
          <p:cNvSpPr txBox="1"/>
          <p:nvPr/>
        </p:nvSpPr>
        <p:spPr>
          <a:xfrm>
            <a:off x="-24383" y="4876800"/>
            <a:ext cx="9092184" cy="143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176212" indent="-176212" algn="l" defTabSz="432308">
              <a:spcBef>
                <a:spcPts val="3100"/>
              </a:spcBef>
              <a:buSzPct val="100000"/>
              <a:buAutoNum type="arabicPeriod"/>
              <a:defRPr sz="888" b="0"/>
            </a:pPr>
            <a:r>
              <a:rPr dirty="0"/>
              <a:t>Unutzer J, Katon W, Callahan CM et al. Collaborative-care management of late-life depression in the primary care setting. JAMA. 2002;288(22):2836-45.</a:t>
            </a:r>
          </a:p>
          <a:p>
            <a:pPr marL="112776" indent="-112776" algn="l" defTabSz="432308">
              <a:spcBef>
                <a:spcPts val="3100"/>
              </a:spcBef>
              <a:buSzPct val="100000"/>
              <a:buAutoNum type="arabicPeriod"/>
              <a:defRPr sz="888" b="0"/>
            </a:pPr>
            <a:r>
              <a:rPr dirty="0"/>
              <a:t>Gilbody S, Lewis H, Adamson J, et al. Effect of collaborative care vs. usual care on depressive symptoms in older adults with sub threshold depression: The CASPER randomized clinical trail. JAM</a:t>
            </a:r>
            <a:r>
              <a:rPr lang="en-US" dirty="0"/>
              <a:t>A</a:t>
            </a:r>
            <a:r>
              <a:rPr dirty="0"/>
              <a:t> 2017; 317(7): 728-737. </a:t>
            </a:r>
          </a:p>
        </p:txBody>
      </p:sp>
    </p:spTree>
    <p:extLst>
      <p:ext uri="{BB962C8B-B14F-4D97-AF65-F5344CB8AC3E}">
        <p14:creationId xmlns:p14="http://schemas.microsoft.com/office/powerpoint/2010/main" val="150366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Collaborative Care: Expansion and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 defTabSz="356362">
              <a:defRPr sz="2257"/>
            </a:pPr>
            <a:r>
              <a:rPr lang="en-US" dirty="0"/>
              <a:t>Stephen Warnick, M.D.</a:t>
            </a:r>
          </a:p>
          <a:p>
            <a:pPr defTabSz="356362">
              <a:defRPr sz="2257"/>
            </a:pPr>
            <a:r>
              <a:rPr lang="en-US" dirty="0"/>
              <a:t>Chris White, M.D., J.D.</a:t>
            </a:r>
          </a:p>
          <a:p>
            <a:pPr defTabSz="356362">
              <a:defRPr sz="2257"/>
            </a:pPr>
            <a:r>
              <a:rPr lang="en-US" dirty="0"/>
              <a:t>Kevin Brazill, D.O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- Vulnerable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/>
              <a:t>Many RCTs in FQHC/rural health</a:t>
            </a:r>
          </a:p>
          <a:p>
            <a:r>
              <a:rPr lang="en-US" dirty="0"/>
              <a:t>Rural West - John a Hartford Foundation work</a:t>
            </a:r>
          </a:p>
          <a:p>
            <a:r>
              <a:rPr lang="en-US" dirty="0"/>
              <a:t>Ongoing: SPIRIT in rural WA/MI/AK, Premera rural mental health integration (WA and Alaska), </a:t>
            </a:r>
          </a:p>
        </p:txBody>
      </p:sp>
    </p:spTree>
    <p:extLst>
      <p:ext uri="{BB962C8B-B14F-4D97-AF65-F5344CB8AC3E}">
        <p14:creationId xmlns:p14="http://schemas.microsoft.com/office/powerpoint/2010/main" val="147762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– Substance Use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RCT of 377 primary care patients with opioid and/or alcohol use disorders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CoCM at 6 months:</a:t>
            </a:r>
          </a:p>
          <a:p>
            <a:pPr lvl="2"/>
            <a:r>
              <a:rPr lang="en-US" dirty="0"/>
              <a:t>Higher rates of any treatment</a:t>
            </a:r>
          </a:p>
          <a:p>
            <a:pPr lvl="2"/>
            <a:r>
              <a:rPr lang="en-US" dirty="0"/>
              <a:t>Higher rates of abstinence from all substances</a:t>
            </a:r>
          </a:p>
          <a:p>
            <a:pPr lvl="2"/>
            <a:r>
              <a:rPr lang="en-US" dirty="0"/>
              <a:t>Higher rates of meeting HEDIS initiation/engagement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CoCM was 6-session brief therapy and/or MAT for alcohol or opioid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0F74D-74EA-4B8B-90F7-FA3DDF29AB08}"/>
              </a:ext>
            </a:extLst>
          </p:cNvPr>
          <p:cNvSpPr txBox="1"/>
          <p:nvPr/>
        </p:nvSpPr>
        <p:spPr>
          <a:xfrm>
            <a:off x="9144" y="5638800"/>
            <a:ext cx="89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Watkins KE, Ober AJ, Lind M, et al. Collaborative care for opioid and alcohol use disorders in primary care: The SUMMIT Randomized Clinical Trial. JAMA Intern Med. 2017;177(10):1480-1488. </a:t>
            </a:r>
          </a:p>
        </p:txBody>
      </p:sp>
    </p:spTree>
    <p:extLst>
      <p:ext uri="{BB962C8B-B14F-4D97-AF65-F5344CB8AC3E}">
        <p14:creationId xmlns:p14="http://schemas.microsoft.com/office/powerpoint/2010/main" val="337146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F93FA0-D375-4DEF-90B7-F7BB730A1971}"/>
              </a:ext>
            </a:extLst>
          </p:cNvPr>
          <p:cNvSpPr/>
          <p:nvPr/>
        </p:nvSpPr>
        <p:spPr>
          <a:xfrm>
            <a:off x="0" y="609600"/>
            <a:ext cx="9144000" cy="56388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– Substance Use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Case series of 16 OB patients with buprenorphine; 14 continues buprenorphine during pregnancy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AHEAD RCT with 563 patients over 12 months used chronic care management model (therapy, on site medical/addiction/psych, referrals) and did not differ from usual care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0F74D-74EA-4B8B-90F7-FA3DDF29AB08}"/>
              </a:ext>
            </a:extLst>
          </p:cNvPr>
          <p:cNvSpPr txBox="1"/>
          <p:nvPr/>
        </p:nvSpPr>
        <p:spPr>
          <a:xfrm>
            <a:off x="0" y="5388864"/>
            <a:ext cx="890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200" dirty="0"/>
              <a:t>Mittal L, Suzuki J. Feasibility of collaborative care treatment of opioid use disorders with buprenorphine during pregnancy. Subst Abus. 2017 Jul-Sep;38(3):261-264.</a:t>
            </a:r>
          </a:p>
          <a:p>
            <a:pPr marL="228600" indent="-228600" algn="ctr">
              <a:buAutoNum type="arabicPeriod"/>
            </a:pPr>
            <a:r>
              <a:rPr lang="en-US" sz="1200" dirty="0"/>
              <a:t>Saitz R, Cheng DM, Winter M, Kim TW, Meli SM, Allensworth-Davies D, Lloyd-Travaglini CA, Samet JH. Chronic care management for dependence on alcohol and other drugs: the AHEAD randomized trial. JAMA. 2013 Sep 18;310(11):1156-67.</a:t>
            </a:r>
          </a:p>
          <a:p>
            <a:pPr marL="228600" indent="-228600" algn="ctr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69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 and Tell - Our CoCM Experiences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0918D02-EF0C-498E-B106-A6571487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16" y="1371600"/>
            <a:ext cx="2554167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C0EDC74-68A0-40DE-BD67-0BAB1113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831302"/>
            <a:ext cx="4859492" cy="8529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519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Cincinnati, 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Location : Family Medicine Residency Practice</a:t>
            </a:r>
          </a:p>
          <a:p>
            <a:r>
              <a:rPr lang="en-US" dirty="0"/>
              <a:t>Staffing : 1 senior resident, 1 psych attending, others PRN</a:t>
            </a:r>
          </a:p>
          <a:p>
            <a:r>
              <a:rPr lang="en-US" dirty="0"/>
              <a:t>Target Condition : Depression, PHQ-9 &amp; EMR portal use</a:t>
            </a:r>
          </a:p>
          <a:p>
            <a:r>
              <a:rPr lang="en-US" dirty="0"/>
              <a:t>Schedule : Meet weekly for 1-2 hours</a:t>
            </a:r>
          </a:p>
          <a:p>
            <a:r>
              <a:rPr lang="en-US" dirty="0"/>
              <a:t>Census : Carried an average census of 20 patients</a:t>
            </a:r>
          </a:p>
        </p:txBody>
      </p:sp>
    </p:spTree>
    <p:extLst>
      <p:ext uri="{BB962C8B-B14F-4D97-AF65-F5344CB8AC3E}">
        <p14:creationId xmlns:p14="http://schemas.microsoft.com/office/powerpoint/2010/main" val="281866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lnSpcReduction="10000"/>
          </a:bodyPr>
          <a:lstStyle/>
          <a:p>
            <a:pPr defTabSz="578358">
              <a:spcBef>
                <a:spcPts val="4100"/>
              </a:spcBef>
              <a:defRPr sz="3168"/>
            </a:pPr>
            <a:r>
              <a:rPr lang="en-US" dirty="0"/>
              <a:t>No prior population health approach…. What is a registry? </a:t>
            </a:r>
          </a:p>
          <a:p>
            <a:pPr lvl="1" defTabSz="578358">
              <a:spcBef>
                <a:spcPts val="4100"/>
              </a:spcBef>
              <a:buFont typeface="Arial" panose="020B0604020202020204" pitchFamily="34" charset="0"/>
              <a:buChar char="•"/>
              <a:defRPr sz="3168"/>
            </a:pPr>
            <a:r>
              <a:rPr lang="en-US" dirty="0"/>
              <a:t>Tried AIMs, 3</a:t>
            </a:r>
            <a:r>
              <a:rPr lang="en-US" baseline="30000" dirty="0"/>
              <a:t>rd</a:t>
            </a:r>
            <a:r>
              <a:rPr lang="en-US" dirty="0"/>
              <a:t> Party Epic, internal epic, Excel…..</a:t>
            </a:r>
          </a:p>
          <a:p>
            <a:pPr defTabSz="578358">
              <a:spcBef>
                <a:spcPts val="4100"/>
              </a:spcBef>
              <a:defRPr sz="3168"/>
            </a:pPr>
            <a:r>
              <a:rPr lang="en-US" dirty="0"/>
              <a:t>SOLUTION : Some duplicative efforts, but our own tracking form tended to work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AC415E-6559-49ED-9A67-63D37AD1D395}"/>
              </a:ext>
            </a:extLst>
          </p:cNvPr>
          <p:cNvSpPr/>
          <p:nvPr/>
        </p:nvSpPr>
        <p:spPr>
          <a:xfrm>
            <a:off x="0" y="609600"/>
            <a:ext cx="9144000" cy="56388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Staffing…..  Who’s on first?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Clinic had a behavioral counselor paid for under CPC+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allowed to work 1 day a week at clinic by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2 no shows patients were barred from scheduling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SOLUTION : Residents became de-facto care managers working ½ day per week on longitudinal elective approach, using EMR portal-connected patients which facilitated asynchronous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2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343400"/>
          </a:xfrm>
        </p:spPr>
        <p:txBody>
          <a:bodyPr>
            <a:normAutofit/>
          </a:bodyPr>
          <a:lstStyle/>
          <a:p>
            <a:pPr marL="431165" indent="-431165" defTabSz="566674">
              <a:spcBef>
                <a:spcPts val="4000"/>
              </a:spcBef>
              <a:defRPr sz="2134"/>
            </a:pPr>
            <a:r>
              <a:rPr lang="en-US" dirty="0"/>
              <a:t>Buy-in &amp; Communication…. You want to do what???</a:t>
            </a:r>
          </a:p>
          <a:p>
            <a:pPr marL="431165" indent="-431165" defTabSz="566674">
              <a:spcBef>
                <a:spcPts val="4000"/>
              </a:spcBef>
              <a:defRPr sz="2134"/>
            </a:pPr>
            <a:r>
              <a:rPr lang="en-US" dirty="0"/>
              <a:t>‘Those are my patients..’        </a:t>
            </a:r>
          </a:p>
          <a:p>
            <a:pPr marL="431165" indent="-431165" defTabSz="566674">
              <a:spcBef>
                <a:spcPts val="4000"/>
              </a:spcBef>
              <a:defRPr sz="2134"/>
            </a:pPr>
            <a:r>
              <a:rPr lang="en-US" dirty="0"/>
              <a:t>“Are you making me responsible for the psychiatry stuff now?         </a:t>
            </a:r>
          </a:p>
          <a:p>
            <a:pPr marL="431165" indent="-431165" defTabSz="566674">
              <a:spcBef>
                <a:spcPts val="4000"/>
              </a:spcBef>
              <a:defRPr sz="2134"/>
            </a:pPr>
            <a:r>
              <a:rPr lang="en-US" dirty="0"/>
              <a:t>‘This is going to increase patient calls to the clinic”   </a:t>
            </a:r>
          </a:p>
          <a:p>
            <a:pPr marL="431165" indent="-431165" defTabSz="566674">
              <a:spcBef>
                <a:spcPts val="4000"/>
              </a:spcBef>
              <a:defRPr sz="2134"/>
            </a:pPr>
            <a:r>
              <a:rPr lang="en-US" dirty="0"/>
              <a:t> “Great psychiatry is now in the clinic….. How do I refer the patient to you?”</a:t>
            </a:r>
          </a:p>
        </p:txBody>
      </p:sp>
    </p:spTree>
    <p:extLst>
      <p:ext uri="{BB962C8B-B14F-4D97-AF65-F5344CB8AC3E}">
        <p14:creationId xmlns:p14="http://schemas.microsoft.com/office/powerpoint/2010/main" val="790675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#3: Solutions!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Didactic presentation to residency and clinic leadership with recurring item at monthly practice meeting</a:t>
            </a:r>
          </a:p>
          <a:p>
            <a:r>
              <a:rPr lang="en-US" dirty="0"/>
              <a:t>Buy in from residency leadership over education value for new models of care</a:t>
            </a:r>
          </a:p>
          <a:p>
            <a:r>
              <a:rPr lang="en-US" dirty="0"/>
              <a:t>Communication with all clinic doctors </a:t>
            </a:r>
          </a:p>
          <a:p>
            <a:r>
              <a:rPr lang="en-US" dirty="0"/>
              <a:t>When patients identified allowing them to opt-out before collaborative care team contact</a:t>
            </a:r>
          </a:p>
          <a:p>
            <a:r>
              <a:rPr lang="en-US" dirty="0"/>
              <a:t>Presentation of patient education material to PFAC for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IT Needs.   Sometimes you just have to laugh to keep from crying…Our EPIC not currently using measurement based care beyond the PHQ9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No method for sending link to patient and having them complete PHQ9 which would then populate in registry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Did have a flag for responses to item 9, but no current system in place to deal with this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 sz="2200"/>
            </a:pPr>
            <a:r>
              <a:rPr lang="en-US" dirty="0"/>
              <a:t>Expressed concern about patients with mental health needs sharing information through EMR portal</a:t>
            </a:r>
          </a:p>
          <a:p>
            <a:pPr>
              <a:lnSpc>
                <a:spcPct val="80000"/>
              </a:lnSpc>
              <a:defRPr sz="2200"/>
            </a:pPr>
            <a:r>
              <a:rPr lang="en-US" dirty="0"/>
              <a:t>..</a:t>
            </a:r>
          </a:p>
          <a:p>
            <a:pPr>
              <a:lnSpc>
                <a:spcPct val="80000"/>
              </a:lnSpc>
              <a:defRPr sz="2200"/>
            </a:pPr>
            <a:r>
              <a:rPr lang="en-US" dirty="0"/>
              <a:t>SOLUTION : Pending… have identified a handful of evidence based tools we are requesting to be included, still working over bias towards mentally ill patients using portal to communicate with team (legal risk over suicide statements)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7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pPr marL="440055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Billing……  Show me the money….</a:t>
            </a:r>
          </a:p>
          <a:p>
            <a:pPr marL="440055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No one in the billing department had ever done this</a:t>
            </a:r>
          </a:p>
          <a:p>
            <a:pPr marL="440055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No one could figure out which commercial carriers would cover it</a:t>
            </a:r>
          </a:p>
          <a:p>
            <a:pPr marL="440055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The system did not want to invest in a care manager which is pre-requisite to being able to bill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4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UC Issue #5 –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pPr marL="480060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Psychiatrist time covered as residency education time and senior resident got longitudinal elective credit.</a:t>
            </a:r>
          </a:p>
          <a:p>
            <a:pPr marL="480060" indent="-440055" defTabSz="578358">
              <a:lnSpc>
                <a:spcPct val="80000"/>
              </a:lnSpc>
              <a:spcBef>
                <a:spcPts val="4100"/>
              </a:spcBef>
              <a:defRPr sz="2673"/>
            </a:pPr>
            <a:r>
              <a:rPr lang="en-US" dirty="0"/>
              <a:t>Not sustainable model but work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1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D9545682-F6D2-46AC-BE5D-F4037445D8EE" descr="D9545682-F6D2-46AC-BE5D-F4037445D8EE">
            <a:extLst>
              <a:ext uri="{FF2B5EF4-FFF2-40B4-BE49-F238E27FC236}">
                <a16:creationId xmlns:a16="http://schemas.microsoft.com/office/drawing/2014/main" id="{CFADF86C-7762-4516-A851-6ED10993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98" y="4183952"/>
            <a:ext cx="2247326" cy="14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7A1734C3-5A5B-418B-9EA7-8CFE1ECA59DF" descr="7A1734C3-5A5B-418B-9EA7-8CFE1ECA59DF">
            <a:extLst>
              <a:ext uri="{FF2B5EF4-FFF2-40B4-BE49-F238E27FC236}">
                <a16:creationId xmlns:a16="http://schemas.microsoft.com/office/drawing/2014/main" id="{B381AE5E-0602-410C-9813-E7C61596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4267200"/>
            <a:ext cx="1981200" cy="132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PCP Attitudes and CoCM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Mixed methods study surveying PCPs in safety-net clinics</a:t>
            </a:r>
          </a:p>
          <a:p>
            <a:pPr lvl="1"/>
            <a:r>
              <a:rPr lang="en-US" dirty="0"/>
              <a:t>General satisfaction with CoCM compared to providers without CoCM</a:t>
            </a:r>
          </a:p>
          <a:p>
            <a:pPr lvl="1"/>
            <a:r>
              <a:rPr lang="en-US" dirty="0"/>
              <a:t>Common concerns</a:t>
            </a:r>
          </a:p>
          <a:p>
            <a:pPr lvl="2"/>
            <a:r>
              <a:rPr lang="en-US" dirty="0"/>
              <a:t>Want increased mental health resources for more complex patients</a:t>
            </a:r>
          </a:p>
          <a:p>
            <a:pPr lvl="2"/>
            <a:r>
              <a:rPr lang="en-US" dirty="0"/>
              <a:t>Want more direct patient access to psychiatry</a:t>
            </a:r>
          </a:p>
          <a:p>
            <a:pPr lvl="2"/>
            <a:r>
              <a:rPr lang="en-US" dirty="0"/>
              <a:t>Psychiatric care is out of scope in FQHC</a:t>
            </a:r>
          </a:p>
          <a:p>
            <a:pPr lvl="2"/>
            <a:r>
              <a:rPr lang="en-US" dirty="0"/>
              <a:t>Desire for more education</a:t>
            </a:r>
          </a:p>
          <a:p>
            <a:pPr lvl="2"/>
            <a:r>
              <a:rPr lang="en-US" dirty="0"/>
              <a:t>Workflow improvements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7570B-41D9-4553-BE66-38FF05EF8433}"/>
              </a:ext>
            </a:extLst>
          </p:cNvPr>
          <p:cNvSpPr txBox="1"/>
          <p:nvPr/>
        </p:nvSpPr>
        <p:spPr>
          <a:xfrm>
            <a:off x="219184" y="5715000"/>
            <a:ext cx="870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Bentham WD, Ratzliff A, Harrison D et al. The experience of primary care providers with an integrated mental health care program in safety net clinics. Fam Community Health. 2015;38(2):158-168. </a:t>
            </a:r>
          </a:p>
        </p:txBody>
      </p:sp>
    </p:spTree>
    <p:extLst>
      <p:ext uri="{BB962C8B-B14F-4D97-AF65-F5344CB8AC3E}">
        <p14:creationId xmlns:p14="http://schemas.microsoft.com/office/powerpoint/2010/main" val="2700412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567D21E-1E88-40D4-80EF-C99718E7CEE5}"/>
              </a:ext>
            </a:extLst>
          </p:cNvPr>
          <p:cNvGrpSpPr/>
          <p:nvPr/>
        </p:nvGrpSpPr>
        <p:grpSpPr>
          <a:xfrm>
            <a:off x="20321" y="5256275"/>
            <a:ext cx="1752599" cy="961645"/>
            <a:chOff x="-1904998" y="3669791"/>
            <a:chExt cx="3657598" cy="18775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3FE8C-294B-4A08-BEE4-358CA84BDA1E}"/>
                </a:ext>
              </a:extLst>
            </p:cNvPr>
            <p:cNvSpPr/>
            <p:nvPr/>
          </p:nvSpPr>
          <p:spPr>
            <a:xfrm>
              <a:off x="-1904998" y="3669791"/>
              <a:ext cx="3657598" cy="187756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095E05-DB41-4533-B6A1-7CAB567F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44037" y="3747516"/>
              <a:ext cx="3535676" cy="17678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PCP Attitudes and CoCM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Integrated Behavioral Health Learning Collaborative at University of Michigan and IHA recommendations:</a:t>
            </a:r>
          </a:p>
          <a:p>
            <a:pPr lvl="1"/>
            <a:r>
              <a:rPr lang="en-US" dirty="0"/>
              <a:t>Provide Intro to CoCM to EVERYBODY</a:t>
            </a:r>
          </a:p>
          <a:p>
            <a:pPr lvl="1"/>
            <a:r>
              <a:rPr lang="en-US" dirty="0"/>
              <a:t>Compare CoCM to care management of other chronic disease (DM)</a:t>
            </a:r>
          </a:p>
          <a:p>
            <a:pPr lvl="1"/>
            <a:r>
              <a:rPr lang="en-US" dirty="0"/>
              <a:t>Use PCP champion</a:t>
            </a:r>
          </a:p>
          <a:p>
            <a:pPr lvl="1"/>
            <a:r>
              <a:rPr lang="en-US" dirty="0"/>
              <a:t>Obtain feedback regularly</a:t>
            </a:r>
          </a:p>
          <a:p>
            <a:pPr lvl="1"/>
            <a:r>
              <a:rPr lang="en-US" dirty="0"/>
              <a:t> Review referral patterns: who refers?    	Inappropriate referrals? </a:t>
            </a:r>
          </a:p>
          <a:p>
            <a:pPr lvl="1"/>
            <a:r>
              <a:rPr lang="en-US" dirty="0"/>
              <a:t>   Share outcomes with PCPs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ignature-Vertical.eps">
            <a:extLst>
              <a:ext uri="{FF2B5EF4-FFF2-40B4-BE49-F238E27FC236}">
                <a16:creationId xmlns:a16="http://schemas.microsoft.com/office/drawing/2014/main" id="{ABA31D10-5085-452B-BB7A-72689766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67" y="5181600"/>
            <a:ext cx="1377116" cy="1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1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gnature-Vertical.eps">
            <a:extLst>
              <a:ext uri="{FF2B5EF4-FFF2-40B4-BE49-F238E27FC236}">
                <a16:creationId xmlns:a16="http://schemas.microsoft.com/office/drawing/2014/main" id="{D3DFDF03-BAD7-42C7-B457-9DCF614B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67" y="5181600"/>
            <a:ext cx="1377116" cy="1052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PCP Attitudes and CoCM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Integrated Behavioral Health Learning Collaborative at University of Michigan and IHA recommendations:</a:t>
            </a:r>
          </a:p>
          <a:p>
            <a:pPr lvl="1"/>
            <a:r>
              <a:rPr lang="en-US" dirty="0"/>
              <a:t>Address common concerns:</a:t>
            </a:r>
          </a:p>
          <a:p>
            <a:pPr lvl="2"/>
            <a:r>
              <a:rPr lang="en-US" dirty="0"/>
              <a:t>Meet with providers one-on-one who are not referring to program or unhappy; kill ‘em with kindness</a:t>
            </a:r>
          </a:p>
          <a:p>
            <a:pPr lvl="2"/>
            <a:r>
              <a:rPr lang="en-US" dirty="0"/>
              <a:t>Understand PCP inbox management – what types of messages get their attention (in Epic do NOT use non-message encounters for instance)</a:t>
            </a:r>
          </a:p>
          <a:p>
            <a:pPr lvl="2"/>
            <a:r>
              <a:rPr lang="en-US" dirty="0"/>
              <a:t>Know your referral options for complex patients</a:t>
            </a:r>
          </a:p>
          <a:p>
            <a:pPr lvl="2"/>
            <a:r>
              <a:rPr lang="en-US" dirty="0"/>
              <a:t>Offer psychiatric curb sides for complex patients or bridge patients with CoCM if complex</a:t>
            </a:r>
          </a:p>
          <a:p>
            <a:pPr lvl="2"/>
            <a:r>
              <a:rPr lang="en-US" dirty="0"/>
              <a:t>Provide education to PCPs and other staff – team meetings, do panel review in office if possible occasionally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27E1C3-189D-424B-8A82-AB74BA0AE30D}"/>
              </a:ext>
            </a:extLst>
          </p:cNvPr>
          <p:cNvGrpSpPr/>
          <p:nvPr/>
        </p:nvGrpSpPr>
        <p:grpSpPr>
          <a:xfrm>
            <a:off x="20321" y="5256275"/>
            <a:ext cx="1752599" cy="961645"/>
            <a:chOff x="-1904998" y="3669791"/>
            <a:chExt cx="3657598" cy="18775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8CC63E-B186-4F08-BAED-1BB48BB20585}"/>
                </a:ext>
              </a:extLst>
            </p:cNvPr>
            <p:cNvSpPr/>
            <p:nvPr/>
          </p:nvSpPr>
          <p:spPr>
            <a:xfrm>
              <a:off x="-1904998" y="3669791"/>
              <a:ext cx="3657598" cy="187756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912E6A-0630-4D8E-8FE3-EFAA8B194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44037" y="3747516"/>
              <a:ext cx="3535676" cy="1767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45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System Attitudes and CoCM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Until it is paid for…</a:t>
            </a:r>
          </a:p>
          <a:p>
            <a:r>
              <a:rPr lang="en-US" dirty="0"/>
              <a:t>BUT HEDIS MEASURES and QI for adults and adolescents</a:t>
            </a:r>
          </a:p>
          <a:p>
            <a:pPr lvl="1"/>
            <a:r>
              <a:rPr lang="en-US" dirty="0"/>
              <a:t>Depression screening</a:t>
            </a:r>
          </a:p>
          <a:p>
            <a:pPr lvl="1"/>
            <a:r>
              <a:rPr lang="en-US" dirty="0"/>
              <a:t>Depression Monitoring within 4 months dx of MDD or dysthymia</a:t>
            </a:r>
          </a:p>
          <a:p>
            <a:pPr lvl="1"/>
            <a:r>
              <a:rPr lang="en-US" dirty="0"/>
              <a:t>Depression remission or response: PHQ-9 &lt;5 or &gt;50 % reduction in PHQ-9 4-8 months after initial PHQ-9&gt;9</a:t>
            </a:r>
          </a:p>
        </p:txBody>
      </p:sp>
    </p:spTree>
    <p:extLst>
      <p:ext uri="{BB962C8B-B14F-4D97-AF65-F5344CB8AC3E}">
        <p14:creationId xmlns:p14="http://schemas.microsoft.com/office/powerpoint/2010/main" val="2337535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and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CPT codes</a:t>
            </a:r>
          </a:p>
          <a:p>
            <a:pPr lvl="1"/>
            <a:r>
              <a:rPr lang="en-US" dirty="0"/>
              <a:t>99492 – 70 minutes care management 1</a:t>
            </a:r>
            <a:r>
              <a:rPr lang="en-US" baseline="30000" dirty="0"/>
              <a:t>st</a:t>
            </a:r>
            <a:r>
              <a:rPr lang="en-US" dirty="0"/>
              <a:t> month: $162.18</a:t>
            </a:r>
          </a:p>
          <a:p>
            <a:pPr lvl="1"/>
            <a:r>
              <a:rPr lang="en-US" dirty="0"/>
              <a:t>99493 – 60 minutes subsequent months: $129.38</a:t>
            </a:r>
          </a:p>
          <a:p>
            <a:pPr lvl="1"/>
            <a:r>
              <a:rPr lang="en-US" dirty="0"/>
              <a:t>99494- 30 additional minutes in a month: $67.03</a:t>
            </a:r>
          </a:p>
          <a:p>
            <a:pPr lvl="1"/>
            <a:r>
              <a:rPr lang="en-US" dirty="0"/>
              <a:t>99484- 20 min BHI care management: $48.65</a:t>
            </a:r>
          </a:p>
          <a:p>
            <a:pPr lvl="1"/>
            <a:r>
              <a:rPr lang="en-US" dirty="0"/>
              <a:t>CPCS G0512 for FQHC/RHC</a:t>
            </a:r>
          </a:p>
          <a:p>
            <a:r>
              <a:rPr lang="en-US" dirty="0"/>
              <a:t>Medicare paying; private insurance some; some Medicaid</a:t>
            </a:r>
          </a:p>
          <a:p>
            <a:pPr lvl="1"/>
            <a:r>
              <a:rPr lang="en-US" dirty="0"/>
              <a:t>MI Medicaid has NOT activated codes</a:t>
            </a:r>
          </a:p>
          <a:p>
            <a:pPr lvl="1"/>
            <a:r>
              <a:rPr lang="en-US" dirty="0"/>
              <a:t>NY Medicaid, WA State Medicaid have; your state?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C0956-C601-4C9E-961F-C1B0F617B455}"/>
              </a:ext>
            </a:extLst>
          </p:cNvPr>
          <p:cNvSpPr txBox="1"/>
          <p:nvPr/>
        </p:nvSpPr>
        <p:spPr>
          <a:xfrm>
            <a:off x="76200" y="5329535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https://www.cms.gov/Outreach-and-Education/Medicare-Learning-Network-MLN/MLNProducts/Downloads/BehavioralHealthIntegration.pdf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https://www.psychiatry.org/psychiatrists/practice/professional-interests/integrated-care/get-paid/medicaid-payment-and-collaborative-care-model</a:t>
            </a:r>
            <a:endParaRPr lang="en-US" sz="1200" dirty="0"/>
          </a:p>
          <a:p>
            <a:r>
              <a:rPr lang="en-US" sz="1200" dirty="0"/>
              <a:t>http://aims.uw.edu/sites/default/files/CMS_FinalRule_BHI_CheatSheet.pdf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21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 and Tell - Our CoCM Experiences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E9D1386-0007-4B0E-9F6C-E902E1B9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88" y="1405128"/>
            <a:ext cx="2472823" cy="3733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1AE8479-55C3-41F9-99F2-3AC6F79E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60" y="5190743"/>
            <a:ext cx="4545077" cy="8308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0254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 - Academic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Autofit/>
          </a:bodyPr>
          <a:lstStyle/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Michigan Medicine Behavioral Health Collaborative Care</a:t>
            </a:r>
          </a:p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Started grant-funded through MI Medicaid at two safety-net residency clinics (FM and IM)</a:t>
            </a:r>
          </a:p>
          <a:p>
            <a:pPr marL="812800" lvl="1" indent="-457200" defTabSz="467359">
              <a:spcBef>
                <a:spcPts val="3300"/>
              </a:spcBef>
              <a:buFont typeface="Arial" panose="020B0604020202020204" pitchFamily="34" charset="0"/>
              <a:buChar char="•"/>
              <a:defRPr sz="2560"/>
            </a:pPr>
            <a:r>
              <a:rPr lang="en-US" sz="1800" dirty="0"/>
              <a:t>Expanded to other clinics, institution funded</a:t>
            </a:r>
          </a:p>
          <a:p>
            <a:pPr marL="1168400" lvl="2" indent="-457200" defTabSz="467359">
              <a:spcBef>
                <a:spcPts val="3300"/>
              </a:spcBef>
              <a:defRPr sz="2560"/>
            </a:pPr>
            <a:r>
              <a:rPr lang="en-US" sz="1800" dirty="0"/>
              <a:t>Few insurers paying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6B217-3341-4899-87DA-D8C490E647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1768"/>
            <a:ext cx="609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 - Academic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MSW in Care Manager role </a:t>
            </a:r>
          </a:p>
          <a:p>
            <a:pPr marL="1168400" lvl="2" indent="-457200" defTabSz="467359">
              <a:spcBef>
                <a:spcPts val="3300"/>
              </a:spcBef>
              <a:defRPr sz="2560"/>
            </a:pPr>
            <a:r>
              <a:rPr lang="en-US" sz="1800" dirty="0"/>
              <a:t>Separate from other clinical MSW</a:t>
            </a:r>
          </a:p>
          <a:p>
            <a:pPr marL="1168400" lvl="2" indent="-457200" defTabSz="467359">
              <a:spcBef>
                <a:spcPts val="3300"/>
              </a:spcBef>
              <a:defRPr sz="2560"/>
            </a:pPr>
            <a:r>
              <a:rPr lang="en-US" sz="1800" dirty="0"/>
              <a:t>0.5-1 FTE MSW per clinic (thus far) (which is 0.05-0.1 FTE Psych)</a:t>
            </a:r>
            <a:endParaRPr lang="en-US" sz="1400" dirty="0"/>
          </a:p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Uses Epic report as registry</a:t>
            </a:r>
          </a:p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Aimed at traditional CoCM patients - mild-to-moderate MDD, GAD</a:t>
            </a:r>
          </a:p>
          <a:p>
            <a:pPr defTabSz="467359">
              <a:spcBef>
                <a:spcPts val="3300"/>
              </a:spcBef>
              <a:defRPr sz="2560"/>
            </a:pPr>
            <a:r>
              <a:rPr lang="en-US" sz="1800" dirty="0"/>
              <a:t>Clinic pays for MSW and psychiatry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C4B93-7BA5-4A9F-B931-BA35919EE9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40" y="5638800"/>
            <a:ext cx="365252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end of this lecture you will be able to:</a:t>
            </a:r>
          </a:p>
          <a:p>
            <a:pPr lvl="1"/>
            <a:r>
              <a:rPr lang="en-US" dirty="0"/>
              <a:t>Discuss settings in which collaborative care has been shown to be effective in improving mental health outcomes </a:t>
            </a:r>
          </a:p>
          <a:p>
            <a:pPr lvl="1"/>
            <a:r>
              <a:rPr lang="en-US" dirty="0"/>
              <a:t>Understand and anticipate barriers to implementing collaborative care </a:t>
            </a:r>
          </a:p>
          <a:p>
            <a:pPr lvl="1"/>
            <a:r>
              <a:rPr lang="en-US" dirty="0"/>
              <a:t>Develop strategies to engage and partner with reluctant PCPs or health system officers in implementing CoCM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14402-344C-4AC4-8AEB-C28675A4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95616"/>
            <a:ext cx="2057400" cy="1580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Michigan- Rural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343400"/>
          </a:xfrm>
        </p:spPr>
        <p:txBody>
          <a:bodyPr>
            <a:normAutofit fontScale="62500" lnSpcReduction="20000"/>
          </a:bodyPr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rPr lang="en-US" dirty="0"/>
              <a:t>Clinical trial through University of Washington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rPr lang="en-US" dirty="0"/>
              <a:t>Traditional telepsychiatry vs. collaborative care for patients screening positive for Bipolar or PTSD</a:t>
            </a:r>
          </a:p>
          <a:p>
            <a:pPr marL="764540" lvl="1" indent="-382270" defTabSz="502412">
              <a:spcBef>
                <a:spcPts val="3600"/>
              </a:spcBef>
              <a:defRPr sz="2752"/>
            </a:pPr>
            <a:r>
              <a:rPr lang="en-US" dirty="0"/>
              <a:t>Breaks mold of ‘mild-to-moderate’ MDD or anxiety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rPr lang="en-US" dirty="0"/>
              <a:t>Uses AIMS registry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rPr lang="en-US" dirty="0"/>
              <a:t>Care managers are whomever FQHC uses - nurses, MSW, health coaches, MA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rPr lang="en-US" dirty="0"/>
              <a:t>Every CoCM patient has one video visit to establish diagnosis and treatment plan</a:t>
            </a:r>
          </a:p>
        </p:txBody>
      </p:sp>
    </p:spTree>
    <p:extLst>
      <p:ext uri="{BB962C8B-B14F-4D97-AF65-F5344CB8AC3E}">
        <p14:creationId xmlns:p14="http://schemas.microsoft.com/office/powerpoint/2010/main" val="587594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14402-344C-4AC4-8AEB-C28675A4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295400"/>
            <a:ext cx="838200" cy="64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Michigan- Rural – Preliminary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B4E1E1-79B8-4286-84B7-3615EDA92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473479"/>
              </p:ext>
            </p:extLst>
          </p:nvPr>
        </p:nvGraphicFramePr>
        <p:xfrm>
          <a:off x="481584" y="1341120"/>
          <a:ext cx="80009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C2921F-F775-4C0B-8ACF-C87216D8B068}"/>
              </a:ext>
            </a:extLst>
          </p:cNvPr>
          <p:cNvSpPr txBox="1"/>
          <p:nvPr/>
        </p:nvSpPr>
        <p:spPr>
          <a:xfrm>
            <a:off x="1447800" y="5943600"/>
            <a:ext cx="621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courtesy of Dr. John C. Fortney,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506242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 - CoCM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Care manager turnover  (both academic and rural)</a:t>
            </a:r>
          </a:p>
          <a:p>
            <a:pPr lvl="1"/>
            <a:r>
              <a:rPr lang="en-US" dirty="0"/>
              <a:t>Tough role to fill and turnover disruptive</a:t>
            </a:r>
          </a:p>
          <a:p>
            <a:r>
              <a:rPr lang="en-US" dirty="0"/>
              <a:t>Billing (MI Medicaid not activating codes)</a:t>
            </a:r>
          </a:p>
          <a:p>
            <a:r>
              <a:rPr lang="en-US" dirty="0"/>
              <a:t>Full expansion to all clinics requires psychiatrists...</a:t>
            </a:r>
          </a:p>
          <a:p>
            <a:r>
              <a:rPr lang="en-US" dirty="0"/>
              <a:t>Sometimes ‘cultural’ differences with staff used to a more Behavioral health consultant model</a:t>
            </a:r>
          </a:p>
        </p:txBody>
      </p:sp>
    </p:spTree>
    <p:extLst>
      <p:ext uri="{BB962C8B-B14F-4D97-AF65-F5344CB8AC3E}">
        <p14:creationId xmlns:p14="http://schemas.microsoft.com/office/powerpoint/2010/main" val="2778345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DF65-036A-4066-8579-8B65688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Discussion - How to Implement CoCM?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C2FE-A6E1-458A-8BC5-1D2F27E6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837" y="4060047"/>
            <a:ext cx="4672726" cy="118139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20455D3B-1B1A-4FF0-97E8-379C056527C3" descr="20455D3B-1B1A-4FF0-97E8-379C056527C3">
            <a:extLst>
              <a:ext uri="{FF2B5EF4-FFF2-40B4-BE49-F238E27FC236}">
                <a16:creationId xmlns:a16="http://schemas.microsoft.com/office/drawing/2014/main" id="{1AAE2470-65D7-4F7B-ACBB-82AD8336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024437" cy="40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81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1088-1B7F-41D0-9D2C-32A634D7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7AFE-1C0E-43A3-B30B-944C9B6F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495800"/>
          </a:xfrm>
        </p:spPr>
        <p:txBody>
          <a:bodyPr>
            <a:normAutofit/>
          </a:bodyPr>
          <a:lstStyle/>
          <a:p>
            <a:r>
              <a:rPr lang="en-US" dirty="0"/>
              <a:t>You have seen multiple different ways that collaborative care and integrated BH is implemented:</a:t>
            </a:r>
          </a:p>
          <a:p>
            <a:pPr lvl="1"/>
            <a:r>
              <a:rPr lang="en-US" dirty="0"/>
              <a:t>Rural health with severe mental health with no formal CoCM</a:t>
            </a:r>
          </a:p>
          <a:p>
            <a:pPr lvl="1"/>
            <a:r>
              <a:rPr lang="en-US" dirty="0"/>
              <a:t>Urban residency site without system support</a:t>
            </a:r>
          </a:p>
          <a:p>
            <a:pPr lvl="1"/>
            <a:r>
              <a:rPr lang="en-US" dirty="0"/>
              <a:t>Academic health center subsidizing the cost</a:t>
            </a:r>
          </a:p>
          <a:p>
            <a:pPr lvl="1"/>
            <a:r>
              <a:rPr lang="en-US" dirty="0"/>
              <a:t>Blending traditional integrated care with CoCM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5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A5C2-C933-4EFB-A102-136EE082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BC04-6C33-46B6-B805-288AC471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3581400"/>
          </a:xfrm>
        </p:spPr>
        <p:txBody>
          <a:bodyPr/>
          <a:lstStyle/>
          <a:p>
            <a:r>
              <a:rPr lang="en-US" dirty="0"/>
              <a:t>Populations studied being expanded</a:t>
            </a:r>
          </a:p>
          <a:p>
            <a:r>
              <a:rPr lang="en-US" dirty="0"/>
              <a:t>Conditions treated besides ‘mild-to-moderate’ depression and anxiety expanding</a:t>
            </a:r>
          </a:p>
          <a:p>
            <a:r>
              <a:rPr lang="en-US" dirty="0"/>
              <a:t>More information needed on merging BHC model and CoCM</a:t>
            </a:r>
          </a:p>
        </p:txBody>
      </p:sp>
    </p:spTree>
    <p:extLst>
      <p:ext uri="{BB962C8B-B14F-4D97-AF65-F5344CB8AC3E}">
        <p14:creationId xmlns:p14="http://schemas.microsoft.com/office/powerpoint/2010/main" val="2266016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E834-6F37-44A5-9BE8-03A38F2C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 </a:t>
            </a:r>
          </a:p>
        </p:txBody>
      </p:sp>
      <p:pic>
        <p:nvPicPr>
          <p:cNvPr id="3074" name="B7C83372-50AE-4A3E-901B-B66AC5BECE8D" descr="B7C83372-50AE-4A3E-901B-B66AC5BECE8D">
            <a:extLst>
              <a:ext uri="{FF2B5EF4-FFF2-40B4-BE49-F238E27FC236}">
                <a16:creationId xmlns:a16="http://schemas.microsoft.com/office/drawing/2014/main" id="{FD9C56A4-5924-4A34-8A0C-7000AF0B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24000"/>
            <a:ext cx="4343400" cy="439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1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Care: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/>
              <a:t>On each of your seats is a quick survey regarding your knowledge of collaborative care and your experiences.</a:t>
            </a:r>
          </a:p>
          <a:p>
            <a:r>
              <a:rPr lang="en-US" dirty="0"/>
              <a:t>Please fill this out and we will tabulate this to help us tailor our talk to our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Basics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D00396-9F06-4049-8674-B8BB7C83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321004" cy="4511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094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CoCM Basics</a:t>
            </a:r>
          </a:p>
        </p:txBody>
      </p:sp>
      <p:pic>
        <p:nvPicPr>
          <p:cNvPr id="6" name="BCFE15C6-C8ED-4B57-B1E3-7C7CDA62B247-L0-001.jpeg" descr="BCFE15C6-C8ED-4B57-B1E3-7C7CDA62B247-L0-001.jpeg">
            <a:extLst>
              <a:ext uri="{FF2B5EF4-FFF2-40B4-BE49-F238E27FC236}">
                <a16:creationId xmlns:a16="http://schemas.microsoft.com/office/drawing/2014/main" id="{ED538536-D220-4A71-B6E7-137B646C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91600" cy="51284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229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 and Tell - Our CoCM / Integrated BH Experiences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FBDAE8D-8277-4F5B-92F0-3246B2CFF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76400"/>
            <a:ext cx="3429000" cy="4342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34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4343400"/>
          </a:xfrm>
        </p:spPr>
        <p:txBody>
          <a:bodyPr>
            <a:normAutofit fontScale="85000" lnSpcReduction="20000"/>
          </a:bodyPr>
          <a:lstStyle/>
          <a:p>
            <a:pPr marL="251460" indent="-251460" defTabSz="1040384">
              <a:spcBef>
                <a:spcPts val="1100"/>
              </a:spcBef>
              <a:defRPr sz="3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Location : rural, central IL; multidisciplinary primary care practice</a:t>
            </a:r>
          </a:p>
          <a:p>
            <a:pPr marL="251460" indent="-251460" defTabSz="1040384">
              <a:spcBef>
                <a:spcPts val="1100"/>
              </a:spcBef>
              <a:defRPr sz="3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Staffing : 3 part-time psychiatrists, 2 full time therapists, 1 RN care coordinator, 1 psych RN</a:t>
            </a:r>
          </a:p>
          <a:p>
            <a:pPr marL="251460" indent="-251460" defTabSz="1040384">
              <a:spcBef>
                <a:spcPts val="1100"/>
              </a:spcBef>
              <a:defRPr sz="3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Target Condition: Severe mental illness requiring significant staff time</a:t>
            </a:r>
          </a:p>
          <a:p>
            <a:pPr marL="251460" indent="-251460" defTabSz="1040384">
              <a:spcBef>
                <a:spcPts val="1100"/>
              </a:spcBef>
              <a:defRPr sz="3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Schedule : 3x per month x 1 hour</a:t>
            </a:r>
          </a:p>
          <a:p>
            <a:pPr marL="251460" indent="-251460" defTabSz="1040384">
              <a:spcBef>
                <a:spcPts val="1100"/>
              </a:spcBef>
              <a:defRPr sz="3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Census : 500 adult mental health patients. </a:t>
            </a:r>
          </a:p>
        </p:txBody>
      </p:sp>
      <p:sp>
        <p:nvSpPr>
          <p:cNvPr id="4" name="Cincinnati, OH">
            <a:extLst>
              <a:ext uri="{FF2B5EF4-FFF2-40B4-BE49-F238E27FC236}">
                <a16:creationId xmlns:a16="http://schemas.microsoft.com/office/drawing/2014/main" id="{7EBD7082-3885-42CD-A348-D7083562FE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1001369">
              <a:defRPr sz="8624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Mattoon, IL</a:t>
            </a:r>
          </a:p>
        </p:txBody>
      </p:sp>
    </p:spTree>
    <p:extLst>
      <p:ext uri="{BB962C8B-B14F-4D97-AF65-F5344CB8AC3E}">
        <p14:creationId xmlns:p14="http://schemas.microsoft.com/office/powerpoint/2010/main" val="789291038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854629E84F24787296EFAD2CB52B7" ma:contentTypeVersion="0" ma:contentTypeDescription="Create a new document." ma:contentTypeScope="" ma:versionID="33d3a08787e7f4c99bd2a091930660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49b63d44e0c4837dd1369e6afe0f7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7BFAC-0A86-48AF-A4E6-CBDE3BD449E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A337B4E-9D86-4BCF-9B59-4B058609DBC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1BFC98-0AA8-4BAA-90AD-317018932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2663</Words>
  <Application>Microsoft Office PowerPoint</Application>
  <PresentationFormat>On-screen Show (4:3)</PresentationFormat>
  <Paragraphs>245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forum2014</vt:lpstr>
      <vt:lpstr>Collaborative Care: Your Experience</vt:lpstr>
      <vt:lpstr>Collaborative Care: Expansion and Education</vt:lpstr>
      <vt:lpstr>Disclosures</vt:lpstr>
      <vt:lpstr>Goals and Objectives</vt:lpstr>
      <vt:lpstr>Collaborative Care: Your Experience</vt:lpstr>
      <vt:lpstr>CoCM Basics</vt:lpstr>
      <vt:lpstr>CoCM Basics</vt:lpstr>
      <vt:lpstr>Show and Tell - Our CoCM / Integrated BH Experiences</vt:lpstr>
      <vt:lpstr>Mattoon, IL</vt:lpstr>
      <vt:lpstr>Illinois: Issue #1</vt:lpstr>
      <vt:lpstr>Illinois: Issue #2</vt:lpstr>
      <vt:lpstr>Illinois: Issue #3</vt:lpstr>
      <vt:lpstr>Illinois: Successes</vt:lpstr>
      <vt:lpstr>Collaborative Care - Our Audience</vt:lpstr>
      <vt:lpstr>Collaborative Care - General Evidence Base</vt:lpstr>
      <vt:lpstr>CoCM - Children and Adolescents</vt:lpstr>
      <vt:lpstr>CoCM - Children and Adolescents</vt:lpstr>
      <vt:lpstr>CoCM Peripartum/Women</vt:lpstr>
      <vt:lpstr>CoCM - Geriatric</vt:lpstr>
      <vt:lpstr>CoCM - Vulnerable Patients</vt:lpstr>
      <vt:lpstr>CoCM – Substance Use Disorders</vt:lpstr>
      <vt:lpstr>CoCM – Substance Use Disorders</vt:lpstr>
      <vt:lpstr>Show and Tell - Our CoCM Experiences</vt:lpstr>
      <vt:lpstr>Cincinnati, OH</vt:lpstr>
      <vt:lpstr>UC Issue # 1</vt:lpstr>
      <vt:lpstr>UC Issue #2</vt:lpstr>
      <vt:lpstr>UC Issue #3</vt:lpstr>
      <vt:lpstr>UC Issue #3: Solutions!</vt:lpstr>
      <vt:lpstr>UC Issue # 4</vt:lpstr>
      <vt:lpstr>UC Issue #5</vt:lpstr>
      <vt:lpstr>UC Issue #5 – Solution?</vt:lpstr>
      <vt:lpstr>PCP Attitudes and CoCM</vt:lpstr>
      <vt:lpstr>PCP Attitudes and CoCM</vt:lpstr>
      <vt:lpstr>PCP Attitudes and CoCM</vt:lpstr>
      <vt:lpstr>Health System Attitudes and CoCM</vt:lpstr>
      <vt:lpstr>CoCM and Finances</vt:lpstr>
      <vt:lpstr>Show and Tell - Our CoCM Experiences</vt:lpstr>
      <vt:lpstr>Michigan - Academic</vt:lpstr>
      <vt:lpstr>Michigan - Academic</vt:lpstr>
      <vt:lpstr>Michigan- Rural </vt:lpstr>
      <vt:lpstr>Michigan- Rural – Preliminary Results</vt:lpstr>
      <vt:lpstr>Michigan - CoCM Difficulties</vt:lpstr>
      <vt:lpstr>Group Discussion - How to Implement CoCM? </vt:lpstr>
      <vt:lpstr>CoCM Take Home</vt:lpstr>
      <vt:lpstr>CoCM Take Home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Stephen Warnick Jr</cp:lastModifiedBy>
  <cp:revision>38</cp:revision>
  <dcterms:created xsi:type="dcterms:W3CDTF">2014-07-22T20:27:04Z</dcterms:created>
  <dcterms:modified xsi:type="dcterms:W3CDTF">2019-09-09T20:31:35Z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0x010100E78854629E84F24787296EFAD2CB52B7</vt:lpwstr>
  </property>
</Properties>
</file>