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64" r:id="rId2"/>
    <p:sldMasterId id="2147483674" r:id="rId3"/>
    <p:sldMasterId id="2147483678" r:id="rId4"/>
    <p:sldMasterId id="2147483676" r:id="rId5"/>
  </p:sldMasterIdLst>
  <p:notesMasterIdLst>
    <p:notesMasterId r:id="rId24"/>
  </p:notesMasterIdLst>
  <p:sldIdLst>
    <p:sldId id="262" r:id="rId6"/>
    <p:sldId id="260" r:id="rId7"/>
    <p:sldId id="263"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07" d="100"/>
          <a:sy n="107" d="100"/>
        </p:scale>
        <p:origin x="13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B651F-D782-484F-A9DF-95F313355AFB}" type="datetimeFigureOut">
              <a:rPr lang="en-US" smtClean="0"/>
              <a:t>4/25/2022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7FB74-9486-1A4C-9CBE-E12FE1555164}" type="slidenum">
              <a:rPr lang="en-US" smtClean="0"/>
              <a:t>‹#›</a:t>
            </a:fld>
            <a:endParaRPr lang="en-US"/>
          </a:p>
        </p:txBody>
      </p:sp>
    </p:spTree>
    <p:extLst>
      <p:ext uri="{BB962C8B-B14F-4D97-AF65-F5344CB8AC3E}">
        <p14:creationId xmlns:p14="http://schemas.microsoft.com/office/powerpoint/2010/main" val="72409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6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BA34-093F-504C-ADD1-F56787E15923}"/>
              </a:ext>
            </a:extLst>
          </p:cNvPr>
          <p:cNvSpPr>
            <a:spLocks noGrp="1"/>
          </p:cNvSpPr>
          <p:nvPr>
            <p:ph type="ctrTitle"/>
          </p:nvPr>
        </p:nvSpPr>
        <p:spPr>
          <a:xfrm>
            <a:off x="1143000" y="1122363"/>
            <a:ext cx="6858000" cy="2387600"/>
          </a:xfrm>
        </p:spPr>
        <p:txBody>
          <a:bodyPr anchor="t"/>
          <a:lstStyle>
            <a:lvl1pPr algn="ctr">
              <a:defRPr sz="36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4AB0CCCA-56CB-B940-BE41-08C5DED2E1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81329B4-58A2-614C-8C32-F6EBA0E1B083}"/>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C76F940A-561E-9140-BC44-2106D7736B52}" type="slidenum">
              <a:rPr lang="en-US" smtClean="0"/>
              <a:pPr/>
              <a:t>‹#›</a:t>
            </a:fld>
            <a:endParaRPr lang="en-US" dirty="0"/>
          </a:p>
        </p:txBody>
      </p:sp>
    </p:spTree>
    <p:extLst>
      <p:ext uri="{BB962C8B-B14F-4D97-AF65-F5344CB8AC3E}">
        <p14:creationId xmlns:p14="http://schemas.microsoft.com/office/powerpoint/2010/main" val="32120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0476-3111-794A-80ED-7AFAEE05E432}"/>
              </a:ext>
            </a:extLst>
          </p:cNvPr>
          <p:cNvSpPr>
            <a:spLocks noGrp="1"/>
          </p:cNvSpPr>
          <p:nvPr>
            <p:ph type="title"/>
          </p:nvPr>
        </p:nvSpPr>
        <p:spPr/>
        <p:txBody>
          <a:bodyPr/>
          <a:lstStyle>
            <a:lvl1pPr>
              <a:defRPr sz="36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4E67A8-BF98-0C41-9BF4-8434D328D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0A41F35-365A-534F-9E38-524F700B4D82}"/>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24955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30C1-E58A-D54E-AE81-9EFEC86C7D62}"/>
              </a:ext>
            </a:extLst>
          </p:cNvPr>
          <p:cNvSpPr>
            <a:spLocks noGrp="1"/>
          </p:cNvSpPr>
          <p:nvPr>
            <p:ph type="title"/>
          </p:nvPr>
        </p:nvSpPr>
        <p:spPr>
          <a:xfrm>
            <a:off x="623888" y="2862470"/>
            <a:ext cx="7886700" cy="1700005"/>
          </a:xfrm>
        </p:spPr>
        <p:txBody>
          <a:bodyPr anchor="t"/>
          <a:lstStyle>
            <a:lvl1pPr>
              <a:defRPr sz="3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2A4DBE1-005A-C14D-BF9C-BA02E87973BC}"/>
              </a:ext>
            </a:extLst>
          </p:cNvPr>
          <p:cNvSpPr>
            <a:spLocks noGrp="1"/>
          </p:cNvSpPr>
          <p:nvPr>
            <p:ph type="body" idx="1"/>
          </p:nvPr>
        </p:nvSpPr>
        <p:spPr>
          <a:xfrm>
            <a:off x="623888" y="4589463"/>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EC6FE21B-ABFD-8345-A482-C0395A2C899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69043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D792-E494-8A44-B081-5A95A81A67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98607-FB5C-DB4C-B809-89B9C6129AB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51811-7FE2-114F-9264-5D090BCD76A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704A98-C470-4A45-8F48-E64FA37F051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305335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745565-BC41-AE42-AF87-0C01E3C19411}"/>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88513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ACF-F535-A241-87AD-B47B05CC96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45ED2-E8B2-6240-ADFF-B391157248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DB3F0-8EEE-1945-9919-5CC9DCFD80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4703753-7CAD-3341-BCB0-BFDF1B0527E8}"/>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a:solidFill>
                  <a:schemeClr val="accent1"/>
                </a:solidFill>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4010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4138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9367-6E6D-6A47-861A-753DEBA64BB3}"/>
              </a:ext>
            </a:extLst>
          </p:cNvPr>
          <p:cNvSpPr>
            <a:spLocks noGrp="1"/>
          </p:cNvSpPr>
          <p:nvPr>
            <p:ph type="ctrTitle"/>
          </p:nvPr>
        </p:nvSpPr>
        <p:spPr>
          <a:xfrm>
            <a:off x="1143000" y="2753139"/>
            <a:ext cx="6858000" cy="756824"/>
          </a:xfrm>
        </p:spPr>
        <p:txBody>
          <a:bodyPr anchor="t"/>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BAB09181-27AC-0A4B-8A45-9484CA3EA27E}"/>
              </a:ext>
            </a:extLst>
          </p:cNvPr>
          <p:cNvSpPr>
            <a:spLocks noGrp="1"/>
          </p:cNvSpPr>
          <p:nvPr>
            <p:ph type="subTitle" idx="1"/>
          </p:nvPr>
        </p:nvSpPr>
        <p:spPr>
          <a:xfrm>
            <a:off x="1143000" y="3602038"/>
            <a:ext cx="6858000" cy="1655762"/>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04822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413D9-8AAA-A74C-85EA-E846AB3F321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7086344"/>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113738-7BDD-F347-BA0E-9565DDFED61A}"/>
              </a:ext>
            </a:extLst>
          </p:cNvPr>
          <p:cNvPicPr>
            <a:picLocks noChangeAspect="1"/>
          </p:cNvPicPr>
          <p:nvPr userDrawn="1"/>
        </p:nvPicPr>
        <p:blipFill>
          <a:blip r:embed="rId8"/>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37FB7846-FB44-5E42-870C-A7814D0780DC}"/>
              </a:ext>
            </a:extLst>
          </p:cNvPr>
          <p:cNvSpPr>
            <a:spLocks noGrp="1"/>
          </p:cNvSpPr>
          <p:nvPr>
            <p:ph type="title"/>
          </p:nvPr>
        </p:nvSpPr>
        <p:spPr>
          <a:xfrm>
            <a:off x="628650" y="1003852"/>
            <a:ext cx="7886700" cy="68683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9929C20-2552-D541-A118-4B34A9E587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10F579-7D62-9A4F-8A67-3B5D090C8A40}"/>
              </a:ext>
            </a:extLst>
          </p:cNvPr>
          <p:cNvSpPr>
            <a:spLocks noGrp="1"/>
          </p:cNvSpPr>
          <p:nvPr>
            <p:ph type="sldNum" sz="quarter" idx="4"/>
          </p:nvPr>
        </p:nvSpPr>
        <p:spPr>
          <a:xfrm>
            <a:off x="126724" y="6629400"/>
            <a:ext cx="2057400" cy="228600"/>
          </a:xfrm>
          <a:prstGeom prst="rect">
            <a:avLst/>
          </a:prstGeom>
        </p:spPr>
        <p:txBody>
          <a:bodyPr vert="horz" lIns="91440" tIns="45720" rIns="91440" bIns="45720" rtlCol="0" anchor="ctr"/>
          <a:lstStyle>
            <a:lvl1pPr algn="l">
              <a:defRPr sz="1200" b="0" i="0">
                <a:solidFill>
                  <a:schemeClr val="accent1"/>
                </a:solidFill>
                <a:latin typeface="Arial Narrow" panose="020B0604020202020204" pitchFamily="34" charset="0"/>
              </a:defRPr>
            </a:lvl1pPr>
          </a:lstStyle>
          <a:p>
            <a:fld id="{EA810E7C-020C-FA43-9CFD-DA754FFFF69E}" type="slidenum">
              <a:rPr lang="en-US" smtClean="0"/>
              <a:pPr/>
              <a:t>‹#›</a:t>
            </a:fld>
            <a:endParaRPr lang="en-US" dirty="0"/>
          </a:p>
        </p:txBody>
      </p:sp>
    </p:spTree>
    <p:extLst>
      <p:ext uri="{BB962C8B-B14F-4D97-AF65-F5344CB8AC3E}">
        <p14:creationId xmlns:p14="http://schemas.microsoft.com/office/powerpoint/2010/main" val="18234255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1" r:id="rId5"/>
    <p:sldLayoutId id="2147483673" r:id="rId6"/>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A14E3A-AE1D-C542-AC3B-7FE3378C172C}"/>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5"/>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38960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47BF7-1A6D-5846-BE11-4E34E600FC1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B26181F-89C8-844A-AECC-49FC88E04BBF}"/>
              </a:ext>
            </a:extLst>
          </p:cNvPr>
          <p:cNvSpPr>
            <a:spLocks noGrp="1"/>
          </p:cNvSpPr>
          <p:nvPr>
            <p:ph type="title"/>
          </p:nvPr>
        </p:nvSpPr>
        <p:spPr>
          <a:xfrm>
            <a:off x="628650" y="974035"/>
            <a:ext cx="7886700" cy="7166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E03DD3BB-84BF-9342-B855-7477A5BEEF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295296"/>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F7CD1-1F50-0B49-99C4-BF91EC31E56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0732123"/>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3600" b="0" i="0" kern="1200">
          <a:solidFill>
            <a:schemeClr val="accent3"/>
          </a:solidFill>
          <a:latin typeface="Arial Narrow"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Narro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Narro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Narro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arro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FC4-CFB7-D84E-865B-647A0368D4E6}"/>
              </a:ext>
            </a:extLst>
          </p:cNvPr>
          <p:cNvSpPr>
            <a:spLocks noGrp="1"/>
          </p:cNvSpPr>
          <p:nvPr>
            <p:ph type="ctrTitle"/>
          </p:nvPr>
        </p:nvSpPr>
        <p:spPr>
          <a:xfrm>
            <a:off x="1143000" y="1568824"/>
            <a:ext cx="6858000" cy="3146611"/>
          </a:xfrm>
        </p:spPr>
        <p:txBody>
          <a:bodyPr/>
          <a:lstStyle/>
          <a:p>
            <a:r>
              <a:rPr lang="en-US" dirty="0" smtClean="0"/>
              <a:t>Osteopathic </a:t>
            </a:r>
            <a:r>
              <a:rPr lang="en-US" dirty="0"/>
              <a:t>Manipulative Treatment for the Allopathic Resident Elective: </a:t>
            </a:r>
            <a:br>
              <a:rPr lang="en-US" dirty="0"/>
            </a:br>
            <a:r>
              <a:rPr lang="en-US" dirty="0"/>
              <a:t>Does it change practice after graduation</a:t>
            </a:r>
            <a:r>
              <a:rPr lang="en-US" dirty="0" smtClean="0"/>
              <a:t>?</a:t>
            </a:r>
            <a:r>
              <a:rPr lang="en-US" dirty="0"/>
              <a:t/>
            </a:r>
            <a:br>
              <a:rPr lang="en-US" dirty="0"/>
            </a:br>
            <a:endParaRPr lang="en-US" dirty="0"/>
          </a:p>
        </p:txBody>
      </p:sp>
      <p:sp>
        <p:nvSpPr>
          <p:cNvPr id="3" name="Subtitle 2">
            <a:extLst>
              <a:ext uri="{FF2B5EF4-FFF2-40B4-BE49-F238E27FC236}">
                <a16:creationId xmlns:a16="http://schemas.microsoft.com/office/drawing/2014/main" id="{BDE7690B-8824-FC4B-B247-8A04C8C871BB}"/>
              </a:ext>
            </a:extLst>
          </p:cNvPr>
          <p:cNvSpPr>
            <a:spLocks noGrp="1"/>
          </p:cNvSpPr>
          <p:nvPr>
            <p:ph type="subTitle" idx="1"/>
          </p:nvPr>
        </p:nvSpPr>
        <p:spPr>
          <a:xfrm>
            <a:off x="1143000" y="4437529"/>
            <a:ext cx="6858000" cy="2178424"/>
          </a:xfrm>
        </p:spPr>
        <p:txBody>
          <a:bodyPr>
            <a:normAutofit fontScale="92500" lnSpcReduction="20000"/>
          </a:bodyPr>
          <a:lstStyle/>
          <a:p>
            <a:r>
              <a:rPr lang="en-US" sz="2800" dirty="0">
                <a:solidFill>
                  <a:schemeClr val="tx2"/>
                </a:solidFill>
              </a:rPr>
              <a:t>Andrew H. Slattengren, DO, FAAFP</a:t>
            </a:r>
          </a:p>
          <a:p>
            <a:r>
              <a:rPr lang="en-US" sz="2800" dirty="0">
                <a:solidFill>
                  <a:schemeClr val="tx2"/>
                </a:solidFill>
              </a:rPr>
              <a:t>Tanner </a:t>
            </a:r>
            <a:r>
              <a:rPr lang="en-US" sz="2800" dirty="0" err="1">
                <a:solidFill>
                  <a:schemeClr val="tx2"/>
                </a:solidFill>
              </a:rPr>
              <a:t>Nissly</a:t>
            </a:r>
            <a:r>
              <a:rPr lang="en-US" sz="2800" dirty="0">
                <a:solidFill>
                  <a:schemeClr val="tx2"/>
                </a:solidFill>
              </a:rPr>
              <a:t>, </a:t>
            </a:r>
            <a:r>
              <a:rPr lang="en-US" sz="2800" dirty="0" smtClean="0">
                <a:solidFill>
                  <a:schemeClr val="tx2"/>
                </a:solidFill>
              </a:rPr>
              <a:t>DO</a:t>
            </a:r>
          </a:p>
          <a:p>
            <a:r>
              <a:rPr lang="en-US" sz="2800" dirty="0" smtClean="0">
                <a:solidFill>
                  <a:schemeClr val="tx2"/>
                </a:solidFill>
              </a:rPr>
              <a:t>University of Minnesota Medical School</a:t>
            </a:r>
          </a:p>
          <a:p>
            <a:r>
              <a:rPr lang="en-US" sz="2800" dirty="0" smtClean="0">
                <a:solidFill>
                  <a:schemeClr val="tx2"/>
                </a:solidFill>
              </a:rPr>
              <a:t>Department of Family Medicine and Community Health</a:t>
            </a:r>
          </a:p>
          <a:p>
            <a:r>
              <a:rPr lang="en-US" sz="2800" dirty="0" smtClean="0">
                <a:solidFill>
                  <a:schemeClr val="tx2"/>
                </a:solidFill>
              </a:rPr>
              <a:t>North Memorial Family Medicine Residency Program</a:t>
            </a:r>
            <a:endParaRPr lang="en-US" sz="2800" dirty="0">
              <a:solidFill>
                <a:schemeClr val="tx2"/>
              </a:solidFill>
            </a:endParaRPr>
          </a:p>
        </p:txBody>
      </p:sp>
    </p:spTree>
    <p:extLst>
      <p:ext uri="{BB962C8B-B14F-4D97-AF65-F5344CB8AC3E}">
        <p14:creationId xmlns:p14="http://schemas.microsoft.com/office/powerpoint/2010/main" val="33585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Provide OMT care</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070638"/>
          </a:xfrm>
        </p:spPr>
        <p:txBody>
          <a:bodyPr>
            <a:normAutofit/>
          </a:bodyPr>
          <a:lstStyle/>
          <a:p>
            <a:endParaRPr lang="en-US" sz="2800" dirty="0" smtClean="0"/>
          </a:p>
          <a:p>
            <a:pPr algn="ctr"/>
            <a:r>
              <a:rPr lang="en-US" sz="2800" dirty="0" smtClean="0"/>
              <a:t>Completed </a:t>
            </a:r>
            <a:r>
              <a:rPr lang="en-US" sz="2800" dirty="0"/>
              <a:t>OMT for MD Elective: </a:t>
            </a:r>
            <a:r>
              <a:rPr lang="en-US" sz="2800" b="1" dirty="0"/>
              <a:t>67%</a:t>
            </a:r>
          </a:p>
          <a:p>
            <a:pPr lvl="1" algn="ctr"/>
            <a:r>
              <a:rPr lang="en-US" sz="2800" dirty="0">
                <a:solidFill>
                  <a:schemeClr val="tx1"/>
                </a:solidFill>
              </a:rPr>
              <a:t>Comfort Score </a:t>
            </a:r>
            <a:r>
              <a:rPr lang="en-US" sz="2800" b="1" dirty="0">
                <a:solidFill>
                  <a:schemeClr val="tx1"/>
                </a:solidFill>
              </a:rPr>
              <a:t>34.0</a:t>
            </a:r>
            <a:r>
              <a:rPr lang="en-US" sz="2800" dirty="0">
                <a:solidFill>
                  <a:schemeClr val="tx1"/>
                </a:solidFill>
              </a:rPr>
              <a:t> (SD 21.0)</a:t>
            </a:r>
          </a:p>
          <a:p>
            <a:pPr algn="ctr"/>
            <a:endParaRPr lang="en-US" sz="2800" dirty="0"/>
          </a:p>
          <a:p>
            <a:pPr algn="ctr"/>
            <a:r>
              <a:rPr lang="en-US" sz="2800" dirty="0"/>
              <a:t>Did not Complete OMT for MD Elective: </a:t>
            </a:r>
            <a:r>
              <a:rPr lang="en-US" sz="2800" b="1" dirty="0"/>
              <a:t>50%</a:t>
            </a:r>
          </a:p>
          <a:p>
            <a:pPr lvl="1" algn="ctr"/>
            <a:r>
              <a:rPr lang="en-US" sz="2800" dirty="0">
                <a:solidFill>
                  <a:schemeClr val="tx1"/>
                </a:solidFill>
              </a:rPr>
              <a:t>Comfort Score </a:t>
            </a:r>
            <a:r>
              <a:rPr lang="en-US" sz="2800" b="1" dirty="0">
                <a:solidFill>
                  <a:schemeClr val="tx1"/>
                </a:solidFill>
              </a:rPr>
              <a:t>22.6</a:t>
            </a:r>
            <a:r>
              <a:rPr lang="en-US" sz="2800" dirty="0">
                <a:solidFill>
                  <a:schemeClr val="tx1"/>
                </a:solidFill>
              </a:rPr>
              <a:t> (SD 32.7)</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10</a:t>
            </a:fld>
            <a:endParaRPr lang="en-US" dirty="0"/>
          </a:p>
        </p:txBody>
      </p:sp>
    </p:spTree>
    <p:extLst>
      <p:ext uri="{BB962C8B-B14F-4D97-AF65-F5344CB8AC3E}">
        <p14:creationId xmlns:p14="http://schemas.microsoft.com/office/powerpoint/2010/main" val="120715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Regularly refer to a DO provider</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3980991"/>
          </a:xfrm>
        </p:spPr>
        <p:txBody>
          <a:bodyPr/>
          <a:lstStyle/>
          <a:p>
            <a:endParaRPr lang="en-US" sz="2800" dirty="0" smtClean="0"/>
          </a:p>
          <a:p>
            <a:endParaRPr lang="en-US" sz="2800" dirty="0"/>
          </a:p>
          <a:p>
            <a:pPr algn="ctr"/>
            <a:r>
              <a:rPr lang="en-US" sz="2800" dirty="0" smtClean="0"/>
              <a:t>Completed </a:t>
            </a:r>
            <a:r>
              <a:rPr lang="en-US" sz="2800" dirty="0"/>
              <a:t>OMT for MD Elective: </a:t>
            </a:r>
            <a:r>
              <a:rPr lang="en-US" sz="2800" b="1" dirty="0"/>
              <a:t>66%</a:t>
            </a:r>
          </a:p>
          <a:p>
            <a:pPr algn="ctr"/>
            <a:endParaRPr lang="en-US" sz="2800" dirty="0"/>
          </a:p>
          <a:p>
            <a:pPr algn="ctr"/>
            <a:r>
              <a:rPr lang="en-US" sz="2800" dirty="0"/>
              <a:t>Did not Complete OMT for MD Elective: </a:t>
            </a:r>
            <a:r>
              <a:rPr lang="en-US" sz="2800" b="1" dirty="0"/>
              <a:t>40%</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11</a:t>
            </a:fld>
            <a:endParaRPr lang="en-US" dirty="0"/>
          </a:p>
        </p:txBody>
      </p:sp>
    </p:spTree>
    <p:extLst>
      <p:ext uri="{BB962C8B-B14F-4D97-AF65-F5344CB8AC3E}">
        <p14:creationId xmlns:p14="http://schemas.microsoft.com/office/powerpoint/2010/main" val="205080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Performing Physical Exam on Patients Presenting with Back Pain</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142356"/>
          </a:xfrm>
        </p:spPr>
        <p:txBody>
          <a:bodyPr>
            <a:normAutofit/>
          </a:bodyPr>
          <a:lstStyle/>
          <a:p>
            <a:endParaRPr lang="en-US" sz="2800" dirty="0"/>
          </a:p>
          <a:p>
            <a:pPr algn="ctr"/>
            <a:r>
              <a:rPr lang="en-US" sz="2800" dirty="0" smtClean="0"/>
              <a:t>Completed </a:t>
            </a:r>
            <a:r>
              <a:rPr lang="en-US" sz="2800" dirty="0"/>
              <a:t>OMT for MD Elective</a:t>
            </a:r>
          </a:p>
          <a:p>
            <a:pPr lvl="1" algn="ctr"/>
            <a:r>
              <a:rPr lang="en-US" sz="2800" dirty="0">
                <a:solidFill>
                  <a:schemeClr val="tx1"/>
                </a:solidFill>
              </a:rPr>
              <a:t>Comfort Score </a:t>
            </a:r>
            <a:r>
              <a:rPr lang="en-US" sz="2800" b="1" dirty="0">
                <a:solidFill>
                  <a:schemeClr val="tx1"/>
                </a:solidFill>
              </a:rPr>
              <a:t>80.9</a:t>
            </a:r>
            <a:r>
              <a:rPr lang="en-US" sz="2800" dirty="0">
                <a:solidFill>
                  <a:schemeClr val="tx1"/>
                </a:solidFill>
              </a:rPr>
              <a:t> (SD 19.3)</a:t>
            </a:r>
          </a:p>
          <a:p>
            <a:pPr algn="ctr"/>
            <a:endParaRPr lang="en-US" sz="2800" dirty="0"/>
          </a:p>
          <a:p>
            <a:pPr algn="ctr"/>
            <a:r>
              <a:rPr lang="en-US" sz="2800" dirty="0"/>
              <a:t>Did not Complete OMT for MD Elective</a:t>
            </a:r>
          </a:p>
          <a:p>
            <a:pPr lvl="1" algn="ctr"/>
            <a:r>
              <a:rPr lang="en-US" sz="2800" dirty="0">
                <a:solidFill>
                  <a:schemeClr val="tx1"/>
                </a:solidFill>
              </a:rPr>
              <a:t>Comfort Score </a:t>
            </a:r>
            <a:r>
              <a:rPr lang="en-US" sz="2800" b="1" dirty="0">
                <a:solidFill>
                  <a:schemeClr val="tx1"/>
                </a:solidFill>
              </a:rPr>
              <a:t>78.7</a:t>
            </a:r>
            <a:r>
              <a:rPr lang="en-US" sz="2800" dirty="0">
                <a:solidFill>
                  <a:schemeClr val="tx1"/>
                </a:solidFill>
              </a:rPr>
              <a:t> (SD 13.1)</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12</a:t>
            </a:fld>
            <a:endParaRPr lang="en-US" dirty="0"/>
          </a:p>
        </p:txBody>
      </p:sp>
    </p:spTree>
    <p:extLst>
      <p:ext uri="{BB962C8B-B14F-4D97-AF65-F5344CB8AC3E}">
        <p14:creationId xmlns:p14="http://schemas.microsoft.com/office/powerpoint/2010/main" val="375503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Most Common Barrier to OMT Care</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043744"/>
          </a:xfrm>
        </p:spPr>
        <p:txBody>
          <a:bodyPr/>
          <a:lstStyle/>
          <a:p>
            <a:endParaRPr lang="en-US" sz="2800" dirty="0" smtClean="0"/>
          </a:p>
          <a:p>
            <a:endParaRPr lang="en-US" sz="2800" dirty="0"/>
          </a:p>
          <a:p>
            <a:pPr algn="ctr"/>
            <a:r>
              <a:rPr lang="en-US" sz="2800" dirty="0" smtClean="0"/>
              <a:t>Limited </a:t>
            </a:r>
            <a:r>
              <a:rPr lang="en-US" sz="2800" dirty="0"/>
              <a:t>number of DOs </a:t>
            </a:r>
            <a:r>
              <a:rPr lang="en-US" sz="2800" b="1" dirty="0"/>
              <a:t>(62%)</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13</a:t>
            </a:fld>
            <a:endParaRPr lang="en-US" dirty="0"/>
          </a:p>
        </p:txBody>
      </p:sp>
    </p:spTree>
    <p:extLst>
      <p:ext uri="{BB962C8B-B14F-4D97-AF65-F5344CB8AC3E}">
        <p14:creationId xmlns:p14="http://schemas.microsoft.com/office/powerpoint/2010/main" val="184823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Conclusions</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097532"/>
          </a:xfrm>
        </p:spPr>
        <p:txBody>
          <a:bodyPr>
            <a:normAutofit/>
          </a:bodyPr>
          <a:lstStyle/>
          <a:p>
            <a:r>
              <a:rPr lang="en-US" sz="2800" dirty="0"/>
              <a:t>Allopathic Family Medicine Residents who completed an elective rotation in OMT have a slight increase in frequency of referring to DOs after graduating.</a:t>
            </a:r>
          </a:p>
          <a:p>
            <a:endParaRPr lang="en-US" sz="2800" dirty="0"/>
          </a:p>
          <a:p>
            <a:r>
              <a:rPr lang="en-US" sz="2800" dirty="0"/>
              <a:t>They also have a meaningful increase in comfort performing OMT on their patients who present with back pain when compared to peers who did not complete an OMT elective rotation.</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14</a:t>
            </a:fld>
            <a:endParaRPr lang="en-US" dirty="0"/>
          </a:p>
        </p:txBody>
      </p:sp>
    </p:spTree>
    <p:extLst>
      <p:ext uri="{BB962C8B-B14F-4D97-AF65-F5344CB8AC3E}">
        <p14:creationId xmlns:p14="http://schemas.microsoft.com/office/powerpoint/2010/main" val="56592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Conclusions</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034779"/>
          </a:xfrm>
        </p:spPr>
        <p:txBody>
          <a:bodyPr/>
          <a:lstStyle/>
          <a:p>
            <a:endParaRPr lang="en-US" sz="2800" dirty="0" smtClean="0"/>
          </a:p>
          <a:p>
            <a:r>
              <a:rPr lang="en-US" sz="2800" dirty="0" smtClean="0"/>
              <a:t>With </a:t>
            </a:r>
            <a:r>
              <a:rPr lang="en-US" sz="2800" dirty="0"/>
              <a:t>the limited number of DOs being a common barrier to OMT care, more widely implemented training in OMT for allopathic Family Medicine residents may be a reasonable intervention to improve the care of patients presenting with back pain.</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15</a:t>
            </a:fld>
            <a:endParaRPr lang="en-US" dirty="0"/>
          </a:p>
        </p:txBody>
      </p:sp>
    </p:spTree>
    <p:extLst>
      <p:ext uri="{BB962C8B-B14F-4D97-AF65-F5344CB8AC3E}">
        <p14:creationId xmlns:p14="http://schemas.microsoft.com/office/powerpoint/2010/main" val="153302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References</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043744"/>
          </a:xfrm>
        </p:spPr>
        <p:txBody>
          <a:bodyPr>
            <a:normAutofit lnSpcReduction="10000"/>
          </a:bodyPr>
          <a:lstStyle/>
          <a:p>
            <a:r>
              <a:rPr lang="en-US" dirty="0"/>
              <a:t>1. 	Slattengren AH, </a:t>
            </a:r>
            <a:r>
              <a:rPr lang="en-US" dirty="0" err="1"/>
              <a:t>Nissly</a:t>
            </a:r>
            <a:r>
              <a:rPr lang="en-US" dirty="0"/>
              <a:t> T, </a:t>
            </a:r>
            <a:r>
              <a:rPr lang="en-US" dirty="0" err="1"/>
              <a:t>Blustin</a:t>
            </a:r>
            <a:r>
              <a:rPr lang="en-US" dirty="0"/>
              <a:t> J, Bader A, Westfall E. Best uses of osteopathic manipulation. J Fam </a:t>
            </a:r>
            <a:r>
              <a:rPr lang="en-US" dirty="0" err="1"/>
              <a:t>Pract</a:t>
            </a:r>
            <a:r>
              <a:rPr lang="en-US" dirty="0"/>
              <a:t>. 2017;66(12).</a:t>
            </a:r>
          </a:p>
          <a:p>
            <a:r>
              <a:rPr lang="en-US" dirty="0"/>
              <a:t>2. 	Turnbull J, Merck D, MacMillan K. Introducing Osteopathic Curriculum for Family Medicine Physicians in a Community-based Allopathic Residency Program. Spartan Med Res J. 2019;4(1).</a:t>
            </a:r>
          </a:p>
          <a:p>
            <a:r>
              <a:rPr lang="en-US" dirty="0"/>
              <a:t>3. 	Dubey J, James S, </a:t>
            </a:r>
            <a:r>
              <a:rPr lang="en-US" dirty="0" err="1"/>
              <a:t>Zakletskaia</a:t>
            </a:r>
            <a:r>
              <a:rPr lang="en-US" dirty="0"/>
              <a:t> L. Osteopathic manipulative treatment (OMT) for MDs: piloting a longitudinal curriculum. J Osteopath Med. 2021;0(0). doi:10.1515/jom-2020-0038</a:t>
            </a:r>
          </a:p>
          <a:p>
            <a:r>
              <a:rPr lang="en-US" dirty="0"/>
              <a:t>4. 	James D. </a:t>
            </a:r>
            <a:r>
              <a:rPr lang="en-US" dirty="0" err="1"/>
              <a:t>Leiber</a:t>
            </a:r>
            <a:r>
              <a:rPr lang="en-US" dirty="0"/>
              <a:t>. Allopathic Family Medicine Residents Can Learn Osteopathic Manipulation Techniques in a 1-month Elective. Fam Med. 2005;37(10):693-695. www.nbome.org. Accessed May 20, 2020.</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16</a:t>
            </a:fld>
            <a:endParaRPr lang="en-US" dirty="0"/>
          </a:p>
        </p:txBody>
      </p:sp>
    </p:spTree>
    <p:extLst>
      <p:ext uri="{BB962C8B-B14F-4D97-AF65-F5344CB8AC3E}">
        <p14:creationId xmlns:p14="http://schemas.microsoft.com/office/powerpoint/2010/main" val="14726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Questions?    </a:t>
            </a:r>
            <a:r>
              <a:rPr lang="en-US" dirty="0" smtClean="0"/>
              <a:t>aslatten@umn.edu</a:t>
            </a:r>
            <a:r>
              <a:rPr lang="en-US" dirty="0"/>
              <a:t/>
            </a:r>
            <a:br>
              <a:rPr lang="en-US" dirty="0"/>
            </a:br>
            <a:r>
              <a:rPr lang="en-US" dirty="0"/>
              <a:t>	</a:t>
            </a:r>
            <a:r>
              <a:rPr lang="en-US" dirty="0" smtClean="0"/>
              <a:t>	</a:t>
            </a:r>
            <a:r>
              <a:rPr lang="en-US" dirty="0"/>
              <a:t>		@</a:t>
            </a:r>
            <a:r>
              <a:rPr lang="en-US" dirty="0" err="1"/>
              <a:t>broadwaydo</a:t>
            </a:r>
            <a:endParaRPr lang="en-US" dirty="0"/>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1500187"/>
          </a:xfrm>
        </p:spPr>
        <p:txBody>
          <a:bodyPr/>
          <a:lstStyle/>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17</a:t>
            </a:fld>
            <a:endParaRPr lang="en-US" dirty="0"/>
          </a:p>
        </p:txBody>
      </p:sp>
      <p:pic>
        <p:nvPicPr>
          <p:cNvPr id="5" name="Content Placeholder 3" descr="2012-11-10 17.27.23.jpg">
            <a:extLst>
              <a:ext uri="{FF2B5EF4-FFF2-40B4-BE49-F238E27FC236}">
                <a16:creationId xmlns:a16="http://schemas.microsoft.com/office/drawing/2014/main" id="{FAC06095-5705-F744-8806-19CB73932C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30069" y="2587410"/>
            <a:ext cx="6074338" cy="4041990"/>
          </a:xfrm>
        </p:spPr>
      </p:pic>
    </p:spTree>
    <p:extLst>
      <p:ext uri="{BB962C8B-B14F-4D97-AF65-F5344CB8AC3E}">
        <p14:creationId xmlns:p14="http://schemas.microsoft.com/office/powerpoint/2010/main" val="141003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55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pPr algn="ctr"/>
            <a:r>
              <a:rPr lang="en-US" dirty="0" smtClean="0"/>
              <a:t>Objectives:</a:t>
            </a:r>
            <a:endParaRPr lang="en-US" dirty="0"/>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236485"/>
          </a:xfrm>
        </p:spPr>
        <p:txBody>
          <a:bodyPr>
            <a:normAutofit fontScale="92500" lnSpcReduction="10000"/>
          </a:bodyPr>
          <a:lstStyle/>
          <a:p>
            <a:r>
              <a:rPr lang="en-US" dirty="0"/>
              <a:t>At the conclusion of this session, the learner will be able to:</a:t>
            </a:r>
          </a:p>
          <a:p>
            <a:endParaRPr lang="en-US" dirty="0"/>
          </a:p>
          <a:p>
            <a:r>
              <a:rPr lang="en-US" dirty="0"/>
              <a:t>Briefly describe the current evidence regarding Osteopathic Manipulation Treatment (OMT) for the Allopathic Resident elective rotations.</a:t>
            </a:r>
          </a:p>
          <a:p>
            <a:endParaRPr lang="en-US" dirty="0"/>
          </a:p>
          <a:p>
            <a:r>
              <a:rPr lang="en-US" dirty="0"/>
              <a:t>Explain how practicing Family Physicians who completed an OMT for the Allopathic Resident elective rotation during their residency training differ in their management of patients who present to their practice with low back pain</a:t>
            </a:r>
            <a:r>
              <a:rPr lang="en-US" dirty="0" smtClean="0"/>
              <a:t>.</a:t>
            </a:r>
          </a:p>
          <a:p>
            <a:endParaRPr lang="en-US" dirty="0"/>
          </a:p>
          <a:p>
            <a:r>
              <a:rPr lang="en-US" dirty="0" smtClean="0"/>
              <a:t>Consider how they can implement an OMT elective at their program to improve the care of patients presenting with back pain.</a:t>
            </a:r>
            <a:endParaRPr lang="en-US" dirty="0"/>
          </a:p>
          <a:p>
            <a:pPr algn="ctr"/>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2</a:t>
            </a:fld>
            <a:endParaRPr lang="en-US" dirty="0"/>
          </a:p>
        </p:txBody>
      </p:sp>
    </p:spTree>
    <p:extLst>
      <p:ext uri="{BB962C8B-B14F-4D97-AF65-F5344CB8AC3E}">
        <p14:creationId xmlns:p14="http://schemas.microsoft.com/office/powerpoint/2010/main" val="395752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922E-3A66-064D-8ACC-B6BEB533A2D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A3938ED7-D0D4-7C47-9DFC-BAA4D5BCA27D}"/>
              </a:ext>
            </a:extLst>
          </p:cNvPr>
          <p:cNvSpPr>
            <a:spLocks noGrp="1"/>
          </p:cNvSpPr>
          <p:nvPr>
            <p:ph sz="half" idx="1"/>
          </p:nvPr>
        </p:nvSpPr>
        <p:spPr>
          <a:xfrm>
            <a:off x="628650" y="1825624"/>
            <a:ext cx="3867150" cy="4803775"/>
          </a:xfrm>
        </p:spPr>
        <p:txBody>
          <a:bodyPr>
            <a:normAutofit fontScale="92500" lnSpcReduction="20000"/>
          </a:bodyPr>
          <a:lstStyle/>
          <a:p>
            <a:r>
              <a:rPr lang="en-US" dirty="0"/>
              <a:t>Financial support for research on “Osteopathic Manipulation for the MD Resident” has been provided through a University of Minnesota Department of Family Medicine and Community Health Education Support Grant.</a:t>
            </a:r>
          </a:p>
          <a:p>
            <a:endParaRPr lang="en-US" dirty="0"/>
          </a:p>
          <a:p>
            <a:r>
              <a:rPr lang="en-US" dirty="0"/>
              <a:t>The University of Minnesota Institutional Review Board determined that the study met the criteria for exemption from IRB review.</a:t>
            </a:r>
          </a:p>
          <a:p>
            <a:endParaRPr lang="en-US" dirty="0"/>
          </a:p>
        </p:txBody>
      </p:sp>
      <p:sp>
        <p:nvSpPr>
          <p:cNvPr id="5" name="Slide Number Placeholder 4">
            <a:extLst>
              <a:ext uri="{FF2B5EF4-FFF2-40B4-BE49-F238E27FC236}">
                <a16:creationId xmlns:a16="http://schemas.microsoft.com/office/drawing/2014/main" id="{415DB460-B74D-5146-B26B-0A33FFBCC311}"/>
              </a:ext>
            </a:extLst>
          </p:cNvPr>
          <p:cNvSpPr>
            <a:spLocks noGrp="1"/>
          </p:cNvSpPr>
          <p:nvPr>
            <p:ph type="sldNum" sz="quarter" idx="4"/>
          </p:nvPr>
        </p:nvSpPr>
        <p:spPr/>
        <p:txBody>
          <a:bodyPr/>
          <a:lstStyle/>
          <a:p>
            <a:fld id="{EA810E7C-020C-FA43-9CFD-DA754FFFF69E}" type="slidenum">
              <a:rPr lang="en-US" smtClean="0"/>
              <a:pPr/>
              <a:t>3</a:t>
            </a:fld>
            <a:endParaRPr lang="en-US" dirty="0"/>
          </a:p>
        </p:txBody>
      </p:sp>
      <p:pic>
        <p:nvPicPr>
          <p:cNvPr id="6" name="Content Placeholder 3" descr="2012-11-10 17.23.55.jpg">
            <a:extLst>
              <a:ext uri="{FF2B5EF4-FFF2-40B4-BE49-F238E27FC236}">
                <a16:creationId xmlns:a16="http://schemas.microsoft.com/office/drawing/2014/main" id="{F0CD7890-777E-A54C-B3CC-3B4901EECACE}"/>
              </a:ext>
            </a:extLst>
          </p:cNvPr>
          <p:cNvPicPr>
            <a:picLocks noGrp="1" noChangeAspect="1"/>
          </p:cNvPicPr>
          <p:nvPr>
            <p:ph sz="half" idx="2"/>
          </p:nvPr>
        </p:nvPicPr>
        <p:blipFill>
          <a:blip r:embed="rId2"/>
          <a:srcRect/>
          <a:stretch>
            <a:fillRect/>
          </a:stretch>
        </p:blipFill>
        <p:spPr bwMode="auto">
          <a:xfrm>
            <a:off x="4648200" y="1825626"/>
            <a:ext cx="4495800" cy="3598022"/>
          </a:xfrm>
          <a:prstGeom prst="rect">
            <a:avLst/>
          </a:prstGeom>
          <a:noFill/>
          <a:ln w="9525">
            <a:noFill/>
            <a:miter lim="800000"/>
            <a:headEnd/>
            <a:tailEnd/>
          </a:ln>
        </p:spPr>
      </p:pic>
    </p:spTree>
    <p:extLst>
      <p:ext uri="{BB962C8B-B14F-4D97-AF65-F5344CB8AC3E}">
        <p14:creationId xmlns:p14="http://schemas.microsoft.com/office/powerpoint/2010/main" val="132011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439271" y="1354137"/>
            <a:ext cx="8220635" cy="914400"/>
          </a:xfrm>
        </p:spPr>
        <p:txBody>
          <a:bodyPr/>
          <a:lstStyle/>
          <a:p>
            <a:r>
              <a:rPr lang="en-US" sz="3200" dirty="0"/>
              <a:t>OMT for the Allopathic Resident Elective</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106707"/>
            <a:ext cx="7886700" cy="4365812"/>
          </a:xfrm>
        </p:spPr>
        <p:txBody>
          <a:bodyPr>
            <a:normAutofit/>
          </a:bodyPr>
          <a:lstStyle/>
          <a:p>
            <a:r>
              <a:rPr lang="en-US" sz="2800" dirty="0"/>
              <a:t>Engages the resident in the basic tenets of Osteopathic Medicine with special interaction in OMT</a:t>
            </a:r>
          </a:p>
          <a:p>
            <a:endParaRPr lang="en-US" sz="2800" dirty="0"/>
          </a:p>
          <a:p>
            <a:r>
              <a:rPr lang="en-US" sz="2800" dirty="0"/>
              <a:t>Educational opportunities</a:t>
            </a:r>
          </a:p>
          <a:p>
            <a:pPr lvl="1"/>
            <a:r>
              <a:rPr lang="en-US" sz="2400" dirty="0">
                <a:solidFill>
                  <a:schemeClr val="tx1"/>
                </a:solidFill>
              </a:rPr>
              <a:t>Hands-on patient demonstrations</a:t>
            </a:r>
          </a:p>
          <a:p>
            <a:pPr lvl="1"/>
            <a:r>
              <a:rPr lang="en-US" sz="2400" dirty="0">
                <a:solidFill>
                  <a:schemeClr val="tx1"/>
                </a:solidFill>
              </a:rPr>
              <a:t>Care of patients in the outpatient setting</a:t>
            </a:r>
          </a:p>
          <a:p>
            <a:pPr lvl="1"/>
            <a:r>
              <a:rPr lang="en-US" sz="2400" dirty="0">
                <a:solidFill>
                  <a:schemeClr val="tx1"/>
                </a:solidFill>
              </a:rPr>
              <a:t>Formal didactic teaching</a:t>
            </a:r>
          </a:p>
          <a:p>
            <a:pPr lvl="1"/>
            <a:r>
              <a:rPr lang="en-US" sz="2400" dirty="0">
                <a:solidFill>
                  <a:schemeClr val="tx1"/>
                </a:solidFill>
              </a:rPr>
              <a:t>1:1 OMT session with faculty</a:t>
            </a:r>
          </a:p>
          <a:p>
            <a:pPr lvl="1"/>
            <a:r>
              <a:rPr lang="en-US" sz="2400" dirty="0">
                <a:solidFill>
                  <a:schemeClr val="tx1"/>
                </a:solidFill>
              </a:rPr>
              <a:t>Structured literature review</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4</a:t>
            </a:fld>
            <a:endParaRPr lang="en-US" dirty="0"/>
          </a:p>
        </p:txBody>
      </p:sp>
      <p:pic>
        <p:nvPicPr>
          <p:cNvPr id="5" name="Picture 4" descr="2012-11-10 17.33.05.jpg">
            <a:extLst>
              <a:ext uri="{FF2B5EF4-FFF2-40B4-BE49-F238E27FC236}">
                <a16:creationId xmlns:a16="http://schemas.microsoft.com/office/drawing/2014/main" id="{000012B3-B05F-9F42-82AD-321DE6845A8B}"/>
              </a:ext>
            </a:extLst>
          </p:cNvPr>
          <p:cNvPicPr>
            <a:picLocks noChangeAspect="1"/>
          </p:cNvPicPr>
          <p:nvPr/>
        </p:nvPicPr>
        <p:blipFill>
          <a:blip r:embed="rId2"/>
          <a:srcRect/>
          <a:stretch>
            <a:fillRect/>
          </a:stretch>
        </p:blipFill>
        <p:spPr bwMode="auto">
          <a:xfrm>
            <a:off x="5731871" y="2913375"/>
            <a:ext cx="2963334" cy="3944625"/>
          </a:xfrm>
          <a:prstGeom prst="rect">
            <a:avLst/>
          </a:prstGeom>
          <a:noFill/>
          <a:ln w="9525">
            <a:noFill/>
            <a:miter lim="800000"/>
            <a:headEnd/>
            <a:tailEnd/>
          </a:ln>
        </p:spPr>
      </p:pic>
    </p:spTree>
    <p:extLst>
      <p:ext uri="{BB962C8B-B14F-4D97-AF65-F5344CB8AC3E}">
        <p14:creationId xmlns:p14="http://schemas.microsoft.com/office/powerpoint/2010/main" val="297349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Background</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3792732"/>
          </a:xfrm>
        </p:spPr>
        <p:txBody>
          <a:bodyPr>
            <a:normAutofit/>
          </a:bodyPr>
          <a:lstStyle/>
          <a:p>
            <a:endParaRPr lang="en-US" sz="2800" dirty="0" smtClean="0"/>
          </a:p>
          <a:p>
            <a:r>
              <a:rPr lang="en-US" sz="2800" dirty="0" smtClean="0"/>
              <a:t>OMT </a:t>
            </a:r>
            <a:r>
              <a:rPr lang="en-US" sz="2800" dirty="0"/>
              <a:t>is an intervention shown to </a:t>
            </a:r>
            <a:r>
              <a:rPr lang="en-US" sz="2800" b="1" dirty="0"/>
              <a:t>decrease pain, improve disability scores and increase satisfaction </a:t>
            </a:r>
            <a:r>
              <a:rPr lang="en-US" sz="2800" dirty="0"/>
              <a:t>with care in patients who present with back pain (1)</a:t>
            </a:r>
          </a:p>
          <a:p>
            <a:endParaRPr lang="en-US" sz="2800" dirty="0"/>
          </a:p>
          <a:p>
            <a:r>
              <a:rPr lang="en-US" sz="2800" dirty="0"/>
              <a:t>Allopathic Family Medicine residents are interested in OMT training and </a:t>
            </a:r>
            <a:r>
              <a:rPr lang="en-US" sz="2800" b="1" dirty="0"/>
              <a:t>interest in OMT increases with exposure </a:t>
            </a:r>
            <a:r>
              <a:rPr lang="en-US" sz="2800" dirty="0"/>
              <a:t>(2)</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5</a:t>
            </a:fld>
            <a:endParaRPr lang="en-US" dirty="0"/>
          </a:p>
        </p:txBody>
      </p:sp>
    </p:spTree>
    <p:extLst>
      <p:ext uri="{BB962C8B-B14F-4D97-AF65-F5344CB8AC3E}">
        <p14:creationId xmlns:p14="http://schemas.microsoft.com/office/powerpoint/2010/main" val="164061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Background</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3954097"/>
          </a:xfrm>
        </p:spPr>
        <p:txBody>
          <a:bodyPr>
            <a:normAutofit/>
          </a:bodyPr>
          <a:lstStyle/>
          <a:p>
            <a:endParaRPr lang="en-US" sz="2800" dirty="0" smtClean="0"/>
          </a:p>
          <a:p>
            <a:r>
              <a:rPr lang="en-US" sz="2800" dirty="0" smtClean="0"/>
              <a:t>Implementing </a:t>
            </a:r>
            <a:r>
              <a:rPr lang="en-US" sz="2800" dirty="0"/>
              <a:t>an elective curriculum is a feasible way to </a:t>
            </a:r>
            <a:r>
              <a:rPr lang="en-US" sz="2800" b="1" dirty="0"/>
              <a:t>improve attitudes and confidence in OMT for MDs </a:t>
            </a:r>
            <a:r>
              <a:rPr lang="en-US" sz="2800" dirty="0"/>
              <a:t>in a Family Medicine residency (3)</a:t>
            </a:r>
          </a:p>
          <a:p>
            <a:endParaRPr lang="en-US" sz="2800" dirty="0"/>
          </a:p>
          <a:p>
            <a:r>
              <a:rPr lang="en-US" sz="2800" dirty="0"/>
              <a:t>Allopathic Family Medicine </a:t>
            </a:r>
            <a:r>
              <a:rPr lang="en-US" sz="2800" b="1" dirty="0"/>
              <a:t>residents can learn OMT </a:t>
            </a:r>
            <a:r>
              <a:rPr lang="en-US" sz="2800" dirty="0"/>
              <a:t>in an elective rotation (4)</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6</a:t>
            </a:fld>
            <a:endParaRPr lang="en-US" dirty="0"/>
          </a:p>
        </p:txBody>
      </p:sp>
    </p:spTree>
    <p:extLst>
      <p:ext uri="{BB962C8B-B14F-4D97-AF65-F5344CB8AC3E}">
        <p14:creationId xmlns:p14="http://schemas.microsoft.com/office/powerpoint/2010/main" val="214769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Unknown</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3703085"/>
          </a:xfrm>
        </p:spPr>
        <p:txBody>
          <a:bodyPr/>
          <a:lstStyle/>
          <a:p>
            <a:endParaRPr lang="en-US" sz="2800" dirty="0" smtClean="0"/>
          </a:p>
          <a:p>
            <a:endParaRPr lang="en-US" sz="2800" dirty="0"/>
          </a:p>
          <a:p>
            <a:r>
              <a:rPr lang="en-US" sz="2800" dirty="0" smtClean="0"/>
              <a:t>Will </a:t>
            </a:r>
            <a:r>
              <a:rPr lang="en-US" sz="2800" dirty="0"/>
              <a:t>MDs continue to incorporate OMT into the care they provide once they graduate from their residency programs?</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7</a:t>
            </a:fld>
            <a:endParaRPr lang="en-US" dirty="0"/>
          </a:p>
        </p:txBody>
      </p:sp>
    </p:spTree>
    <p:extLst>
      <p:ext uri="{BB962C8B-B14F-4D97-AF65-F5344CB8AC3E}">
        <p14:creationId xmlns:p14="http://schemas.microsoft.com/office/powerpoint/2010/main" val="213441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Methods</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133600"/>
            <a:ext cx="7886700" cy="4303059"/>
          </a:xfrm>
        </p:spPr>
        <p:txBody>
          <a:bodyPr>
            <a:normAutofit lnSpcReduction="10000"/>
          </a:bodyPr>
          <a:lstStyle/>
          <a:p>
            <a:r>
              <a:rPr lang="en-US" sz="2800" dirty="0"/>
              <a:t>North Memorial Family Medicine Graduates 2013-2019</a:t>
            </a:r>
          </a:p>
          <a:p>
            <a:endParaRPr lang="en-US" sz="2800" dirty="0" smtClean="0"/>
          </a:p>
          <a:p>
            <a:r>
              <a:rPr lang="en-US" sz="2800" dirty="0" err="1" smtClean="0"/>
              <a:t>Qualtrics</a:t>
            </a:r>
            <a:r>
              <a:rPr lang="en-US" sz="2800" dirty="0" smtClean="0"/>
              <a:t> </a:t>
            </a:r>
            <a:r>
              <a:rPr lang="en-US" sz="2800" dirty="0"/>
              <a:t>survey link within an email invitation sent in 2020</a:t>
            </a:r>
          </a:p>
          <a:p>
            <a:pPr lvl="1"/>
            <a:r>
              <a:rPr lang="en-US" sz="2400" dirty="0">
                <a:solidFill>
                  <a:schemeClr val="tx1"/>
                </a:solidFill>
              </a:rPr>
              <a:t>Comfort with caring for patients with back pain</a:t>
            </a:r>
          </a:p>
          <a:p>
            <a:pPr lvl="1"/>
            <a:r>
              <a:rPr lang="en-US" sz="2400" dirty="0">
                <a:solidFill>
                  <a:schemeClr val="tx1"/>
                </a:solidFill>
              </a:rPr>
              <a:t>Physical exam</a:t>
            </a:r>
          </a:p>
          <a:p>
            <a:pPr lvl="1"/>
            <a:r>
              <a:rPr lang="en-US" sz="2400" dirty="0">
                <a:solidFill>
                  <a:schemeClr val="tx1"/>
                </a:solidFill>
              </a:rPr>
              <a:t>Creation of treatment plans</a:t>
            </a:r>
          </a:p>
          <a:p>
            <a:pPr lvl="1"/>
            <a:r>
              <a:rPr lang="en-US" sz="2400" dirty="0">
                <a:solidFill>
                  <a:schemeClr val="tx1"/>
                </a:solidFill>
              </a:rPr>
              <a:t>OMT use </a:t>
            </a:r>
          </a:p>
          <a:p>
            <a:pPr lvl="1"/>
            <a:r>
              <a:rPr lang="en-US" sz="2400" dirty="0">
                <a:solidFill>
                  <a:schemeClr val="tx1"/>
                </a:solidFill>
              </a:rPr>
              <a:t>Referrals for spinal manipulation</a:t>
            </a:r>
          </a:p>
          <a:p>
            <a:pPr lvl="1"/>
            <a:endParaRPr lang="en-US" sz="2400" dirty="0">
              <a:solidFill>
                <a:schemeClr val="tx1"/>
              </a:solidFill>
            </a:endParaRPr>
          </a:p>
          <a:p>
            <a:pPr marL="201168" lvl="1"/>
            <a:r>
              <a:rPr lang="en-US" sz="2400" i="1" dirty="0">
                <a:solidFill>
                  <a:schemeClr val="tx1"/>
                </a:solidFill>
              </a:rPr>
              <a:t>The University of Minnesota Institutional Review Board determined that the study med the criteria for exemption from IRB review</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8</a:t>
            </a:fld>
            <a:endParaRPr lang="en-US" dirty="0"/>
          </a:p>
        </p:txBody>
      </p:sp>
    </p:spTree>
    <p:extLst>
      <p:ext uri="{BB962C8B-B14F-4D97-AF65-F5344CB8AC3E}">
        <p14:creationId xmlns:p14="http://schemas.microsoft.com/office/powerpoint/2010/main" val="316966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D8E-4672-FB4E-BDC4-106A5EA59750}"/>
              </a:ext>
            </a:extLst>
          </p:cNvPr>
          <p:cNvSpPr>
            <a:spLocks noGrp="1"/>
          </p:cNvSpPr>
          <p:nvPr>
            <p:ph type="title"/>
          </p:nvPr>
        </p:nvSpPr>
        <p:spPr>
          <a:xfrm>
            <a:off x="623888" y="1354137"/>
            <a:ext cx="7886700" cy="914400"/>
          </a:xfrm>
        </p:spPr>
        <p:txBody>
          <a:bodyPr/>
          <a:lstStyle/>
          <a:p>
            <a:r>
              <a:rPr lang="en-US" dirty="0"/>
              <a:t>Results</a:t>
            </a:r>
          </a:p>
        </p:txBody>
      </p:sp>
      <p:sp>
        <p:nvSpPr>
          <p:cNvPr id="3" name="Text Placeholder 2">
            <a:extLst>
              <a:ext uri="{FF2B5EF4-FFF2-40B4-BE49-F238E27FC236}">
                <a16:creationId xmlns:a16="http://schemas.microsoft.com/office/drawing/2014/main" id="{3B833F49-4F07-2248-99A8-C13860C4BFEE}"/>
              </a:ext>
            </a:extLst>
          </p:cNvPr>
          <p:cNvSpPr>
            <a:spLocks noGrp="1"/>
          </p:cNvSpPr>
          <p:nvPr>
            <p:ph type="body" idx="1"/>
          </p:nvPr>
        </p:nvSpPr>
        <p:spPr>
          <a:xfrm>
            <a:off x="623888" y="2392915"/>
            <a:ext cx="7886700" cy="4142356"/>
          </a:xfrm>
        </p:spPr>
        <p:txBody>
          <a:bodyPr>
            <a:normAutofit/>
          </a:bodyPr>
          <a:lstStyle/>
          <a:p>
            <a:endParaRPr lang="en-US" sz="2800" b="1" dirty="0" smtClean="0"/>
          </a:p>
          <a:p>
            <a:pPr algn="ctr"/>
            <a:r>
              <a:rPr lang="en-US" sz="2800" b="1" dirty="0" smtClean="0"/>
              <a:t>62</a:t>
            </a:r>
            <a:r>
              <a:rPr lang="en-US" sz="2800" b="1" dirty="0"/>
              <a:t>% </a:t>
            </a:r>
            <a:r>
              <a:rPr lang="en-US" sz="2800" dirty="0"/>
              <a:t>(42/68) emailed graduates completed the survey</a:t>
            </a:r>
          </a:p>
          <a:p>
            <a:pPr algn="ctr"/>
            <a:r>
              <a:rPr lang="en-US" sz="2800" i="1" dirty="0">
                <a:solidFill>
                  <a:schemeClr val="tx1"/>
                </a:solidFill>
              </a:rPr>
              <a:t>5 DO graduates who responded were removed from the data analysis</a:t>
            </a:r>
          </a:p>
          <a:p>
            <a:pPr algn="ctr"/>
            <a:endParaRPr lang="en-US" sz="2800" dirty="0"/>
          </a:p>
          <a:p>
            <a:pPr algn="ctr"/>
            <a:r>
              <a:rPr lang="en-US" sz="2800" dirty="0"/>
              <a:t>27 MDs had completed the OMT for MD Elective</a:t>
            </a:r>
          </a:p>
          <a:p>
            <a:pPr algn="ctr"/>
            <a:r>
              <a:rPr lang="en-US" sz="2800" dirty="0"/>
              <a:t>10 MDs did not complete the OMT for MD Elective</a:t>
            </a:r>
          </a:p>
          <a:p>
            <a:endParaRPr lang="en-US" dirty="0"/>
          </a:p>
        </p:txBody>
      </p:sp>
      <p:sp>
        <p:nvSpPr>
          <p:cNvPr id="4" name="Slide Number Placeholder 3">
            <a:extLst>
              <a:ext uri="{FF2B5EF4-FFF2-40B4-BE49-F238E27FC236}">
                <a16:creationId xmlns:a16="http://schemas.microsoft.com/office/drawing/2014/main" id="{2035D28A-6CFE-B34A-89CE-8299E941A908}"/>
              </a:ext>
            </a:extLst>
          </p:cNvPr>
          <p:cNvSpPr>
            <a:spLocks noGrp="1"/>
          </p:cNvSpPr>
          <p:nvPr>
            <p:ph type="sldNum" sz="quarter" idx="4"/>
          </p:nvPr>
        </p:nvSpPr>
        <p:spPr/>
        <p:txBody>
          <a:bodyPr/>
          <a:lstStyle/>
          <a:p>
            <a:fld id="{EA810E7C-020C-FA43-9CFD-DA754FFFF69E}" type="slidenum">
              <a:rPr lang="en-US" smtClean="0"/>
              <a:pPr/>
              <a:t>9</a:t>
            </a:fld>
            <a:endParaRPr lang="en-US" dirty="0"/>
          </a:p>
        </p:txBody>
      </p:sp>
    </p:spTree>
    <p:extLst>
      <p:ext uri="{BB962C8B-B14F-4D97-AF65-F5344CB8AC3E}">
        <p14:creationId xmlns:p14="http://schemas.microsoft.com/office/powerpoint/2010/main" val="1610357511"/>
      </p:ext>
    </p:extLst>
  </p:cSld>
  <p:clrMapOvr>
    <a:masterClrMapping/>
  </p:clrMapOvr>
</p:sld>
</file>

<file path=ppt/theme/theme1.xml><?xml version="1.0" encoding="utf-8"?>
<a:theme xmlns:a="http://schemas.openxmlformats.org/drawingml/2006/main" name="1_Office Theme">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806</Words>
  <Application>Microsoft Office PowerPoint</Application>
  <PresentationFormat>On-screen Show (4:3)</PresentationFormat>
  <Paragraphs>112</Paragraphs>
  <Slides>18</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18</vt:i4>
      </vt:variant>
    </vt:vector>
  </HeadingPairs>
  <TitlesOfParts>
    <vt:vector size="26" baseType="lpstr">
      <vt:lpstr>Arial</vt:lpstr>
      <vt:lpstr>Arial Narrow</vt:lpstr>
      <vt:lpstr>Calibri</vt:lpstr>
      <vt:lpstr>1_Office Theme</vt:lpstr>
      <vt:lpstr>Custom Design</vt:lpstr>
      <vt:lpstr>1_Custom Design</vt:lpstr>
      <vt:lpstr>3_Custom Design</vt:lpstr>
      <vt:lpstr>2_Custom Design</vt:lpstr>
      <vt:lpstr>Osteopathic Manipulative Treatment for the Allopathic Resident Elective:  Does it change practice after graduation? </vt:lpstr>
      <vt:lpstr>Objectives:</vt:lpstr>
      <vt:lpstr>Disclosures</vt:lpstr>
      <vt:lpstr>OMT for the Allopathic Resident Elective</vt:lpstr>
      <vt:lpstr>Background</vt:lpstr>
      <vt:lpstr>Background</vt:lpstr>
      <vt:lpstr>Unknown</vt:lpstr>
      <vt:lpstr>Methods</vt:lpstr>
      <vt:lpstr>Results</vt:lpstr>
      <vt:lpstr>Provide OMT care</vt:lpstr>
      <vt:lpstr>Regularly refer to a DO provider</vt:lpstr>
      <vt:lpstr>Performing Physical Exam on Patients Presenting with Back Pain</vt:lpstr>
      <vt:lpstr>Most Common Barrier to OMT Care</vt:lpstr>
      <vt:lpstr>Conclusions</vt:lpstr>
      <vt:lpstr>Conclusions</vt:lpstr>
      <vt:lpstr>References</vt:lpstr>
      <vt:lpstr>Questions?    aslatten@umn.edu     @broadwaydo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Andrew Slattengren</cp:lastModifiedBy>
  <cp:revision>11</cp:revision>
  <dcterms:created xsi:type="dcterms:W3CDTF">2020-10-26T17:33:56Z</dcterms:created>
  <dcterms:modified xsi:type="dcterms:W3CDTF">2022-04-25T18:55:33Z</dcterms:modified>
</cp:coreProperties>
</file>