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256" r:id="rId2"/>
    <p:sldId id="306" r:id="rId3"/>
    <p:sldId id="325" r:id="rId4"/>
    <p:sldId id="285" r:id="rId5"/>
    <p:sldId id="286" r:id="rId6"/>
    <p:sldId id="287" r:id="rId7"/>
    <p:sldId id="288" r:id="rId8"/>
    <p:sldId id="289" r:id="rId9"/>
    <p:sldId id="290" r:id="rId10"/>
    <p:sldId id="291" r:id="rId11"/>
    <p:sldId id="348" r:id="rId12"/>
    <p:sldId id="347" r:id="rId13"/>
    <p:sldId id="299" r:id="rId14"/>
    <p:sldId id="351" r:id="rId15"/>
    <p:sldId id="292" r:id="rId16"/>
    <p:sldId id="293" r:id="rId17"/>
    <p:sldId id="294" r:id="rId18"/>
    <p:sldId id="295" r:id="rId19"/>
    <p:sldId id="296" r:id="rId20"/>
    <p:sldId id="318" r:id="rId21"/>
    <p:sldId id="352" r:id="rId22"/>
    <p:sldId id="278" r:id="rId23"/>
    <p:sldId id="326" r:id="rId24"/>
    <p:sldId id="327" r:id="rId25"/>
    <p:sldId id="279" r:id="rId26"/>
    <p:sldId id="328" r:id="rId27"/>
    <p:sldId id="329" r:id="rId28"/>
    <p:sldId id="330" r:id="rId29"/>
    <p:sldId id="331" r:id="rId30"/>
    <p:sldId id="332" r:id="rId31"/>
    <p:sldId id="333" r:id="rId32"/>
    <p:sldId id="353" r:id="rId33"/>
    <p:sldId id="349" r:id="rId34"/>
    <p:sldId id="338" r:id="rId35"/>
    <p:sldId id="350" r:id="rId36"/>
    <p:sldId id="321" r:id="rId37"/>
    <p:sldId id="322" r:id="rId38"/>
    <p:sldId id="323" r:id="rId39"/>
    <p:sldId id="324" r:id="rId40"/>
    <p:sldId id="30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B0805-1664-4D0E-B35F-2DC9801B759E}" v="13" dt="2020-01-31T23:50:51.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0063" autoAdjust="0"/>
  </p:normalViewPr>
  <p:slideViewPr>
    <p:cSldViewPr snapToGrid="0">
      <p:cViewPr varScale="1">
        <p:scale>
          <a:sx n="77" d="100"/>
          <a:sy n="77" d="100"/>
        </p:scale>
        <p:origin x="94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islife3037 Reddick" userId="dc9e2d83f156945a" providerId="LiveId" clId="{69246062-BACB-44E3-B202-D95FD706CEC7}"/>
    <pc:docChg chg="undo custSel addSld delSld modSld sldOrd">
      <pc:chgData name="Parislife3037 Reddick" userId="dc9e2d83f156945a" providerId="LiveId" clId="{69246062-BACB-44E3-B202-D95FD706CEC7}" dt="2020-01-31T23:50:54.885" v="521" actId="27309"/>
      <pc:docMkLst>
        <pc:docMk/>
      </pc:docMkLst>
      <pc:sldChg chg="del">
        <pc:chgData name="Parislife3037 Reddick" userId="dc9e2d83f156945a" providerId="LiveId" clId="{69246062-BACB-44E3-B202-D95FD706CEC7}" dt="2020-01-31T23:36:02.438" v="25" actId="47"/>
        <pc:sldMkLst>
          <pc:docMk/>
          <pc:sldMk cId="944098737" sldId="257"/>
        </pc:sldMkLst>
      </pc:sldChg>
      <pc:sldChg chg="del">
        <pc:chgData name="Parislife3037 Reddick" userId="dc9e2d83f156945a" providerId="LiveId" clId="{69246062-BACB-44E3-B202-D95FD706CEC7}" dt="2020-01-31T23:36:02.768" v="26" actId="47"/>
        <pc:sldMkLst>
          <pc:docMk/>
          <pc:sldMk cId="978826711" sldId="258"/>
        </pc:sldMkLst>
      </pc:sldChg>
      <pc:sldChg chg="del">
        <pc:chgData name="Parislife3037 Reddick" userId="dc9e2d83f156945a" providerId="LiveId" clId="{69246062-BACB-44E3-B202-D95FD706CEC7}" dt="2020-01-31T23:36:03.281" v="27" actId="47"/>
        <pc:sldMkLst>
          <pc:docMk/>
          <pc:sldMk cId="3671920278" sldId="259"/>
        </pc:sldMkLst>
      </pc:sldChg>
      <pc:sldChg chg="del">
        <pc:chgData name="Parislife3037 Reddick" userId="dc9e2d83f156945a" providerId="LiveId" clId="{69246062-BACB-44E3-B202-D95FD706CEC7}" dt="2020-01-31T23:36:03.982" v="28" actId="47"/>
        <pc:sldMkLst>
          <pc:docMk/>
          <pc:sldMk cId="1000705588" sldId="260"/>
        </pc:sldMkLst>
      </pc:sldChg>
      <pc:sldChg chg="del">
        <pc:chgData name="Parislife3037 Reddick" userId="dc9e2d83f156945a" providerId="LiveId" clId="{69246062-BACB-44E3-B202-D95FD706CEC7}" dt="2020-01-31T23:35:56.080" v="0" actId="47"/>
        <pc:sldMkLst>
          <pc:docMk/>
          <pc:sldMk cId="4263999541" sldId="265"/>
        </pc:sldMkLst>
      </pc:sldChg>
      <pc:sldChg chg="del">
        <pc:chgData name="Parislife3037 Reddick" userId="dc9e2d83f156945a" providerId="LiveId" clId="{69246062-BACB-44E3-B202-D95FD706CEC7}" dt="2020-01-31T23:35:57.905" v="8" actId="47"/>
        <pc:sldMkLst>
          <pc:docMk/>
          <pc:sldMk cId="884481936" sldId="267"/>
        </pc:sldMkLst>
      </pc:sldChg>
      <pc:sldChg chg="del">
        <pc:chgData name="Parislife3037 Reddick" userId="dc9e2d83f156945a" providerId="LiveId" clId="{69246062-BACB-44E3-B202-D95FD706CEC7}" dt="2020-01-31T23:35:58.228" v="9" actId="47"/>
        <pc:sldMkLst>
          <pc:docMk/>
          <pc:sldMk cId="2309543657" sldId="268"/>
        </pc:sldMkLst>
      </pc:sldChg>
      <pc:sldChg chg="del">
        <pc:chgData name="Parislife3037 Reddick" userId="dc9e2d83f156945a" providerId="LiveId" clId="{69246062-BACB-44E3-B202-D95FD706CEC7}" dt="2020-01-31T23:36:01.803" v="21" actId="47"/>
        <pc:sldMkLst>
          <pc:docMk/>
          <pc:sldMk cId="300208650" sldId="276"/>
        </pc:sldMkLst>
      </pc:sldChg>
      <pc:sldChg chg="del">
        <pc:chgData name="Parislife3037 Reddick" userId="dc9e2d83f156945a" providerId="LiveId" clId="{69246062-BACB-44E3-B202-D95FD706CEC7}" dt="2020-01-31T23:43:01.825" v="201" actId="47"/>
        <pc:sldMkLst>
          <pc:docMk/>
          <pc:sldMk cId="3304455133" sldId="277"/>
        </pc:sldMkLst>
      </pc:sldChg>
      <pc:sldChg chg="modSp ord">
        <pc:chgData name="Parislife3037 Reddick" userId="dc9e2d83f156945a" providerId="LiveId" clId="{69246062-BACB-44E3-B202-D95FD706CEC7}" dt="2020-01-31T23:46:19.641" v="233" actId="20577"/>
        <pc:sldMkLst>
          <pc:docMk/>
          <pc:sldMk cId="3401944636" sldId="279"/>
        </pc:sldMkLst>
        <pc:spChg chg="mod">
          <ac:chgData name="Parislife3037 Reddick" userId="dc9e2d83f156945a" providerId="LiveId" clId="{69246062-BACB-44E3-B202-D95FD706CEC7}" dt="2020-01-31T23:46:19.641" v="233" actId="20577"/>
          <ac:spMkLst>
            <pc:docMk/>
            <pc:sldMk cId="3401944636" sldId="279"/>
            <ac:spMk id="2" creationId="{00000000-0000-0000-0000-000000000000}"/>
          </ac:spMkLst>
        </pc:spChg>
      </pc:sldChg>
      <pc:sldChg chg="del">
        <pc:chgData name="Parislife3037 Reddick" userId="dc9e2d83f156945a" providerId="LiveId" clId="{69246062-BACB-44E3-B202-D95FD706CEC7}" dt="2020-01-31T23:44:35.104" v="206" actId="47"/>
        <pc:sldMkLst>
          <pc:docMk/>
          <pc:sldMk cId="1567799705" sldId="280"/>
        </pc:sldMkLst>
      </pc:sldChg>
      <pc:sldChg chg="del">
        <pc:chgData name="Parislife3037 Reddick" userId="dc9e2d83f156945a" providerId="LiveId" clId="{69246062-BACB-44E3-B202-D95FD706CEC7}" dt="2020-01-31T23:44:36.770" v="207" actId="47"/>
        <pc:sldMkLst>
          <pc:docMk/>
          <pc:sldMk cId="143911618" sldId="281"/>
        </pc:sldMkLst>
      </pc:sldChg>
      <pc:sldChg chg="del">
        <pc:chgData name="Parislife3037 Reddick" userId="dc9e2d83f156945a" providerId="LiveId" clId="{69246062-BACB-44E3-B202-D95FD706CEC7}" dt="2020-01-31T23:44:37.519" v="208" actId="47"/>
        <pc:sldMkLst>
          <pc:docMk/>
          <pc:sldMk cId="2434496840" sldId="282"/>
        </pc:sldMkLst>
      </pc:sldChg>
      <pc:sldChg chg="del">
        <pc:chgData name="Parislife3037 Reddick" userId="dc9e2d83f156945a" providerId="LiveId" clId="{69246062-BACB-44E3-B202-D95FD706CEC7}" dt="2020-01-31T23:44:38.591" v="209" actId="47"/>
        <pc:sldMkLst>
          <pc:docMk/>
          <pc:sldMk cId="727523379" sldId="283"/>
        </pc:sldMkLst>
      </pc:sldChg>
      <pc:sldChg chg="modSp">
        <pc:chgData name="Parislife3037 Reddick" userId="dc9e2d83f156945a" providerId="LiveId" clId="{69246062-BACB-44E3-B202-D95FD706CEC7}" dt="2020-01-31T23:38:11.087" v="46" actId="20577"/>
        <pc:sldMkLst>
          <pc:docMk/>
          <pc:sldMk cId="3153272653" sldId="290"/>
        </pc:sldMkLst>
        <pc:spChg chg="mod">
          <ac:chgData name="Parislife3037 Reddick" userId="dc9e2d83f156945a" providerId="LiveId" clId="{69246062-BACB-44E3-B202-D95FD706CEC7}" dt="2020-01-31T23:38:11.087" v="46" actId="20577"/>
          <ac:spMkLst>
            <pc:docMk/>
            <pc:sldMk cId="3153272653" sldId="290"/>
            <ac:spMk id="7" creationId="{00000000-0000-0000-0000-000000000000}"/>
          </ac:spMkLst>
        </pc:spChg>
      </pc:sldChg>
      <pc:sldChg chg="modSp">
        <pc:chgData name="Parislife3037 Reddick" userId="dc9e2d83f156945a" providerId="LiveId" clId="{69246062-BACB-44E3-B202-D95FD706CEC7}" dt="2020-01-31T23:40:10.303" v="48" actId="20577"/>
        <pc:sldMkLst>
          <pc:docMk/>
          <pc:sldMk cId="3542517958" sldId="291"/>
        </pc:sldMkLst>
        <pc:spChg chg="mod">
          <ac:chgData name="Parislife3037 Reddick" userId="dc9e2d83f156945a" providerId="LiveId" clId="{69246062-BACB-44E3-B202-D95FD706CEC7}" dt="2020-01-31T23:40:10.303" v="48" actId="20577"/>
          <ac:spMkLst>
            <pc:docMk/>
            <pc:sldMk cId="3542517958" sldId="291"/>
            <ac:spMk id="2" creationId="{00000000-0000-0000-0000-000000000000}"/>
          </ac:spMkLst>
        </pc:spChg>
      </pc:sldChg>
      <pc:sldChg chg="del">
        <pc:chgData name="Parislife3037 Reddick" userId="dc9e2d83f156945a" providerId="LiveId" clId="{69246062-BACB-44E3-B202-D95FD706CEC7}" dt="2020-01-31T23:44:39.373" v="210" actId="47"/>
        <pc:sldMkLst>
          <pc:docMk/>
          <pc:sldMk cId="1294614452" sldId="300"/>
        </pc:sldMkLst>
      </pc:sldChg>
      <pc:sldChg chg="modSp">
        <pc:chgData name="Parislife3037 Reddick" userId="dc9e2d83f156945a" providerId="LiveId" clId="{69246062-BACB-44E3-B202-D95FD706CEC7}" dt="2020-01-31T23:45:33.771" v="227" actId="27636"/>
        <pc:sldMkLst>
          <pc:docMk/>
          <pc:sldMk cId="2481595430" sldId="301"/>
        </pc:sldMkLst>
        <pc:spChg chg="mod">
          <ac:chgData name="Parislife3037 Reddick" userId="dc9e2d83f156945a" providerId="LiveId" clId="{69246062-BACB-44E3-B202-D95FD706CEC7}" dt="2020-01-31T23:45:33.771" v="227" actId="27636"/>
          <ac:spMkLst>
            <pc:docMk/>
            <pc:sldMk cId="2481595430" sldId="301"/>
            <ac:spMk id="2" creationId="{00000000-0000-0000-0000-000000000000}"/>
          </ac:spMkLst>
        </pc:spChg>
        <pc:spChg chg="mod">
          <ac:chgData name="Parislife3037 Reddick" userId="dc9e2d83f156945a" providerId="LiveId" clId="{69246062-BACB-44E3-B202-D95FD706CEC7}" dt="2020-01-31T23:45:28" v="225" actId="14100"/>
          <ac:spMkLst>
            <pc:docMk/>
            <pc:sldMk cId="2481595430" sldId="301"/>
            <ac:spMk id="3" creationId="{00000000-0000-0000-0000-000000000000}"/>
          </ac:spMkLst>
        </pc:spChg>
      </pc:sldChg>
      <pc:sldChg chg="modSp del">
        <pc:chgData name="Parislife3037 Reddick" userId="dc9e2d83f156945a" providerId="LiveId" clId="{69246062-BACB-44E3-B202-D95FD706CEC7}" dt="2020-01-31T23:45:02.148" v="213" actId="47"/>
        <pc:sldMkLst>
          <pc:docMk/>
          <pc:sldMk cId="1721358830" sldId="302"/>
        </pc:sldMkLst>
        <pc:spChg chg="mod">
          <ac:chgData name="Parislife3037 Reddick" userId="dc9e2d83f156945a" providerId="LiveId" clId="{69246062-BACB-44E3-B202-D95FD706CEC7}" dt="2020-01-31T23:45:00.079" v="212" actId="27636"/>
          <ac:spMkLst>
            <pc:docMk/>
            <pc:sldMk cId="1721358830" sldId="302"/>
            <ac:spMk id="3" creationId="{00000000-0000-0000-0000-000000000000}"/>
          </ac:spMkLst>
        </pc:spChg>
      </pc:sldChg>
      <pc:sldChg chg="del">
        <pc:chgData name="Parislife3037 Reddick" userId="dc9e2d83f156945a" providerId="LiveId" clId="{69246062-BACB-44E3-B202-D95FD706CEC7}" dt="2020-01-31T23:36:00.131" v="15" actId="47"/>
        <pc:sldMkLst>
          <pc:docMk/>
          <pc:sldMk cId="1181874096" sldId="304"/>
        </pc:sldMkLst>
      </pc:sldChg>
      <pc:sldChg chg="del">
        <pc:chgData name="Parislife3037 Reddick" userId="dc9e2d83f156945a" providerId="LiveId" clId="{69246062-BACB-44E3-B202-D95FD706CEC7}" dt="2020-01-31T23:43:13.227" v="202" actId="47"/>
        <pc:sldMkLst>
          <pc:docMk/>
          <pc:sldMk cId="4182945913" sldId="307"/>
        </pc:sldMkLst>
      </pc:sldChg>
      <pc:sldChg chg="del">
        <pc:chgData name="Parislife3037 Reddick" userId="dc9e2d83f156945a" providerId="LiveId" clId="{69246062-BACB-44E3-B202-D95FD706CEC7}" dt="2020-01-31T23:35:59.734" v="14" actId="47"/>
        <pc:sldMkLst>
          <pc:docMk/>
          <pc:sldMk cId="904316709" sldId="310"/>
        </pc:sldMkLst>
      </pc:sldChg>
      <pc:sldChg chg="del">
        <pc:chgData name="Parislife3037 Reddick" userId="dc9e2d83f156945a" providerId="LiveId" clId="{69246062-BACB-44E3-B202-D95FD706CEC7}" dt="2020-01-31T23:36:01.285" v="19" actId="47"/>
        <pc:sldMkLst>
          <pc:docMk/>
          <pc:sldMk cId="227618034" sldId="311"/>
        </pc:sldMkLst>
      </pc:sldChg>
      <pc:sldChg chg="del">
        <pc:chgData name="Parislife3037 Reddick" userId="dc9e2d83f156945a" providerId="LiveId" clId="{69246062-BACB-44E3-B202-D95FD706CEC7}" dt="2020-01-31T23:36:01.032" v="18" actId="47"/>
        <pc:sldMkLst>
          <pc:docMk/>
          <pc:sldMk cId="3156659305" sldId="313"/>
        </pc:sldMkLst>
      </pc:sldChg>
      <pc:sldChg chg="del">
        <pc:chgData name="Parislife3037 Reddick" userId="dc9e2d83f156945a" providerId="LiveId" clId="{69246062-BACB-44E3-B202-D95FD706CEC7}" dt="2020-01-31T23:35:58.582" v="10" actId="47"/>
        <pc:sldMkLst>
          <pc:docMk/>
          <pc:sldMk cId="173717779" sldId="314"/>
        </pc:sldMkLst>
      </pc:sldChg>
      <pc:sldChg chg="del">
        <pc:chgData name="Parislife3037 Reddick" userId="dc9e2d83f156945a" providerId="LiveId" clId="{69246062-BACB-44E3-B202-D95FD706CEC7}" dt="2020-01-31T23:35:58.835" v="11" actId="47"/>
        <pc:sldMkLst>
          <pc:docMk/>
          <pc:sldMk cId="2346211798" sldId="315"/>
        </pc:sldMkLst>
      </pc:sldChg>
      <pc:sldChg chg="del">
        <pc:chgData name="Parislife3037 Reddick" userId="dc9e2d83f156945a" providerId="LiveId" clId="{69246062-BACB-44E3-B202-D95FD706CEC7}" dt="2020-01-31T23:35:59.082" v="12" actId="47"/>
        <pc:sldMkLst>
          <pc:docMk/>
          <pc:sldMk cId="116195440" sldId="316"/>
        </pc:sldMkLst>
      </pc:sldChg>
      <pc:sldChg chg="del">
        <pc:chgData name="Parislife3037 Reddick" userId="dc9e2d83f156945a" providerId="LiveId" clId="{69246062-BACB-44E3-B202-D95FD706CEC7}" dt="2020-01-31T23:35:59.481" v="13" actId="47"/>
        <pc:sldMkLst>
          <pc:docMk/>
          <pc:sldMk cId="1721375446" sldId="317"/>
        </pc:sldMkLst>
      </pc:sldChg>
      <pc:sldChg chg="modSp ord modAnim">
        <pc:chgData name="Parislife3037 Reddick" userId="dc9e2d83f156945a" providerId="LiveId" clId="{69246062-BACB-44E3-B202-D95FD706CEC7}" dt="2020-01-31T23:50:40.524" v="515"/>
        <pc:sldMkLst>
          <pc:docMk/>
          <pc:sldMk cId="1278779683" sldId="318"/>
        </pc:sldMkLst>
        <pc:spChg chg="mod">
          <ac:chgData name="Parislife3037 Reddick" userId="dc9e2d83f156945a" providerId="LiveId" clId="{69246062-BACB-44E3-B202-D95FD706CEC7}" dt="2020-01-31T23:50:13.927" v="510" actId="20577"/>
          <ac:spMkLst>
            <pc:docMk/>
            <pc:sldMk cId="1278779683" sldId="318"/>
            <ac:spMk id="3" creationId="{E7AAFEEB-55C2-4E92-9DA8-AD1C98427989}"/>
          </ac:spMkLst>
        </pc:spChg>
      </pc:sldChg>
      <pc:sldChg chg="del">
        <pc:chgData name="Parislife3037 Reddick" userId="dc9e2d83f156945a" providerId="LiveId" clId="{69246062-BACB-44E3-B202-D95FD706CEC7}" dt="2020-01-31T23:36:00.483" v="16" actId="47"/>
        <pc:sldMkLst>
          <pc:docMk/>
          <pc:sldMk cId="405500298" sldId="319"/>
        </pc:sldMkLst>
      </pc:sldChg>
      <pc:sldChg chg="del">
        <pc:chgData name="Parislife3037 Reddick" userId="dc9e2d83f156945a" providerId="LiveId" clId="{69246062-BACB-44E3-B202-D95FD706CEC7}" dt="2020-01-31T23:36:00.815" v="17" actId="47"/>
        <pc:sldMkLst>
          <pc:docMk/>
          <pc:sldMk cId="2456389788" sldId="320"/>
        </pc:sldMkLst>
      </pc:sldChg>
      <pc:sldChg chg="ord">
        <pc:chgData name="Parislife3037 Reddick" userId="dc9e2d83f156945a" providerId="LiveId" clId="{69246062-BACB-44E3-B202-D95FD706CEC7}" dt="2020-01-31T23:48:30.147" v="311"/>
        <pc:sldMkLst>
          <pc:docMk/>
          <pc:sldMk cId="4074034296" sldId="321"/>
        </pc:sldMkLst>
      </pc:sldChg>
      <pc:sldChg chg="modSp add">
        <pc:chgData name="Parislife3037 Reddick" userId="dc9e2d83f156945a" providerId="LiveId" clId="{69246062-BACB-44E3-B202-D95FD706CEC7}" dt="2020-01-31T23:36:44.993" v="35"/>
        <pc:sldMkLst>
          <pc:docMk/>
          <pc:sldMk cId="1507155927" sldId="325"/>
        </pc:sldMkLst>
        <pc:spChg chg="mod">
          <ac:chgData name="Parislife3037 Reddick" userId="dc9e2d83f156945a" providerId="LiveId" clId="{69246062-BACB-44E3-B202-D95FD706CEC7}" dt="2020-01-31T23:36:44.993" v="35"/>
          <ac:spMkLst>
            <pc:docMk/>
            <pc:sldMk cId="1507155927" sldId="325"/>
            <ac:spMk id="3" creationId="{BC9ED535-A791-43B1-92FF-959D2BB4B4A5}"/>
          </ac:spMkLst>
        </pc:spChg>
      </pc:sldChg>
      <pc:sldChg chg="del">
        <pc:chgData name="Parislife3037 Reddick" userId="dc9e2d83f156945a" providerId="LiveId" clId="{69246062-BACB-44E3-B202-D95FD706CEC7}" dt="2020-01-31T23:36:23.874" v="30" actId="2696"/>
        <pc:sldMkLst>
          <pc:docMk/>
          <pc:sldMk cId="3440693507" sldId="325"/>
        </pc:sldMkLst>
      </pc:sldChg>
      <pc:sldChg chg="modSp">
        <pc:chgData name="Parislife3037 Reddick" userId="dc9e2d83f156945a" providerId="LiveId" clId="{69246062-BACB-44E3-B202-D95FD706CEC7}" dt="2020-01-31T23:46:13.471" v="231" actId="20577"/>
        <pc:sldMkLst>
          <pc:docMk/>
          <pc:sldMk cId="1766971328" sldId="326"/>
        </pc:sldMkLst>
        <pc:spChg chg="mod">
          <ac:chgData name="Parislife3037 Reddick" userId="dc9e2d83f156945a" providerId="LiveId" clId="{69246062-BACB-44E3-B202-D95FD706CEC7}" dt="2020-01-31T23:46:13.471" v="231" actId="20577"/>
          <ac:spMkLst>
            <pc:docMk/>
            <pc:sldMk cId="1766971328" sldId="326"/>
            <ac:spMk id="2" creationId="{00000000-0000-0000-0000-000000000000}"/>
          </ac:spMkLst>
        </pc:spChg>
      </pc:sldChg>
      <pc:sldChg chg="modSp">
        <pc:chgData name="Parislife3037 Reddick" userId="dc9e2d83f156945a" providerId="LiveId" clId="{69246062-BACB-44E3-B202-D95FD706CEC7}" dt="2020-01-31T23:46:43.179" v="237" actId="20577"/>
        <pc:sldMkLst>
          <pc:docMk/>
          <pc:sldMk cId="3800397900" sldId="330"/>
        </pc:sldMkLst>
        <pc:spChg chg="mod">
          <ac:chgData name="Parislife3037 Reddick" userId="dc9e2d83f156945a" providerId="LiveId" clId="{69246062-BACB-44E3-B202-D95FD706CEC7}" dt="2020-01-31T23:46:43.179" v="237" actId="20577"/>
          <ac:spMkLst>
            <pc:docMk/>
            <pc:sldMk cId="3800397900" sldId="330"/>
            <ac:spMk id="9" creationId="{C845E793-425B-4F29-9968-7C08A3257E1A}"/>
          </ac:spMkLst>
        </pc:spChg>
      </pc:sldChg>
      <pc:sldChg chg="modSp">
        <pc:chgData name="Parislife3037 Reddick" userId="dc9e2d83f156945a" providerId="LiveId" clId="{69246062-BACB-44E3-B202-D95FD706CEC7}" dt="2020-01-31T23:46:55.255" v="239" actId="20577"/>
        <pc:sldMkLst>
          <pc:docMk/>
          <pc:sldMk cId="3540547981" sldId="331"/>
        </pc:sldMkLst>
        <pc:spChg chg="mod">
          <ac:chgData name="Parislife3037 Reddick" userId="dc9e2d83f156945a" providerId="LiveId" clId="{69246062-BACB-44E3-B202-D95FD706CEC7}" dt="2020-01-31T23:46:55.255" v="239" actId="20577"/>
          <ac:spMkLst>
            <pc:docMk/>
            <pc:sldMk cId="3540547981" sldId="331"/>
            <ac:spMk id="2" creationId="{00000000-0000-0000-0000-000000000000}"/>
          </ac:spMkLst>
        </pc:spChg>
      </pc:sldChg>
      <pc:sldChg chg="modSp">
        <pc:chgData name="Parislife3037 Reddick" userId="dc9e2d83f156945a" providerId="LiveId" clId="{69246062-BACB-44E3-B202-D95FD706CEC7}" dt="2020-01-31T23:47:02.566" v="241" actId="20577"/>
        <pc:sldMkLst>
          <pc:docMk/>
          <pc:sldMk cId="3344315958" sldId="332"/>
        </pc:sldMkLst>
        <pc:spChg chg="mod">
          <ac:chgData name="Parislife3037 Reddick" userId="dc9e2d83f156945a" providerId="LiveId" clId="{69246062-BACB-44E3-B202-D95FD706CEC7}" dt="2020-01-31T23:47:02.566" v="241" actId="20577"/>
          <ac:spMkLst>
            <pc:docMk/>
            <pc:sldMk cId="3344315958" sldId="332"/>
            <ac:spMk id="2" creationId="{85F0E11E-5376-4B89-90E9-1B1062E6B0B1}"/>
          </ac:spMkLst>
        </pc:spChg>
      </pc:sldChg>
      <pc:sldChg chg="addSp delSp modSp ord">
        <pc:chgData name="Parislife3037 Reddick" userId="dc9e2d83f156945a" providerId="LiveId" clId="{69246062-BACB-44E3-B202-D95FD706CEC7}" dt="2020-01-31T23:50:54.885" v="521" actId="27309"/>
        <pc:sldMkLst>
          <pc:docMk/>
          <pc:sldMk cId="813823226" sldId="333"/>
        </pc:sldMkLst>
        <pc:spChg chg="mod">
          <ac:chgData name="Parislife3037 Reddick" userId="dc9e2d83f156945a" providerId="LiveId" clId="{69246062-BACB-44E3-B202-D95FD706CEC7}" dt="2020-01-31T23:49:07.893" v="328" actId="20577"/>
          <ac:spMkLst>
            <pc:docMk/>
            <pc:sldMk cId="813823226" sldId="333"/>
            <ac:spMk id="2" creationId="{F598E23C-36AE-4BFF-97BC-2F7A19541EA4}"/>
          </ac:spMkLst>
        </pc:spChg>
        <pc:spChg chg="mod">
          <ac:chgData name="Parislife3037 Reddick" userId="dc9e2d83f156945a" providerId="LiveId" clId="{69246062-BACB-44E3-B202-D95FD706CEC7}" dt="2020-01-31T23:47:56.150" v="301" actId="27636"/>
          <ac:spMkLst>
            <pc:docMk/>
            <pc:sldMk cId="813823226" sldId="333"/>
            <ac:spMk id="3" creationId="{9C97E34C-6C0F-452D-A5D5-B7FDD97D4C29}"/>
          </ac:spMkLst>
        </pc:spChg>
        <pc:graphicFrameChg chg="add del modGraphic">
          <ac:chgData name="Parislife3037 Reddick" userId="dc9e2d83f156945a" providerId="LiveId" clId="{69246062-BACB-44E3-B202-D95FD706CEC7}" dt="2020-01-31T23:50:54.885" v="521" actId="27309"/>
          <ac:graphicFrameMkLst>
            <pc:docMk/>
            <pc:sldMk cId="813823226" sldId="333"/>
            <ac:graphicFrameMk id="5" creationId="{6C9F06F1-35DF-4746-80CC-44646793D524}"/>
          </ac:graphicFrameMkLst>
        </pc:graphicFrameChg>
      </pc:sldChg>
      <pc:sldChg chg="del">
        <pc:chgData name="Parislife3037 Reddick" userId="dc9e2d83f156945a" providerId="LiveId" clId="{69246062-BACB-44E3-B202-D95FD706CEC7}" dt="2020-01-31T23:36:01.535" v="20" actId="47"/>
        <pc:sldMkLst>
          <pc:docMk/>
          <pc:sldMk cId="1824960779" sldId="334"/>
        </pc:sldMkLst>
      </pc:sldChg>
      <pc:sldChg chg="del">
        <pc:chgData name="Parislife3037 Reddick" userId="dc9e2d83f156945a" providerId="LiveId" clId="{69246062-BACB-44E3-B202-D95FD706CEC7}" dt="2020-01-31T23:36:01.962" v="22" actId="47"/>
        <pc:sldMkLst>
          <pc:docMk/>
          <pc:sldMk cId="2939270228" sldId="335"/>
        </pc:sldMkLst>
      </pc:sldChg>
      <pc:sldChg chg="del">
        <pc:chgData name="Parislife3037 Reddick" userId="dc9e2d83f156945a" providerId="LiveId" clId="{69246062-BACB-44E3-B202-D95FD706CEC7}" dt="2020-01-31T23:36:02.134" v="23" actId="47"/>
        <pc:sldMkLst>
          <pc:docMk/>
          <pc:sldMk cId="3010631870" sldId="336"/>
        </pc:sldMkLst>
      </pc:sldChg>
      <pc:sldChg chg="del">
        <pc:chgData name="Parislife3037 Reddick" userId="dc9e2d83f156945a" providerId="LiveId" clId="{69246062-BACB-44E3-B202-D95FD706CEC7}" dt="2020-01-31T23:36:02.314" v="24" actId="47"/>
        <pc:sldMkLst>
          <pc:docMk/>
          <pc:sldMk cId="2936184662" sldId="337"/>
        </pc:sldMkLst>
      </pc:sldChg>
      <pc:sldChg chg="modSp">
        <pc:chgData name="Parislife3037 Reddick" userId="dc9e2d83f156945a" providerId="LiveId" clId="{69246062-BACB-44E3-B202-D95FD706CEC7}" dt="2020-01-31T23:48:21.154" v="309" actId="20577"/>
        <pc:sldMkLst>
          <pc:docMk/>
          <pc:sldMk cId="3598423555" sldId="338"/>
        </pc:sldMkLst>
        <pc:spChg chg="mod">
          <ac:chgData name="Parislife3037 Reddick" userId="dc9e2d83f156945a" providerId="LiveId" clId="{69246062-BACB-44E3-B202-D95FD706CEC7}" dt="2020-01-31T23:48:21.154" v="309" actId="20577"/>
          <ac:spMkLst>
            <pc:docMk/>
            <pc:sldMk cId="3598423555" sldId="338"/>
            <ac:spMk id="2" creationId="{00000000-0000-0000-0000-000000000000}"/>
          </ac:spMkLst>
        </pc:spChg>
      </pc:sldChg>
      <pc:sldChg chg="del">
        <pc:chgData name="Parislife3037 Reddick" userId="dc9e2d83f156945a" providerId="LiveId" clId="{69246062-BACB-44E3-B202-D95FD706CEC7}" dt="2020-01-31T23:35:56.625" v="2" actId="47"/>
        <pc:sldMkLst>
          <pc:docMk/>
          <pc:sldMk cId="4260085096" sldId="340"/>
        </pc:sldMkLst>
      </pc:sldChg>
      <pc:sldChg chg="del">
        <pc:chgData name="Parislife3037 Reddick" userId="dc9e2d83f156945a" providerId="LiveId" clId="{69246062-BACB-44E3-B202-D95FD706CEC7}" dt="2020-01-31T23:35:56.736" v="3" actId="47"/>
        <pc:sldMkLst>
          <pc:docMk/>
          <pc:sldMk cId="3251748647" sldId="341"/>
        </pc:sldMkLst>
      </pc:sldChg>
      <pc:sldChg chg="del">
        <pc:chgData name="Parislife3037 Reddick" userId="dc9e2d83f156945a" providerId="LiveId" clId="{69246062-BACB-44E3-B202-D95FD706CEC7}" dt="2020-01-31T23:35:57.149" v="5" actId="47"/>
        <pc:sldMkLst>
          <pc:docMk/>
          <pc:sldMk cId="1946097528" sldId="342"/>
        </pc:sldMkLst>
      </pc:sldChg>
      <pc:sldChg chg="del">
        <pc:chgData name="Parislife3037 Reddick" userId="dc9e2d83f156945a" providerId="LiveId" clId="{69246062-BACB-44E3-B202-D95FD706CEC7}" dt="2020-01-31T23:35:56.304" v="1" actId="47"/>
        <pc:sldMkLst>
          <pc:docMk/>
          <pc:sldMk cId="2579297550" sldId="343"/>
        </pc:sldMkLst>
      </pc:sldChg>
      <pc:sldChg chg="del">
        <pc:chgData name="Parislife3037 Reddick" userId="dc9e2d83f156945a" providerId="LiveId" clId="{69246062-BACB-44E3-B202-D95FD706CEC7}" dt="2020-01-31T23:35:57.405" v="6" actId="47"/>
        <pc:sldMkLst>
          <pc:docMk/>
          <pc:sldMk cId="3546150277" sldId="344"/>
        </pc:sldMkLst>
      </pc:sldChg>
      <pc:sldChg chg="del">
        <pc:chgData name="Parislife3037 Reddick" userId="dc9e2d83f156945a" providerId="LiveId" clId="{69246062-BACB-44E3-B202-D95FD706CEC7}" dt="2020-01-31T23:43:18.878" v="203" actId="47"/>
        <pc:sldMkLst>
          <pc:docMk/>
          <pc:sldMk cId="4070983757" sldId="345"/>
        </pc:sldMkLst>
      </pc:sldChg>
      <pc:sldChg chg="del">
        <pc:chgData name="Parislife3037 Reddick" userId="dc9e2d83f156945a" providerId="LiveId" clId="{69246062-BACB-44E3-B202-D95FD706CEC7}" dt="2020-01-31T23:35:56.949" v="4" actId="47"/>
        <pc:sldMkLst>
          <pc:docMk/>
          <pc:sldMk cId="2616377517" sldId="346"/>
        </pc:sldMkLst>
      </pc:sldChg>
      <pc:sldChg chg="add del">
        <pc:chgData name="Parislife3037 Reddick" userId="dc9e2d83f156945a" providerId="LiveId" clId="{69246062-BACB-44E3-B202-D95FD706CEC7}" dt="2020-01-31T23:37:58.111" v="36"/>
        <pc:sldMkLst>
          <pc:docMk/>
          <pc:sldMk cId="1368933676" sldId="347"/>
        </pc:sldMkLst>
      </pc:sldChg>
      <pc:sldChg chg="del">
        <pc:chgData name="Parislife3037 Reddick" userId="dc9e2d83f156945a" providerId="LiveId" clId="{69246062-BACB-44E3-B202-D95FD706CEC7}" dt="2020-01-31T23:36:04.449" v="29" actId="47"/>
        <pc:sldMkLst>
          <pc:docMk/>
          <pc:sldMk cId="1844918932" sldId="348"/>
        </pc:sldMkLst>
      </pc:sldChg>
      <pc:sldChg chg="addSp modSp add">
        <pc:chgData name="Parislife3037 Reddick" userId="dc9e2d83f156945a" providerId="LiveId" clId="{69246062-BACB-44E3-B202-D95FD706CEC7}" dt="2020-01-31T23:42:18.906" v="199" actId="20577"/>
        <pc:sldMkLst>
          <pc:docMk/>
          <pc:sldMk cId="3872597392" sldId="348"/>
        </pc:sldMkLst>
        <pc:spChg chg="mod">
          <ac:chgData name="Parislife3037 Reddick" userId="dc9e2d83f156945a" providerId="LiveId" clId="{69246062-BACB-44E3-B202-D95FD706CEC7}" dt="2020-01-31T23:41:46.166" v="107" actId="20577"/>
          <ac:spMkLst>
            <pc:docMk/>
            <pc:sldMk cId="3872597392" sldId="348"/>
            <ac:spMk id="2" creationId="{F7009369-AE7F-40ED-8614-78C7B891875B}"/>
          </ac:spMkLst>
        </pc:spChg>
        <pc:spChg chg="add mod">
          <ac:chgData name="Parislife3037 Reddick" userId="dc9e2d83f156945a" providerId="LiveId" clId="{69246062-BACB-44E3-B202-D95FD706CEC7}" dt="2020-01-31T23:42:18.906" v="199" actId="20577"/>
          <ac:spMkLst>
            <pc:docMk/>
            <pc:sldMk cId="3872597392" sldId="348"/>
            <ac:spMk id="3" creationId="{C70F191B-16C0-4C19-8CB7-DFAE35311A17}"/>
          </ac:spMkLst>
        </pc:spChg>
      </pc:sldChg>
      <pc:sldChg chg="modSp add">
        <pc:chgData name="Parislife3037 Reddick" userId="dc9e2d83f156945a" providerId="LiveId" clId="{69246062-BACB-44E3-B202-D95FD706CEC7}" dt="2020-01-31T23:49:26.792" v="336" actId="113"/>
        <pc:sldMkLst>
          <pc:docMk/>
          <pc:sldMk cId="542376388" sldId="349"/>
        </pc:sldMkLst>
        <pc:spChg chg="mod">
          <ac:chgData name="Parislife3037 Reddick" userId="dc9e2d83f156945a" providerId="LiveId" clId="{69246062-BACB-44E3-B202-D95FD706CEC7}" dt="2020-01-31T23:49:26.792" v="336" actId="113"/>
          <ac:spMkLst>
            <pc:docMk/>
            <pc:sldMk cId="542376388" sldId="349"/>
            <ac:spMk id="2" creationId="{F598E23C-36AE-4BFF-97BC-2F7A19541EA4}"/>
          </ac:spMkLst>
        </pc:spChg>
      </pc:sldChg>
      <pc:sldChg chg="delSp add">
        <pc:chgData name="Parislife3037 Reddick" userId="dc9e2d83f156945a" providerId="LiveId" clId="{69246062-BACB-44E3-B202-D95FD706CEC7}" dt="2020-01-31T23:48:39.295" v="313"/>
        <pc:sldMkLst>
          <pc:docMk/>
          <pc:sldMk cId="1423333155" sldId="350"/>
        </pc:sldMkLst>
        <pc:spChg chg="del">
          <ac:chgData name="Parislife3037 Reddick" userId="dc9e2d83f156945a" providerId="LiveId" clId="{69246062-BACB-44E3-B202-D95FD706CEC7}" dt="2020-01-31T23:48:39.295" v="313"/>
          <ac:spMkLst>
            <pc:docMk/>
            <pc:sldMk cId="1423333155" sldId="350"/>
            <ac:spMk id="2" creationId="{656E69B0-0436-4751-BBA7-E41D7A5DC40B}"/>
          </ac:spMkLst>
        </pc:spChg>
        <pc:spChg chg="del">
          <ac:chgData name="Parislife3037 Reddick" userId="dc9e2d83f156945a" providerId="LiveId" clId="{69246062-BACB-44E3-B202-D95FD706CEC7}" dt="2020-01-31T23:48:39.295" v="313"/>
          <ac:spMkLst>
            <pc:docMk/>
            <pc:sldMk cId="1423333155" sldId="350"/>
            <ac:spMk id="3" creationId="{41217FB9-2B8E-4412-9D3D-E59DB1B3EE26}"/>
          </ac:spMkLst>
        </pc:spChg>
      </pc:sldChg>
      <pc:sldChg chg="add">
        <pc:chgData name="Parislife3037 Reddick" userId="dc9e2d83f156945a" providerId="LiveId" clId="{69246062-BACB-44E3-B202-D95FD706CEC7}" dt="2020-01-31T23:50:36.559" v="513"/>
        <pc:sldMkLst>
          <pc:docMk/>
          <pc:sldMk cId="1429193653" sldId="351"/>
        </pc:sldMkLst>
      </pc:sldChg>
      <pc:sldChg chg="add">
        <pc:chgData name="Parislife3037 Reddick" userId="dc9e2d83f156945a" providerId="LiveId" clId="{69246062-BACB-44E3-B202-D95FD706CEC7}" dt="2020-01-31T23:50:41.815" v="516"/>
        <pc:sldMkLst>
          <pc:docMk/>
          <pc:sldMk cId="2455473288" sldId="352"/>
        </pc:sldMkLst>
      </pc:sldChg>
      <pc:sldChg chg="add">
        <pc:chgData name="Parislife3037 Reddick" userId="dc9e2d83f156945a" providerId="LiveId" clId="{69246062-BACB-44E3-B202-D95FD706CEC7}" dt="2020-01-31T23:50:51.046" v="517"/>
        <pc:sldMkLst>
          <pc:docMk/>
          <pc:sldMk cId="1376200991" sldId="3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5E4A0-A661-416B-9DD6-62E6A3D143DE}" type="datetimeFigureOut">
              <a:rPr lang="en-US" smtClean="0"/>
              <a:t>1/31/2020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06BBC-0309-40E2-B1AE-17934A8A9FBD}" type="slidenum">
              <a:rPr lang="en-US" smtClean="0"/>
              <a:t>‹#›</a:t>
            </a:fld>
            <a:endParaRPr lang="en-US"/>
          </a:p>
        </p:txBody>
      </p:sp>
    </p:spTree>
    <p:extLst>
      <p:ext uri="{BB962C8B-B14F-4D97-AF65-F5344CB8AC3E}">
        <p14:creationId xmlns:p14="http://schemas.microsoft.com/office/powerpoint/2010/main" val="310380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3 conceptual approaches from IOM</a:t>
            </a:r>
          </a:p>
        </p:txBody>
      </p:sp>
      <p:sp>
        <p:nvSpPr>
          <p:cNvPr id="4" name="Slide Number Placeholder 3"/>
          <p:cNvSpPr>
            <a:spLocks noGrp="1"/>
          </p:cNvSpPr>
          <p:nvPr>
            <p:ph type="sldNum" sz="quarter" idx="10"/>
          </p:nvPr>
        </p:nvSpPr>
        <p:spPr/>
        <p:txBody>
          <a:bodyPr/>
          <a:lstStyle/>
          <a:p>
            <a:fld id="{2CA0907F-714F-4E01-89D7-385D382192F3}" type="slidenum">
              <a:rPr lang="en-US" smtClean="0"/>
              <a:t>12</a:t>
            </a:fld>
            <a:endParaRPr lang="en-US"/>
          </a:p>
        </p:txBody>
      </p:sp>
    </p:spTree>
    <p:extLst>
      <p:ext uri="{BB962C8B-B14F-4D97-AF65-F5344CB8AC3E}">
        <p14:creationId xmlns:p14="http://schemas.microsoft.com/office/powerpoint/2010/main" val="1582462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National Center for Health Statistics (1988 = age 27…1990 = age 29)</a:t>
            </a:r>
            <a:endParaRPr lang="en-US" dirty="0"/>
          </a:p>
        </p:txBody>
      </p:sp>
      <p:sp>
        <p:nvSpPr>
          <p:cNvPr id="4" name="Slide Number Placeholder 3"/>
          <p:cNvSpPr>
            <a:spLocks noGrp="1"/>
          </p:cNvSpPr>
          <p:nvPr>
            <p:ph type="sldNum" sz="quarter" idx="5"/>
          </p:nvPr>
        </p:nvSpPr>
        <p:spPr/>
        <p:txBody>
          <a:bodyPr/>
          <a:lstStyle/>
          <a:p>
            <a:fld id="{2CA0907F-714F-4E01-89D7-385D382192F3}" type="slidenum">
              <a:rPr lang="en-US" smtClean="0"/>
              <a:t>38</a:t>
            </a:fld>
            <a:endParaRPr lang="en-US"/>
          </a:p>
        </p:txBody>
      </p:sp>
    </p:spTree>
    <p:extLst>
      <p:ext uri="{BB962C8B-B14F-4D97-AF65-F5344CB8AC3E}">
        <p14:creationId xmlns:p14="http://schemas.microsoft.com/office/powerpoint/2010/main" val="2825378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http://cebp.aacrjournals.org/content/25/1/16 (incidence of stomach cancer per 100,000: Japan 66.7, Korea 64.6, China Shanghai 26.6, Hong Kong 12.1)</a:t>
            </a:r>
          </a:p>
        </p:txBody>
      </p:sp>
      <p:sp>
        <p:nvSpPr>
          <p:cNvPr id="4" name="Slide Number Placeholder 3"/>
          <p:cNvSpPr>
            <a:spLocks noGrp="1"/>
          </p:cNvSpPr>
          <p:nvPr>
            <p:ph type="sldNum" sz="quarter" idx="5"/>
          </p:nvPr>
        </p:nvSpPr>
        <p:spPr/>
        <p:txBody>
          <a:bodyPr/>
          <a:lstStyle/>
          <a:p>
            <a:fld id="{2CA0907F-714F-4E01-89D7-385D382192F3}" type="slidenum">
              <a:rPr lang="en-US" smtClean="0"/>
              <a:t>39</a:t>
            </a:fld>
            <a:endParaRPr lang="en-US"/>
          </a:p>
        </p:txBody>
      </p:sp>
    </p:spTree>
    <p:extLst>
      <p:ext uri="{BB962C8B-B14F-4D97-AF65-F5344CB8AC3E}">
        <p14:creationId xmlns:p14="http://schemas.microsoft.com/office/powerpoint/2010/main" val="174573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3 conceptual approaches from IOM</a:t>
            </a:r>
          </a:p>
        </p:txBody>
      </p:sp>
      <p:sp>
        <p:nvSpPr>
          <p:cNvPr id="4" name="Slide Number Placeholder 3"/>
          <p:cNvSpPr>
            <a:spLocks noGrp="1"/>
          </p:cNvSpPr>
          <p:nvPr>
            <p:ph type="sldNum" sz="quarter" idx="10"/>
          </p:nvPr>
        </p:nvSpPr>
        <p:spPr/>
        <p:txBody>
          <a:bodyPr/>
          <a:lstStyle/>
          <a:p>
            <a:fld id="{2CA0907F-714F-4E01-89D7-385D382192F3}" type="slidenum">
              <a:rPr lang="en-US" smtClean="0"/>
              <a:t>14</a:t>
            </a:fld>
            <a:endParaRPr lang="en-US"/>
          </a:p>
        </p:txBody>
      </p:sp>
    </p:spTree>
    <p:extLst>
      <p:ext uri="{BB962C8B-B14F-4D97-AF65-F5344CB8AC3E}">
        <p14:creationId xmlns:p14="http://schemas.microsoft.com/office/powerpoint/2010/main" val="387880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“long held &amp; erroneous</a:t>
            </a:r>
            <a:r>
              <a:rPr lang="en-US" b="1" baseline="0" dirty="0"/>
              <a:t> conclusion</a:t>
            </a:r>
            <a:endParaRPr lang="en-US" b="1" dirty="0"/>
          </a:p>
        </p:txBody>
      </p:sp>
      <p:sp>
        <p:nvSpPr>
          <p:cNvPr id="4" name="Slide Number Placeholder 3"/>
          <p:cNvSpPr>
            <a:spLocks noGrp="1"/>
          </p:cNvSpPr>
          <p:nvPr>
            <p:ph type="sldNum" sz="quarter" idx="10"/>
          </p:nvPr>
        </p:nvSpPr>
        <p:spPr/>
        <p:txBody>
          <a:bodyPr/>
          <a:lstStyle/>
          <a:p>
            <a:fld id="{2E910B6A-79C8-4A8C-B6C7-EDD8B5FFD9E1}" type="slidenum">
              <a:rPr lang="en-US" smtClean="0"/>
              <a:t>18</a:t>
            </a:fld>
            <a:endParaRPr lang="en-US"/>
          </a:p>
        </p:txBody>
      </p:sp>
    </p:spTree>
    <p:extLst>
      <p:ext uri="{BB962C8B-B14F-4D97-AF65-F5344CB8AC3E}">
        <p14:creationId xmlns:p14="http://schemas.microsoft.com/office/powerpoint/2010/main" val="206690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E910B6A-79C8-4A8C-B6C7-EDD8B5FFD9E1}" type="slidenum">
              <a:rPr lang="en-US" smtClean="0"/>
              <a:t>19</a:t>
            </a:fld>
            <a:endParaRPr lang="en-US"/>
          </a:p>
        </p:txBody>
      </p:sp>
    </p:spTree>
    <p:extLst>
      <p:ext uri="{BB962C8B-B14F-4D97-AF65-F5344CB8AC3E}">
        <p14:creationId xmlns:p14="http://schemas.microsoft.com/office/powerpoint/2010/main" val="192197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3 conceptual approaches from IOM</a:t>
            </a:r>
          </a:p>
        </p:txBody>
      </p:sp>
      <p:sp>
        <p:nvSpPr>
          <p:cNvPr id="4" name="Slide Number Placeholder 3"/>
          <p:cNvSpPr>
            <a:spLocks noGrp="1"/>
          </p:cNvSpPr>
          <p:nvPr>
            <p:ph type="sldNum" sz="quarter" idx="10"/>
          </p:nvPr>
        </p:nvSpPr>
        <p:spPr/>
        <p:txBody>
          <a:bodyPr/>
          <a:lstStyle/>
          <a:p>
            <a:fld id="{2CA0907F-714F-4E01-89D7-385D382192F3}" type="slidenum">
              <a:rPr lang="en-US" smtClean="0"/>
              <a:t>21</a:t>
            </a:fld>
            <a:endParaRPr lang="en-US"/>
          </a:p>
        </p:txBody>
      </p:sp>
    </p:spTree>
    <p:extLst>
      <p:ext uri="{BB962C8B-B14F-4D97-AF65-F5344CB8AC3E}">
        <p14:creationId xmlns:p14="http://schemas.microsoft.com/office/powerpoint/2010/main" val="159873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Creative Commons</a:t>
            </a:r>
          </a:p>
          <a:p>
            <a:endParaRPr lang="en-US" dirty="0"/>
          </a:p>
        </p:txBody>
      </p:sp>
      <p:sp>
        <p:nvSpPr>
          <p:cNvPr id="4" name="Slide Number Placeholder 3"/>
          <p:cNvSpPr>
            <a:spLocks noGrp="1"/>
          </p:cNvSpPr>
          <p:nvPr>
            <p:ph type="sldNum" sz="quarter" idx="5"/>
          </p:nvPr>
        </p:nvSpPr>
        <p:spPr/>
        <p:txBody>
          <a:bodyPr/>
          <a:lstStyle/>
          <a:p>
            <a:fld id="{2CA0907F-714F-4E01-89D7-385D382192F3}" type="slidenum">
              <a:rPr lang="en-US" smtClean="0"/>
              <a:t>23</a:t>
            </a:fld>
            <a:endParaRPr lang="en-US"/>
          </a:p>
        </p:txBody>
      </p:sp>
    </p:spTree>
    <p:extLst>
      <p:ext uri="{BB962C8B-B14F-4D97-AF65-F5344CB8AC3E}">
        <p14:creationId xmlns:p14="http://schemas.microsoft.com/office/powerpoint/2010/main" val="69487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self-report; all grandparents required to be non-Hispanic	 (148 women, 136 men)	6. A whopping 79 PEOPLE IN STUDY!!!</a:t>
            </a:r>
          </a:p>
        </p:txBody>
      </p:sp>
      <p:sp>
        <p:nvSpPr>
          <p:cNvPr id="4" name="Slide Number Placeholder 3"/>
          <p:cNvSpPr>
            <a:spLocks noGrp="1"/>
          </p:cNvSpPr>
          <p:nvPr>
            <p:ph type="sldNum" sz="quarter" idx="5"/>
          </p:nvPr>
        </p:nvSpPr>
        <p:spPr/>
        <p:txBody>
          <a:bodyPr/>
          <a:lstStyle/>
          <a:p>
            <a:fld id="{2CA0907F-714F-4E01-89D7-385D382192F3}" type="slidenum">
              <a:rPr lang="en-US" smtClean="0"/>
              <a:t>28</a:t>
            </a:fld>
            <a:endParaRPr lang="en-US"/>
          </a:p>
        </p:txBody>
      </p:sp>
    </p:spTree>
    <p:extLst>
      <p:ext uri="{BB962C8B-B14F-4D97-AF65-F5344CB8AC3E}">
        <p14:creationId xmlns:p14="http://schemas.microsoft.com/office/powerpoint/2010/main" val="33993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3 conceptual approaches from IOM</a:t>
            </a:r>
          </a:p>
        </p:txBody>
      </p:sp>
      <p:sp>
        <p:nvSpPr>
          <p:cNvPr id="4" name="Slide Number Placeholder 3"/>
          <p:cNvSpPr>
            <a:spLocks noGrp="1"/>
          </p:cNvSpPr>
          <p:nvPr>
            <p:ph type="sldNum" sz="quarter" idx="10"/>
          </p:nvPr>
        </p:nvSpPr>
        <p:spPr/>
        <p:txBody>
          <a:bodyPr/>
          <a:lstStyle/>
          <a:p>
            <a:fld id="{2CA0907F-714F-4E01-89D7-385D382192F3}" type="slidenum">
              <a:rPr lang="en-US" smtClean="0"/>
              <a:t>32</a:t>
            </a:fld>
            <a:endParaRPr lang="en-US"/>
          </a:p>
        </p:txBody>
      </p:sp>
    </p:spTree>
    <p:extLst>
      <p:ext uri="{BB962C8B-B14F-4D97-AF65-F5344CB8AC3E}">
        <p14:creationId xmlns:p14="http://schemas.microsoft.com/office/powerpoint/2010/main" val="411752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Creative Commons</a:t>
            </a:r>
          </a:p>
        </p:txBody>
      </p:sp>
      <p:sp>
        <p:nvSpPr>
          <p:cNvPr id="4" name="Slide Number Placeholder 3"/>
          <p:cNvSpPr>
            <a:spLocks noGrp="1"/>
          </p:cNvSpPr>
          <p:nvPr>
            <p:ph type="sldNum" sz="quarter" idx="5"/>
          </p:nvPr>
        </p:nvSpPr>
        <p:spPr/>
        <p:txBody>
          <a:bodyPr/>
          <a:lstStyle/>
          <a:p>
            <a:fld id="{2CA0907F-714F-4E01-89D7-385D382192F3}" type="slidenum">
              <a:rPr lang="en-US" smtClean="0"/>
              <a:t>37</a:t>
            </a:fld>
            <a:endParaRPr lang="en-US"/>
          </a:p>
        </p:txBody>
      </p:sp>
    </p:spTree>
    <p:extLst>
      <p:ext uri="{BB962C8B-B14F-4D97-AF65-F5344CB8AC3E}">
        <p14:creationId xmlns:p14="http://schemas.microsoft.com/office/powerpoint/2010/main" val="2168812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6C1C73A-BFDE-4853-BA5D-43E49DFE6291}" type="datetimeFigureOut">
              <a:rPr lang="en-US" smtClean="0"/>
              <a:t>1/31/2020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79E4E2B-2A90-4324-83DB-61FB2B149A8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26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C1C73A-BFDE-4853-BA5D-43E49DFE6291}"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E4E2B-2A90-4324-83DB-61FB2B149A8F}" type="slidenum">
              <a:rPr lang="en-US" smtClean="0"/>
              <a:t>‹#›</a:t>
            </a:fld>
            <a:endParaRPr lang="en-US"/>
          </a:p>
        </p:txBody>
      </p:sp>
    </p:spTree>
    <p:extLst>
      <p:ext uri="{BB962C8B-B14F-4D97-AF65-F5344CB8AC3E}">
        <p14:creationId xmlns:p14="http://schemas.microsoft.com/office/powerpoint/2010/main" val="136294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C1C73A-BFDE-4853-BA5D-43E49DFE629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E4E2B-2A90-4324-83DB-61FB2B149A8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821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C1C73A-BFDE-4853-BA5D-43E49DFE629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E4E2B-2A90-4324-83DB-61FB2B149A8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545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C1C73A-BFDE-4853-BA5D-43E49DFE629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E4E2B-2A90-4324-83DB-61FB2B149A8F}" type="slidenum">
              <a:rPr lang="en-US" smtClean="0"/>
              <a:t>‹#›</a:t>
            </a:fld>
            <a:endParaRPr lang="en-US"/>
          </a:p>
        </p:txBody>
      </p:sp>
    </p:spTree>
    <p:extLst>
      <p:ext uri="{BB962C8B-B14F-4D97-AF65-F5344CB8AC3E}">
        <p14:creationId xmlns:p14="http://schemas.microsoft.com/office/powerpoint/2010/main" val="3235336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C1C73A-BFDE-4853-BA5D-43E49DFE629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E4E2B-2A90-4324-83DB-61FB2B149A8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0270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C1C73A-BFDE-4853-BA5D-43E49DFE629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E4E2B-2A90-4324-83DB-61FB2B149A8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708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1C73A-BFDE-4853-BA5D-43E49DFE629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E4E2B-2A90-4324-83DB-61FB2B149A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079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1C73A-BFDE-4853-BA5D-43E49DFE629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E4E2B-2A90-4324-83DB-61FB2B149A8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41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1C73A-BFDE-4853-BA5D-43E49DFE629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E4E2B-2A90-4324-83DB-61FB2B149A8F}" type="slidenum">
              <a:rPr lang="en-US" smtClean="0"/>
              <a:t>‹#›</a:t>
            </a:fld>
            <a:endParaRPr lang="en-US"/>
          </a:p>
        </p:txBody>
      </p:sp>
    </p:spTree>
    <p:extLst>
      <p:ext uri="{BB962C8B-B14F-4D97-AF65-F5344CB8AC3E}">
        <p14:creationId xmlns:p14="http://schemas.microsoft.com/office/powerpoint/2010/main" val="257608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C1C73A-BFDE-4853-BA5D-43E49DFE629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E4E2B-2A90-4324-83DB-61FB2B149A8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29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C1C73A-BFDE-4853-BA5D-43E49DFE6291}"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E4E2B-2A90-4324-83DB-61FB2B149A8F}" type="slidenum">
              <a:rPr lang="en-US" smtClean="0"/>
              <a:t>‹#›</a:t>
            </a:fld>
            <a:endParaRPr lang="en-US"/>
          </a:p>
        </p:txBody>
      </p:sp>
    </p:spTree>
    <p:extLst>
      <p:ext uri="{BB962C8B-B14F-4D97-AF65-F5344CB8AC3E}">
        <p14:creationId xmlns:p14="http://schemas.microsoft.com/office/powerpoint/2010/main" val="346731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1C73A-BFDE-4853-BA5D-43E49DFE6291}"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E4E2B-2A90-4324-83DB-61FB2B149A8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59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C1C73A-BFDE-4853-BA5D-43E49DFE6291}"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E4E2B-2A90-4324-83DB-61FB2B149A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49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1C73A-BFDE-4853-BA5D-43E49DFE6291}"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E4E2B-2A90-4324-83DB-61FB2B149A8F}" type="slidenum">
              <a:rPr lang="en-US" smtClean="0"/>
              <a:t>‹#›</a:t>
            </a:fld>
            <a:endParaRPr lang="en-US"/>
          </a:p>
        </p:txBody>
      </p:sp>
    </p:spTree>
    <p:extLst>
      <p:ext uri="{BB962C8B-B14F-4D97-AF65-F5344CB8AC3E}">
        <p14:creationId xmlns:p14="http://schemas.microsoft.com/office/powerpoint/2010/main" val="218628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C1C73A-BFDE-4853-BA5D-43E49DFE6291}"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E4E2B-2A90-4324-83DB-61FB2B149A8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57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C1C73A-BFDE-4853-BA5D-43E49DFE6291}"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E4E2B-2A90-4324-83DB-61FB2B149A8F}" type="slidenum">
              <a:rPr lang="en-US" smtClean="0"/>
              <a:t>‹#›</a:t>
            </a:fld>
            <a:endParaRPr lang="en-US"/>
          </a:p>
        </p:txBody>
      </p:sp>
    </p:spTree>
    <p:extLst>
      <p:ext uri="{BB962C8B-B14F-4D97-AF65-F5344CB8AC3E}">
        <p14:creationId xmlns:p14="http://schemas.microsoft.com/office/powerpoint/2010/main" val="79899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C1C73A-BFDE-4853-BA5D-43E49DFE6291}" type="datetimeFigureOut">
              <a:rPr lang="en-US" smtClean="0"/>
              <a:t>1/31/2020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9E4E2B-2A90-4324-83DB-61FB2B149A8F}" type="slidenum">
              <a:rPr lang="en-US" smtClean="0"/>
              <a:t>‹#›</a:t>
            </a:fld>
            <a:endParaRPr lang="en-US"/>
          </a:p>
        </p:txBody>
      </p:sp>
    </p:spTree>
    <p:extLst>
      <p:ext uri="{BB962C8B-B14F-4D97-AF65-F5344CB8AC3E}">
        <p14:creationId xmlns:p14="http://schemas.microsoft.com/office/powerpoint/2010/main" val="13845009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ramednetwork.com/ill-be-back-from-a-young-weightlifter-to-an-olympic-heavyweight-and-beyond/"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flickr.com/photos/babasteve/545308273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Barack_Obama_at_NH.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Asia_1200ad.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ted.com/talks/dorothy_roberts_the_problem_with_race_based_medicine" TargetMode="External"/><Relationship Id="rId2" Type="http://schemas.openxmlformats.org/officeDocument/2006/relationships/hyperlink" Target="https://www.census.gov/topics/population/race/abou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201661"/>
            <a:ext cx="6815669" cy="1518083"/>
          </a:xfrm>
        </p:spPr>
        <p:txBody>
          <a:bodyPr>
            <a:normAutofit fontScale="90000"/>
          </a:bodyPr>
          <a:lstStyle/>
          <a:p>
            <a:r>
              <a:rPr lang="en-US" b="1" cap="small" dirty="0"/>
              <a:t>Why Is Being Black More Dangerous Than Smoking?</a:t>
            </a:r>
            <a:endParaRPr lang="en-US" dirty="0"/>
          </a:p>
        </p:txBody>
      </p:sp>
      <p:sp>
        <p:nvSpPr>
          <p:cNvPr id="5" name="Subtitle 4">
            <a:extLst>
              <a:ext uri="{FF2B5EF4-FFF2-40B4-BE49-F238E27FC236}">
                <a16:creationId xmlns:a16="http://schemas.microsoft.com/office/drawing/2014/main" id="{182F8EE7-7158-4C7F-9743-072293689FF1}"/>
              </a:ext>
            </a:extLst>
          </p:cNvPr>
          <p:cNvSpPr>
            <a:spLocks noGrp="1"/>
          </p:cNvSpPr>
          <p:nvPr>
            <p:ph type="subTitle" idx="1"/>
          </p:nvPr>
        </p:nvSpPr>
        <p:spPr/>
        <p:txBody>
          <a:bodyPr>
            <a:normAutofit/>
          </a:bodyPr>
          <a:lstStyle/>
          <a:p>
            <a:r>
              <a:rPr lang="en-US" sz="4000" dirty="0"/>
              <a:t>Rethinking How We Teach 	Social Determinants of Health</a:t>
            </a:r>
          </a:p>
        </p:txBody>
      </p:sp>
    </p:spTree>
    <p:extLst>
      <p:ext uri="{BB962C8B-B14F-4D97-AF65-F5344CB8AC3E}">
        <p14:creationId xmlns:p14="http://schemas.microsoft.com/office/powerpoint/2010/main" val="284216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being Black raise CV risk?</a:t>
            </a:r>
          </a:p>
        </p:txBody>
      </p:sp>
    </p:spTree>
    <p:extLst>
      <p:ext uri="{BB962C8B-B14F-4D97-AF65-F5344CB8AC3E}">
        <p14:creationId xmlns:p14="http://schemas.microsoft.com/office/powerpoint/2010/main" val="354251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9369-AE7F-40ED-8614-78C7B891875B}"/>
              </a:ext>
            </a:extLst>
          </p:cNvPr>
          <p:cNvSpPr>
            <a:spLocks noGrp="1"/>
          </p:cNvSpPr>
          <p:nvPr>
            <p:ph type="title"/>
          </p:nvPr>
        </p:nvSpPr>
        <p:spPr/>
        <p:txBody>
          <a:bodyPr>
            <a:normAutofit fontScale="90000"/>
          </a:bodyPr>
          <a:lstStyle/>
          <a:p>
            <a:r>
              <a:rPr lang="en-US" dirty="0"/>
              <a:t>How do you explain racial differences in health outcomes?</a:t>
            </a:r>
          </a:p>
        </p:txBody>
      </p:sp>
      <p:sp>
        <p:nvSpPr>
          <p:cNvPr id="3" name="Content Placeholder 2">
            <a:extLst>
              <a:ext uri="{FF2B5EF4-FFF2-40B4-BE49-F238E27FC236}">
                <a16:creationId xmlns:a16="http://schemas.microsoft.com/office/drawing/2014/main" id="{C70F191B-16C0-4C19-8CB7-DFAE35311A17}"/>
              </a:ext>
            </a:extLst>
          </p:cNvPr>
          <p:cNvSpPr>
            <a:spLocks noGrp="1"/>
          </p:cNvSpPr>
          <p:nvPr>
            <p:ph idx="1"/>
          </p:nvPr>
        </p:nvSpPr>
        <p:spPr/>
        <p:txBody>
          <a:bodyPr/>
          <a:lstStyle/>
          <a:p>
            <a:r>
              <a:rPr lang="en-US" dirty="0"/>
              <a:t>Innate biological differences</a:t>
            </a:r>
          </a:p>
          <a:p>
            <a:r>
              <a:rPr lang="en-US" dirty="0"/>
              <a:t>Mostly social factors</a:t>
            </a:r>
          </a:p>
          <a:p>
            <a:r>
              <a:rPr lang="en-US" dirty="0"/>
              <a:t>A combination of both</a:t>
            </a:r>
          </a:p>
        </p:txBody>
      </p:sp>
    </p:spTree>
    <p:extLst>
      <p:ext uri="{BB962C8B-B14F-4D97-AF65-F5344CB8AC3E}">
        <p14:creationId xmlns:p14="http://schemas.microsoft.com/office/powerpoint/2010/main" val="387259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WHAT WE CAN DO</a:t>
            </a:r>
          </a:p>
        </p:txBody>
      </p:sp>
      <p:sp>
        <p:nvSpPr>
          <p:cNvPr id="3" name="Content Placeholder 2"/>
          <p:cNvSpPr>
            <a:spLocks noGrp="1"/>
          </p:cNvSpPr>
          <p:nvPr>
            <p:ph idx="1"/>
          </p:nvPr>
        </p:nvSpPr>
        <p:spPr/>
        <p:txBody>
          <a:bodyPr/>
          <a:lstStyle/>
          <a:p>
            <a:pPr marL="457200" indent="-457200">
              <a:buFont typeface="+mj-lt"/>
              <a:buAutoNum type="arabicPeriod"/>
            </a:pPr>
            <a:r>
              <a:rPr lang="en-US" sz="3200" dirty="0"/>
              <a:t>KNOWLEDGE (literature &amp; experiential)</a:t>
            </a:r>
          </a:p>
          <a:p>
            <a:pPr marL="457200" indent="-457200">
              <a:buFont typeface="+mj-lt"/>
              <a:buAutoNum type="arabicPeriod"/>
            </a:pPr>
            <a:r>
              <a:rPr lang="en-US" sz="3200" dirty="0"/>
              <a:t>ATTITUDES (cultural sensitivity &amp; awareness)</a:t>
            </a:r>
          </a:p>
          <a:p>
            <a:pPr marL="457200" indent="-457200">
              <a:buFont typeface="+mj-lt"/>
              <a:buAutoNum type="arabicPeriod"/>
            </a:pPr>
            <a:r>
              <a:rPr lang="en-US" sz="3200" dirty="0"/>
              <a:t>SKILLS (cross cultural approach, cultural humility)</a:t>
            </a:r>
          </a:p>
          <a:p>
            <a:pPr marL="914400" lvl="1" indent="-457200">
              <a:buFont typeface="+mj-lt"/>
              <a:buAutoNum type="arabicPeriod"/>
            </a:pPr>
            <a:endParaRPr lang="en-US" dirty="0"/>
          </a:p>
        </p:txBody>
      </p:sp>
    </p:spTree>
    <p:extLst>
      <p:ext uri="{BB962C8B-B14F-4D97-AF65-F5344CB8AC3E}">
        <p14:creationId xmlns:p14="http://schemas.microsoft.com/office/powerpoint/2010/main" val="136893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2. </a:t>
            </a:r>
            <a:r>
              <a:rPr lang="en-US" b="1" dirty="0"/>
              <a:t>Hypertension Module</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8821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WHAT WE CAN DO</a:t>
            </a:r>
          </a:p>
        </p:txBody>
      </p:sp>
      <p:sp>
        <p:nvSpPr>
          <p:cNvPr id="3" name="Content Placeholder 2"/>
          <p:cNvSpPr>
            <a:spLocks noGrp="1"/>
          </p:cNvSpPr>
          <p:nvPr>
            <p:ph idx="1"/>
          </p:nvPr>
        </p:nvSpPr>
        <p:spPr/>
        <p:txBody>
          <a:bodyPr/>
          <a:lstStyle/>
          <a:p>
            <a:pPr marL="457200" indent="-457200">
              <a:buFont typeface="+mj-lt"/>
              <a:buAutoNum type="arabicPeriod"/>
            </a:pPr>
            <a:r>
              <a:rPr lang="en-US" sz="3200" dirty="0"/>
              <a:t>KNOWLEDGE (literature &amp; experiential)</a:t>
            </a:r>
          </a:p>
          <a:p>
            <a:pPr marL="457200" indent="-457200">
              <a:buFont typeface="+mj-lt"/>
              <a:buAutoNum type="arabicPeriod"/>
            </a:pPr>
            <a:r>
              <a:rPr lang="en-US" sz="3200" dirty="0"/>
              <a:t>ATTITUDES (cultural sensitivity &amp; awareness)</a:t>
            </a:r>
          </a:p>
          <a:p>
            <a:pPr marL="457200" indent="-457200">
              <a:buFont typeface="+mj-lt"/>
              <a:buAutoNum type="arabicPeriod"/>
            </a:pPr>
            <a:r>
              <a:rPr lang="en-US" sz="3200" dirty="0"/>
              <a:t>SKILLS (cross cultural approach, cultural humility)</a:t>
            </a:r>
          </a:p>
          <a:p>
            <a:pPr marL="914400" lvl="1" indent="-457200">
              <a:buFont typeface="+mj-lt"/>
              <a:buAutoNum type="arabicPeriod"/>
            </a:pPr>
            <a:endParaRPr lang="en-US" dirty="0"/>
          </a:p>
        </p:txBody>
      </p:sp>
    </p:spTree>
    <p:extLst>
      <p:ext uri="{BB962C8B-B14F-4D97-AF65-F5344CB8AC3E}">
        <p14:creationId xmlns:p14="http://schemas.microsoft.com/office/powerpoint/2010/main" val="142919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do black patients have worse HTN?</a:t>
            </a:r>
          </a:p>
        </p:txBody>
      </p:sp>
      <p:sp>
        <p:nvSpPr>
          <p:cNvPr id="7" name="Content Placeholder 6"/>
          <p:cNvSpPr>
            <a:spLocks noGrp="1"/>
          </p:cNvSpPr>
          <p:nvPr>
            <p:ph idx="1"/>
          </p:nvPr>
        </p:nvSpPr>
        <p:spPr/>
        <p:txBody>
          <a:bodyPr>
            <a:normAutofit/>
          </a:bodyPr>
          <a:lstStyle/>
          <a:p>
            <a:r>
              <a:rPr lang="en-US" dirty="0"/>
              <a:t>Not just higher incidence</a:t>
            </a:r>
          </a:p>
          <a:p>
            <a:r>
              <a:rPr lang="en-US" dirty="0"/>
              <a:t>Earlier onset</a:t>
            </a:r>
          </a:p>
          <a:p>
            <a:r>
              <a:rPr lang="en-US" dirty="0"/>
              <a:t>Greater related end-organ damage</a:t>
            </a:r>
          </a:p>
          <a:p>
            <a:endParaRPr lang="en-US" dirty="0"/>
          </a:p>
          <a:p>
            <a:r>
              <a:rPr lang="en-US" i="1" dirty="0"/>
              <a:t>Common answers given in medical schools: Renin-angiotensin system, salt sensitivity, abnormal diurnal BP variation</a:t>
            </a:r>
          </a:p>
        </p:txBody>
      </p:sp>
    </p:spTree>
    <p:extLst>
      <p:ext uri="{BB962C8B-B14F-4D97-AF65-F5344CB8AC3E}">
        <p14:creationId xmlns:p14="http://schemas.microsoft.com/office/powerpoint/2010/main" val="1821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Heart Association (AHA)</a:t>
            </a:r>
            <a:r>
              <a:rPr lang="en-US" baseline="30000" dirty="0"/>
              <a:t>1</a:t>
            </a:r>
            <a:endParaRPr lang="en-US" dirty="0"/>
          </a:p>
        </p:txBody>
      </p:sp>
      <p:sp>
        <p:nvSpPr>
          <p:cNvPr id="3" name="Content Placeholder 2"/>
          <p:cNvSpPr>
            <a:spLocks noGrp="1"/>
          </p:cNvSpPr>
          <p:nvPr>
            <p:ph idx="1"/>
          </p:nvPr>
        </p:nvSpPr>
        <p:spPr>
          <a:xfrm>
            <a:off x="1295401" y="2438399"/>
            <a:ext cx="9601196" cy="3750365"/>
          </a:xfrm>
        </p:spPr>
        <p:txBody>
          <a:bodyPr>
            <a:normAutofit lnSpcReduction="10000"/>
          </a:bodyPr>
          <a:lstStyle/>
          <a:p>
            <a:r>
              <a:rPr lang="en-US" dirty="0"/>
              <a:t>Poor BP control in hypertensive blacks is linked to non-physiologic factors:</a:t>
            </a:r>
          </a:p>
          <a:p>
            <a:pPr lvl="1"/>
            <a:r>
              <a:rPr lang="en-US" sz="2400" dirty="0"/>
              <a:t>high stress levels</a:t>
            </a:r>
          </a:p>
          <a:p>
            <a:pPr lvl="1"/>
            <a:r>
              <a:rPr lang="en-US" sz="2400" dirty="0"/>
              <a:t>diet (low K+ intake, consume more calories)</a:t>
            </a:r>
          </a:p>
          <a:p>
            <a:pPr lvl="1"/>
            <a:r>
              <a:rPr lang="en-US" sz="2400" dirty="0"/>
              <a:t>lifestyle (less physically active)</a:t>
            </a:r>
          </a:p>
          <a:p>
            <a:pPr lvl="1"/>
            <a:r>
              <a:rPr lang="en-US" sz="2400" dirty="0"/>
              <a:t>medication nonadherence (including lower health literacy &amp; concerns about adverse effects of HTN meds)</a:t>
            </a:r>
          </a:p>
          <a:p>
            <a:r>
              <a:rPr lang="en-US" b="1" i="1" dirty="0"/>
              <a:t>Even biological differences between races are caused by social factors (not genetics!).</a:t>
            </a:r>
          </a:p>
        </p:txBody>
      </p:sp>
    </p:spTree>
    <p:extLst>
      <p:ext uri="{BB962C8B-B14F-4D97-AF65-F5344CB8AC3E}">
        <p14:creationId xmlns:p14="http://schemas.microsoft.com/office/powerpoint/2010/main" val="283390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Heart Association (AHA)</a:t>
            </a:r>
            <a:r>
              <a:rPr lang="en-US" baseline="30000" dirty="0"/>
              <a:t>1</a:t>
            </a:r>
            <a:endParaRPr lang="en-US" dirty="0"/>
          </a:p>
        </p:txBody>
      </p:sp>
      <p:sp>
        <p:nvSpPr>
          <p:cNvPr id="3" name="Content Placeholder 2"/>
          <p:cNvSpPr>
            <a:spLocks noGrp="1"/>
          </p:cNvSpPr>
          <p:nvPr>
            <p:ph idx="1"/>
          </p:nvPr>
        </p:nvSpPr>
        <p:spPr/>
        <p:txBody>
          <a:bodyPr/>
          <a:lstStyle/>
          <a:p>
            <a:pPr marL="0" indent="0">
              <a:buNone/>
            </a:pPr>
            <a:r>
              <a:rPr lang="en-US" dirty="0"/>
              <a:t>Biological differences in HTN for blacks:</a:t>
            </a:r>
          </a:p>
          <a:p>
            <a:r>
              <a:rPr lang="en-US" dirty="0"/>
              <a:t>Abnormal diurnal BP variation</a:t>
            </a:r>
          </a:p>
          <a:p>
            <a:r>
              <a:rPr lang="en-US" dirty="0"/>
              <a:t>Renin-angiotensin system</a:t>
            </a:r>
          </a:p>
          <a:p>
            <a:r>
              <a:rPr lang="en-US" dirty="0"/>
              <a:t>Salt sensitivity</a:t>
            </a:r>
          </a:p>
        </p:txBody>
      </p:sp>
    </p:spTree>
    <p:extLst>
      <p:ext uri="{BB962C8B-B14F-4D97-AF65-F5344CB8AC3E}">
        <p14:creationId xmlns:p14="http://schemas.microsoft.com/office/powerpoint/2010/main" val="1380554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AHA – Racial Differences in HTN</a:t>
            </a:r>
            <a:r>
              <a:rPr lang="en-US" baseline="30000" dirty="0"/>
              <a:t>1</a:t>
            </a:r>
            <a:endParaRPr lang="en-US" dirty="0"/>
          </a:p>
        </p:txBody>
      </p:sp>
      <p:sp>
        <p:nvSpPr>
          <p:cNvPr id="7" name="Content Placeholder 6"/>
          <p:cNvSpPr>
            <a:spLocks noGrp="1"/>
          </p:cNvSpPr>
          <p:nvPr>
            <p:ph idx="1"/>
          </p:nvPr>
        </p:nvSpPr>
        <p:spPr>
          <a:xfrm>
            <a:off x="1295401" y="2438400"/>
            <a:ext cx="9601196" cy="3863926"/>
          </a:xfrm>
        </p:spPr>
        <p:txBody>
          <a:bodyPr>
            <a:normAutofit/>
          </a:bodyPr>
          <a:lstStyle/>
          <a:p>
            <a:r>
              <a:rPr lang="en-US" sz="2800" b="1" dirty="0"/>
              <a:t>Abnormal Diurnal BP Variation </a:t>
            </a:r>
            <a:r>
              <a:rPr lang="en-US" sz="2800" dirty="0"/>
              <a:t>(more “</a:t>
            </a:r>
            <a:r>
              <a:rPr lang="en-US" sz="2800" dirty="0" err="1"/>
              <a:t>nondipping</a:t>
            </a:r>
            <a:r>
              <a:rPr lang="en-US" sz="2800" dirty="0"/>
              <a:t>” of BP at night)</a:t>
            </a:r>
          </a:p>
          <a:p>
            <a:pPr lvl="1"/>
            <a:r>
              <a:rPr lang="en-US" sz="2400" dirty="0"/>
              <a:t>Corrects with increased potassium intake &amp; lower sodium intake</a:t>
            </a:r>
          </a:p>
          <a:p>
            <a:r>
              <a:rPr lang="en-US" sz="2800" b="1" dirty="0"/>
              <a:t>Renin-Angiotensin System</a:t>
            </a:r>
          </a:p>
          <a:p>
            <a:pPr lvl="1"/>
            <a:r>
              <a:rPr lang="en-US" sz="2400" dirty="0"/>
              <a:t>Urban legend that RAS system is less active in blacks than in whites</a:t>
            </a:r>
          </a:p>
          <a:p>
            <a:pPr lvl="1"/>
            <a:r>
              <a:rPr lang="en-US" sz="2400" dirty="0"/>
              <a:t>Variation is much larger </a:t>
            </a:r>
            <a:r>
              <a:rPr lang="en-US" sz="2400" i="1" u="sng" dirty="0"/>
              <a:t>within</a:t>
            </a:r>
            <a:r>
              <a:rPr lang="en-US" sz="2400" dirty="0"/>
              <a:t> racial/ethnic groups than between them</a:t>
            </a:r>
          </a:p>
          <a:p>
            <a:pPr lvl="1"/>
            <a:r>
              <a:rPr lang="en-US" sz="2400" dirty="0"/>
              <a:t>Black vs. white differences in studies linked to high dietary sodium intake</a:t>
            </a:r>
          </a:p>
        </p:txBody>
      </p:sp>
    </p:spTree>
    <p:extLst>
      <p:ext uri="{BB962C8B-B14F-4D97-AF65-F5344CB8AC3E}">
        <p14:creationId xmlns:p14="http://schemas.microsoft.com/office/powerpoint/2010/main" val="285120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AHA – Racial Differences in HTN</a:t>
            </a:r>
            <a:r>
              <a:rPr lang="en-US" baseline="30000" dirty="0"/>
              <a:t>1</a:t>
            </a:r>
            <a:br>
              <a:rPr lang="en-US" baseline="30000" dirty="0"/>
            </a:br>
            <a:r>
              <a:rPr lang="en-US" baseline="30000" dirty="0"/>
              <a:t>(continued)</a:t>
            </a:r>
            <a:endParaRPr lang="en-US" dirty="0"/>
          </a:p>
        </p:txBody>
      </p:sp>
      <p:sp>
        <p:nvSpPr>
          <p:cNvPr id="7" name="Content Placeholder 6"/>
          <p:cNvSpPr>
            <a:spLocks noGrp="1"/>
          </p:cNvSpPr>
          <p:nvPr>
            <p:ph idx="1"/>
          </p:nvPr>
        </p:nvSpPr>
        <p:spPr>
          <a:xfrm>
            <a:off x="1295401" y="2438400"/>
            <a:ext cx="9601196" cy="3863926"/>
          </a:xfrm>
        </p:spPr>
        <p:txBody>
          <a:bodyPr>
            <a:normAutofit/>
          </a:bodyPr>
          <a:lstStyle/>
          <a:p>
            <a:r>
              <a:rPr lang="en-US" sz="2800" b="1" dirty="0"/>
              <a:t>Salt Sensitivity</a:t>
            </a:r>
          </a:p>
          <a:p>
            <a:pPr lvl="1"/>
            <a:r>
              <a:rPr lang="en-US" sz="2400" dirty="0"/>
              <a:t>Reversible phenotype linked to obesity in both blacks &amp; whites</a:t>
            </a:r>
          </a:p>
          <a:p>
            <a:r>
              <a:rPr lang="en-US" sz="2800" b="1" dirty="0"/>
              <a:t>Obstructive Sleep Apnea</a:t>
            </a:r>
          </a:p>
          <a:p>
            <a:pPr lvl="1"/>
            <a:r>
              <a:rPr lang="en-US" sz="2400" dirty="0"/>
              <a:t>Increased apnea-hypopnea index</a:t>
            </a:r>
          </a:p>
          <a:p>
            <a:pPr lvl="1"/>
            <a:r>
              <a:rPr lang="en-US" sz="2400" dirty="0"/>
              <a:t>Obesity is more common in blacks than in whites</a:t>
            </a:r>
          </a:p>
          <a:p>
            <a:pPr lvl="1"/>
            <a:endParaRPr lang="en-US" dirty="0"/>
          </a:p>
        </p:txBody>
      </p:sp>
    </p:spTree>
    <p:extLst>
      <p:ext uri="{BB962C8B-B14F-4D97-AF65-F5344CB8AC3E}">
        <p14:creationId xmlns:p14="http://schemas.microsoft.com/office/powerpoint/2010/main" val="340025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5513" y="1758710"/>
            <a:ext cx="7460974" cy="1756647"/>
          </a:xfrm>
        </p:spPr>
        <p:txBody>
          <a:bodyPr/>
          <a:lstStyle/>
          <a:p>
            <a:r>
              <a:rPr lang="en-US" sz="4400" b="1" cap="small" dirty="0"/>
              <a:t>Integrating Social Determinants of Health into Biomedical Curricula</a:t>
            </a:r>
          </a:p>
        </p:txBody>
      </p:sp>
      <p:sp>
        <p:nvSpPr>
          <p:cNvPr id="3" name="Subtitle 2"/>
          <p:cNvSpPr>
            <a:spLocks noGrp="1"/>
          </p:cNvSpPr>
          <p:nvPr>
            <p:ph type="subTitle" idx="1"/>
          </p:nvPr>
        </p:nvSpPr>
        <p:spPr>
          <a:xfrm>
            <a:off x="2688165" y="3737496"/>
            <a:ext cx="6815669" cy="1455941"/>
          </a:xfrm>
        </p:spPr>
        <p:txBody>
          <a:bodyPr>
            <a:normAutofit/>
          </a:bodyPr>
          <a:lstStyle/>
          <a:p>
            <a:r>
              <a:rPr lang="en-US" sz="2800" dirty="0"/>
              <a:t>Kamal Mohiuddin, MD &amp; Bonzo Reddick, MD</a:t>
            </a:r>
          </a:p>
          <a:p>
            <a:r>
              <a:rPr lang="en-US" sz="2800" dirty="0"/>
              <a:t>STFM MSE 2020</a:t>
            </a:r>
          </a:p>
        </p:txBody>
      </p:sp>
    </p:spTree>
    <p:extLst>
      <p:ext uri="{BB962C8B-B14F-4D97-AF65-F5344CB8AC3E}">
        <p14:creationId xmlns:p14="http://schemas.microsoft.com/office/powerpoint/2010/main" val="121138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A4F4-8052-4D7B-97F2-404429E9D786}"/>
              </a:ext>
            </a:extLst>
          </p:cNvPr>
          <p:cNvSpPr>
            <a:spLocks noGrp="1"/>
          </p:cNvSpPr>
          <p:nvPr>
            <p:ph type="title"/>
          </p:nvPr>
        </p:nvSpPr>
        <p:spPr/>
        <p:txBody>
          <a:bodyPr/>
          <a:lstStyle/>
          <a:p>
            <a:r>
              <a:rPr lang="en-US" b="1" dirty="0"/>
              <a:t>3. Kidney Disease Module</a:t>
            </a:r>
          </a:p>
        </p:txBody>
      </p:sp>
      <p:sp>
        <p:nvSpPr>
          <p:cNvPr id="3" name="Content Placeholder 2">
            <a:extLst>
              <a:ext uri="{FF2B5EF4-FFF2-40B4-BE49-F238E27FC236}">
                <a16:creationId xmlns:a16="http://schemas.microsoft.com/office/drawing/2014/main" id="{E7AAFEEB-55C2-4E92-9DA8-AD1C98427989}"/>
              </a:ext>
            </a:extLst>
          </p:cNvPr>
          <p:cNvSpPr>
            <a:spLocks noGrp="1"/>
          </p:cNvSpPr>
          <p:nvPr>
            <p:ph idx="1"/>
          </p:nvPr>
        </p:nvSpPr>
        <p:spPr/>
        <p:txBody>
          <a:bodyPr/>
          <a:lstStyle/>
          <a:p>
            <a:r>
              <a:rPr lang="en-US" dirty="0"/>
              <a:t>Black patients have higher rates of chronic kidney disease</a:t>
            </a:r>
          </a:p>
          <a:p>
            <a:r>
              <a:rPr lang="en-US" dirty="0"/>
              <a:t>Worse outcomes (more likely to end up on dialysis)</a:t>
            </a:r>
          </a:p>
          <a:p>
            <a:r>
              <a:rPr lang="en-US" dirty="0"/>
              <a:t>Less likely to receive a kidney transplant</a:t>
            </a:r>
          </a:p>
        </p:txBody>
      </p:sp>
    </p:spTree>
    <p:extLst>
      <p:ext uri="{BB962C8B-B14F-4D97-AF65-F5344CB8AC3E}">
        <p14:creationId xmlns:p14="http://schemas.microsoft.com/office/powerpoint/2010/main" val="127877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WHAT WE CAN DO</a:t>
            </a:r>
          </a:p>
        </p:txBody>
      </p:sp>
      <p:sp>
        <p:nvSpPr>
          <p:cNvPr id="3" name="Content Placeholder 2"/>
          <p:cNvSpPr>
            <a:spLocks noGrp="1"/>
          </p:cNvSpPr>
          <p:nvPr>
            <p:ph idx="1"/>
          </p:nvPr>
        </p:nvSpPr>
        <p:spPr/>
        <p:txBody>
          <a:bodyPr/>
          <a:lstStyle/>
          <a:p>
            <a:pPr marL="457200" indent="-457200">
              <a:buFont typeface="+mj-lt"/>
              <a:buAutoNum type="arabicPeriod"/>
            </a:pPr>
            <a:r>
              <a:rPr lang="en-US" sz="3200" dirty="0"/>
              <a:t>KNOWLEDGE (literature &amp; experiential)</a:t>
            </a:r>
          </a:p>
          <a:p>
            <a:pPr marL="457200" indent="-457200">
              <a:buFont typeface="+mj-lt"/>
              <a:buAutoNum type="arabicPeriod"/>
            </a:pPr>
            <a:r>
              <a:rPr lang="en-US" sz="3200" dirty="0"/>
              <a:t>ATTITUDES (cultural sensitivity &amp; awareness)</a:t>
            </a:r>
          </a:p>
          <a:p>
            <a:pPr marL="457200" indent="-457200">
              <a:buFont typeface="+mj-lt"/>
              <a:buAutoNum type="arabicPeriod"/>
            </a:pPr>
            <a:r>
              <a:rPr lang="en-US" sz="3200" dirty="0"/>
              <a:t>SKILLS (cross cultural approach, cultural humility)</a:t>
            </a:r>
          </a:p>
          <a:p>
            <a:pPr marL="914400" lvl="1" indent="-457200">
              <a:buFont typeface="+mj-lt"/>
              <a:buAutoNum type="arabicPeriod"/>
            </a:pPr>
            <a:endParaRPr lang="en-US" dirty="0"/>
          </a:p>
        </p:txBody>
      </p:sp>
    </p:spTree>
    <p:extLst>
      <p:ext uri="{BB962C8B-B14F-4D97-AF65-F5344CB8AC3E}">
        <p14:creationId xmlns:p14="http://schemas.microsoft.com/office/powerpoint/2010/main" val="245547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p:txBody>
          <a:bodyPr/>
          <a:lstStyle/>
          <a:p>
            <a:r>
              <a:rPr lang="en-US" dirty="0"/>
              <a:t>S: 45-year-old male with long history of untreated HTN comes in to discuss medication. He was encouraged to take BP meds for the last few years but did not want to. Now he has agreed to pharmacotherapy.</a:t>
            </a:r>
          </a:p>
          <a:p>
            <a:r>
              <a:rPr lang="en-US" dirty="0"/>
              <a:t>O: BP 155/98, P 79, BMI 38</a:t>
            </a:r>
          </a:p>
          <a:p>
            <a:pPr lvl="1"/>
            <a:r>
              <a:rPr lang="en-US" dirty="0"/>
              <a:t>CVS – S1,S2,RRR, no m/r/g</a:t>
            </a:r>
          </a:p>
          <a:p>
            <a:pPr lvl="1"/>
            <a:r>
              <a:rPr lang="en-US" dirty="0"/>
              <a:t>Labs – </a:t>
            </a:r>
            <a:r>
              <a:rPr lang="en-US" dirty="0" err="1"/>
              <a:t>creat</a:t>
            </a:r>
            <a:r>
              <a:rPr lang="en-US" dirty="0"/>
              <a:t> 1.59, GFR 52 (similar to previous check 7-8 months ago)</a:t>
            </a:r>
          </a:p>
          <a:p>
            <a:r>
              <a:rPr lang="en-US" dirty="0"/>
              <a:t>A/P: ???</a:t>
            </a:r>
          </a:p>
        </p:txBody>
      </p:sp>
    </p:spTree>
    <p:extLst>
      <p:ext uri="{BB962C8B-B14F-4D97-AF65-F5344CB8AC3E}">
        <p14:creationId xmlns:p14="http://schemas.microsoft.com/office/powerpoint/2010/main" val="2571110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26881"/>
            <a:ext cx="9601196" cy="1303867"/>
          </a:xfrm>
        </p:spPr>
        <p:txBody>
          <a:bodyPr/>
          <a:lstStyle/>
          <a:p>
            <a:r>
              <a:rPr lang="en-US" dirty="0">
                <a:highlight>
                  <a:srgbClr val="FFFF00"/>
                </a:highlight>
              </a:rPr>
              <a:t>Example #1 – GFR</a:t>
            </a:r>
            <a:r>
              <a:rPr lang="en-US" baseline="30000" dirty="0">
                <a:highlight>
                  <a:srgbClr val="FFFF00"/>
                </a:highlight>
              </a:rPr>
              <a:t>2</a:t>
            </a:r>
            <a:endParaRPr lang="en-US" dirty="0">
              <a:highlight>
                <a:srgbClr val="FFFF00"/>
              </a:highlight>
            </a:endParaRPr>
          </a:p>
        </p:txBody>
      </p:sp>
      <p:pic>
        <p:nvPicPr>
          <p:cNvPr id="10" name="Content Placeholder 9" descr="A screenshot of a cell phone&#10;&#10;Description automatically generated">
            <a:extLst>
              <a:ext uri="{FF2B5EF4-FFF2-40B4-BE49-F238E27FC236}">
                <a16:creationId xmlns:a16="http://schemas.microsoft.com/office/drawing/2014/main" id="{76D50749-4415-49C7-920C-8E8536B72AF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6090"/>
          <a:stretch/>
        </p:blipFill>
        <p:spPr>
          <a:xfrm>
            <a:off x="2092751" y="1930747"/>
            <a:ext cx="8140866" cy="4300371"/>
          </a:xfrm>
          <a:effectLst>
            <a:glow rad="127000">
              <a:schemeClr val="accent1">
                <a:alpha val="37000"/>
              </a:schemeClr>
            </a:glow>
          </a:effectLst>
        </p:spPr>
      </p:pic>
    </p:spTree>
    <p:extLst>
      <p:ext uri="{BB962C8B-B14F-4D97-AF65-F5344CB8AC3E}">
        <p14:creationId xmlns:p14="http://schemas.microsoft.com/office/powerpoint/2010/main" val="176697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a:xfrm>
            <a:off x="1295401" y="2441542"/>
            <a:ext cx="9601196" cy="3799002"/>
          </a:xfrm>
        </p:spPr>
        <p:txBody>
          <a:bodyPr>
            <a:normAutofit lnSpcReduction="10000"/>
          </a:bodyPr>
          <a:lstStyle/>
          <a:p>
            <a:r>
              <a:rPr lang="en-US" sz="2800" dirty="0"/>
              <a:t>S: 45-year-old male with long history of untreated HTN comes in to discuss medication. He was encouraged to take BP meds for the last few years but did not want to. Now he has agreed to pharmacotherapy.</a:t>
            </a:r>
          </a:p>
          <a:p>
            <a:r>
              <a:rPr lang="en-US" sz="2800" dirty="0"/>
              <a:t>O: BP 155/98, P 79, BMI 38</a:t>
            </a:r>
          </a:p>
          <a:p>
            <a:pPr lvl="1"/>
            <a:r>
              <a:rPr lang="en-US" sz="2400" dirty="0"/>
              <a:t>CVS – S1,S2,RRR, no m/r/g</a:t>
            </a:r>
          </a:p>
          <a:p>
            <a:pPr lvl="1"/>
            <a:r>
              <a:rPr lang="en-US" sz="2400" dirty="0"/>
              <a:t>Labs – GFR 52 (similar to previous check 7-8 months ago)</a:t>
            </a:r>
          </a:p>
          <a:p>
            <a:r>
              <a:rPr lang="en-US" sz="2800" dirty="0"/>
              <a:t>A/P: ???</a:t>
            </a:r>
          </a:p>
        </p:txBody>
      </p:sp>
    </p:spTree>
    <p:extLst>
      <p:ext uri="{BB962C8B-B14F-4D97-AF65-F5344CB8AC3E}">
        <p14:creationId xmlns:p14="http://schemas.microsoft.com/office/powerpoint/2010/main" val="4287717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JNC 8 Guidelines</a:t>
            </a:r>
            <a:r>
              <a:rPr lang="en-US" baseline="30000" dirty="0"/>
              <a:t>3</a:t>
            </a:r>
            <a:endParaRPr lang="en-US" dirty="0"/>
          </a:p>
        </p:txBody>
      </p:sp>
      <p:sp>
        <p:nvSpPr>
          <p:cNvPr id="3" name="Content Placeholder 2"/>
          <p:cNvSpPr>
            <a:spLocks noGrp="1"/>
          </p:cNvSpPr>
          <p:nvPr>
            <p:ph idx="1"/>
          </p:nvPr>
        </p:nvSpPr>
        <p:spPr/>
        <p:txBody>
          <a:bodyPr>
            <a:normAutofit/>
          </a:bodyPr>
          <a:lstStyle/>
          <a:p>
            <a:r>
              <a:rPr lang="en-US" dirty="0"/>
              <a:t>Patient has chronic kidney disease (CKD)</a:t>
            </a:r>
          </a:p>
          <a:p>
            <a:r>
              <a:rPr lang="en-US" dirty="0"/>
              <a:t>ACE-I or ARB preferred to delay progression to end-stage renal disease (ESRD)</a:t>
            </a:r>
          </a:p>
          <a:p>
            <a:endParaRPr lang="en-US" i="1" dirty="0"/>
          </a:p>
          <a:p>
            <a:r>
              <a:rPr lang="en-US" i="1" dirty="0"/>
              <a:t>Resident physicians also recommended: 25-OH </a:t>
            </a:r>
            <a:r>
              <a:rPr lang="en-US" i="1" dirty="0" err="1"/>
              <a:t>vit</a:t>
            </a:r>
            <a:r>
              <a:rPr lang="en-US" i="1" dirty="0"/>
              <a:t> D level, PTH, CBC, Ca++ &amp; </a:t>
            </a:r>
            <a:r>
              <a:rPr lang="en-US" i="1" dirty="0" err="1"/>
              <a:t>Phos</a:t>
            </a:r>
            <a:r>
              <a:rPr lang="en-US" i="1" dirty="0"/>
              <a:t> levels, renal ultrasound (and some recommended Nephrology referral)</a:t>
            </a:r>
          </a:p>
        </p:txBody>
      </p:sp>
    </p:spTree>
    <p:extLst>
      <p:ext uri="{BB962C8B-B14F-4D97-AF65-F5344CB8AC3E}">
        <p14:creationId xmlns:p14="http://schemas.microsoft.com/office/powerpoint/2010/main" val="34019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 </a:t>
            </a:r>
            <a:r>
              <a:rPr lang="en-US" i="1" dirty="0"/>
              <a:t>revised</a:t>
            </a:r>
            <a:endParaRPr lang="en-US" dirty="0"/>
          </a:p>
        </p:txBody>
      </p:sp>
      <p:sp>
        <p:nvSpPr>
          <p:cNvPr id="3" name="Content Placeholder 2"/>
          <p:cNvSpPr>
            <a:spLocks noGrp="1"/>
          </p:cNvSpPr>
          <p:nvPr>
            <p:ph idx="1"/>
          </p:nvPr>
        </p:nvSpPr>
        <p:spPr>
          <a:xfrm>
            <a:off x="1295401" y="2422689"/>
            <a:ext cx="9601196" cy="3874416"/>
          </a:xfrm>
        </p:spPr>
        <p:txBody>
          <a:bodyPr>
            <a:normAutofit lnSpcReduction="10000"/>
          </a:bodyPr>
          <a:lstStyle/>
          <a:p>
            <a:r>
              <a:rPr lang="en-US" sz="2800" dirty="0"/>
              <a:t>S: 45-year-old male with long history of untreated HTN comes in to discuss medication. He was encouraged to take BP meds for the last few years but did not want to. Now he has agreed to pharmacotherapy.</a:t>
            </a:r>
          </a:p>
          <a:p>
            <a:r>
              <a:rPr lang="en-US" sz="2800" dirty="0"/>
              <a:t>O: BP 155/98, P 79, BMI 38</a:t>
            </a:r>
          </a:p>
          <a:p>
            <a:pPr lvl="1"/>
            <a:r>
              <a:rPr lang="en-US" sz="2400" dirty="0"/>
              <a:t>CVS – S1,S2,RRR, no m/r/g</a:t>
            </a:r>
          </a:p>
          <a:p>
            <a:pPr lvl="1"/>
            <a:r>
              <a:rPr lang="en-US" sz="2400" dirty="0"/>
              <a:t>Labs – GFR </a:t>
            </a:r>
            <a:r>
              <a:rPr lang="en-US" sz="2400" u="sng" dirty="0"/>
              <a:t>&gt;</a:t>
            </a:r>
            <a:r>
              <a:rPr lang="en-US" sz="2400" dirty="0"/>
              <a:t>60 (similar to previous check 7-8 months ago)</a:t>
            </a:r>
          </a:p>
          <a:p>
            <a:r>
              <a:rPr lang="en-US" sz="2800" dirty="0"/>
              <a:t>A/P: ???</a:t>
            </a:r>
          </a:p>
        </p:txBody>
      </p:sp>
    </p:spTree>
    <p:extLst>
      <p:ext uri="{BB962C8B-B14F-4D97-AF65-F5344CB8AC3E}">
        <p14:creationId xmlns:p14="http://schemas.microsoft.com/office/powerpoint/2010/main" val="3651444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Our Case (continued)</a:t>
            </a:r>
          </a:p>
        </p:txBody>
      </p:sp>
      <p:sp>
        <p:nvSpPr>
          <p:cNvPr id="3" name="Content Placeholder 2"/>
          <p:cNvSpPr>
            <a:spLocks noGrp="1"/>
          </p:cNvSpPr>
          <p:nvPr>
            <p:ph idx="1"/>
          </p:nvPr>
        </p:nvSpPr>
        <p:spPr/>
        <p:txBody>
          <a:bodyPr>
            <a:normAutofit/>
          </a:bodyPr>
          <a:lstStyle/>
          <a:p>
            <a:r>
              <a:rPr lang="en-US" sz="3200" dirty="0"/>
              <a:t>Creatinine value of 1.59 is “normal” for black male (GFR &gt;60), but consistent with stage 3 CKD for a while male (GFR 52).</a:t>
            </a:r>
          </a:p>
        </p:txBody>
      </p:sp>
    </p:spTree>
    <p:extLst>
      <p:ext uri="{BB962C8B-B14F-4D97-AF65-F5344CB8AC3E}">
        <p14:creationId xmlns:p14="http://schemas.microsoft.com/office/powerpoint/2010/main" val="856575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2F49B-DCCC-46E8-BBDE-246475E75665}"/>
              </a:ext>
            </a:extLst>
          </p:cNvPr>
          <p:cNvSpPr>
            <a:spLocks noGrp="1"/>
          </p:cNvSpPr>
          <p:nvPr>
            <p:ph type="title"/>
          </p:nvPr>
        </p:nvSpPr>
        <p:spPr/>
        <p:txBody>
          <a:bodyPr/>
          <a:lstStyle/>
          <a:p>
            <a:r>
              <a:rPr lang="en-US" dirty="0"/>
              <a:t>“I have more muscle mass than this guy!”</a:t>
            </a:r>
          </a:p>
        </p:txBody>
      </p:sp>
      <p:sp>
        <p:nvSpPr>
          <p:cNvPr id="8" name="Text Placeholder 7">
            <a:extLst>
              <a:ext uri="{FF2B5EF4-FFF2-40B4-BE49-F238E27FC236}">
                <a16:creationId xmlns:a16="http://schemas.microsoft.com/office/drawing/2014/main" id="{B00CDA60-0B2C-450C-A462-EFA1BEF60F67}"/>
              </a:ext>
            </a:extLst>
          </p:cNvPr>
          <p:cNvSpPr>
            <a:spLocks noGrp="1"/>
          </p:cNvSpPr>
          <p:nvPr>
            <p:ph type="body" idx="1"/>
          </p:nvPr>
        </p:nvSpPr>
        <p:spPr/>
        <p:txBody>
          <a:bodyPr/>
          <a:lstStyle/>
          <a:p>
            <a:r>
              <a:rPr lang="en-US" sz="1600" dirty="0">
                <a:hlinkClick r:id="rId3"/>
              </a:rPr>
              <a:t>https://framednetwork.com/ill-be-back-from-a-young-weightlifter-to-an-olympic-heavyweight-and-beyond/</a:t>
            </a:r>
            <a:r>
              <a:rPr lang="en-US" sz="1600" dirty="0"/>
              <a:t> </a:t>
            </a:r>
          </a:p>
        </p:txBody>
      </p:sp>
      <p:pic>
        <p:nvPicPr>
          <p:cNvPr id="5" name="Content Placeholder 4" descr="A person standing on a beach&#10;&#10;Description automatically generated">
            <a:extLst>
              <a:ext uri="{FF2B5EF4-FFF2-40B4-BE49-F238E27FC236}">
                <a16:creationId xmlns:a16="http://schemas.microsoft.com/office/drawing/2014/main" id="{9E9CDF71-2062-443F-B6ED-E068BC1CCC5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65921" y="3243263"/>
            <a:ext cx="3734294" cy="2986087"/>
          </a:xfrm>
        </p:spPr>
      </p:pic>
      <p:sp>
        <p:nvSpPr>
          <p:cNvPr id="9" name="Text Placeholder 8">
            <a:extLst>
              <a:ext uri="{FF2B5EF4-FFF2-40B4-BE49-F238E27FC236}">
                <a16:creationId xmlns:a16="http://schemas.microsoft.com/office/drawing/2014/main" id="{C845E793-425B-4F29-9968-7C08A3257E1A}"/>
              </a:ext>
            </a:extLst>
          </p:cNvPr>
          <p:cNvSpPr>
            <a:spLocks noGrp="1"/>
          </p:cNvSpPr>
          <p:nvPr>
            <p:ph type="body" sz="quarter" idx="3"/>
          </p:nvPr>
        </p:nvSpPr>
        <p:spPr/>
        <p:txBody>
          <a:bodyPr/>
          <a:lstStyle/>
          <a:p>
            <a:r>
              <a:rPr lang="en-US" dirty="0"/>
              <a:t>Racial differences…</a:t>
            </a:r>
            <a:r>
              <a:rPr lang="en-US" baseline="30000" dirty="0"/>
              <a:t>4-6</a:t>
            </a:r>
            <a:endParaRPr lang="en-US" dirty="0"/>
          </a:p>
        </p:txBody>
      </p:sp>
      <p:sp>
        <p:nvSpPr>
          <p:cNvPr id="10" name="Content Placeholder 9">
            <a:extLst>
              <a:ext uri="{FF2B5EF4-FFF2-40B4-BE49-F238E27FC236}">
                <a16:creationId xmlns:a16="http://schemas.microsoft.com/office/drawing/2014/main" id="{AB87A3FE-B689-45E9-BB48-E326B2B96594}"/>
              </a:ext>
            </a:extLst>
          </p:cNvPr>
          <p:cNvSpPr>
            <a:spLocks noGrp="1"/>
          </p:cNvSpPr>
          <p:nvPr>
            <p:ph sz="quarter" idx="4"/>
          </p:nvPr>
        </p:nvSpPr>
        <p:spPr>
          <a:xfrm>
            <a:off x="6180670" y="3243262"/>
            <a:ext cx="4718304" cy="2986087"/>
          </a:xfrm>
        </p:spPr>
        <p:txBody>
          <a:bodyPr>
            <a:normAutofit lnSpcReduction="10000"/>
          </a:bodyPr>
          <a:lstStyle/>
          <a:p>
            <a:r>
              <a:rPr lang="en-US" dirty="0"/>
              <a:t>Higher serum creatinine values</a:t>
            </a:r>
          </a:p>
          <a:p>
            <a:r>
              <a:rPr lang="en-US" dirty="0"/>
              <a:t>Higher appendicular skeletal muscle mass?</a:t>
            </a:r>
          </a:p>
          <a:p>
            <a:r>
              <a:rPr lang="en-US" dirty="0"/>
              <a:t>Adjustment for “nutritional status” (albumin, transferrin, glucose, </a:t>
            </a:r>
            <a:r>
              <a:rPr lang="en-US" dirty="0" err="1"/>
              <a:t>predialysis</a:t>
            </a:r>
            <a:r>
              <a:rPr lang="en-US" dirty="0"/>
              <a:t> BUN)</a:t>
            </a:r>
          </a:p>
          <a:p>
            <a:r>
              <a:rPr lang="en-US" i="1" dirty="0"/>
              <a:t>Variation between </a:t>
            </a:r>
            <a:r>
              <a:rPr lang="en-US" i="1" u="sng" dirty="0"/>
              <a:t>AND</a:t>
            </a:r>
            <a:r>
              <a:rPr lang="en-US" i="1" dirty="0"/>
              <a:t> within groups</a:t>
            </a:r>
          </a:p>
          <a:p>
            <a:endParaRPr lang="en-US" dirty="0"/>
          </a:p>
        </p:txBody>
      </p:sp>
    </p:spTree>
    <p:extLst>
      <p:ext uri="{BB962C8B-B14F-4D97-AF65-F5344CB8AC3E}">
        <p14:creationId xmlns:p14="http://schemas.microsoft.com/office/powerpoint/2010/main" val="380039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 calcmode="lin" valueType="num">
                                      <p:cBhvr additive="base">
                                        <p:cTn id="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GFR</a:t>
            </a:r>
            <a:r>
              <a:rPr lang="en-US" baseline="30000" dirty="0"/>
              <a:t>7</a:t>
            </a:r>
            <a:endParaRPr lang="en-US" dirty="0"/>
          </a:p>
        </p:txBody>
      </p:sp>
      <p:sp>
        <p:nvSpPr>
          <p:cNvPr id="3" name="Content Placeholder 2"/>
          <p:cNvSpPr>
            <a:spLocks noGrp="1"/>
          </p:cNvSpPr>
          <p:nvPr>
            <p:ph idx="1"/>
          </p:nvPr>
        </p:nvSpPr>
        <p:spPr/>
        <p:txBody>
          <a:bodyPr>
            <a:normAutofit/>
          </a:bodyPr>
          <a:lstStyle/>
          <a:p>
            <a:r>
              <a:rPr lang="en-US" sz="3600" dirty="0"/>
              <a:t>“Current equations used to define CKD may </a:t>
            </a:r>
            <a:r>
              <a:rPr lang="en-US" sz="3600" i="1" u="sng" dirty="0"/>
              <a:t>systematically</a:t>
            </a:r>
            <a:r>
              <a:rPr lang="en-US" sz="3600" dirty="0"/>
              <a:t> miss a high-risk group of blacks at a time in the disease course when interventions are crucial.”</a:t>
            </a:r>
          </a:p>
        </p:txBody>
      </p:sp>
    </p:spTree>
    <p:extLst>
      <p:ext uri="{BB962C8B-B14F-4D97-AF65-F5344CB8AC3E}">
        <p14:creationId xmlns:p14="http://schemas.microsoft.com/office/powerpoint/2010/main" val="354054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1652-3B2B-4634-BB4A-087B0A4DC8C3}"/>
              </a:ext>
            </a:extLst>
          </p:cNvPr>
          <p:cNvSpPr>
            <a:spLocks noGrp="1"/>
          </p:cNvSpPr>
          <p:nvPr>
            <p:ph type="title"/>
          </p:nvPr>
        </p:nvSpPr>
        <p:spPr/>
        <p:txBody>
          <a:bodyPr/>
          <a:lstStyle/>
          <a:p>
            <a:r>
              <a:rPr lang="en-US" dirty="0"/>
              <a:t>Race-Based Medical Decision Making</a:t>
            </a:r>
          </a:p>
        </p:txBody>
      </p:sp>
      <p:sp>
        <p:nvSpPr>
          <p:cNvPr id="3" name="Content Placeholder 2">
            <a:extLst>
              <a:ext uri="{FF2B5EF4-FFF2-40B4-BE49-F238E27FC236}">
                <a16:creationId xmlns:a16="http://schemas.microsoft.com/office/drawing/2014/main" id="{BC9ED535-A791-43B1-92FF-959D2BB4B4A5}"/>
              </a:ext>
            </a:extLst>
          </p:cNvPr>
          <p:cNvSpPr>
            <a:spLocks noGrp="1"/>
          </p:cNvSpPr>
          <p:nvPr>
            <p:ph idx="1"/>
          </p:nvPr>
        </p:nvSpPr>
        <p:spPr/>
        <p:txBody>
          <a:bodyPr>
            <a:normAutofit/>
          </a:bodyPr>
          <a:lstStyle/>
          <a:p>
            <a:pPr marL="514350" indent="-514350">
              <a:buFont typeface="+mj-lt"/>
              <a:buAutoNum type="arabicPeriod"/>
            </a:pPr>
            <a:r>
              <a:rPr lang="en-US" sz="3600" dirty="0"/>
              <a:t>Cardiovascular Disease</a:t>
            </a:r>
          </a:p>
          <a:p>
            <a:pPr marL="514350" indent="-514350">
              <a:buFont typeface="+mj-lt"/>
              <a:buAutoNum type="arabicPeriod"/>
            </a:pPr>
            <a:r>
              <a:rPr lang="en-US" sz="3600" dirty="0"/>
              <a:t>Hypertension</a:t>
            </a:r>
          </a:p>
          <a:p>
            <a:pPr marL="514350" indent="-514350">
              <a:buFont typeface="+mj-lt"/>
              <a:buAutoNum type="arabicPeriod"/>
            </a:pPr>
            <a:r>
              <a:rPr lang="en-US" sz="3600" dirty="0"/>
              <a:t>GFR</a:t>
            </a:r>
          </a:p>
          <a:p>
            <a:pPr marL="514350" indent="-514350">
              <a:buFont typeface="+mj-lt"/>
              <a:buAutoNum type="arabicPeriod"/>
            </a:pPr>
            <a:r>
              <a:rPr lang="en-US" sz="3600" dirty="0"/>
              <a:t>Spirometry</a:t>
            </a:r>
          </a:p>
        </p:txBody>
      </p:sp>
    </p:spTree>
    <p:extLst>
      <p:ext uri="{BB962C8B-B14F-4D97-AF65-F5344CB8AC3E}">
        <p14:creationId xmlns:p14="http://schemas.microsoft.com/office/powerpoint/2010/main" val="1507155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E11E-5376-4B89-90E9-1B1062E6B0B1}"/>
              </a:ext>
            </a:extLst>
          </p:cNvPr>
          <p:cNvSpPr>
            <a:spLocks noGrp="1"/>
          </p:cNvSpPr>
          <p:nvPr>
            <p:ph type="title"/>
          </p:nvPr>
        </p:nvSpPr>
        <p:spPr/>
        <p:txBody>
          <a:bodyPr/>
          <a:lstStyle/>
          <a:p>
            <a:r>
              <a:rPr lang="en-US" i="1" dirty="0"/>
              <a:t>JAMA</a:t>
            </a:r>
            <a:r>
              <a:rPr lang="en-US" dirty="0"/>
              <a:t> (2019)</a:t>
            </a:r>
            <a:r>
              <a:rPr lang="en-US" baseline="30000" dirty="0"/>
              <a:t>8</a:t>
            </a:r>
            <a:endParaRPr lang="en-US" dirty="0"/>
          </a:p>
        </p:txBody>
      </p:sp>
      <p:sp>
        <p:nvSpPr>
          <p:cNvPr id="3" name="Content Placeholder 2">
            <a:extLst>
              <a:ext uri="{FF2B5EF4-FFF2-40B4-BE49-F238E27FC236}">
                <a16:creationId xmlns:a16="http://schemas.microsoft.com/office/drawing/2014/main" id="{F8D2C7A1-2584-4E28-8AD4-581991DC52F9}"/>
              </a:ext>
            </a:extLst>
          </p:cNvPr>
          <p:cNvSpPr>
            <a:spLocks noGrp="1"/>
          </p:cNvSpPr>
          <p:nvPr>
            <p:ph idx="1"/>
          </p:nvPr>
        </p:nvSpPr>
        <p:spPr/>
        <p:txBody>
          <a:bodyPr/>
          <a:lstStyle/>
          <a:p>
            <a:r>
              <a:rPr lang="en-US" dirty="0"/>
              <a:t>50-year-old woman with creatinine 2.0</a:t>
            </a:r>
          </a:p>
          <a:p>
            <a:pPr lvl="1"/>
            <a:r>
              <a:rPr lang="en-US" dirty="0"/>
              <a:t>White GFR = 28 (GFR &lt;30, Nephrology referral per KDIGO guidelines)</a:t>
            </a:r>
          </a:p>
          <a:p>
            <a:pPr lvl="1"/>
            <a:r>
              <a:rPr lang="en-US" dirty="0"/>
              <a:t>Black GFR = 33</a:t>
            </a:r>
          </a:p>
          <a:p>
            <a:r>
              <a:rPr lang="en-US" dirty="0"/>
              <a:t>55-year-old woman with creatinine 2.8</a:t>
            </a:r>
          </a:p>
          <a:p>
            <a:pPr lvl="1"/>
            <a:r>
              <a:rPr lang="en-US" dirty="0"/>
              <a:t>White patient = transplant candidate</a:t>
            </a:r>
          </a:p>
          <a:p>
            <a:pPr lvl="1"/>
            <a:r>
              <a:rPr lang="en-US" dirty="0"/>
              <a:t>Black GFR = keep waiting</a:t>
            </a:r>
          </a:p>
        </p:txBody>
      </p:sp>
    </p:spTree>
    <p:extLst>
      <p:ext uri="{BB962C8B-B14F-4D97-AF65-F5344CB8AC3E}">
        <p14:creationId xmlns:p14="http://schemas.microsoft.com/office/powerpoint/2010/main" val="33443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8E23C-36AE-4BFF-97BC-2F7A19541EA4}"/>
              </a:ext>
            </a:extLst>
          </p:cNvPr>
          <p:cNvSpPr>
            <a:spLocks noGrp="1"/>
          </p:cNvSpPr>
          <p:nvPr>
            <p:ph type="title"/>
          </p:nvPr>
        </p:nvSpPr>
        <p:spPr/>
        <p:txBody>
          <a:bodyPr>
            <a:normAutofit fontScale="90000"/>
          </a:bodyPr>
          <a:lstStyle/>
          <a:p>
            <a:r>
              <a:rPr lang="en-US" b="1" dirty="0"/>
              <a:t>4. </a:t>
            </a:r>
            <a:r>
              <a:rPr lang="en-US" b="1" dirty="0" err="1"/>
              <a:t>Obstrutcitve</a:t>
            </a:r>
            <a:r>
              <a:rPr lang="en-US" b="1" dirty="0"/>
              <a:t> Lung Disease Module</a:t>
            </a:r>
            <a:br>
              <a:rPr lang="en-US" b="1" dirty="0"/>
            </a:br>
            <a:r>
              <a:rPr lang="en-US" b="1" dirty="0"/>
              <a:t>(SPIROMETRY)</a:t>
            </a:r>
          </a:p>
        </p:txBody>
      </p:sp>
      <p:sp>
        <p:nvSpPr>
          <p:cNvPr id="3" name="Content Placeholder 2">
            <a:extLst>
              <a:ext uri="{FF2B5EF4-FFF2-40B4-BE49-F238E27FC236}">
                <a16:creationId xmlns:a16="http://schemas.microsoft.com/office/drawing/2014/main" id="{9C97E34C-6C0F-452D-A5D5-B7FDD97D4C29}"/>
              </a:ext>
            </a:extLst>
          </p:cNvPr>
          <p:cNvSpPr>
            <a:spLocks noGrp="1"/>
          </p:cNvSpPr>
          <p:nvPr>
            <p:ph idx="1"/>
          </p:nvPr>
        </p:nvSpPr>
        <p:spPr/>
        <p:txBody>
          <a:bodyPr>
            <a:normAutofit/>
          </a:bodyPr>
          <a:lstStyle/>
          <a:p>
            <a:endParaRPr lang="en-US" sz="3200" dirty="0"/>
          </a:p>
        </p:txBody>
      </p:sp>
    </p:spTree>
    <p:extLst>
      <p:ext uri="{BB962C8B-B14F-4D97-AF65-F5344CB8AC3E}">
        <p14:creationId xmlns:p14="http://schemas.microsoft.com/office/powerpoint/2010/main" val="81382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WHAT WE CAN DO</a:t>
            </a:r>
          </a:p>
        </p:txBody>
      </p:sp>
      <p:sp>
        <p:nvSpPr>
          <p:cNvPr id="3" name="Content Placeholder 2"/>
          <p:cNvSpPr>
            <a:spLocks noGrp="1"/>
          </p:cNvSpPr>
          <p:nvPr>
            <p:ph idx="1"/>
          </p:nvPr>
        </p:nvSpPr>
        <p:spPr/>
        <p:txBody>
          <a:bodyPr/>
          <a:lstStyle/>
          <a:p>
            <a:pPr marL="457200" indent="-457200">
              <a:buFont typeface="+mj-lt"/>
              <a:buAutoNum type="arabicPeriod"/>
            </a:pPr>
            <a:r>
              <a:rPr lang="en-US" sz="3200" dirty="0"/>
              <a:t>KNOWLEDGE (literature &amp; experiential)</a:t>
            </a:r>
          </a:p>
          <a:p>
            <a:pPr marL="457200" indent="-457200">
              <a:buFont typeface="+mj-lt"/>
              <a:buAutoNum type="arabicPeriod"/>
            </a:pPr>
            <a:r>
              <a:rPr lang="en-US" sz="3200" dirty="0"/>
              <a:t>ATTITUDES (cultural sensitivity &amp; awareness)</a:t>
            </a:r>
          </a:p>
          <a:p>
            <a:pPr marL="457200" indent="-457200">
              <a:buFont typeface="+mj-lt"/>
              <a:buAutoNum type="arabicPeriod"/>
            </a:pPr>
            <a:r>
              <a:rPr lang="en-US" sz="3200" dirty="0"/>
              <a:t>SKILLS (cross cultural approach, cultural humility)</a:t>
            </a:r>
          </a:p>
          <a:p>
            <a:pPr marL="914400" lvl="1" indent="-457200">
              <a:buFont typeface="+mj-lt"/>
              <a:buAutoNum type="arabicPeriod"/>
            </a:pPr>
            <a:endParaRPr lang="en-US" dirty="0"/>
          </a:p>
        </p:txBody>
      </p:sp>
    </p:spTree>
    <p:extLst>
      <p:ext uri="{BB962C8B-B14F-4D97-AF65-F5344CB8AC3E}">
        <p14:creationId xmlns:p14="http://schemas.microsoft.com/office/powerpoint/2010/main" val="137620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8E23C-36AE-4BFF-97BC-2F7A19541EA4}"/>
              </a:ext>
            </a:extLst>
          </p:cNvPr>
          <p:cNvSpPr>
            <a:spLocks noGrp="1"/>
          </p:cNvSpPr>
          <p:nvPr>
            <p:ph type="title"/>
          </p:nvPr>
        </p:nvSpPr>
        <p:spPr/>
        <p:txBody>
          <a:bodyPr>
            <a:normAutofit fontScale="90000"/>
          </a:bodyPr>
          <a:lstStyle/>
          <a:p>
            <a:r>
              <a:rPr lang="en-US" b="1" dirty="0"/>
              <a:t>4. </a:t>
            </a:r>
            <a:r>
              <a:rPr lang="en-US" b="1" dirty="0" err="1"/>
              <a:t>Obstrutcitve</a:t>
            </a:r>
            <a:r>
              <a:rPr lang="en-US" b="1" dirty="0"/>
              <a:t> Lung Disease Module</a:t>
            </a:r>
            <a:br>
              <a:rPr lang="en-US" b="1" dirty="0"/>
            </a:br>
            <a:r>
              <a:rPr lang="en-US" b="1" dirty="0"/>
              <a:t>SPIROMETRY</a:t>
            </a:r>
            <a:r>
              <a:rPr lang="en-US" b="1" baseline="30000" dirty="0"/>
              <a:t>9,10</a:t>
            </a:r>
            <a:endParaRPr lang="en-US" b="1" dirty="0"/>
          </a:p>
        </p:txBody>
      </p:sp>
      <p:sp>
        <p:nvSpPr>
          <p:cNvPr id="3" name="Content Placeholder 2">
            <a:extLst>
              <a:ext uri="{FF2B5EF4-FFF2-40B4-BE49-F238E27FC236}">
                <a16:creationId xmlns:a16="http://schemas.microsoft.com/office/drawing/2014/main" id="{9C97E34C-6C0F-452D-A5D5-B7FDD97D4C29}"/>
              </a:ext>
            </a:extLst>
          </p:cNvPr>
          <p:cNvSpPr>
            <a:spLocks noGrp="1"/>
          </p:cNvSpPr>
          <p:nvPr>
            <p:ph idx="1"/>
          </p:nvPr>
        </p:nvSpPr>
        <p:spPr/>
        <p:txBody>
          <a:bodyPr>
            <a:normAutofit lnSpcReduction="10000"/>
          </a:bodyPr>
          <a:lstStyle/>
          <a:p>
            <a:r>
              <a:rPr lang="en-US" sz="3200" dirty="0"/>
              <a:t>Systematic review of studies on spirometry</a:t>
            </a:r>
          </a:p>
          <a:p>
            <a:r>
              <a:rPr lang="en-US" sz="3200" dirty="0"/>
              <a:t>Only 17.3% of studies actually defined race and/or ethnicity</a:t>
            </a:r>
          </a:p>
          <a:p>
            <a:r>
              <a:rPr lang="en-US" sz="3200" dirty="0"/>
              <a:t>94% of articles failed to examine socioeconomic status</a:t>
            </a:r>
          </a:p>
          <a:p>
            <a:r>
              <a:rPr lang="en-US" sz="3200" dirty="0"/>
              <a:t>23.1% cited explanations of environmental &amp; social factors</a:t>
            </a:r>
          </a:p>
        </p:txBody>
      </p:sp>
    </p:spTree>
    <p:extLst>
      <p:ext uri="{BB962C8B-B14F-4D97-AF65-F5344CB8AC3E}">
        <p14:creationId xmlns:p14="http://schemas.microsoft.com/office/powerpoint/2010/main" val="542376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HOPE (Cincinnati)</a:t>
            </a:r>
            <a:r>
              <a:rPr lang="en-US" baseline="30000" dirty="0"/>
              <a:t>11</a:t>
            </a:r>
            <a:endParaRPr lang="en-US" dirty="0"/>
          </a:p>
        </p:txBody>
      </p:sp>
      <p:sp>
        <p:nvSpPr>
          <p:cNvPr id="3" name="Content Placeholder 2"/>
          <p:cNvSpPr>
            <a:spLocks noGrp="1"/>
          </p:cNvSpPr>
          <p:nvPr>
            <p:ph idx="1"/>
          </p:nvPr>
        </p:nvSpPr>
        <p:spPr/>
        <p:txBody>
          <a:bodyPr>
            <a:normAutofit/>
          </a:bodyPr>
          <a:lstStyle/>
          <a:p>
            <a:r>
              <a:rPr lang="en-US" sz="2800" dirty="0"/>
              <a:t>Housing code violations (e.g., presence of mold &amp; cockroaches)</a:t>
            </a:r>
          </a:p>
          <a:p>
            <a:r>
              <a:rPr lang="en-US" sz="2800" dirty="0"/>
              <a:t>Density of housing units</a:t>
            </a:r>
          </a:p>
          <a:p>
            <a:r>
              <a:rPr lang="en-US" sz="2800" dirty="0"/>
              <a:t>Explained 22% of asthma-related ER visits</a:t>
            </a:r>
          </a:p>
        </p:txBody>
      </p:sp>
    </p:spTree>
    <p:extLst>
      <p:ext uri="{BB962C8B-B14F-4D97-AF65-F5344CB8AC3E}">
        <p14:creationId xmlns:p14="http://schemas.microsoft.com/office/powerpoint/2010/main" val="3598423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333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0C89A-9CC4-4277-AA3A-52CDFA119D47}"/>
              </a:ext>
            </a:extLst>
          </p:cNvPr>
          <p:cNvSpPr>
            <a:spLocks noGrp="1"/>
          </p:cNvSpPr>
          <p:nvPr>
            <p:ph type="title"/>
          </p:nvPr>
        </p:nvSpPr>
        <p:spPr/>
        <p:txBody>
          <a:bodyPr/>
          <a:lstStyle/>
          <a:p>
            <a:r>
              <a:rPr lang="en-US" dirty="0"/>
              <a:t>Definitions</a:t>
            </a:r>
            <a:r>
              <a:rPr lang="en-US" baseline="30000" dirty="0"/>
              <a:t>1</a:t>
            </a:r>
            <a:endParaRPr lang="en-US" dirty="0"/>
          </a:p>
        </p:txBody>
      </p:sp>
      <p:sp>
        <p:nvSpPr>
          <p:cNvPr id="5" name="Content Placeholder 4">
            <a:extLst>
              <a:ext uri="{FF2B5EF4-FFF2-40B4-BE49-F238E27FC236}">
                <a16:creationId xmlns:a16="http://schemas.microsoft.com/office/drawing/2014/main" id="{2C660179-9542-4CC9-9B3D-24D355EADB22}"/>
              </a:ext>
            </a:extLst>
          </p:cNvPr>
          <p:cNvSpPr>
            <a:spLocks noGrp="1"/>
          </p:cNvSpPr>
          <p:nvPr>
            <p:ph sz="half" idx="1"/>
          </p:nvPr>
        </p:nvSpPr>
        <p:spPr/>
        <p:txBody>
          <a:bodyPr/>
          <a:lstStyle/>
          <a:p>
            <a:pPr marL="0" indent="0">
              <a:buNone/>
            </a:pPr>
            <a:r>
              <a:rPr lang="en-US" dirty="0"/>
              <a:t>RACE</a:t>
            </a:r>
          </a:p>
          <a:p>
            <a:r>
              <a:rPr lang="en-US" dirty="0"/>
              <a:t>White</a:t>
            </a:r>
          </a:p>
          <a:p>
            <a:r>
              <a:rPr lang="en-US" dirty="0"/>
              <a:t>Black/African American</a:t>
            </a:r>
          </a:p>
          <a:p>
            <a:r>
              <a:rPr lang="en-US" dirty="0"/>
              <a:t>American Indian/Alaska Native</a:t>
            </a:r>
          </a:p>
          <a:p>
            <a:r>
              <a:rPr lang="en-US" dirty="0"/>
              <a:t>Asian</a:t>
            </a:r>
          </a:p>
          <a:p>
            <a:r>
              <a:rPr lang="en-US" dirty="0"/>
              <a:t>Native Hawaiian/Pacific Islander</a:t>
            </a:r>
          </a:p>
        </p:txBody>
      </p:sp>
      <p:sp>
        <p:nvSpPr>
          <p:cNvPr id="6" name="Content Placeholder 5">
            <a:extLst>
              <a:ext uri="{FF2B5EF4-FFF2-40B4-BE49-F238E27FC236}">
                <a16:creationId xmlns:a16="http://schemas.microsoft.com/office/drawing/2014/main" id="{E5DEDDD8-6387-4F29-AAFF-66607D079E22}"/>
              </a:ext>
            </a:extLst>
          </p:cNvPr>
          <p:cNvSpPr>
            <a:spLocks noGrp="1"/>
          </p:cNvSpPr>
          <p:nvPr>
            <p:ph sz="half" idx="2"/>
          </p:nvPr>
        </p:nvSpPr>
        <p:spPr/>
        <p:txBody>
          <a:bodyPr/>
          <a:lstStyle/>
          <a:p>
            <a:pPr marL="0" indent="0">
              <a:buNone/>
            </a:pPr>
            <a:r>
              <a:rPr lang="en-US" dirty="0"/>
              <a:t>ETHNICITY</a:t>
            </a:r>
          </a:p>
          <a:p>
            <a:r>
              <a:rPr lang="en-US" dirty="0"/>
              <a:t>Hispanic/Latino</a:t>
            </a:r>
          </a:p>
          <a:p>
            <a:r>
              <a:rPr lang="en-US" dirty="0"/>
              <a:t>Not Hispanic or Latino</a:t>
            </a:r>
          </a:p>
        </p:txBody>
      </p:sp>
    </p:spTree>
    <p:extLst>
      <p:ext uri="{BB962C8B-B14F-4D97-AF65-F5344CB8AC3E}">
        <p14:creationId xmlns:p14="http://schemas.microsoft.com/office/powerpoint/2010/main" val="40740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8533-1F1E-48E4-BF64-398929FED4F3}"/>
              </a:ext>
            </a:extLst>
          </p:cNvPr>
          <p:cNvSpPr>
            <a:spLocks noGrp="1"/>
          </p:cNvSpPr>
          <p:nvPr>
            <p:ph type="title"/>
          </p:nvPr>
        </p:nvSpPr>
        <p:spPr/>
        <p:txBody>
          <a:bodyPr/>
          <a:lstStyle/>
          <a:p>
            <a:r>
              <a:rPr lang="en-US" dirty="0"/>
              <a:t>Definitions (continued)</a:t>
            </a:r>
            <a:r>
              <a:rPr lang="en-US" baseline="30000" dirty="0"/>
              <a:t>1,2</a:t>
            </a:r>
            <a:endParaRPr lang="en-US" dirty="0"/>
          </a:p>
        </p:txBody>
      </p:sp>
      <p:pic>
        <p:nvPicPr>
          <p:cNvPr id="17" name="Content Placeholder 16" descr="A person looking at the camera&#10;&#10;Description automatically generated">
            <a:extLst>
              <a:ext uri="{FF2B5EF4-FFF2-40B4-BE49-F238E27FC236}">
                <a16:creationId xmlns:a16="http://schemas.microsoft.com/office/drawing/2014/main" id="{773D3149-3487-4891-BA15-93D3EA7536D6}"/>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32779" y="2730002"/>
            <a:ext cx="4006929" cy="2671286"/>
          </a:xfrm>
        </p:spPr>
      </p:pic>
      <p:sp>
        <p:nvSpPr>
          <p:cNvPr id="15" name="Content Placeholder 14">
            <a:extLst>
              <a:ext uri="{FF2B5EF4-FFF2-40B4-BE49-F238E27FC236}">
                <a16:creationId xmlns:a16="http://schemas.microsoft.com/office/drawing/2014/main" id="{964BE6F8-8EB4-492D-92DE-E312A52B456C}"/>
              </a:ext>
            </a:extLst>
          </p:cNvPr>
          <p:cNvSpPr>
            <a:spLocks noGrp="1"/>
          </p:cNvSpPr>
          <p:nvPr>
            <p:ph sz="half" idx="1"/>
          </p:nvPr>
        </p:nvSpPr>
        <p:spPr/>
        <p:txBody>
          <a:bodyPr/>
          <a:lstStyle/>
          <a:p>
            <a:r>
              <a:rPr lang="en-US" sz="2800" dirty="0"/>
              <a:t>Members of a racial group “have origins in any of the original peoples” of various countries or locations that the racial groups are traditionally identified with.</a:t>
            </a:r>
          </a:p>
          <a:p>
            <a:endParaRPr lang="en-US" dirty="0"/>
          </a:p>
        </p:txBody>
      </p:sp>
      <p:sp>
        <p:nvSpPr>
          <p:cNvPr id="18" name="TextBox 17">
            <a:extLst>
              <a:ext uri="{FF2B5EF4-FFF2-40B4-BE49-F238E27FC236}">
                <a16:creationId xmlns:a16="http://schemas.microsoft.com/office/drawing/2014/main" id="{8B850205-33EC-4B91-9CF3-649E24EC5182}"/>
              </a:ext>
            </a:extLst>
          </p:cNvPr>
          <p:cNvSpPr txBox="1"/>
          <p:nvPr/>
        </p:nvSpPr>
        <p:spPr>
          <a:xfrm>
            <a:off x="6909847" y="5333455"/>
            <a:ext cx="3465594" cy="230832"/>
          </a:xfrm>
          <a:prstGeom prst="rect">
            <a:avLst/>
          </a:prstGeom>
          <a:noFill/>
        </p:spPr>
        <p:txBody>
          <a:bodyPr wrap="square" rtlCol="0">
            <a:spAutoFit/>
          </a:bodyPr>
          <a:lstStyle/>
          <a:p>
            <a:r>
              <a:rPr lang="en-US" sz="900">
                <a:hlinkClick r:id="rId4" tooltip="http://flickr.com/photos/babasteve/5453082731"/>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964343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F195-17B4-4032-8BE6-40B702B4D802}"/>
              </a:ext>
            </a:extLst>
          </p:cNvPr>
          <p:cNvSpPr>
            <a:spLocks noGrp="1"/>
          </p:cNvSpPr>
          <p:nvPr>
            <p:ph type="title"/>
          </p:nvPr>
        </p:nvSpPr>
        <p:spPr/>
        <p:txBody>
          <a:bodyPr>
            <a:normAutofit fontScale="90000"/>
          </a:bodyPr>
          <a:lstStyle/>
          <a:p>
            <a:r>
              <a:rPr lang="en-US" dirty="0"/>
              <a:t>RACE:</a:t>
            </a:r>
            <a:br>
              <a:rPr lang="en-US" dirty="0"/>
            </a:br>
            <a:r>
              <a:rPr lang="en-US" dirty="0"/>
              <a:t>Subjective, Social, &amp; Fluid Over Time</a:t>
            </a:r>
            <a:r>
              <a:rPr lang="en-US" baseline="30000" dirty="0"/>
              <a:t>3</a:t>
            </a:r>
            <a:endParaRPr lang="en-US" dirty="0"/>
          </a:p>
        </p:txBody>
      </p:sp>
      <p:sp>
        <p:nvSpPr>
          <p:cNvPr id="5" name="Text Placeholder 4">
            <a:extLst>
              <a:ext uri="{FF2B5EF4-FFF2-40B4-BE49-F238E27FC236}">
                <a16:creationId xmlns:a16="http://schemas.microsoft.com/office/drawing/2014/main" id="{68A2BABA-0673-4AE0-8B2C-4C838C917B31}"/>
              </a:ext>
            </a:extLst>
          </p:cNvPr>
          <p:cNvSpPr>
            <a:spLocks noGrp="1"/>
          </p:cNvSpPr>
          <p:nvPr>
            <p:ph type="body" idx="1"/>
          </p:nvPr>
        </p:nvSpPr>
        <p:spPr/>
        <p:txBody>
          <a:bodyPr/>
          <a:lstStyle/>
          <a:p>
            <a:pPr algn="ctr"/>
            <a:r>
              <a:rPr lang="en-US" dirty="0"/>
              <a:t>“I’m White” - 1988</a:t>
            </a:r>
          </a:p>
        </p:txBody>
      </p:sp>
      <p:pic>
        <p:nvPicPr>
          <p:cNvPr id="10" name="Content Placeholder 9" descr="A person wearing a suit and tie&#10;&#10;Description automatically generated">
            <a:extLst>
              <a:ext uri="{FF2B5EF4-FFF2-40B4-BE49-F238E27FC236}">
                <a16:creationId xmlns:a16="http://schemas.microsoft.com/office/drawing/2014/main" id="{0FDAC39E-4340-40CC-A1AD-EDB4E71A908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95765" y="3243263"/>
            <a:ext cx="3917319" cy="2632075"/>
          </a:xfrm>
        </p:spPr>
      </p:pic>
      <p:sp>
        <p:nvSpPr>
          <p:cNvPr id="7" name="Text Placeholder 6">
            <a:extLst>
              <a:ext uri="{FF2B5EF4-FFF2-40B4-BE49-F238E27FC236}">
                <a16:creationId xmlns:a16="http://schemas.microsoft.com/office/drawing/2014/main" id="{757FD066-65AA-493F-A8FE-6E58BACC4361}"/>
              </a:ext>
            </a:extLst>
          </p:cNvPr>
          <p:cNvSpPr>
            <a:spLocks noGrp="1"/>
          </p:cNvSpPr>
          <p:nvPr>
            <p:ph type="body" sz="quarter" idx="3"/>
          </p:nvPr>
        </p:nvSpPr>
        <p:spPr/>
        <p:txBody>
          <a:bodyPr/>
          <a:lstStyle/>
          <a:p>
            <a:pPr algn="ctr"/>
            <a:r>
              <a:rPr lang="en-US" dirty="0"/>
              <a:t>“I’m Black” - 1990</a:t>
            </a:r>
          </a:p>
        </p:txBody>
      </p:sp>
      <p:pic>
        <p:nvPicPr>
          <p:cNvPr id="13" name="Content Placeholder 12" descr="A person wearing a suit and tie&#10;&#10;Description automatically generated">
            <a:extLst>
              <a:ext uri="{FF2B5EF4-FFF2-40B4-BE49-F238E27FC236}">
                <a16:creationId xmlns:a16="http://schemas.microsoft.com/office/drawing/2014/main" id="{60527371-B8F1-472E-B836-5E5C31254692}"/>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80503" y="3243263"/>
            <a:ext cx="3917319" cy="2632075"/>
          </a:xfrm>
        </p:spPr>
      </p:pic>
      <p:sp>
        <p:nvSpPr>
          <p:cNvPr id="11" name="TextBox 10">
            <a:extLst>
              <a:ext uri="{FF2B5EF4-FFF2-40B4-BE49-F238E27FC236}">
                <a16:creationId xmlns:a16="http://schemas.microsoft.com/office/drawing/2014/main" id="{9FBF57EE-D588-4BA0-ACB0-D80C03F5582F}"/>
              </a:ext>
            </a:extLst>
          </p:cNvPr>
          <p:cNvSpPr txBox="1"/>
          <p:nvPr/>
        </p:nvSpPr>
        <p:spPr>
          <a:xfrm>
            <a:off x="1695765" y="5875338"/>
            <a:ext cx="3917319" cy="230832"/>
          </a:xfrm>
          <a:prstGeom prst="rect">
            <a:avLst/>
          </a:prstGeom>
          <a:noFill/>
        </p:spPr>
        <p:txBody>
          <a:bodyPr wrap="square" rtlCol="0">
            <a:spAutoFit/>
          </a:bodyPr>
          <a:lstStyle/>
          <a:p>
            <a:r>
              <a:rPr lang="en-US" sz="900">
                <a:hlinkClick r:id="rId4" tooltip="http://commons.wikimedia.org/wiki/File:Barack_Obama_at_NH.jpg"/>
              </a:rPr>
              <a:t>This Photo</a:t>
            </a:r>
            <a:r>
              <a:rPr lang="en-US" sz="900"/>
              <a:t> by Unknown Author is licensed under </a:t>
            </a:r>
            <a:r>
              <a:rPr lang="en-US" sz="900">
                <a:hlinkClick r:id="rId5" tooltip="https://creativecommons.org/licenses/by-sa/3.0/"/>
              </a:rPr>
              <a:t>CC BY-SA</a:t>
            </a:r>
            <a:endParaRPr lang="en-US" sz="900"/>
          </a:p>
        </p:txBody>
      </p:sp>
      <p:sp>
        <p:nvSpPr>
          <p:cNvPr id="14" name="TextBox 13">
            <a:extLst>
              <a:ext uri="{FF2B5EF4-FFF2-40B4-BE49-F238E27FC236}">
                <a16:creationId xmlns:a16="http://schemas.microsoft.com/office/drawing/2014/main" id="{73922DAC-8D09-4438-988B-2A2D23FD21E9}"/>
              </a:ext>
            </a:extLst>
          </p:cNvPr>
          <p:cNvSpPr txBox="1"/>
          <p:nvPr/>
        </p:nvSpPr>
        <p:spPr>
          <a:xfrm>
            <a:off x="6580503" y="5875338"/>
            <a:ext cx="3917319" cy="230832"/>
          </a:xfrm>
          <a:prstGeom prst="rect">
            <a:avLst/>
          </a:prstGeom>
          <a:noFill/>
        </p:spPr>
        <p:txBody>
          <a:bodyPr wrap="square" rtlCol="0">
            <a:spAutoFit/>
          </a:bodyPr>
          <a:lstStyle/>
          <a:p>
            <a:r>
              <a:rPr lang="en-US" sz="900">
                <a:hlinkClick r:id="rId4" tooltip="http://commons.wikimedia.org/wiki/File:Barack_Obama_at_NH.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16387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ED48-99BD-47FE-98C3-44F8E29055C6}"/>
              </a:ext>
            </a:extLst>
          </p:cNvPr>
          <p:cNvSpPr>
            <a:spLocks noGrp="1"/>
          </p:cNvSpPr>
          <p:nvPr>
            <p:ph type="title"/>
          </p:nvPr>
        </p:nvSpPr>
        <p:spPr/>
        <p:txBody>
          <a:bodyPr/>
          <a:lstStyle/>
          <a:p>
            <a:r>
              <a:rPr lang="en-US" dirty="0"/>
              <a:t>Who are the “original peoples” of Asia?</a:t>
            </a:r>
          </a:p>
        </p:txBody>
      </p:sp>
      <p:pic>
        <p:nvPicPr>
          <p:cNvPr id="5" name="Content Placeholder 4" descr="A picture containing text, map&#10;&#10;Description automatically generated">
            <a:extLst>
              <a:ext uri="{FF2B5EF4-FFF2-40B4-BE49-F238E27FC236}">
                <a16:creationId xmlns:a16="http://schemas.microsoft.com/office/drawing/2014/main" id="{F407871A-6641-4AA5-BCE9-B60E7540C35B}"/>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08931" y="2557463"/>
            <a:ext cx="5374138" cy="3317875"/>
          </a:xfrm>
        </p:spPr>
      </p:pic>
      <p:sp>
        <p:nvSpPr>
          <p:cNvPr id="6" name="TextBox 5">
            <a:extLst>
              <a:ext uri="{FF2B5EF4-FFF2-40B4-BE49-F238E27FC236}">
                <a16:creationId xmlns:a16="http://schemas.microsoft.com/office/drawing/2014/main" id="{15A94078-D951-4A9D-9F98-375229B123A5}"/>
              </a:ext>
            </a:extLst>
          </p:cNvPr>
          <p:cNvSpPr txBox="1"/>
          <p:nvPr/>
        </p:nvSpPr>
        <p:spPr>
          <a:xfrm>
            <a:off x="3408931" y="5875338"/>
            <a:ext cx="5374138" cy="230832"/>
          </a:xfrm>
          <a:prstGeom prst="rect">
            <a:avLst/>
          </a:prstGeom>
          <a:noFill/>
        </p:spPr>
        <p:txBody>
          <a:bodyPr wrap="square" rtlCol="0">
            <a:spAutoFit/>
          </a:bodyPr>
          <a:lstStyle/>
          <a:p>
            <a:r>
              <a:rPr lang="en-US" sz="900">
                <a:hlinkClick r:id="rId4" tooltip="http://commons.wikimedia.org/wiki/File:Asia_1200ad.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89994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 Cardiovascular Disease/ASCVD Module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38409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8149"/>
            <a:ext cx="9601196" cy="660235"/>
          </a:xfrm>
        </p:spPr>
        <p:txBody>
          <a:bodyPr>
            <a:normAutofit fontScale="90000"/>
          </a:bodyPr>
          <a:lstStyle/>
          <a:p>
            <a:r>
              <a:rPr lang="en-US" dirty="0"/>
              <a:t>References</a:t>
            </a:r>
          </a:p>
        </p:txBody>
      </p:sp>
      <p:sp>
        <p:nvSpPr>
          <p:cNvPr id="3" name="Content Placeholder 2"/>
          <p:cNvSpPr>
            <a:spLocks noGrp="1"/>
          </p:cNvSpPr>
          <p:nvPr>
            <p:ph idx="1"/>
          </p:nvPr>
        </p:nvSpPr>
        <p:spPr>
          <a:xfrm>
            <a:off x="1152939" y="1278384"/>
            <a:ext cx="9743659" cy="4961467"/>
          </a:xfrm>
        </p:spPr>
        <p:txBody>
          <a:bodyPr>
            <a:noAutofit/>
          </a:bodyPr>
          <a:lstStyle/>
          <a:p>
            <a:pPr marL="457200" indent="-457200">
              <a:buFont typeface="+mj-lt"/>
              <a:buAutoNum type="arabicPeriod"/>
            </a:pPr>
            <a:r>
              <a:rPr lang="en-US" sz="1200" dirty="0"/>
              <a:t>Flack JM, </a:t>
            </a:r>
            <a:r>
              <a:rPr lang="en-US" sz="1200" dirty="0" err="1"/>
              <a:t>Sica</a:t>
            </a:r>
            <a:r>
              <a:rPr lang="en-US" sz="1200" dirty="0"/>
              <a:t> DA, </a:t>
            </a:r>
            <a:r>
              <a:rPr lang="en-US" sz="1200" dirty="0" err="1"/>
              <a:t>Barkis</a:t>
            </a:r>
            <a:r>
              <a:rPr lang="en-US" sz="1200" dirty="0"/>
              <a:t> G, et al. Management of high blood pressure in blacks: An update of the International Society on Hypertension in Blacks consensus statement. </a:t>
            </a:r>
            <a:r>
              <a:rPr lang="en-US" sz="1200" i="1" dirty="0"/>
              <a:t>Hypertension</a:t>
            </a:r>
            <a:r>
              <a:rPr lang="en-US" sz="1200" dirty="0"/>
              <a:t> 2010; 56: 780-800.</a:t>
            </a:r>
          </a:p>
          <a:p>
            <a:pPr marL="457200" indent="-457200">
              <a:buFont typeface="+mj-lt"/>
              <a:buAutoNum type="arabicPeriod"/>
            </a:pPr>
            <a:r>
              <a:rPr lang="en-US" sz="1200" dirty="0"/>
              <a:t>James PA, </a:t>
            </a:r>
            <a:r>
              <a:rPr lang="en-US" sz="1200" dirty="0" err="1"/>
              <a:t>Oparil</a:t>
            </a:r>
            <a:r>
              <a:rPr lang="en-US" sz="1200" dirty="0"/>
              <a:t> SO, Carter BL, Cushman WC, Dennison-Himmelfarb C, Handler J, et al. 2014 Evidence-Based Guidelines for the Management of High Blood Pressure in Adults: Report from the Panel Members Appointed to the Eighth Joint National Committee (JNC 8). </a:t>
            </a:r>
            <a:r>
              <a:rPr lang="en-US" sz="1200" i="1" dirty="0"/>
              <a:t>JAMA </a:t>
            </a:r>
            <a:r>
              <a:rPr lang="en-US" sz="1200" dirty="0"/>
              <a:t>2014; 311(5): 507-20. </a:t>
            </a:r>
          </a:p>
          <a:p>
            <a:pPr marL="457200" indent="-457200">
              <a:buFont typeface="+mj-lt"/>
              <a:buAutoNum type="arabicPeriod"/>
            </a:pPr>
            <a:r>
              <a:rPr lang="en-US" sz="1200" dirty="0"/>
              <a:t>Peralta CA, Lin F, </a:t>
            </a:r>
            <a:r>
              <a:rPr lang="en-US" sz="1200" dirty="0" err="1"/>
              <a:t>Shlipak</a:t>
            </a:r>
            <a:r>
              <a:rPr lang="en-US" sz="1200" dirty="0"/>
              <a:t> MG, et al. Race differences in prevalence of chronic kidney disease among young adults using creatinine-based glomerular filtration rate-estimating equations. </a:t>
            </a:r>
            <a:r>
              <a:rPr lang="en-US" sz="1200" i="1" dirty="0" err="1"/>
              <a:t>Nephrol</a:t>
            </a:r>
            <a:r>
              <a:rPr lang="en-US" sz="1200" i="1" dirty="0"/>
              <a:t> Dial Transplant </a:t>
            </a:r>
            <a:r>
              <a:rPr lang="en-US" sz="1200" dirty="0"/>
              <a:t>2010; 25: 3934-9.</a:t>
            </a:r>
          </a:p>
          <a:p>
            <a:pPr marL="457200" indent="-457200">
              <a:buFont typeface="+mj-lt"/>
              <a:buAutoNum type="arabicPeriod"/>
            </a:pPr>
            <a:r>
              <a:rPr lang="en-US" sz="1200" dirty="0"/>
              <a:t>Gallagher  D, Visser  M, De </a:t>
            </a:r>
            <a:r>
              <a:rPr lang="en-US" sz="1200" dirty="0" err="1"/>
              <a:t>Meersman</a:t>
            </a:r>
            <a:r>
              <a:rPr lang="en-US" sz="1200" dirty="0"/>
              <a:t>  RE,  et al. Appendicular skeletal muscle mass: effects of age, gender, and ethnicity. </a:t>
            </a:r>
            <a:r>
              <a:rPr lang="en-US" sz="1200" i="1" dirty="0"/>
              <a:t> J Appl </a:t>
            </a:r>
            <a:r>
              <a:rPr lang="en-US" sz="1200" i="1" dirty="0" err="1"/>
              <a:t>Physiol</a:t>
            </a:r>
            <a:r>
              <a:rPr lang="en-US" sz="1200" i="1" dirty="0"/>
              <a:t> (1985)</a:t>
            </a:r>
            <a:r>
              <a:rPr lang="en-US" sz="1200" dirty="0"/>
              <a:t>. 1997;83(1):229-239. </a:t>
            </a:r>
          </a:p>
          <a:p>
            <a:pPr marL="457200" indent="-457200">
              <a:buFont typeface="+mj-lt"/>
              <a:buAutoNum type="arabicPeriod"/>
            </a:pPr>
            <a:r>
              <a:rPr lang="en-US" sz="1200" dirty="0"/>
              <a:t>Barondess  DA, Nelson  DA, </a:t>
            </a:r>
            <a:r>
              <a:rPr lang="en-US" sz="1200" dirty="0" err="1"/>
              <a:t>Schlaen</a:t>
            </a:r>
            <a:r>
              <a:rPr lang="en-US" sz="1200" dirty="0"/>
              <a:t>  SE.  Whole body bone, fat, and lean mass in black and white men. </a:t>
            </a:r>
            <a:r>
              <a:rPr lang="en-US" sz="1200" i="1" dirty="0"/>
              <a:t> J Bone Miner Res</a:t>
            </a:r>
            <a:r>
              <a:rPr lang="en-US" sz="1200" dirty="0"/>
              <a:t>. 1997;12(6):967-971.</a:t>
            </a:r>
          </a:p>
          <a:p>
            <a:pPr marL="457200" indent="-457200">
              <a:buFont typeface="+mj-lt"/>
              <a:buAutoNum type="arabicPeriod"/>
            </a:pPr>
            <a:r>
              <a:rPr lang="en-US" sz="1200" dirty="0"/>
              <a:t>Hsu  J, Johansen  KL, Hsu  CY, </a:t>
            </a:r>
            <a:r>
              <a:rPr lang="en-US" sz="1200" dirty="0" err="1"/>
              <a:t>Kaysen</a:t>
            </a:r>
            <a:r>
              <a:rPr lang="en-US" sz="1200" dirty="0"/>
              <a:t>  GA, </a:t>
            </a:r>
            <a:r>
              <a:rPr lang="en-US" sz="1200" dirty="0" err="1"/>
              <a:t>Chertow</a:t>
            </a:r>
            <a:r>
              <a:rPr lang="en-US" sz="1200" dirty="0"/>
              <a:t>  GM.  Higher serum creatinine concentrations in black patients with chronic kidney disease: beyond nutritional status and body composition. </a:t>
            </a:r>
            <a:r>
              <a:rPr lang="en-US" sz="1200" i="1" dirty="0"/>
              <a:t> Clin J Am Soc </a:t>
            </a:r>
            <a:r>
              <a:rPr lang="en-US" sz="1200" i="1" dirty="0" err="1"/>
              <a:t>Nephrol</a:t>
            </a:r>
            <a:r>
              <a:rPr lang="en-US" sz="1200" dirty="0"/>
              <a:t>. 2008;3(4):992-99.</a:t>
            </a:r>
          </a:p>
          <a:p>
            <a:pPr marL="457200" indent="-457200">
              <a:buFont typeface="+mj-lt"/>
              <a:buAutoNum type="arabicPeriod"/>
            </a:pPr>
            <a:r>
              <a:rPr lang="en-US" sz="1200" dirty="0"/>
              <a:t>United States Census Bureau. Available from: </a:t>
            </a:r>
            <a:r>
              <a:rPr lang="en-US" sz="1200" u="sng" dirty="0">
                <a:hlinkClick r:id="rId2"/>
              </a:rPr>
              <a:t>https://www.census.gov/topics/population/race/about.html</a:t>
            </a:r>
            <a:r>
              <a:rPr lang="en-US" sz="1200" dirty="0"/>
              <a:t>.  (last accessed October 4, 2018).</a:t>
            </a:r>
          </a:p>
          <a:p>
            <a:pPr marL="457200" indent="-457200">
              <a:buFont typeface="+mj-lt"/>
              <a:buAutoNum type="arabicPeriod"/>
            </a:pPr>
            <a:r>
              <a:rPr lang="en-US" sz="1200" dirty="0"/>
              <a:t>Office of Management and the Budget. Revisions to the standard for the classification of federal data on race and ethnicity. </a:t>
            </a:r>
            <a:r>
              <a:rPr lang="en-US" sz="1200" i="1" dirty="0"/>
              <a:t>Federal Register </a:t>
            </a:r>
            <a:r>
              <a:rPr lang="en-US" sz="1200" dirty="0"/>
              <a:t>1997; 62: 58781-90.</a:t>
            </a:r>
          </a:p>
          <a:p>
            <a:pPr marL="457200" indent="-457200">
              <a:buFont typeface="+mj-lt"/>
              <a:buAutoNum type="arabicPeriod"/>
            </a:pPr>
            <a:r>
              <a:rPr lang="en-US" sz="1200" dirty="0"/>
              <a:t>Hahn RA. The state of federal health statistics on racial and ethnic groups. </a:t>
            </a:r>
            <a:r>
              <a:rPr lang="en-US" sz="1200" i="1" dirty="0"/>
              <a:t>JAMA </a:t>
            </a:r>
            <a:r>
              <a:rPr lang="en-US" sz="1200" dirty="0"/>
              <a:t>1992; 267(2): 268-71.</a:t>
            </a:r>
          </a:p>
          <a:p>
            <a:pPr marL="457200" indent="-457200">
              <a:buFont typeface="+mj-lt"/>
              <a:buAutoNum type="arabicPeriod"/>
            </a:pPr>
            <a:r>
              <a:rPr lang="en-US" sz="1200" dirty="0"/>
              <a:t>Roberts D. The problem with race-based medicine. </a:t>
            </a:r>
            <a:r>
              <a:rPr lang="en-US" sz="1200" i="1" dirty="0"/>
              <a:t>TEDMED </a:t>
            </a:r>
            <a:r>
              <a:rPr lang="en-US" sz="1200" dirty="0"/>
              <a:t>2015; </a:t>
            </a:r>
            <a:r>
              <a:rPr lang="en-US" sz="1200" dirty="0">
                <a:hlinkClick r:id="rId3"/>
              </a:rPr>
              <a:t>https://www.ted.com/talks/dorothy_roberts_the_problem_with_race_based_medicine</a:t>
            </a:r>
            <a:r>
              <a:rPr lang="en-US" sz="1200" dirty="0"/>
              <a:t> (last accessed June 13, 2019).</a:t>
            </a:r>
          </a:p>
          <a:p>
            <a:pPr marL="457200" indent="-457200">
              <a:buFont typeface="+mj-lt"/>
              <a:buAutoNum type="arabicPeriod"/>
            </a:pPr>
            <a:endParaRPr lang="en-US" sz="1600" dirty="0"/>
          </a:p>
          <a:p>
            <a:pPr marL="457200" lvl="0" indent="-457200">
              <a:buFont typeface="+mj-lt"/>
              <a:buAutoNum type="arabicPeriod"/>
            </a:pPr>
            <a:endParaRPr lang="en-US" sz="1600" dirty="0"/>
          </a:p>
        </p:txBody>
      </p:sp>
    </p:spTree>
    <p:extLst>
      <p:ext uri="{BB962C8B-B14F-4D97-AF65-F5344CB8AC3E}">
        <p14:creationId xmlns:p14="http://schemas.microsoft.com/office/powerpoint/2010/main" val="248159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CASES</a:t>
            </a:r>
          </a:p>
        </p:txBody>
      </p:sp>
      <p:sp>
        <p:nvSpPr>
          <p:cNvPr id="3" name="Content Placeholder 2"/>
          <p:cNvSpPr>
            <a:spLocks noGrp="1"/>
          </p:cNvSpPr>
          <p:nvPr>
            <p:ph sz="half" idx="1"/>
          </p:nvPr>
        </p:nvSpPr>
        <p:spPr>
          <a:xfrm>
            <a:off x="1298448" y="2560320"/>
            <a:ext cx="4718304" cy="3628444"/>
          </a:xfrm>
        </p:spPr>
        <p:txBody>
          <a:bodyPr/>
          <a:lstStyle/>
          <a:p>
            <a:pPr marL="0" indent="0">
              <a:buNone/>
            </a:pPr>
            <a:r>
              <a:rPr lang="en-US" dirty="0"/>
              <a:t>S: 40-year-old male here for annual physical without any complaints.</a:t>
            </a:r>
          </a:p>
          <a:p>
            <a:pPr marL="0" indent="0">
              <a:buNone/>
            </a:pPr>
            <a:r>
              <a:rPr lang="en-US" dirty="0"/>
              <a:t>O: BP 131/81, P 86, BMI 30.1</a:t>
            </a:r>
          </a:p>
          <a:p>
            <a:r>
              <a:rPr lang="en-US" dirty="0"/>
              <a:t>Total </a:t>
            </a:r>
            <a:r>
              <a:rPr lang="en-US" dirty="0" err="1"/>
              <a:t>chol</a:t>
            </a:r>
            <a:r>
              <a:rPr lang="en-US" dirty="0"/>
              <a:t> 203, HDL 39, LDL 126</a:t>
            </a:r>
          </a:p>
          <a:p>
            <a:r>
              <a:rPr lang="en-US" dirty="0"/>
              <a:t>Fasting glucose 101</a:t>
            </a:r>
          </a:p>
          <a:p>
            <a:pPr marL="0" indent="0">
              <a:buNone/>
            </a:pPr>
            <a:r>
              <a:rPr lang="en-US" dirty="0"/>
              <a:t>A/P: CV risk?</a:t>
            </a:r>
          </a:p>
          <a:p>
            <a:r>
              <a:rPr lang="en-US" i="1" dirty="0"/>
              <a:t>ASCVD risk 1.7%</a:t>
            </a:r>
          </a:p>
        </p:txBody>
      </p:sp>
      <p:sp>
        <p:nvSpPr>
          <p:cNvPr id="4" name="Content Placeholder 3"/>
          <p:cNvSpPr>
            <a:spLocks noGrp="1"/>
          </p:cNvSpPr>
          <p:nvPr>
            <p:ph sz="half" idx="2"/>
          </p:nvPr>
        </p:nvSpPr>
        <p:spPr>
          <a:xfrm>
            <a:off x="6181344" y="2560319"/>
            <a:ext cx="4718304" cy="3628445"/>
          </a:xfrm>
        </p:spPr>
        <p:txBody>
          <a:bodyPr/>
          <a:lstStyle/>
          <a:p>
            <a:pPr marL="0" indent="0">
              <a:buNone/>
            </a:pPr>
            <a:r>
              <a:rPr lang="en-US" dirty="0"/>
              <a:t>S: 40-year-old male here for annual physical without any complaints.</a:t>
            </a:r>
          </a:p>
          <a:p>
            <a:pPr marL="0" indent="0">
              <a:buNone/>
            </a:pPr>
            <a:r>
              <a:rPr lang="en-US" dirty="0"/>
              <a:t>O: BP 118/80, P 58, BMI 23.29</a:t>
            </a:r>
          </a:p>
          <a:p>
            <a:r>
              <a:rPr lang="en-US" dirty="0"/>
              <a:t>Total </a:t>
            </a:r>
            <a:r>
              <a:rPr lang="en-US" dirty="0" err="1"/>
              <a:t>chol</a:t>
            </a:r>
            <a:r>
              <a:rPr lang="en-US" dirty="0"/>
              <a:t> 183, HDL 81, LDL 85</a:t>
            </a:r>
          </a:p>
          <a:p>
            <a:r>
              <a:rPr lang="en-US" dirty="0"/>
              <a:t>Fasting glucose 80</a:t>
            </a:r>
          </a:p>
          <a:p>
            <a:pPr marL="0" indent="0">
              <a:buNone/>
            </a:pPr>
            <a:r>
              <a:rPr lang="en-US" dirty="0"/>
              <a:t>A/P: CV risk?</a:t>
            </a:r>
          </a:p>
          <a:p>
            <a:r>
              <a:rPr lang="en-US" i="1" dirty="0"/>
              <a:t>ASCVD risk 2.3%</a:t>
            </a:r>
          </a:p>
        </p:txBody>
      </p:sp>
    </p:spTree>
    <p:extLst>
      <p:ext uri="{BB962C8B-B14F-4D97-AF65-F5344CB8AC3E}">
        <p14:creationId xmlns:p14="http://schemas.microsoft.com/office/powerpoint/2010/main" val="234554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CASES</a:t>
            </a:r>
          </a:p>
        </p:txBody>
      </p:sp>
      <p:sp>
        <p:nvSpPr>
          <p:cNvPr id="3" name="Content Placeholder 2"/>
          <p:cNvSpPr>
            <a:spLocks noGrp="1"/>
          </p:cNvSpPr>
          <p:nvPr>
            <p:ph sz="half" idx="1"/>
          </p:nvPr>
        </p:nvSpPr>
        <p:spPr>
          <a:xfrm>
            <a:off x="1298448" y="2560320"/>
            <a:ext cx="4718304" cy="3628444"/>
          </a:xfrm>
        </p:spPr>
        <p:txBody>
          <a:bodyPr/>
          <a:lstStyle/>
          <a:p>
            <a:pPr marL="0" indent="0">
              <a:buNone/>
            </a:pPr>
            <a:r>
              <a:rPr lang="en-US" dirty="0"/>
              <a:t>S: 40-year-old male here for annual physical without any complaints.</a:t>
            </a:r>
          </a:p>
          <a:p>
            <a:pPr marL="0" indent="0">
              <a:buNone/>
            </a:pPr>
            <a:r>
              <a:rPr lang="en-US" dirty="0"/>
              <a:t>O: BP 118/80, P 58, BMI 23.29</a:t>
            </a:r>
          </a:p>
          <a:p>
            <a:r>
              <a:rPr lang="en-US" dirty="0"/>
              <a:t>Total </a:t>
            </a:r>
            <a:r>
              <a:rPr lang="en-US" dirty="0" err="1"/>
              <a:t>chol</a:t>
            </a:r>
            <a:r>
              <a:rPr lang="en-US" dirty="0"/>
              <a:t> 183, HDL 81, LDL 85</a:t>
            </a:r>
          </a:p>
          <a:p>
            <a:r>
              <a:rPr lang="en-US" dirty="0"/>
              <a:t>Fasting glucose 80</a:t>
            </a:r>
          </a:p>
          <a:p>
            <a:pPr marL="0" indent="0">
              <a:buNone/>
            </a:pPr>
            <a:r>
              <a:rPr lang="en-US" dirty="0"/>
              <a:t>A/P: CV risk?</a:t>
            </a:r>
          </a:p>
          <a:p>
            <a:r>
              <a:rPr lang="en-US" i="1" dirty="0"/>
              <a:t>ASCVD risk 0.4%</a:t>
            </a:r>
          </a:p>
        </p:txBody>
      </p:sp>
      <p:sp>
        <p:nvSpPr>
          <p:cNvPr id="4" name="Content Placeholder 3"/>
          <p:cNvSpPr>
            <a:spLocks noGrp="1"/>
          </p:cNvSpPr>
          <p:nvPr>
            <p:ph sz="half" idx="2"/>
          </p:nvPr>
        </p:nvSpPr>
        <p:spPr>
          <a:xfrm>
            <a:off x="6181344" y="2560319"/>
            <a:ext cx="4718304" cy="3628445"/>
          </a:xfrm>
        </p:spPr>
        <p:txBody>
          <a:bodyPr/>
          <a:lstStyle/>
          <a:p>
            <a:pPr marL="0" indent="0">
              <a:buNone/>
            </a:pPr>
            <a:r>
              <a:rPr lang="en-US" dirty="0"/>
              <a:t>S: 40-year-old male here for annual physical without any complaints.</a:t>
            </a:r>
          </a:p>
          <a:p>
            <a:pPr marL="0" indent="0">
              <a:buNone/>
            </a:pPr>
            <a:r>
              <a:rPr lang="en-US" dirty="0"/>
              <a:t>O: BP 118/80, P 58, BMI 23.29</a:t>
            </a:r>
          </a:p>
          <a:p>
            <a:r>
              <a:rPr lang="en-US" dirty="0"/>
              <a:t>Total </a:t>
            </a:r>
            <a:r>
              <a:rPr lang="en-US" dirty="0" err="1"/>
              <a:t>chol</a:t>
            </a:r>
            <a:r>
              <a:rPr lang="en-US" dirty="0"/>
              <a:t> 183, HDL 81, LDL 85</a:t>
            </a:r>
          </a:p>
          <a:p>
            <a:r>
              <a:rPr lang="en-US" dirty="0"/>
              <a:t>Fasting glucose 80</a:t>
            </a:r>
          </a:p>
          <a:p>
            <a:pPr marL="0" indent="0">
              <a:buNone/>
            </a:pPr>
            <a:r>
              <a:rPr lang="en-US" dirty="0"/>
              <a:t>A/P: CV risk?</a:t>
            </a:r>
          </a:p>
          <a:p>
            <a:r>
              <a:rPr lang="en-US" i="1" dirty="0"/>
              <a:t>ASCVD risk 2.3%</a:t>
            </a:r>
          </a:p>
        </p:txBody>
      </p:sp>
    </p:spTree>
    <p:extLst>
      <p:ext uri="{BB962C8B-B14F-4D97-AF65-F5344CB8AC3E}">
        <p14:creationId xmlns:p14="http://schemas.microsoft.com/office/powerpoint/2010/main" val="210909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254" y="891159"/>
            <a:ext cx="3084298" cy="529131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576" y="848138"/>
            <a:ext cx="3274407" cy="538162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1747" y="848138"/>
            <a:ext cx="3195875" cy="5334331"/>
          </a:xfrm>
          <a:prstGeom prst="rect">
            <a:avLst/>
          </a:prstGeom>
        </p:spPr>
      </p:pic>
    </p:spTree>
    <p:extLst>
      <p:ext uri="{BB962C8B-B14F-4D97-AF65-F5344CB8AC3E}">
        <p14:creationId xmlns:p14="http://schemas.microsoft.com/office/powerpoint/2010/main" val="191314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84567"/>
            <a:ext cx="9601196" cy="1303867"/>
          </a:xfrm>
        </p:spPr>
        <p:txBody>
          <a:bodyPr>
            <a:normAutofit/>
          </a:bodyPr>
          <a:lstStyle/>
          <a:p>
            <a:r>
              <a:rPr lang="en-US" dirty="0"/>
              <a:t>What if White Bonzo started smoking?</a:t>
            </a:r>
          </a:p>
        </p:txBody>
      </p:sp>
      <p:sp>
        <p:nvSpPr>
          <p:cNvPr id="6" name="Text Placeholder 5"/>
          <p:cNvSpPr>
            <a:spLocks noGrp="1"/>
          </p:cNvSpPr>
          <p:nvPr>
            <p:ph type="body" idx="1"/>
          </p:nvPr>
        </p:nvSpPr>
        <p:spPr>
          <a:xfrm>
            <a:off x="1295400" y="1781827"/>
            <a:ext cx="4718304" cy="576262"/>
          </a:xfrm>
        </p:spPr>
        <p:txBody>
          <a:bodyPr/>
          <a:lstStyle/>
          <a:p>
            <a:r>
              <a:rPr lang="en-US" dirty="0"/>
              <a:t>White/smoking Bonzo</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71700" y="2541664"/>
            <a:ext cx="2038625" cy="3618560"/>
          </a:xfrm>
        </p:spPr>
      </p:pic>
      <p:sp>
        <p:nvSpPr>
          <p:cNvPr id="8" name="Text Placeholder 7"/>
          <p:cNvSpPr>
            <a:spLocks noGrp="1"/>
          </p:cNvSpPr>
          <p:nvPr>
            <p:ph type="body" sz="quarter" idx="3"/>
          </p:nvPr>
        </p:nvSpPr>
        <p:spPr>
          <a:xfrm>
            <a:off x="6178292" y="1781827"/>
            <a:ext cx="4718304" cy="576262"/>
          </a:xfrm>
        </p:spPr>
        <p:txBody>
          <a:bodyPr/>
          <a:lstStyle/>
          <a:p>
            <a:r>
              <a:rPr lang="en-US" dirty="0"/>
              <a:t>Black/non-smoking Bonzo</a:t>
            </a:r>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74226" y="2541664"/>
            <a:ext cx="2038625" cy="3618560"/>
          </a:xfrm>
        </p:spPr>
      </p:pic>
    </p:spTree>
    <p:extLst>
      <p:ext uri="{BB962C8B-B14F-4D97-AF65-F5344CB8AC3E}">
        <p14:creationId xmlns:p14="http://schemas.microsoft.com/office/powerpoint/2010/main" val="1761230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Is being Black more dangerous than smoking?</a:t>
            </a:r>
          </a:p>
        </p:txBody>
      </p:sp>
    </p:spTree>
    <p:extLst>
      <p:ext uri="{BB962C8B-B14F-4D97-AF65-F5344CB8AC3E}">
        <p14:creationId xmlns:p14="http://schemas.microsoft.com/office/powerpoint/2010/main" val="31532726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353</TotalTime>
  <Words>1861</Words>
  <Application>Microsoft Office PowerPoint</Application>
  <PresentationFormat>Widescreen</PresentationFormat>
  <Paragraphs>202</Paragraphs>
  <Slides>40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Garamond</vt:lpstr>
      <vt:lpstr>Organic</vt:lpstr>
      <vt:lpstr>Why Is Being Black More Dangerous Than Smoking?</vt:lpstr>
      <vt:lpstr>Integrating Social Determinants of Health into Biomedical Curricula</vt:lpstr>
      <vt:lpstr>Race-Based Medical Decision Making</vt:lpstr>
      <vt:lpstr>1. Cardiovascular Disease/ASCVD Module</vt:lpstr>
      <vt:lpstr>SAMPLE CASES</vt:lpstr>
      <vt:lpstr>SAMPLE CASES</vt:lpstr>
      <vt:lpstr>PowerPoint Presentation</vt:lpstr>
      <vt:lpstr>What if White Bonzo started smoking?</vt:lpstr>
      <vt:lpstr>Is being Black more dangerous than smoking?</vt:lpstr>
      <vt:lpstr>Why does being Black raise CV risk?</vt:lpstr>
      <vt:lpstr>How do you explain racial differences in health outcomes?</vt:lpstr>
      <vt:lpstr>WHAT WE CAN DO</vt:lpstr>
      <vt:lpstr>2. Hypertension Module</vt:lpstr>
      <vt:lpstr>WHAT WE CAN DO</vt:lpstr>
      <vt:lpstr>Why do black patients have worse HTN?</vt:lpstr>
      <vt:lpstr>American Heart Association (AHA)1</vt:lpstr>
      <vt:lpstr>American Heart Association (AHA)1</vt:lpstr>
      <vt:lpstr>AHA – Racial Differences in HTN1</vt:lpstr>
      <vt:lpstr>AHA – Racial Differences in HTN1 (continued)</vt:lpstr>
      <vt:lpstr>3. Kidney Disease Module</vt:lpstr>
      <vt:lpstr>WHAT WE CAN DO</vt:lpstr>
      <vt:lpstr>CASE #1</vt:lpstr>
      <vt:lpstr>Example #1 – GFR2</vt:lpstr>
      <vt:lpstr>CASE #1</vt:lpstr>
      <vt:lpstr>JNC 8 Guidelines3</vt:lpstr>
      <vt:lpstr>CASE #1 – revised</vt:lpstr>
      <vt:lpstr>Back to Our Case (continued)</vt:lpstr>
      <vt:lpstr>“I have more muscle mass than this guy!”</vt:lpstr>
      <vt:lpstr>GFR7</vt:lpstr>
      <vt:lpstr>JAMA (2019)8</vt:lpstr>
      <vt:lpstr>4. Obstrutcitve Lung Disease Module (SPIROMETRY)</vt:lpstr>
      <vt:lpstr>WHAT WE CAN DO</vt:lpstr>
      <vt:lpstr>4. Obstrutcitve Lung Disease Module SPIROMETRY9,10</vt:lpstr>
      <vt:lpstr>Project HOPE (Cincinnati)11</vt:lpstr>
      <vt:lpstr>PowerPoint Presentation</vt:lpstr>
      <vt:lpstr>Definitions1</vt:lpstr>
      <vt:lpstr>Definitions (continued)1,2</vt:lpstr>
      <vt:lpstr>RACE: Subjective, Social, &amp; Fluid Over Time3</vt:lpstr>
      <vt:lpstr>Who are the “original peoples” of Asia?</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Determinants of Health</dc:title>
  <dc:creator>Bonzo K. Reddick</dc:creator>
  <cp:lastModifiedBy>Parislife3037 Reddick</cp:lastModifiedBy>
  <cp:revision>60</cp:revision>
  <dcterms:created xsi:type="dcterms:W3CDTF">2017-06-09T10:16:19Z</dcterms:created>
  <dcterms:modified xsi:type="dcterms:W3CDTF">2020-01-31T23:50:59Z</dcterms:modified>
</cp:coreProperties>
</file>