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7" r:id="rId4"/>
    <p:sldId id="266" r:id="rId5"/>
    <p:sldId id="267" r:id="rId6"/>
    <p:sldId id="270" r:id="rId7"/>
    <p:sldId id="278" r:id="rId8"/>
    <p:sldId id="275" r:id="rId9"/>
    <p:sldId id="261" r:id="rId10"/>
    <p:sldId id="262" r:id="rId11"/>
    <p:sldId id="263" r:id="rId12"/>
    <p:sldId id="264" r:id="rId13"/>
    <p:sldId id="265" r:id="rId14"/>
    <p:sldId id="268" r:id="rId15"/>
    <p:sldId id="269" r:id="rId16"/>
    <p:sldId id="282" r:id="rId17"/>
    <p:sldId id="283" r:id="rId18"/>
    <p:sldId id="285" r:id="rId19"/>
    <p:sldId id="289" r:id="rId20"/>
    <p:sldId id="293" r:id="rId21"/>
    <p:sldId id="292" r:id="rId22"/>
    <p:sldId id="271" r:id="rId23"/>
    <p:sldId id="273" r:id="rId24"/>
    <p:sldId id="272" r:id="rId25"/>
    <p:sldId id="279" r:id="rId26"/>
    <p:sldId id="280" r:id="rId27"/>
    <p:sldId id="281" r:id="rId28"/>
    <p:sldId id="274" r:id="rId29"/>
    <p:sldId id="276" r:id="rId30"/>
    <p:sldId id="277" r:id="rId31"/>
    <p:sldId id="259" r:id="rId32"/>
    <p:sldId id="288" r:id="rId33"/>
    <p:sldId id="286" r:id="rId34"/>
    <p:sldId id="287"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Liang" initials="SL" lastIdx="7" clrIdx="0">
    <p:extLst>
      <p:ext uri="{19B8F6BF-5375-455C-9EA6-DF929625EA0E}">
        <p15:presenceInfo xmlns:p15="http://schemas.microsoft.com/office/powerpoint/2012/main" userId="C3oo3m7iO7PNHphAbdtVgpIH56OIPJUQlRiPYCV6bU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47B92-1A27-44D1-B8EF-D373705F3236}" v="509" dt="2020-05-12T19:05:50.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7247B92-1A27-44D1-B8EF-D373705F3236}"/>
    <pc:docChg chg="addSld delSld modSld sldOrd">
      <pc:chgData name="" userId="" providerId="" clId="Web-{77247B92-1A27-44D1-B8EF-D373705F3236}" dt="2020-05-12T19:05:50.179" v="555" actId="20577"/>
      <pc:docMkLst>
        <pc:docMk/>
      </pc:docMkLst>
      <pc:sldChg chg="modSp">
        <pc:chgData name="" userId="" providerId="" clId="Web-{77247B92-1A27-44D1-B8EF-D373705F3236}" dt="2020-05-12T19:05:50.179" v="554" actId="20577"/>
        <pc:sldMkLst>
          <pc:docMk/>
          <pc:sldMk cId="3131810779" sldId="260"/>
        </pc:sldMkLst>
        <pc:spChg chg="mod">
          <ac:chgData name="" userId="" providerId="" clId="Web-{77247B92-1A27-44D1-B8EF-D373705F3236}" dt="2020-05-12T19:05:50.179" v="554" actId="20577"/>
          <ac:spMkLst>
            <pc:docMk/>
            <pc:sldMk cId="3131810779" sldId="260"/>
            <ac:spMk id="3" creationId="{D55DEFC5-14AD-4219-9387-7AE94718F046}"/>
          </ac:spMkLst>
        </pc:spChg>
      </pc:sldChg>
      <pc:sldChg chg="addCm">
        <pc:chgData name="" userId="" providerId="" clId="Web-{77247B92-1A27-44D1-B8EF-D373705F3236}" dt="2020-05-12T18:41:02.789" v="327"/>
        <pc:sldMkLst>
          <pc:docMk/>
          <pc:sldMk cId="1022764405" sldId="264"/>
        </pc:sldMkLst>
      </pc:sldChg>
      <pc:sldChg chg="modSp addCm">
        <pc:chgData name="" userId="" providerId="" clId="Web-{77247B92-1A27-44D1-B8EF-D373705F3236}" dt="2020-05-12T18:41:51.836" v="340" actId="20577"/>
        <pc:sldMkLst>
          <pc:docMk/>
          <pc:sldMk cId="847886265" sldId="265"/>
        </pc:sldMkLst>
        <pc:spChg chg="mod">
          <ac:chgData name="" userId="" providerId="" clId="Web-{77247B92-1A27-44D1-B8EF-D373705F3236}" dt="2020-05-12T18:41:51.836" v="340" actId="20577"/>
          <ac:spMkLst>
            <pc:docMk/>
            <pc:sldMk cId="847886265" sldId="265"/>
            <ac:spMk id="3" creationId="{00000000-0000-0000-0000-000000000000}"/>
          </ac:spMkLst>
        </pc:spChg>
      </pc:sldChg>
      <pc:sldChg chg="modSp">
        <pc:chgData name="" userId="" providerId="" clId="Web-{77247B92-1A27-44D1-B8EF-D373705F3236}" dt="2020-05-12T18:27:20.711" v="36" actId="20577"/>
        <pc:sldMkLst>
          <pc:docMk/>
          <pc:sldMk cId="666904983" sldId="266"/>
        </pc:sldMkLst>
        <pc:spChg chg="mod">
          <ac:chgData name="" userId="" providerId="" clId="Web-{77247B92-1A27-44D1-B8EF-D373705F3236}" dt="2020-05-12T18:27:20.711" v="36" actId="20577"/>
          <ac:spMkLst>
            <pc:docMk/>
            <pc:sldMk cId="666904983" sldId="266"/>
            <ac:spMk id="3" creationId="{00000000-0000-0000-0000-000000000000}"/>
          </ac:spMkLst>
        </pc:spChg>
      </pc:sldChg>
      <pc:sldChg chg="delSp modSp">
        <pc:chgData name="" userId="" providerId="" clId="Web-{77247B92-1A27-44D1-B8EF-D373705F3236}" dt="2020-05-12T18:27:36.492" v="47" actId="20577"/>
        <pc:sldMkLst>
          <pc:docMk/>
          <pc:sldMk cId="2982898168" sldId="267"/>
        </pc:sldMkLst>
        <pc:spChg chg="del">
          <ac:chgData name="" userId="" providerId="" clId="Web-{77247B92-1A27-44D1-B8EF-D373705F3236}" dt="2020-05-12T18:26:23.945" v="0"/>
          <ac:spMkLst>
            <pc:docMk/>
            <pc:sldMk cId="2982898168" sldId="267"/>
            <ac:spMk id="2" creationId="{00000000-0000-0000-0000-000000000000}"/>
          </ac:spMkLst>
        </pc:spChg>
        <pc:spChg chg="mod">
          <ac:chgData name="" userId="" providerId="" clId="Web-{77247B92-1A27-44D1-B8EF-D373705F3236}" dt="2020-05-12T18:27:36.492" v="47" actId="20577"/>
          <ac:spMkLst>
            <pc:docMk/>
            <pc:sldMk cId="2982898168" sldId="267"/>
            <ac:spMk id="3" creationId="{00000000-0000-0000-0000-000000000000}"/>
          </ac:spMkLst>
        </pc:spChg>
        <pc:picChg chg="mod">
          <ac:chgData name="" userId="" providerId="" clId="Web-{77247B92-1A27-44D1-B8EF-D373705F3236}" dt="2020-05-12T18:26:58.461" v="26" actId="1076"/>
          <ac:picMkLst>
            <pc:docMk/>
            <pc:sldMk cId="2982898168" sldId="267"/>
            <ac:picMk id="4" creationId="{00000000-0000-0000-0000-000000000000}"/>
          </ac:picMkLst>
        </pc:picChg>
      </pc:sldChg>
      <pc:sldChg chg="addSp delSp modSp">
        <pc:chgData name="" userId="" providerId="" clId="Web-{77247B92-1A27-44D1-B8EF-D373705F3236}" dt="2020-05-12T18:28:21.930" v="51"/>
        <pc:sldMkLst>
          <pc:docMk/>
          <pc:sldMk cId="751535816" sldId="270"/>
        </pc:sldMkLst>
        <pc:picChg chg="add del mod">
          <ac:chgData name="" userId="" providerId="" clId="Web-{77247B92-1A27-44D1-B8EF-D373705F3236}" dt="2020-05-12T18:28:21.930" v="51"/>
          <ac:picMkLst>
            <pc:docMk/>
            <pc:sldMk cId="751535816" sldId="270"/>
            <ac:picMk id="4" creationId="{5E5A5F6A-2505-4D15-BC95-AFC8E3A24C9D}"/>
          </ac:picMkLst>
        </pc:picChg>
      </pc:sldChg>
      <pc:sldChg chg="modSp">
        <pc:chgData name="" userId="" providerId="" clId="Web-{77247B92-1A27-44D1-B8EF-D373705F3236}" dt="2020-05-12T19:01:47.242" v="453" actId="20577"/>
        <pc:sldMkLst>
          <pc:docMk/>
          <pc:sldMk cId="2779069388" sldId="271"/>
        </pc:sldMkLst>
        <pc:spChg chg="mod">
          <ac:chgData name="" userId="" providerId="" clId="Web-{77247B92-1A27-44D1-B8EF-D373705F3236}" dt="2020-05-12T19:01:47.242" v="453" actId="20577"/>
          <ac:spMkLst>
            <pc:docMk/>
            <pc:sldMk cId="2779069388" sldId="271"/>
            <ac:spMk id="3" creationId="{00000000-0000-0000-0000-000000000000}"/>
          </ac:spMkLst>
        </pc:spChg>
      </pc:sldChg>
      <pc:sldChg chg="delSp">
        <pc:chgData name="" userId="" providerId="" clId="Web-{77247B92-1A27-44D1-B8EF-D373705F3236}" dt="2020-05-12T18:43:01.382" v="343"/>
        <pc:sldMkLst>
          <pc:docMk/>
          <pc:sldMk cId="1880699997" sldId="272"/>
        </pc:sldMkLst>
        <pc:spChg chg="del">
          <ac:chgData name="" userId="" providerId="" clId="Web-{77247B92-1A27-44D1-B8EF-D373705F3236}" dt="2020-05-12T18:43:01.382" v="343"/>
          <ac:spMkLst>
            <pc:docMk/>
            <pc:sldMk cId="1880699997" sldId="272"/>
            <ac:spMk id="3" creationId="{00000000-0000-0000-0000-000000000000}"/>
          </ac:spMkLst>
        </pc:spChg>
      </pc:sldChg>
      <pc:sldChg chg="modSp addCm">
        <pc:chgData name="" userId="" providerId="" clId="Web-{77247B92-1A27-44D1-B8EF-D373705F3236}" dt="2020-05-12T18:37:13.429" v="218"/>
        <pc:sldMkLst>
          <pc:docMk/>
          <pc:sldMk cId="4285115380" sldId="275"/>
        </pc:sldMkLst>
        <pc:spChg chg="mod">
          <ac:chgData name="" userId="" providerId="" clId="Web-{77247B92-1A27-44D1-B8EF-D373705F3236}" dt="2020-05-12T18:37:05.414" v="216" actId="20577"/>
          <ac:spMkLst>
            <pc:docMk/>
            <pc:sldMk cId="4285115380" sldId="275"/>
            <ac:spMk id="3" creationId="{00000000-0000-0000-0000-000000000000}"/>
          </ac:spMkLst>
        </pc:spChg>
      </pc:sldChg>
      <pc:sldChg chg="addSp delSp modSp add">
        <pc:chgData name="" userId="" providerId="" clId="Web-{77247B92-1A27-44D1-B8EF-D373705F3236}" dt="2020-05-12T18:33:29.273" v="106" actId="1076"/>
        <pc:sldMkLst>
          <pc:docMk/>
          <pc:sldMk cId="3845615558" sldId="278"/>
        </pc:sldMkLst>
        <pc:spChg chg="add mod">
          <ac:chgData name="" userId="" providerId="" clId="Web-{77247B92-1A27-44D1-B8EF-D373705F3236}" dt="2020-05-12T18:33:29.273" v="106" actId="1076"/>
          <ac:spMkLst>
            <pc:docMk/>
            <pc:sldMk cId="3845615558" sldId="278"/>
            <ac:spMk id="2" creationId="{A76BF429-EDEB-4AE9-92FE-6E4CB333E8C0}"/>
          </ac:spMkLst>
        </pc:spChg>
        <pc:spChg chg="mod">
          <ac:chgData name="" userId="" providerId="" clId="Web-{77247B92-1A27-44D1-B8EF-D373705F3236}" dt="2020-05-12T18:30:33.023" v="55" actId="1076"/>
          <ac:spMkLst>
            <pc:docMk/>
            <pc:sldMk cId="3845615558" sldId="278"/>
            <ac:spMk id="97" creationId="{00000000-0000-0000-0000-000000000000}"/>
          </ac:spMkLst>
        </pc:spChg>
        <pc:spChg chg="mod">
          <ac:chgData name="" userId="" providerId="" clId="Web-{77247B92-1A27-44D1-B8EF-D373705F3236}" dt="2020-05-12T18:31:05.648" v="61" actId="14100"/>
          <ac:spMkLst>
            <pc:docMk/>
            <pc:sldMk cId="3845615558" sldId="278"/>
            <ac:spMk id="100" creationId="{00000000-0000-0000-0000-000000000000}"/>
          </ac:spMkLst>
        </pc:spChg>
        <pc:spChg chg="mod">
          <ac:chgData name="" userId="" providerId="" clId="Web-{77247B92-1A27-44D1-B8EF-D373705F3236}" dt="2020-05-12T18:32:25.711" v="77" actId="14100"/>
          <ac:spMkLst>
            <pc:docMk/>
            <pc:sldMk cId="3845615558" sldId="278"/>
            <ac:spMk id="101" creationId="{00000000-0000-0000-0000-000000000000}"/>
          </ac:spMkLst>
        </pc:spChg>
        <pc:spChg chg="mod">
          <ac:chgData name="" userId="" providerId="" clId="Web-{77247B92-1A27-44D1-B8EF-D373705F3236}" dt="2020-05-12T18:30:26.961" v="53" actId="14100"/>
          <ac:spMkLst>
            <pc:docMk/>
            <pc:sldMk cId="3845615558" sldId="278"/>
            <ac:spMk id="109" creationId="{00000000-0000-0000-0000-000000000000}"/>
          </ac:spMkLst>
        </pc:spChg>
        <pc:spChg chg="mod">
          <ac:chgData name="" userId="" providerId="" clId="Web-{77247B92-1A27-44D1-B8EF-D373705F3236}" dt="2020-05-12T18:30:38.601" v="56" actId="14100"/>
          <ac:spMkLst>
            <pc:docMk/>
            <pc:sldMk cId="3845615558" sldId="278"/>
            <ac:spMk id="114" creationId="{00000000-0000-0000-0000-000000000000}"/>
          </ac:spMkLst>
        </pc:spChg>
        <pc:spChg chg="mod">
          <ac:chgData name="" userId="" providerId="" clId="Web-{77247B92-1A27-44D1-B8EF-D373705F3236}" dt="2020-05-12T18:30:40.008" v="57" actId="14100"/>
          <ac:spMkLst>
            <pc:docMk/>
            <pc:sldMk cId="3845615558" sldId="278"/>
            <ac:spMk id="116" creationId="{00000000-0000-0000-0000-000000000000}"/>
          </ac:spMkLst>
        </pc:spChg>
        <pc:spChg chg="mod">
          <ac:chgData name="" userId="" providerId="" clId="Web-{77247B92-1A27-44D1-B8EF-D373705F3236}" dt="2020-05-12T18:30:44.523" v="59" actId="14100"/>
          <ac:spMkLst>
            <pc:docMk/>
            <pc:sldMk cId="3845615558" sldId="278"/>
            <ac:spMk id="118" creationId="{00000000-0000-0000-0000-000000000000}"/>
          </ac:spMkLst>
        </pc:spChg>
        <pc:spChg chg="mod">
          <ac:chgData name="" userId="" providerId="" clId="Web-{77247B92-1A27-44D1-B8EF-D373705F3236}" dt="2020-05-12T18:32:22.726" v="76" actId="1076"/>
          <ac:spMkLst>
            <pc:docMk/>
            <pc:sldMk cId="3845615558" sldId="278"/>
            <ac:spMk id="121" creationId="{00000000-0000-0000-0000-000000000000}"/>
          </ac:spMkLst>
        </pc:spChg>
        <pc:spChg chg="mod">
          <ac:chgData name="" userId="" providerId="" clId="Web-{77247B92-1A27-44D1-B8EF-D373705F3236}" dt="2020-05-12T18:32:40.773" v="80" actId="14100"/>
          <ac:spMkLst>
            <pc:docMk/>
            <pc:sldMk cId="3845615558" sldId="278"/>
            <ac:spMk id="123" creationId="{00000000-0000-0000-0000-000000000000}"/>
          </ac:spMkLst>
        </pc:spChg>
        <pc:spChg chg="mod">
          <ac:chgData name="" userId="" providerId="" clId="Web-{77247B92-1A27-44D1-B8EF-D373705F3236}" dt="2020-05-12T18:32:43.789" v="81" actId="14100"/>
          <ac:spMkLst>
            <pc:docMk/>
            <pc:sldMk cId="3845615558" sldId="278"/>
            <ac:spMk id="124" creationId="{00000000-0000-0000-0000-000000000000}"/>
          </ac:spMkLst>
        </pc:spChg>
        <pc:spChg chg="mod">
          <ac:chgData name="" userId="" providerId="" clId="Web-{77247B92-1A27-44D1-B8EF-D373705F3236}" dt="2020-05-12T18:32:31.851" v="78" actId="1076"/>
          <ac:spMkLst>
            <pc:docMk/>
            <pc:sldMk cId="3845615558" sldId="278"/>
            <ac:spMk id="125" creationId="{00000000-0000-0000-0000-000000000000}"/>
          </ac:spMkLst>
        </pc:spChg>
        <pc:spChg chg="mod">
          <ac:chgData name="" userId="" providerId="" clId="Web-{77247B92-1A27-44D1-B8EF-D373705F3236}" dt="2020-05-12T18:32:45.601" v="82" actId="14100"/>
          <ac:spMkLst>
            <pc:docMk/>
            <pc:sldMk cId="3845615558" sldId="278"/>
            <ac:spMk id="126" creationId="{00000000-0000-0000-0000-000000000000}"/>
          </ac:spMkLst>
        </pc:spChg>
        <pc:spChg chg="mod">
          <ac:chgData name="" userId="" providerId="" clId="Web-{77247B92-1A27-44D1-B8EF-D373705F3236}" dt="2020-05-12T18:32:37.601" v="79" actId="1076"/>
          <ac:spMkLst>
            <pc:docMk/>
            <pc:sldMk cId="3845615558" sldId="278"/>
            <ac:spMk id="127" creationId="{00000000-0000-0000-0000-000000000000}"/>
          </ac:spMkLst>
        </pc:spChg>
        <pc:spChg chg="mod">
          <ac:chgData name="" userId="" providerId="" clId="Web-{77247B92-1A27-44D1-B8EF-D373705F3236}" dt="2020-05-12T18:32:14.930" v="75" actId="1076"/>
          <ac:spMkLst>
            <pc:docMk/>
            <pc:sldMk cId="3845615558" sldId="278"/>
            <ac:spMk id="128" creationId="{00000000-0000-0000-0000-000000000000}"/>
          </ac:spMkLst>
        </pc:spChg>
        <pc:spChg chg="mod">
          <ac:chgData name="" userId="" providerId="" clId="Web-{77247B92-1A27-44D1-B8EF-D373705F3236}" dt="2020-05-12T18:31:27.086" v="63" actId="1076"/>
          <ac:spMkLst>
            <pc:docMk/>
            <pc:sldMk cId="3845615558" sldId="278"/>
            <ac:spMk id="129" creationId="{00000000-0000-0000-0000-000000000000}"/>
          </ac:spMkLst>
        </pc:spChg>
        <pc:spChg chg="mod">
          <ac:chgData name="" userId="" providerId="" clId="Web-{77247B92-1A27-44D1-B8EF-D373705F3236}" dt="2020-05-12T18:32:01.492" v="72" actId="14100"/>
          <ac:spMkLst>
            <pc:docMk/>
            <pc:sldMk cId="3845615558" sldId="278"/>
            <ac:spMk id="130" creationId="{00000000-0000-0000-0000-000000000000}"/>
          </ac:spMkLst>
        </pc:spChg>
        <pc:spChg chg="mod">
          <ac:chgData name="" userId="" providerId="" clId="Web-{77247B92-1A27-44D1-B8EF-D373705F3236}" dt="2020-05-12T18:31:42.117" v="65" actId="1076"/>
          <ac:spMkLst>
            <pc:docMk/>
            <pc:sldMk cId="3845615558" sldId="278"/>
            <ac:spMk id="131" creationId="{00000000-0000-0000-0000-000000000000}"/>
          </ac:spMkLst>
        </pc:spChg>
        <pc:spChg chg="mod">
          <ac:chgData name="" userId="" providerId="" clId="Web-{77247B92-1A27-44D1-B8EF-D373705F3236}" dt="2020-05-12T18:31:59.508" v="71" actId="1076"/>
          <ac:spMkLst>
            <pc:docMk/>
            <pc:sldMk cId="3845615558" sldId="278"/>
            <ac:spMk id="132" creationId="{00000000-0000-0000-0000-000000000000}"/>
          </ac:spMkLst>
        </pc:spChg>
        <pc:spChg chg="mod">
          <ac:chgData name="" userId="" providerId="" clId="Web-{77247B92-1A27-44D1-B8EF-D373705F3236}" dt="2020-05-12T18:31:46.195" v="66" actId="1076"/>
          <ac:spMkLst>
            <pc:docMk/>
            <pc:sldMk cId="3845615558" sldId="278"/>
            <ac:spMk id="133" creationId="{00000000-0000-0000-0000-000000000000}"/>
          </ac:spMkLst>
        </pc:spChg>
        <pc:spChg chg="mod">
          <ac:chgData name="" userId="" providerId="" clId="Web-{77247B92-1A27-44D1-B8EF-D373705F3236}" dt="2020-05-12T18:31:54.601" v="69" actId="1076"/>
          <ac:spMkLst>
            <pc:docMk/>
            <pc:sldMk cId="3845615558" sldId="278"/>
            <ac:spMk id="134" creationId="{00000000-0000-0000-0000-000000000000}"/>
          </ac:spMkLst>
        </pc:spChg>
        <pc:spChg chg="mod">
          <ac:chgData name="" userId="" providerId="" clId="Web-{77247B92-1A27-44D1-B8EF-D373705F3236}" dt="2020-05-12T18:31:49.570" v="67" actId="1076"/>
          <ac:spMkLst>
            <pc:docMk/>
            <pc:sldMk cId="3845615558" sldId="278"/>
            <ac:spMk id="135" creationId="{00000000-0000-0000-0000-000000000000}"/>
          </ac:spMkLst>
        </pc:spChg>
        <pc:spChg chg="mod">
          <ac:chgData name="" userId="" providerId="" clId="Web-{77247B92-1A27-44D1-B8EF-D373705F3236}" dt="2020-05-12T18:31:22.648" v="62" actId="1076"/>
          <ac:spMkLst>
            <pc:docMk/>
            <pc:sldMk cId="3845615558" sldId="278"/>
            <ac:spMk id="136" creationId="{00000000-0000-0000-0000-000000000000}"/>
          </ac:spMkLst>
        </pc:spChg>
        <pc:grpChg chg="del mod ord">
          <ac:chgData name="" userId="" providerId="" clId="Web-{77247B92-1A27-44D1-B8EF-D373705F3236}" dt="2020-05-12T18:33:03.195" v="85"/>
          <ac:grpSpMkLst>
            <pc:docMk/>
            <pc:sldMk cId="3845615558" sldId="278"/>
            <ac:grpSpMk id="96" creationId="{00000000-0000-0000-0000-000000000000}"/>
          </ac:grpSpMkLst>
        </pc:grpChg>
      </pc:sldChg>
      <pc:sldChg chg="addSp modSp new addCm">
        <pc:chgData name="" userId="" providerId="" clId="Web-{77247B92-1A27-44D1-B8EF-D373705F3236}" dt="2020-05-12T18:45:09.867" v="353"/>
        <pc:sldMkLst>
          <pc:docMk/>
          <pc:sldMk cId="2265713947" sldId="279"/>
        </pc:sldMkLst>
        <pc:picChg chg="add mod">
          <ac:chgData name="" userId="" providerId="" clId="Web-{77247B92-1A27-44D1-B8EF-D373705F3236}" dt="2020-05-12T18:44:37.554" v="352" actId="14100"/>
          <ac:picMkLst>
            <pc:docMk/>
            <pc:sldMk cId="2265713947" sldId="279"/>
            <ac:picMk id="2" creationId="{90BC02DE-906D-455F-AC8B-35A417F13B00}"/>
          </ac:picMkLst>
        </pc:picChg>
      </pc:sldChg>
      <pc:sldChg chg="addSp modSp new">
        <pc:chgData name="" userId="" providerId="" clId="Web-{77247B92-1A27-44D1-B8EF-D373705F3236}" dt="2020-05-12T18:54:54.788" v="358" actId="1076"/>
        <pc:sldMkLst>
          <pc:docMk/>
          <pc:sldMk cId="3500605752" sldId="280"/>
        </pc:sldMkLst>
        <pc:picChg chg="add mod">
          <ac:chgData name="" userId="" providerId="" clId="Web-{77247B92-1A27-44D1-B8EF-D373705F3236}" dt="2020-05-12T18:54:54.788" v="358" actId="1076"/>
          <ac:picMkLst>
            <pc:docMk/>
            <pc:sldMk cId="3500605752" sldId="280"/>
            <ac:picMk id="2" creationId="{21150ECF-E890-4173-B76F-D581FC9EC4AB}"/>
          </ac:picMkLst>
        </pc:picChg>
      </pc:sldChg>
      <pc:sldChg chg="addSp modSp new addCm">
        <pc:chgData name="" userId="" providerId="" clId="Web-{77247B92-1A27-44D1-B8EF-D373705F3236}" dt="2020-05-12T18:56:18.210" v="392"/>
        <pc:sldMkLst>
          <pc:docMk/>
          <pc:sldMk cId="1348510" sldId="281"/>
        </pc:sldMkLst>
        <pc:spChg chg="add mod">
          <ac:chgData name="" userId="" providerId="" clId="Web-{77247B92-1A27-44D1-B8EF-D373705F3236}" dt="2020-05-12T18:55:45.913" v="391" actId="14100"/>
          <ac:spMkLst>
            <pc:docMk/>
            <pc:sldMk cId="1348510" sldId="281"/>
            <ac:spMk id="4" creationId="{2EE85F57-A4D3-455F-AC83-77884D96F0A9}"/>
          </ac:spMkLst>
        </pc:spChg>
        <pc:picChg chg="add mod">
          <ac:chgData name="" userId="" providerId="" clId="Web-{77247B92-1A27-44D1-B8EF-D373705F3236}" dt="2020-05-12T18:55:13.039" v="363" actId="1076"/>
          <ac:picMkLst>
            <pc:docMk/>
            <pc:sldMk cId="1348510" sldId="281"/>
            <ac:picMk id="2" creationId="{3088A906-339D-47A8-9CAE-99F243496D77}"/>
          </ac:picMkLst>
        </pc:picChg>
      </pc:sldChg>
      <pc:sldChg chg="addSp delSp modSp new">
        <pc:chgData name="" userId="" providerId="" clId="Web-{77247B92-1A27-44D1-B8EF-D373705F3236}" dt="2020-05-12T18:59:47.742" v="401" actId="14100"/>
        <pc:sldMkLst>
          <pc:docMk/>
          <pc:sldMk cId="1246590810" sldId="282"/>
        </pc:sldMkLst>
        <pc:picChg chg="add del mod">
          <ac:chgData name="" userId="" providerId="" clId="Web-{77247B92-1A27-44D1-B8EF-D373705F3236}" dt="2020-05-12T18:59:22.554" v="398"/>
          <ac:picMkLst>
            <pc:docMk/>
            <pc:sldMk cId="1246590810" sldId="282"/>
            <ac:picMk id="2" creationId="{9126FE39-53D6-4B8C-A21B-919B0B009E63}"/>
          </ac:picMkLst>
        </pc:picChg>
        <pc:picChg chg="add mod">
          <ac:chgData name="" userId="" providerId="" clId="Web-{77247B92-1A27-44D1-B8EF-D373705F3236}" dt="2020-05-12T18:59:47.742" v="401" actId="14100"/>
          <ac:picMkLst>
            <pc:docMk/>
            <pc:sldMk cId="1246590810" sldId="282"/>
            <ac:picMk id="4" creationId="{5F43416C-66D7-43C7-951D-37FABBCA866F}"/>
          </ac:picMkLst>
        </pc:picChg>
      </pc:sldChg>
      <pc:sldChg chg="addSp modSp new">
        <pc:chgData name="" userId="" providerId="" clId="Web-{77247B92-1A27-44D1-B8EF-D373705F3236}" dt="2020-05-12T19:00:41.007" v="408" actId="14100"/>
        <pc:sldMkLst>
          <pc:docMk/>
          <pc:sldMk cId="1484921517" sldId="283"/>
        </pc:sldMkLst>
        <pc:picChg chg="add mod">
          <ac:chgData name="" userId="" providerId="" clId="Web-{77247B92-1A27-44D1-B8EF-D373705F3236}" dt="2020-05-12T19:00:41.007" v="408" actId="14100"/>
          <ac:picMkLst>
            <pc:docMk/>
            <pc:sldMk cId="1484921517" sldId="283"/>
            <ac:picMk id="2" creationId="{9B9BD008-99E3-4A2A-B913-A34949EC39AC}"/>
          </ac:picMkLst>
        </pc:picChg>
      </pc:sldChg>
      <pc:sldChg chg="new del">
        <pc:chgData name="" userId="" providerId="" clId="Web-{77247B92-1A27-44D1-B8EF-D373705F3236}" dt="2020-05-12T19:00:54.070" v="411"/>
        <pc:sldMkLst>
          <pc:docMk/>
          <pc:sldMk cId="167308669" sldId="284"/>
        </pc:sldMkLst>
      </pc:sldChg>
      <pc:sldChg chg="addSp modSp new">
        <pc:chgData name="" userId="" providerId="" clId="Web-{77247B92-1A27-44D1-B8EF-D373705F3236}" dt="2020-05-12T19:01:13.054" v="417" actId="1076"/>
        <pc:sldMkLst>
          <pc:docMk/>
          <pc:sldMk cId="387798365" sldId="285"/>
        </pc:sldMkLst>
        <pc:picChg chg="add mod">
          <ac:chgData name="" userId="" providerId="" clId="Web-{77247B92-1A27-44D1-B8EF-D373705F3236}" dt="2020-05-12T19:01:13.054" v="417" actId="1076"/>
          <ac:picMkLst>
            <pc:docMk/>
            <pc:sldMk cId="387798365" sldId="285"/>
            <ac:picMk id="2" creationId="{B3DE7E21-A85D-4646-82BA-65C4EDA07560}"/>
          </ac:picMkLst>
        </pc:picChg>
      </pc:sldChg>
      <pc:sldChg chg="addSp modSp new ord modNotes">
        <pc:chgData name="" userId="" providerId="" clId="Web-{77247B92-1A27-44D1-B8EF-D373705F3236}" dt="2020-05-12T19:04:10.366" v="509"/>
        <pc:sldMkLst>
          <pc:docMk/>
          <pc:sldMk cId="142690976" sldId="286"/>
        </pc:sldMkLst>
        <pc:picChg chg="add mod">
          <ac:chgData name="" userId="" providerId="" clId="Web-{77247B92-1A27-44D1-B8EF-D373705F3236}" dt="2020-05-12T19:02:52.976" v="460" actId="14100"/>
          <ac:picMkLst>
            <pc:docMk/>
            <pc:sldMk cId="142690976" sldId="286"/>
            <ac:picMk id="2" creationId="{89EB1FF4-1C38-433B-925F-55351A87940B}"/>
          </ac:picMkLst>
        </pc:picChg>
      </pc:sldChg>
      <pc:sldChg chg="addSp modSp new modNotes">
        <pc:chgData name="" userId="" providerId="" clId="Web-{77247B92-1A27-44D1-B8EF-D373705F3236}" dt="2020-05-12T19:05:35.179" v="540"/>
        <pc:sldMkLst>
          <pc:docMk/>
          <pc:sldMk cId="1821793759" sldId="287"/>
        </pc:sldMkLst>
        <pc:picChg chg="add mod">
          <ac:chgData name="" userId="" providerId="" clId="Web-{77247B92-1A27-44D1-B8EF-D373705F3236}" dt="2020-05-12T19:03:14.538" v="465" actId="1076"/>
          <ac:picMkLst>
            <pc:docMk/>
            <pc:sldMk cId="1821793759" sldId="287"/>
            <ac:picMk id="2" creationId="{D4CDBDA2-B87A-46D9-8C6B-DEB03BEAA322}"/>
          </ac:picMkLst>
        </pc:picChg>
      </pc:sldChg>
      <pc:sldChg chg="addSp modSp new modNotes">
        <pc:chgData name="" userId="" providerId="" clId="Web-{77247B92-1A27-44D1-B8EF-D373705F3236}" dt="2020-05-12T19:05:26.788" v="539"/>
        <pc:sldMkLst>
          <pc:docMk/>
          <pc:sldMk cId="186822792" sldId="288"/>
        </pc:sldMkLst>
        <pc:picChg chg="add mod">
          <ac:chgData name="" userId="" providerId="" clId="Web-{77247B92-1A27-44D1-B8EF-D373705F3236}" dt="2020-05-12T19:04:34.648" v="514" actId="1076"/>
          <ac:picMkLst>
            <pc:docMk/>
            <pc:sldMk cId="186822792" sldId="288"/>
            <ac:picMk id="2" creationId="{1D3ED4A6-12D8-4A05-9C34-CE13AEF431F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5-12T11:41:02.789" idx="3">
    <p:pos x="7996" y="1346"/>
    <p:text>students gave feedback that they wanted to create this pareto chart on their own (instead of me and Kanwar doing the work) because they didn't quite understand how the graph was made. As an exercise, I would suggest bringing them back to the tally sheet on Box, and using the pareto excel template to input that data so that they know how the chart is created in real-time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12T11:45:09.867" idx="6">
    <p:pos x="10" y="10"/>
    <p:text>SNaP relevant flow chart that I created and utilized as an example for Med21. Shows how complicated a seemingly simple process can be!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12T11:56:18.210" idx="7">
    <p:pos x="10" y="10"/>
    <p:text>Fun flow chart exercise with a twist on diversity and inclusion, variation in human response to processes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493EE-00E1-4F55-A606-1192FF28837E}"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82BDA-DEB3-43F1-BC80-8A0BE42DF899}" type="slidenum">
              <a:rPr lang="en-US" smtClean="0"/>
              <a:t>‹#›</a:t>
            </a:fld>
            <a:endParaRPr lang="en-US"/>
          </a:p>
        </p:txBody>
      </p:sp>
    </p:spTree>
    <p:extLst>
      <p:ext uri="{BB962C8B-B14F-4D97-AF65-F5344CB8AC3E}">
        <p14:creationId xmlns:p14="http://schemas.microsoft.com/office/powerpoint/2010/main" val="33532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Write out the 80:20 rule</a:t>
            </a:r>
          </a:p>
        </p:txBody>
      </p:sp>
      <p:sp>
        <p:nvSpPr>
          <p:cNvPr id="4" name="Slide Number Placeholder 3"/>
          <p:cNvSpPr>
            <a:spLocks noGrp="1"/>
          </p:cNvSpPr>
          <p:nvPr>
            <p:ph type="sldNum" sz="quarter" idx="5"/>
          </p:nvPr>
        </p:nvSpPr>
        <p:spPr/>
        <p:txBody>
          <a:bodyPr/>
          <a:lstStyle/>
          <a:p>
            <a:fld id="{02F5EED4-3945-4DDA-9803-3A0866FAC47F}" type="slidenum">
              <a:rPr lang="en-US"/>
              <a:t>9</a:t>
            </a:fld>
            <a:endParaRPr lang="en-US"/>
          </a:p>
        </p:txBody>
      </p:sp>
    </p:spTree>
    <p:extLst>
      <p:ext uri="{BB962C8B-B14F-4D97-AF65-F5344CB8AC3E}">
        <p14:creationId xmlns:p14="http://schemas.microsoft.com/office/powerpoint/2010/main" val="34929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Write out the 80:20 rule</a:t>
            </a:r>
          </a:p>
        </p:txBody>
      </p:sp>
      <p:sp>
        <p:nvSpPr>
          <p:cNvPr id="4" name="Slide Number Placeholder 3"/>
          <p:cNvSpPr>
            <a:spLocks noGrp="1"/>
          </p:cNvSpPr>
          <p:nvPr>
            <p:ph type="sldNum" sz="quarter" idx="5"/>
          </p:nvPr>
        </p:nvSpPr>
        <p:spPr/>
        <p:txBody>
          <a:bodyPr/>
          <a:lstStyle/>
          <a:p>
            <a:fld id="{02F5EED4-3945-4DDA-9803-3A0866FAC47F}" type="slidenum">
              <a:rPr lang="en-US"/>
              <a:t>10</a:t>
            </a:fld>
            <a:endParaRPr lang="en-US"/>
          </a:p>
        </p:txBody>
      </p:sp>
    </p:spTree>
    <p:extLst>
      <p:ext uri="{BB962C8B-B14F-4D97-AF65-F5344CB8AC3E}">
        <p14:creationId xmlns:p14="http://schemas.microsoft.com/office/powerpoint/2010/main" val="250667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F5EED4-3945-4DDA-9803-3A0866FAC47F}" type="slidenum">
              <a:rPr lang="en-US"/>
              <a:t>11</a:t>
            </a:fld>
            <a:endParaRPr lang="en-US"/>
          </a:p>
        </p:txBody>
      </p:sp>
    </p:spTree>
    <p:extLst>
      <p:ext uri="{BB962C8B-B14F-4D97-AF65-F5344CB8AC3E}">
        <p14:creationId xmlns:p14="http://schemas.microsoft.com/office/powerpoint/2010/main" val="73595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97663E-8E62-4383-AC5C-4ABAEC2174F8}"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97028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Linh: raw data tables: 2 things to point out: stratification of data (by account types) + no trends ---&gt; then look at graph. </a:t>
            </a:r>
          </a:p>
          <a:p>
            <a:r>
              <a:rPr lang="en-US" dirty="0">
                <a:cs typeface="Calibri"/>
              </a:rPr>
              <a:t>Look at graph, notice difference in June data point, then again in December data point? </a:t>
            </a:r>
          </a:p>
          <a:p>
            <a:endParaRPr lang="en-US" dirty="0">
              <a:cs typeface="Calibri"/>
            </a:endParaRPr>
          </a:p>
          <a:p>
            <a:r>
              <a:rPr lang="en-US" dirty="0">
                <a:cs typeface="Calibri"/>
              </a:rPr>
              <a:t>COVID19 application on Google Trends: narrow search to Oregon, mask + social distancing --&gt; notice the difference? What does that tell us about the population of Oregon? What does this mean about social distancing, the hottest topic re: COVID not being the more popular search? What are the possible contributing drivers? (hint to lead into the next discussion).  </a:t>
            </a:r>
          </a:p>
        </p:txBody>
      </p:sp>
      <p:sp>
        <p:nvSpPr>
          <p:cNvPr id="4" name="Slide Number Placeholder 3"/>
          <p:cNvSpPr>
            <a:spLocks noGrp="1"/>
          </p:cNvSpPr>
          <p:nvPr>
            <p:ph type="sldNum" sz="quarter" idx="5"/>
          </p:nvPr>
        </p:nvSpPr>
        <p:spPr/>
        <p:txBody>
          <a:bodyPr/>
          <a:lstStyle/>
          <a:p>
            <a:fld id="{02F5EED4-3945-4DDA-9803-3A0866FAC47F}" type="slidenum">
              <a:rPr lang="en-US"/>
              <a:t>31</a:t>
            </a:fld>
            <a:endParaRPr lang="en-US"/>
          </a:p>
        </p:txBody>
      </p:sp>
    </p:spTree>
    <p:extLst>
      <p:ext uri="{BB962C8B-B14F-4D97-AF65-F5344CB8AC3E}">
        <p14:creationId xmlns:p14="http://schemas.microsoft.com/office/powerpoint/2010/main" val="203324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Bar before and after graph = static. Run chart = dynamic, shows how an improvement actually occurred in the presence of the change made between week 7 and 8, then sustained through week 14 </a:t>
            </a:r>
          </a:p>
        </p:txBody>
      </p:sp>
      <p:sp>
        <p:nvSpPr>
          <p:cNvPr id="4" name="Slide Number Placeholder 3"/>
          <p:cNvSpPr>
            <a:spLocks noGrp="1"/>
          </p:cNvSpPr>
          <p:nvPr>
            <p:ph type="sldNum" sz="quarter" idx="5"/>
          </p:nvPr>
        </p:nvSpPr>
        <p:spPr/>
        <p:txBody>
          <a:bodyPr/>
          <a:lstStyle/>
          <a:p>
            <a:fld id="{01482BDA-DEB3-43F1-BC80-8A0BE42DF899}" type="slidenum">
              <a:rPr lang="en-US" smtClean="0"/>
              <a:t>32</a:t>
            </a:fld>
            <a:endParaRPr lang="en-US"/>
          </a:p>
        </p:txBody>
      </p:sp>
    </p:spTree>
    <p:extLst>
      <p:ext uri="{BB962C8B-B14F-4D97-AF65-F5344CB8AC3E}">
        <p14:creationId xmlns:p14="http://schemas.microsoft.com/office/powerpoint/2010/main" val="197879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5 scenarios – what they all have in common is that week 4 and week 11 are the same (and would have the same bar graph) but what are the different run charts saying about each system and the effect of the change between week 7 and 8? </a:t>
            </a:r>
          </a:p>
        </p:txBody>
      </p:sp>
      <p:sp>
        <p:nvSpPr>
          <p:cNvPr id="4" name="Slide Number Placeholder 3"/>
          <p:cNvSpPr>
            <a:spLocks noGrp="1"/>
          </p:cNvSpPr>
          <p:nvPr>
            <p:ph type="sldNum" sz="quarter" idx="5"/>
          </p:nvPr>
        </p:nvSpPr>
        <p:spPr/>
        <p:txBody>
          <a:bodyPr/>
          <a:lstStyle/>
          <a:p>
            <a:fld id="{01482BDA-DEB3-43F1-BC80-8A0BE42DF899}" type="slidenum">
              <a:rPr lang="en-US" smtClean="0"/>
              <a:t>33</a:t>
            </a:fld>
            <a:endParaRPr lang="en-US"/>
          </a:p>
        </p:txBody>
      </p:sp>
    </p:spTree>
    <p:extLst>
      <p:ext uri="{BB962C8B-B14F-4D97-AF65-F5344CB8AC3E}">
        <p14:creationId xmlns:p14="http://schemas.microsoft.com/office/powerpoint/2010/main" val="14645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Answers </a:t>
            </a:r>
          </a:p>
        </p:txBody>
      </p:sp>
      <p:sp>
        <p:nvSpPr>
          <p:cNvPr id="4" name="Slide Number Placeholder 3"/>
          <p:cNvSpPr>
            <a:spLocks noGrp="1"/>
          </p:cNvSpPr>
          <p:nvPr>
            <p:ph type="sldNum" sz="quarter" idx="5"/>
          </p:nvPr>
        </p:nvSpPr>
        <p:spPr/>
        <p:txBody>
          <a:bodyPr/>
          <a:lstStyle/>
          <a:p>
            <a:fld id="{01482BDA-DEB3-43F1-BC80-8A0BE42DF899}" type="slidenum">
              <a:rPr lang="en-US" smtClean="0"/>
              <a:t>34</a:t>
            </a:fld>
            <a:endParaRPr lang="en-US"/>
          </a:p>
        </p:txBody>
      </p:sp>
    </p:spTree>
    <p:extLst>
      <p:ext uri="{BB962C8B-B14F-4D97-AF65-F5344CB8AC3E}">
        <p14:creationId xmlns:p14="http://schemas.microsoft.com/office/powerpoint/2010/main" val="376954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777839-FBF4-4FC2-B630-8EE0FA48CC4C}"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136277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77839-FBF4-4FC2-B630-8EE0FA48CC4C}"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193914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77839-FBF4-4FC2-B630-8EE0FA48CC4C}"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41511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77839-FBF4-4FC2-B630-8EE0FA48CC4C}"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294187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777839-FBF4-4FC2-B630-8EE0FA48CC4C}"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333947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777839-FBF4-4FC2-B630-8EE0FA48CC4C}"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1547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777839-FBF4-4FC2-B630-8EE0FA48CC4C}"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208620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77839-FBF4-4FC2-B630-8EE0FA48CC4C}"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416477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77839-FBF4-4FC2-B630-8EE0FA48CC4C}"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87887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777839-FBF4-4FC2-B630-8EE0FA48CC4C}"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482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777839-FBF4-4FC2-B630-8EE0FA48CC4C}"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5C13-0681-4206-912A-48ED7A6D20BE}" type="slidenum">
              <a:rPr lang="en-US" smtClean="0"/>
              <a:t>‹#›</a:t>
            </a:fld>
            <a:endParaRPr lang="en-US"/>
          </a:p>
        </p:txBody>
      </p:sp>
    </p:spTree>
    <p:extLst>
      <p:ext uri="{BB962C8B-B14F-4D97-AF65-F5344CB8AC3E}">
        <p14:creationId xmlns:p14="http://schemas.microsoft.com/office/powerpoint/2010/main" val="250733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77839-FBF4-4FC2-B630-8EE0FA48CC4C}" type="datetimeFigureOut">
              <a:rPr lang="en-US" smtClean="0"/>
              <a:t>5/13/2020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15C13-0681-4206-912A-48ED7A6D20BE}" type="slidenum">
              <a:rPr lang="en-US" smtClean="0"/>
              <a:t>‹#›</a:t>
            </a:fld>
            <a:endParaRPr lang="en-US"/>
          </a:p>
        </p:txBody>
      </p:sp>
    </p:spTree>
    <p:extLst>
      <p:ext uri="{BB962C8B-B14F-4D97-AF65-F5344CB8AC3E}">
        <p14:creationId xmlns:p14="http://schemas.microsoft.com/office/powerpoint/2010/main" val="342549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excella.com/insights/what-do-danish-elephants-have-to-do-with-inclusion"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trends.google.com/trends/?geo=US" TargetMode="Externa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QI Methods Review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97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FE5-60D8-4EB4-B11C-1679F6F2CDA9}"/>
              </a:ext>
            </a:extLst>
          </p:cNvPr>
          <p:cNvSpPr>
            <a:spLocks noGrp="1"/>
          </p:cNvSpPr>
          <p:nvPr>
            <p:ph type="title"/>
          </p:nvPr>
        </p:nvSpPr>
        <p:spPr>
          <a:xfrm>
            <a:off x="216877" y="365125"/>
            <a:ext cx="2813539" cy="6214086"/>
          </a:xfrm>
        </p:spPr>
        <p:txBody>
          <a:bodyPr>
            <a:normAutofit/>
          </a:bodyPr>
          <a:lstStyle/>
          <a:p>
            <a:r>
              <a:rPr lang="en-US" dirty="0">
                <a:cs typeface="Calibri Light"/>
              </a:rPr>
              <a:t>Pareto Charts</a:t>
            </a:r>
            <a:br>
              <a:rPr lang="en-US" dirty="0">
                <a:cs typeface="Calibri Light"/>
              </a:rPr>
            </a:br>
            <a:r>
              <a:rPr lang="en-US" dirty="0">
                <a:cs typeface="Calibri Light"/>
              </a:rPr>
              <a:t>_________</a:t>
            </a:r>
            <a:br>
              <a:rPr lang="en-US" dirty="0">
                <a:cs typeface="Calibri Light"/>
              </a:rPr>
            </a:br>
            <a:r>
              <a:rPr lang="en-US" dirty="0">
                <a:cs typeface="Calibri Light"/>
              </a:rPr>
              <a:t/>
            </a:r>
            <a:br>
              <a:rPr lang="en-US" dirty="0">
                <a:cs typeface="Calibri Light"/>
              </a:rPr>
            </a:br>
            <a:r>
              <a:rPr lang="en-US" dirty="0">
                <a:cs typeface="Calibri Light"/>
              </a:rPr>
              <a:t>The 80:20 Principle</a:t>
            </a:r>
          </a:p>
        </p:txBody>
      </p:sp>
      <p:pic>
        <p:nvPicPr>
          <p:cNvPr id="8" name="Picture 8" descr="A close up of a map&#10;&#10;Description generated with high confidence">
            <a:extLst>
              <a:ext uri="{FF2B5EF4-FFF2-40B4-BE49-F238E27FC236}">
                <a16:creationId xmlns:a16="http://schemas.microsoft.com/office/drawing/2014/main" id="{40F24F18-4F82-4DA9-B783-BBBBDB34F370}"/>
              </a:ext>
            </a:extLst>
          </p:cNvPr>
          <p:cNvPicPr>
            <a:picLocks noGrp="1" noChangeAspect="1"/>
          </p:cNvPicPr>
          <p:nvPr>
            <p:ph idx="1"/>
          </p:nvPr>
        </p:nvPicPr>
        <p:blipFill>
          <a:blip r:embed="rId3"/>
          <a:stretch>
            <a:fillRect/>
          </a:stretch>
        </p:blipFill>
        <p:spPr>
          <a:xfrm>
            <a:off x="3509153" y="149226"/>
            <a:ext cx="8678895" cy="6602167"/>
          </a:xfrm>
        </p:spPr>
      </p:pic>
      <p:sp>
        <p:nvSpPr>
          <p:cNvPr id="11" name="Rectangle 10">
            <a:extLst>
              <a:ext uri="{FF2B5EF4-FFF2-40B4-BE49-F238E27FC236}">
                <a16:creationId xmlns:a16="http://schemas.microsoft.com/office/drawing/2014/main" id="{93C71C18-F4B0-4C77-AAFE-39080D477957}"/>
              </a:ext>
            </a:extLst>
          </p:cNvPr>
          <p:cNvSpPr/>
          <p:nvPr/>
        </p:nvSpPr>
        <p:spPr>
          <a:xfrm>
            <a:off x="4339737" y="760724"/>
            <a:ext cx="2848707" cy="70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125AA7-366F-4833-8066-732202AF39EA}"/>
              </a:ext>
            </a:extLst>
          </p:cNvPr>
          <p:cNvSpPr/>
          <p:nvPr/>
        </p:nvSpPr>
        <p:spPr>
          <a:xfrm>
            <a:off x="6823292" y="2235335"/>
            <a:ext cx="4513818" cy="65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8E04EA-7323-41DD-88AE-DE320D30BAC8}"/>
              </a:ext>
            </a:extLst>
          </p:cNvPr>
          <p:cNvSpPr/>
          <p:nvPr/>
        </p:nvSpPr>
        <p:spPr>
          <a:xfrm>
            <a:off x="6597514" y="2658666"/>
            <a:ext cx="597985" cy="23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1335BA-7119-4D81-9FF4-DD6BA4E2204F}"/>
              </a:ext>
            </a:extLst>
          </p:cNvPr>
          <p:cNvSpPr txBox="1"/>
          <p:nvPr/>
        </p:nvSpPr>
        <p:spPr>
          <a:xfrm>
            <a:off x="4335383" y="2777139"/>
            <a:ext cx="7164805" cy="1015663"/>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mn-lt"/>
                <a:cs typeface="+mn-lt"/>
              </a:rPr>
              <a:t>in any group of factors (x-axis) that contribute to an overall effect (medication error), roughly 80% of the effect comes from 20% of the causes (vital few)</a:t>
            </a:r>
            <a:endParaRPr lang="en-US" sz="2000" b="1">
              <a:cs typeface="Calibri" panose="020F0502020204030204"/>
            </a:endParaRPr>
          </a:p>
        </p:txBody>
      </p:sp>
    </p:spTree>
    <p:extLst>
      <p:ext uri="{BB962C8B-B14F-4D97-AF65-F5344CB8AC3E}">
        <p14:creationId xmlns:p14="http://schemas.microsoft.com/office/powerpoint/2010/main" val="4254861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FE5-60D8-4EB4-B11C-1679F6F2CDA9}"/>
              </a:ext>
            </a:extLst>
          </p:cNvPr>
          <p:cNvSpPr>
            <a:spLocks noGrp="1"/>
          </p:cNvSpPr>
          <p:nvPr>
            <p:ph type="title"/>
          </p:nvPr>
        </p:nvSpPr>
        <p:spPr>
          <a:xfrm>
            <a:off x="216877" y="365125"/>
            <a:ext cx="2813539" cy="6214086"/>
          </a:xfrm>
        </p:spPr>
        <p:txBody>
          <a:bodyPr>
            <a:normAutofit/>
          </a:bodyPr>
          <a:lstStyle/>
          <a:p>
            <a:r>
              <a:rPr lang="en-US" dirty="0">
                <a:cs typeface="Calibri Light"/>
              </a:rPr>
              <a:t>Pareto Charts</a:t>
            </a:r>
            <a:br>
              <a:rPr lang="en-US" dirty="0">
                <a:cs typeface="Calibri Light"/>
              </a:rPr>
            </a:br>
            <a:r>
              <a:rPr lang="en-US" dirty="0">
                <a:cs typeface="Calibri Light"/>
              </a:rPr>
              <a:t>_________</a:t>
            </a:r>
            <a:br>
              <a:rPr lang="en-US" dirty="0">
                <a:cs typeface="Calibri Light"/>
              </a:rPr>
            </a:br>
            <a:r>
              <a:rPr lang="en-US" dirty="0">
                <a:cs typeface="Calibri Light"/>
              </a:rPr>
              <a:t/>
            </a:r>
            <a:br>
              <a:rPr lang="en-US" dirty="0">
                <a:cs typeface="Calibri Light"/>
              </a:rPr>
            </a:br>
            <a:r>
              <a:rPr lang="en-US" dirty="0">
                <a:cs typeface="Calibri Light"/>
              </a:rPr>
              <a:t>The 80:20 Principle</a:t>
            </a:r>
          </a:p>
        </p:txBody>
      </p:sp>
      <p:pic>
        <p:nvPicPr>
          <p:cNvPr id="8" name="Picture 8" descr="A close up of a map&#10;&#10;Description generated with high confidence">
            <a:extLst>
              <a:ext uri="{FF2B5EF4-FFF2-40B4-BE49-F238E27FC236}">
                <a16:creationId xmlns:a16="http://schemas.microsoft.com/office/drawing/2014/main" id="{40F24F18-4F82-4DA9-B783-BBBBDB34F370}"/>
              </a:ext>
            </a:extLst>
          </p:cNvPr>
          <p:cNvPicPr>
            <a:picLocks noGrp="1" noChangeAspect="1"/>
          </p:cNvPicPr>
          <p:nvPr>
            <p:ph idx="1"/>
          </p:nvPr>
        </p:nvPicPr>
        <p:blipFill>
          <a:blip r:embed="rId3"/>
          <a:stretch>
            <a:fillRect/>
          </a:stretch>
        </p:blipFill>
        <p:spPr>
          <a:xfrm>
            <a:off x="3509153" y="149226"/>
            <a:ext cx="8678895" cy="6602167"/>
          </a:xfrm>
        </p:spPr>
      </p:pic>
      <p:sp>
        <p:nvSpPr>
          <p:cNvPr id="3" name="TextBox 2">
            <a:extLst>
              <a:ext uri="{FF2B5EF4-FFF2-40B4-BE49-F238E27FC236}">
                <a16:creationId xmlns:a16="http://schemas.microsoft.com/office/drawing/2014/main" id="{06983CDE-2BB6-4EE2-BA0A-9A38E2794C7A}"/>
              </a:ext>
            </a:extLst>
          </p:cNvPr>
          <p:cNvSpPr txBox="1"/>
          <p:nvPr/>
        </p:nvSpPr>
        <p:spPr>
          <a:xfrm>
            <a:off x="4349761" y="2863403"/>
            <a:ext cx="7164805" cy="1015663"/>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mn-lt"/>
                <a:cs typeface="+mn-lt"/>
              </a:rPr>
              <a:t>in any group of factors (x-axis) that contribute to an overall effect (medication error), roughly 80% of the effect comes from 20% of the causes (vital few)</a:t>
            </a:r>
            <a:endParaRPr lang="en-US" sz="2000" b="1">
              <a:cs typeface="Calibri" panose="020F0502020204030204"/>
            </a:endParaRPr>
          </a:p>
        </p:txBody>
      </p:sp>
    </p:spTree>
    <p:extLst>
      <p:ext uri="{BB962C8B-B14F-4D97-AF65-F5344CB8AC3E}">
        <p14:creationId xmlns:p14="http://schemas.microsoft.com/office/powerpoint/2010/main" val="121559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6332" y="2143648"/>
            <a:ext cx="12638274" cy="3715291"/>
          </a:xfrm>
          <a:prstGeom prst="rect">
            <a:avLst/>
          </a:prstGeom>
        </p:spPr>
      </p:pic>
    </p:spTree>
    <p:extLst>
      <p:ext uri="{BB962C8B-B14F-4D97-AF65-F5344CB8AC3E}">
        <p14:creationId xmlns:p14="http://schemas.microsoft.com/office/powerpoint/2010/main" val="102276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 – take home points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80% of the effect comes from 20% of the causes</a:t>
            </a:r>
          </a:p>
          <a:p>
            <a:r>
              <a:rPr lang="en-US" dirty="0"/>
              <a:t>Helps to identify high impact interventions </a:t>
            </a:r>
            <a:r>
              <a:rPr lang="en-US" dirty="0" smtClean="0"/>
              <a:t>and </a:t>
            </a:r>
            <a:r>
              <a:rPr lang="en-US" dirty="0"/>
              <a:t>predict their effects </a:t>
            </a:r>
            <a:endParaRPr lang="en-US" dirty="0">
              <a:cs typeface="Calibri"/>
            </a:endParaRPr>
          </a:p>
          <a:p>
            <a:r>
              <a:rPr lang="en-US" dirty="0"/>
              <a:t>Provides rationale for your focus areas</a:t>
            </a:r>
          </a:p>
          <a:p>
            <a:r>
              <a:rPr lang="en-US" dirty="0">
                <a:cs typeface="Calibri"/>
              </a:rPr>
              <a:t>Remember that "trivial many" may have low hanging fruit worth considering </a:t>
            </a:r>
          </a:p>
        </p:txBody>
      </p:sp>
    </p:spTree>
    <p:extLst>
      <p:ext uri="{BB962C8B-B14F-4D97-AF65-F5344CB8AC3E}">
        <p14:creationId xmlns:p14="http://schemas.microsoft.com/office/powerpoint/2010/main" val="84788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Diagram</a:t>
            </a:r>
          </a:p>
        </p:txBody>
      </p:sp>
      <p:sp>
        <p:nvSpPr>
          <p:cNvPr id="3" name="Content Placeholder 2"/>
          <p:cNvSpPr>
            <a:spLocks noGrp="1"/>
          </p:cNvSpPr>
          <p:nvPr>
            <p:ph idx="1"/>
          </p:nvPr>
        </p:nvSpPr>
        <p:spPr/>
        <p:txBody>
          <a:bodyPr/>
          <a:lstStyle/>
          <a:p>
            <a:r>
              <a:rPr lang="en-US" dirty="0"/>
              <a:t>Visual display of team’s theory of what ‘drives’ / contributes to the achievement of a project aim. </a:t>
            </a:r>
          </a:p>
          <a:p>
            <a:r>
              <a:rPr lang="en-US" dirty="0"/>
              <a:t>Used to communicate with stakeholders what the team is testing and working on</a:t>
            </a:r>
          </a:p>
          <a:p>
            <a:r>
              <a:rPr lang="en-US" dirty="0"/>
              <a:t>Shows relationship between Aim, Key/Primary Drivers, Secondary Drivers (components of primary drivers) and specific change ideas to test for each secondary driver</a:t>
            </a:r>
          </a:p>
          <a:p>
            <a:endParaRPr lang="en-US" dirty="0"/>
          </a:p>
        </p:txBody>
      </p:sp>
    </p:spTree>
    <p:extLst>
      <p:ext uri="{BB962C8B-B14F-4D97-AF65-F5344CB8AC3E}">
        <p14:creationId xmlns:p14="http://schemas.microsoft.com/office/powerpoint/2010/main" val="360351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9368" y="365125"/>
            <a:ext cx="8856617" cy="5904411"/>
          </a:xfrm>
          <a:prstGeom prst="rect">
            <a:avLst/>
          </a:prstGeom>
        </p:spPr>
      </p:pic>
    </p:spTree>
    <p:extLst>
      <p:ext uri="{BB962C8B-B14F-4D97-AF65-F5344CB8AC3E}">
        <p14:creationId xmlns:p14="http://schemas.microsoft.com/office/powerpoint/2010/main" val="286500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5F43416C-66D7-43C7-951D-37FABBCA866F}"/>
              </a:ext>
            </a:extLst>
          </p:cNvPr>
          <p:cNvPicPr>
            <a:picLocks noChangeAspect="1"/>
          </p:cNvPicPr>
          <p:nvPr/>
        </p:nvPicPr>
        <p:blipFill>
          <a:blip r:embed="rId2"/>
          <a:stretch>
            <a:fillRect/>
          </a:stretch>
        </p:blipFill>
        <p:spPr>
          <a:xfrm>
            <a:off x="2090691" y="93967"/>
            <a:ext cx="8558073" cy="6773639"/>
          </a:xfrm>
          <a:prstGeom prst="rect">
            <a:avLst/>
          </a:prstGeom>
        </p:spPr>
      </p:pic>
    </p:spTree>
    <p:extLst>
      <p:ext uri="{BB962C8B-B14F-4D97-AF65-F5344CB8AC3E}">
        <p14:creationId xmlns:p14="http://schemas.microsoft.com/office/powerpoint/2010/main" val="124659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B9BD008-99E3-4A2A-B913-A34949EC39AC}"/>
              </a:ext>
            </a:extLst>
          </p:cNvPr>
          <p:cNvPicPr>
            <a:picLocks noChangeAspect="1"/>
          </p:cNvPicPr>
          <p:nvPr/>
        </p:nvPicPr>
        <p:blipFill>
          <a:blip r:embed="rId2"/>
          <a:stretch>
            <a:fillRect/>
          </a:stretch>
        </p:blipFill>
        <p:spPr>
          <a:xfrm>
            <a:off x="1770417" y="3695"/>
            <a:ext cx="9028004" cy="6708350"/>
          </a:xfrm>
          <a:prstGeom prst="rect">
            <a:avLst/>
          </a:prstGeom>
        </p:spPr>
      </p:pic>
    </p:spTree>
    <p:extLst>
      <p:ext uri="{BB962C8B-B14F-4D97-AF65-F5344CB8AC3E}">
        <p14:creationId xmlns:p14="http://schemas.microsoft.com/office/powerpoint/2010/main" val="148492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high confidence">
            <a:extLst>
              <a:ext uri="{FF2B5EF4-FFF2-40B4-BE49-F238E27FC236}">
                <a16:creationId xmlns:a16="http://schemas.microsoft.com/office/drawing/2014/main" id="{B3DE7E21-A85D-4646-82BA-65C4EDA07560}"/>
              </a:ext>
            </a:extLst>
          </p:cNvPr>
          <p:cNvPicPr>
            <a:picLocks noChangeAspect="1"/>
          </p:cNvPicPr>
          <p:nvPr/>
        </p:nvPicPr>
        <p:blipFill>
          <a:blip r:embed="rId2"/>
          <a:stretch>
            <a:fillRect/>
          </a:stretch>
        </p:blipFill>
        <p:spPr>
          <a:xfrm>
            <a:off x="2200275" y="110671"/>
            <a:ext cx="7870825" cy="6644594"/>
          </a:xfrm>
          <a:prstGeom prst="rect">
            <a:avLst/>
          </a:prstGeom>
        </p:spPr>
      </p:pic>
    </p:spTree>
    <p:extLst>
      <p:ext uri="{BB962C8B-B14F-4D97-AF65-F5344CB8AC3E}">
        <p14:creationId xmlns:p14="http://schemas.microsoft.com/office/powerpoint/2010/main" val="387798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977" y="78634"/>
            <a:ext cx="11034168" cy="6546548"/>
          </a:xfrm>
          <a:prstGeom prst="rect">
            <a:avLst/>
          </a:prstGeom>
        </p:spPr>
      </p:pic>
    </p:spTree>
    <p:extLst>
      <p:ext uri="{BB962C8B-B14F-4D97-AF65-F5344CB8AC3E}">
        <p14:creationId xmlns:p14="http://schemas.microsoft.com/office/powerpoint/2010/main" val="39681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bird&#10;&#10;Description generated with very high confidence">
            <a:extLst>
              <a:ext uri="{FF2B5EF4-FFF2-40B4-BE49-F238E27FC236}">
                <a16:creationId xmlns:a16="http://schemas.microsoft.com/office/drawing/2014/main" id="{80609800-7F07-424B-92A7-6C94BB067983}"/>
              </a:ext>
            </a:extLst>
          </p:cNvPr>
          <p:cNvPicPr>
            <a:picLocks noChangeAspect="1"/>
          </p:cNvPicPr>
          <p:nvPr/>
        </p:nvPicPr>
        <p:blipFill>
          <a:blip r:embed="rId2"/>
          <a:stretch>
            <a:fillRect/>
          </a:stretch>
        </p:blipFill>
        <p:spPr>
          <a:xfrm>
            <a:off x="1587308" y="141196"/>
            <a:ext cx="9510962" cy="6319106"/>
          </a:xfrm>
          <a:prstGeom prst="rect">
            <a:avLst/>
          </a:prstGeom>
        </p:spPr>
      </p:pic>
    </p:spTree>
    <p:extLst>
      <p:ext uri="{BB962C8B-B14F-4D97-AF65-F5344CB8AC3E}">
        <p14:creationId xmlns:p14="http://schemas.microsoft.com/office/powerpoint/2010/main" val="46150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7B2E69-10ED-4F8C-9E46-002EB4255D6B}"/>
              </a:ext>
            </a:extLst>
          </p:cNvPr>
          <p:cNvSpPr txBox="1"/>
          <p:nvPr/>
        </p:nvSpPr>
        <p:spPr>
          <a:xfrm>
            <a:off x="390088" y="3270308"/>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3" name="TextBox 2">
            <a:extLst>
              <a:ext uri="{FF2B5EF4-FFF2-40B4-BE49-F238E27FC236}">
                <a16:creationId xmlns:a16="http://schemas.microsoft.com/office/drawing/2014/main" id="{B23023EA-8B57-4DBA-8303-965C1CC24BE4}"/>
              </a:ext>
            </a:extLst>
          </p:cNvPr>
          <p:cNvSpPr txBox="1"/>
          <p:nvPr/>
        </p:nvSpPr>
        <p:spPr>
          <a:xfrm>
            <a:off x="3382161" y="1494639"/>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4" name="TextBox 3">
            <a:extLst>
              <a:ext uri="{FF2B5EF4-FFF2-40B4-BE49-F238E27FC236}">
                <a16:creationId xmlns:a16="http://schemas.microsoft.com/office/drawing/2014/main" id="{A75A5B79-88F1-4144-88ED-99A54652B9F7}"/>
              </a:ext>
            </a:extLst>
          </p:cNvPr>
          <p:cNvSpPr txBox="1"/>
          <p:nvPr/>
        </p:nvSpPr>
        <p:spPr>
          <a:xfrm>
            <a:off x="3382161" y="2899795"/>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5" name="TextBox 4">
            <a:extLst>
              <a:ext uri="{FF2B5EF4-FFF2-40B4-BE49-F238E27FC236}">
                <a16:creationId xmlns:a16="http://schemas.microsoft.com/office/drawing/2014/main" id="{7FE3BABC-EA2E-4FD0-B786-6F9A1BA1B46B}"/>
              </a:ext>
            </a:extLst>
          </p:cNvPr>
          <p:cNvSpPr txBox="1"/>
          <p:nvPr/>
        </p:nvSpPr>
        <p:spPr>
          <a:xfrm>
            <a:off x="3382160" y="4276986"/>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6" name="TextBox 5">
            <a:extLst>
              <a:ext uri="{FF2B5EF4-FFF2-40B4-BE49-F238E27FC236}">
                <a16:creationId xmlns:a16="http://schemas.microsoft.com/office/drawing/2014/main" id="{1825A2CB-EF62-4E40-AEDA-C4D24E4DE95C}"/>
              </a:ext>
            </a:extLst>
          </p:cNvPr>
          <p:cNvSpPr txBox="1"/>
          <p:nvPr/>
        </p:nvSpPr>
        <p:spPr>
          <a:xfrm>
            <a:off x="3382161" y="5661170"/>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7" name="TextBox 6">
            <a:extLst>
              <a:ext uri="{FF2B5EF4-FFF2-40B4-BE49-F238E27FC236}">
                <a16:creationId xmlns:a16="http://schemas.microsoft.com/office/drawing/2014/main" id="{350904A8-CA64-40AB-8DCA-AC890A211313}"/>
              </a:ext>
            </a:extLst>
          </p:cNvPr>
          <p:cNvSpPr txBox="1"/>
          <p:nvPr/>
        </p:nvSpPr>
        <p:spPr>
          <a:xfrm>
            <a:off x="6164509" y="809537"/>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8" name="TextBox 7">
            <a:extLst>
              <a:ext uri="{FF2B5EF4-FFF2-40B4-BE49-F238E27FC236}">
                <a16:creationId xmlns:a16="http://schemas.microsoft.com/office/drawing/2014/main" id="{748AF737-A1DB-434A-978C-9A5295F7D65B}"/>
              </a:ext>
            </a:extLst>
          </p:cNvPr>
          <p:cNvSpPr txBox="1"/>
          <p:nvPr/>
        </p:nvSpPr>
        <p:spPr>
          <a:xfrm>
            <a:off x="6164510" y="1438711"/>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9" name="TextBox 8">
            <a:extLst>
              <a:ext uri="{FF2B5EF4-FFF2-40B4-BE49-F238E27FC236}">
                <a16:creationId xmlns:a16="http://schemas.microsoft.com/office/drawing/2014/main" id="{5CC17FFD-9978-425C-AA8B-D73658125C53}"/>
              </a:ext>
            </a:extLst>
          </p:cNvPr>
          <p:cNvSpPr txBox="1"/>
          <p:nvPr/>
        </p:nvSpPr>
        <p:spPr>
          <a:xfrm>
            <a:off x="6164509" y="3857537"/>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0" name="TextBox 9">
            <a:extLst>
              <a:ext uri="{FF2B5EF4-FFF2-40B4-BE49-F238E27FC236}">
                <a16:creationId xmlns:a16="http://schemas.microsoft.com/office/drawing/2014/main" id="{4B1554CA-2069-49D8-89E2-BC966A55F224}"/>
              </a:ext>
            </a:extLst>
          </p:cNvPr>
          <p:cNvSpPr txBox="1"/>
          <p:nvPr/>
        </p:nvSpPr>
        <p:spPr>
          <a:xfrm>
            <a:off x="6164509" y="4598566"/>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1" name="TextBox 10">
            <a:extLst>
              <a:ext uri="{FF2B5EF4-FFF2-40B4-BE49-F238E27FC236}">
                <a16:creationId xmlns:a16="http://schemas.microsoft.com/office/drawing/2014/main" id="{61D83F15-8C06-4F81-AA1F-3A022D924D9A}"/>
              </a:ext>
            </a:extLst>
          </p:cNvPr>
          <p:cNvSpPr txBox="1"/>
          <p:nvPr/>
        </p:nvSpPr>
        <p:spPr>
          <a:xfrm>
            <a:off x="6164509" y="6122564"/>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2" name="TextBox 11">
            <a:extLst>
              <a:ext uri="{FF2B5EF4-FFF2-40B4-BE49-F238E27FC236}">
                <a16:creationId xmlns:a16="http://schemas.microsoft.com/office/drawing/2014/main" id="{7A990B9A-B02C-4ED6-9255-F8414CFFFA10}"/>
              </a:ext>
            </a:extLst>
          </p:cNvPr>
          <p:cNvSpPr txBox="1"/>
          <p:nvPr/>
        </p:nvSpPr>
        <p:spPr>
          <a:xfrm>
            <a:off x="6164510" y="5381537"/>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3" name="TextBox 12">
            <a:extLst>
              <a:ext uri="{FF2B5EF4-FFF2-40B4-BE49-F238E27FC236}">
                <a16:creationId xmlns:a16="http://schemas.microsoft.com/office/drawing/2014/main" id="{D1FEF6FB-B34C-4887-A378-5C1474352CAD}"/>
              </a:ext>
            </a:extLst>
          </p:cNvPr>
          <p:cNvSpPr txBox="1"/>
          <p:nvPr/>
        </p:nvSpPr>
        <p:spPr>
          <a:xfrm>
            <a:off x="6164509" y="3144472"/>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4" name="TextBox 13">
            <a:extLst>
              <a:ext uri="{FF2B5EF4-FFF2-40B4-BE49-F238E27FC236}">
                <a16:creationId xmlns:a16="http://schemas.microsoft.com/office/drawing/2014/main" id="{E97598C1-9DC3-495D-9338-B0A113477495}"/>
              </a:ext>
            </a:extLst>
          </p:cNvPr>
          <p:cNvSpPr txBox="1"/>
          <p:nvPr/>
        </p:nvSpPr>
        <p:spPr>
          <a:xfrm>
            <a:off x="6164509" y="2431409"/>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6" name="TextBox 15">
            <a:extLst>
              <a:ext uri="{FF2B5EF4-FFF2-40B4-BE49-F238E27FC236}">
                <a16:creationId xmlns:a16="http://schemas.microsoft.com/office/drawing/2014/main" id="{095CF886-FA05-4FCC-8F83-9ECC0215DC19}"/>
              </a:ext>
            </a:extLst>
          </p:cNvPr>
          <p:cNvSpPr txBox="1"/>
          <p:nvPr/>
        </p:nvSpPr>
        <p:spPr>
          <a:xfrm>
            <a:off x="9198527" y="823518"/>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7" name="TextBox 16">
            <a:extLst>
              <a:ext uri="{FF2B5EF4-FFF2-40B4-BE49-F238E27FC236}">
                <a16:creationId xmlns:a16="http://schemas.microsoft.com/office/drawing/2014/main" id="{3C995E98-3A78-4126-8605-5A6154BEFBCC}"/>
              </a:ext>
            </a:extLst>
          </p:cNvPr>
          <p:cNvSpPr txBox="1"/>
          <p:nvPr/>
        </p:nvSpPr>
        <p:spPr>
          <a:xfrm>
            <a:off x="9198528" y="1452692"/>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8" name="TextBox 17">
            <a:extLst>
              <a:ext uri="{FF2B5EF4-FFF2-40B4-BE49-F238E27FC236}">
                <a16:creationId xmlns:a16="http://schemas.microsoft.com/office/drawing/2014/main" id="{7154F298-9E84-4016-A270-EDC260DA3B77}"/>
              </a:ext>
            </a:extLst>
          </p:cNvPr>
          <p:cNvSpPr txBox="1"/>
          <p:nvPr/>
        </p:nvSpPr>
        <p:spPr>
          <a:xfrm>
            <a:off x="9198527" y="3871518"/>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19" name="TextBox 18">
            <a:extLst>
              <a:ext uri="{FF2B5EF4-FFF2-40B4-BE49-F238E27FC236}">
                <a16:creationId xmlns:a16="http://schemas.microsoft.com/office/drawing/2014/main" id="{BFD06547-BE27-4387-910F-FFCBCB3D0CAA}"/>
              </a:ext>
            </a:extLst>
          </p:cNvPr>
          <p:cNvSpPr txBox="1"/>
          <p:nvPr/>
        </p:nvSpPr>
        <p:spPr>
          <a:xfrm>
            <a:off x="9198527" y="4612547"/>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20" name="TextBox 19">
            <a:extLst>
              <a:ext uri="{FF2B5EF4-FFF2-40B4-BE49-F238E27FC236}">
                <a16:creationId xmlns:a16="http://schemas.microsoft.com/office/drawing/2014/main" id="{6CFFF1DD-2AB3-49EF-99F1-E965587EC96F}"/>
              </a:ext>
            </a:extLst>
          </p:cNvPr>
          <p:cNvSpPr txBox="1"/>
          <p:nvPr/>
        </p:nvSpPr>
        <p:spPr>
          <a:xfrm>
            <a:off x="9198527" y="6136545"/>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21" name="TextBox 20">
            <a:extLst>
              <a:ext uri="{FF2B5EF4-FFF2-40B4-BE49-F238E27FC236}">
                <a16:creationId xmlns:a16="http://schemas.microsoft.com/office/drawing/2014/main" id="{012CAF24-8AA6-48B1-9674-C42C7BC752C0}"/>
              </a:ext>
            </a:extLst>
          </p:cNvPr>
          <p:cNvSpPr txBox="1"/>
          <p:nvPr/>
        </p:nvSpPr>
        <p:spPr>
          <a:xfrm>
            <a:off x="9198528" y="5395518"/>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22" name="TextBox 21">
            <a:extLst>
              <a:ext uri="{FF2B5EF4-FFF2-40B4-BE49-F238E27FC236}">
                <a16:creationId xmlns:a16="http://schemas.microsoft.com/office/drawing/2014/main" id="{6599F9D2-ECD1-476A-A74F-872C66EB1894}"/>
              </a:ext>
            </a:extLst>
          </p:cNvPr>
          <p:cNvSpPr txBox="1"/>
          <p:nvPr/>
        </p:nvSpPr>
        <p:spPr>
          <a:xfrm>
            <a:off x="9198527" y="3158453"/>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23" name="TextBox 22">
            <a:extLst>
              <a:ext uri="{FF2B5EF4-FFF2-40B4-BE49-F238E27FC236}">
                <a16:creationId xmlns:a16="http://schemas.microsoft.com/office/drawing/2014/main" id="{430D2864-2261-4405-B580-D9CE411EE352}"/>
              </a:ext>
            </a:extLst>
          </p:cNvPr>
          <p:cNvSpPr txBox="1"/>
          <p:nvPr/>
        </p:nvSpPr>
        <p:spPr>
          <a:xfrm>
            <a:off x="9198527" y="2445390"/>
            <a:ext cx="1876338"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Text here </a:t>
            </a:r>
            <a:endParaRPr lang="en-US" dirty="0">
              <a:cs typeface="Calibri"/>
            </a:endParaRPr>
          </a:p>
        </p:txBody>
      </p:sp>
      <p:sp>
        <p:nvSpPr>
          <p:cNvPr id="24" name="TextBox 23">
            <a:extLst>
              <a:ext uri="{FF2B5EF4-FFF2-40B4-BE49-F238E27FC236}">
                <a16:creationId xmlns:a16="http://schemas.microsoft.com/office/drawing/2014/main" id="{1BBD24C2-8E31-4B6A-8940-3EE5FB0A509C}"/>
              </a:ext>
            </a:extLst>
          </p:cNvPr>
          <p:cNvSpPr txBox="1"/>
          <p:nvPr/>
        </p:nvSpPr>
        <p:spPr>
          <a:xfrm>
            <a:off x="935373" y="2773960"/>
            <a:ext cx="1331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AIM</a:t>
            </a:r>
            <a:endParaRPr lang="en-US" b="1" dirty="0">
              <a:cs typeface="Calibri"/>
            </a:endParaRPr>
          </a:p>
        </p:txBody>
      </p:sp>
      <p:sp>
        <p:nvSpPr>
          <p:cNvPr id="25" name="TextBox 24">
            <a:extLst>
              <a:ext uri="{FF2B5EF4-FFF2-40B4-BE49-F238E27FC236}">
                <a16:creationId xmlns:a16="http://schemas.microsoft.com/office/drawing/2014/main" id="{25B6D951-3F8E-4B58-8F20-74596D20FE57}"/>
              </a:ext>
            </a:extLst>
          </p:cNvPr>
          <p:cNvSpPr txBox="1"/>
          <p:nvPr/>
        </p:nvSpPr>
        <p:spPr>
          <a:xfrm>
            <a:off x="3654803" y="320180"/>
            <a:ext cx="13310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PRIMARY DRIVERS</a:t>
            </a:r>
            <a:endParaRPr lang="en-US" dirty="0"/>
          </a:p>
        </p:txBody>
      </p:sp>
      <p:sp>
        <p:nvSpPr>
          <p:cNvPr id="26" name="TextBox 25">
            <a:extLst>
              <a:ext uri="{FF2B5EF4-FFF2-40B4-BE49-F238E27FC236}">
                <a16:creationId xmlns:a16="http://schemas.microsoft.com/office/drawing/2014/main" id="{8F1ED899-0EE2-41E5-A6DF-D0C7B4F23C02}"/>
              </a:ext>
            </a:extLst>
          </p:cNvPr>
          <p:cNvSpPr txBox="1"/>
          <p:nvPr/>
        </p:nvSpPr>
        <p:spPr>
          <a:xfrm>
            <a:off x="6087609" y="131427"/>
            <a:ext cx="2197916" cy="660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SECONDARY DRIVERS</a:t>
            </a:r>
            <a:endParaRPr lang="en-US" dirty="0"/>
          </a:p>
        </p:txBody>
      </p:sp>
      <p:sp>
        <p:nvSpPr>
          <p:cNvPr id="27" name="TextBox 26">
            <a:extLst>
              <a:ext uri="{FF2B5EF4-FFF2-40B4-BE49-F238E27FC236}">
                <a16:creationId xmlns:a16="http://schemas.microsoft.com/office/drawing/2014/main" id="{6A63B4D0-BD5F-4FC1-A504-0E237716BF0B}"/>
              </a:ext>
            </a:extLst>
          </p:cNvPr>
          <p:cNvSpPr txBox="1"/>
          <p:nvPr/>
        </p:nvSpPr>
        <p:spPr>
          <a:xfrm>
            <a:off x="9135608" y="124436"/>
            <a:ext cx="21979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CHANGE IDEAS </a:t>
            </a:r>
            <a:endParaRPr lang="en-US" dirty="0"/>
          </a:p>
        </p:txBody>
      </p:sp>
      <p:cxnSp>
        <p:nvCxnSpPr>
          <p:cNvPr id="15" name="Straight Arrow Connector 14">
            <a:extLst>
              <a:ext uri="{FF2B5EF4-FFF2-40B4-BE49-F238E27FC236}">
                <a16:creationId xmlns:a16="http://schemas.microsoft.com/office/drawing/2014/main" id="{60ADAFBD-2ADD-41FB-A974-1AB79B80A324}"/>
              </a:ext>
            </a:extLst>
          </p:cNvPr>
          <p:cNvCxnSpPr/>
          <p:nvPr/>
        </p:nvCxnSpPr>
        <p:spPr>
          <a:xfrm flipH="1">
            <a:off x="2351714" y="1706461"/>
            <a:ext cx="952152" cy="1704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40985CA-35BC-425E-83F0-667572ADAFBF}"/>
              </a:ext>
            </a:extLst>
          </p:cNvPr>
          <p:cNvCxnSpPr>
            <a:cxnSpLocks/>
          </p:cNvCxnSpPr>
          <p:nvPr/>
        </p:nvCxnSpPr>
        <p:spPr>
          <a:xfrm flipH="1">
            <a:off x="2484540" y="3167543"/>
            <a:ext cx="847289" cy="383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7BBD10-C1F4-4C1F-A1CD-8AA51BFA8241}"/>
              </a:ext>
            </a:extLst>
          </p:cNvPr>
          <p:cNvCxnSpPr>
            <a:cxnSpLocks/>
          </p:cNvCxnSpPr>
          <p:nvPr/>
        </p:nvCxnSpPr>
        <p:spPr>
          <a:xfrm flipH="1" flipV="1">
            <a:off x="2428613" y="3662493"/>
            <a:ext cx="875253" cy="847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8F9560-1211-4CBB-8EA7-4659142C0DCD}"/>
              </a:ext>
            </a:extLst>
          </p:cNvPr>
          <p:cNvCxnSpPr>
            <a:cxnSpLocks/>
          </p:cNvCxnSpPr>
          <p:nvPr/>
        </p:nvCxnSpPr>
        <p:spPr>
          <a:xfrm flipH="1" flipV="1">
            <a:off x="2309770" y="3774347"/>
            <a:ext cx="980115" cy="208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5372BD-646D-45BB-9D77-584E60FB48D3}"/>
              </a:ext>
            </a:extLst>
          </p:cNvPr>
          <p:cNvCxnSpPr>
            <a:cxnSpLocks/>
          </p:cNvCxnSpPr>
          <p:nvPr/>
        </p:nvCxnSpPr>
        <p:spPr>
          <a:xfrm flipH="1">
            <a:off x="5273878" y="993396"/>
            <a:ext cx="861271" cy="606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BD0750-5D92-46BC-B7B3-D5F5890731F6}"/>
              </a:ext>
            </a:extLst>
          </p:cNvPr>
          <p:cNvCxnSpPr>
            <a:cxnSpLocks/>
          </p:cNvCxnSpPr>
          <p:nvPr/>
        </p:nvCxnSpPr>
        <p:spPr>
          <a:xfrm flipH="1">
            <a:off x="5315822" y="1657523"/>
            <a:ext cx="805345" cy="12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A52CAFB-B81D-4AB0-A8AB-753ECC7EE990}"/>
              </a:ext>
            </a:extLst>
          </p:cNvPr>
          <p:cNvCxnSpPr>
            <a:cxnSpLocks/>
          </p:cNvCxnSpPr>
          <p:nvPr/>
        </p:nvCxnSpPr>
        <p:spPr>
          <a:xfrm flipH="1">
            <a:off x="5294849" y="2587302"/>
            <a:ext cx="791364" cy="473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C6325A-890F-476F-B45F-6C3EB4BDC2CB}"/>
              </a:ext>
            </a:extLst>
          </p:cNvPr>
          <p:cNvCxnSpPr>
            <a:cxnSpLocks/>
          </p:cNvCxnSpPr>
          <p:nvPr/>
        </p:nvCxnSpPr>
        <p:spPr>
          <a:xfrm flipH="1" flipV="1">
            <a:off x="5280868" y="3201096"/>
            <a:ext cx="833308" cy="12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752AB5C-FAFF-43D1-8F78-F30CC674A954}"/>
              </a:ext>
            </a:extLst>
          </p:cNvPr>
          <p:cNvCxnSpPr>
            <a:cxnSpLocks/>
          </p:cNvCxnSpPr>
          <p:nvPr/>
        </p:nvCxnSpPr>
        <p:spPr>
          <a:xfrm flipH="1">
            <a:off x="5301840" y="3985467"/>
            <a:ext cx="833308" cy="522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2D6E40B-C707-446E-BC34-96CC43A37D2C}"/>
              </a:ext>
            </a:extLst>
          </p:cNvPr>
          <p:cNvCxnSpPr>
            <a:cxnSpLocks/>
          </p:cNvCxnSpPr>
          <p:nvPr/>
        </p:nvCxnSpPr>
        <p:spPr>
          <a:xfrm flipH="1" flipV="1">
            <a:off x="5315821" y="4648196"/>
            <a:ext cx="826317" cy="12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CBA95BA-328A-421B-8550-9CAFF85EA590}"/>
              </a:ext>
            </a:extLst>
          </p:cNvPr>
          <p:cNvCxnSpPr>
            <a:cxnSpLocks/>
          </p:cNvCxnSpPr>
          <p:nvPr/>
        </p:nvCxnSpPr>
        <p:spPr>
          <a:xfrm flipH="1">
            <a:off x="5287859" y="5502474"/>
            <a:ext cx="882242" cy="41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98EBCF-9E9A-47C1-A743-E0D3A68D19BE}"/>
              </a:ext>
            </a:extLst>
          </p:cNvPr>
          <p:cNvCxnSpPr>
            <a:cxnSpLocks/>
          </p:cNvCxnSpPr>
          <p:nvPr/>
        </p:nvCxnSpPr>
        <p:spPr>
          <a:xfrm flipH="1" flipV="1">
            <a:off x="5315821" y="6032380"/>
            <a:ext cx="784372" cy="281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02E81D-A50D-4A2F-8BB8-841789117CD2}"/>
              </a:ext>
            </a:extLst>
          </p:cNvPr>
          <p:cNvCxnSpPr>
            <a:cxnSpLocks/>
          </p:cNvCxnSpPr>
          <p:nvPr/>
        </p:nvCxnSpPr>
        <p:spPr>
          <a:xfrm flipH="1" flipV="1">
            <a:off x="8140116" y="1012968"/>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1873875-4AD3-487F-86B2-D5613D152D50}"/>
              </a:ext>
            </a:extLst>
          </p:cNvPr>
          <p:cNvCxnSpPr>
            <a:cxnSpLocks/>
          </p:cNvCxnSpPr>
          <p:nvPr/>
        </p:nvCxnSpPr>
        <p:spPr>
          <a:xfrm flipH="1" flipV="1">
            <a:off x="8140115" y="1670105"/>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A668CA0-0103-4E29-8FE2-064400E2300C}"/>
              </a:ext>
            </a:extLst>
          </p:cNvPr>
          <p:cNvCxnSpPr>
            <a:cxnSpLocks/>
          </p:cNvCxnSpPr>
          <p:nvPr/>
        </p:nvCxnSpPr>
        <p:spPr>
          <a:xfrm flipH="1" flipV="1">
            <a:off x="8140114" y="2613866"/>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2BD176-C73C-435C-90FA-C615F1B1DD6D}"/>
              </a:ext>
            </a:extLst>
          </p:cNvPr>
          <p:cNvCxnSpPr>
            <a:cxnSpLocks/>
          </p:cNvCxnSpPr>
          <p:nvPr/>
        </p:nvCxnSpPr>
        <p:spPr>
          <a:xfrm flipH="1" flipV="1">
            <a:off x="8140114" y="3340911"/>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C1ECFEB-F0D6-426A-BC9A-43FA4162496C}"/>
              </a:ext>
            </a:extLst>
          </p:cNvPr>
          <p:cNvCxnSpPr>
            <a:cxnSpLocks/>
          </p:cNvCxnSpPr>
          <p:nvPr/>
        </p:nvCxnSpPr>
        <p:spPr>
          <a:xfrm flipH="1" flipV="1">
            <a:off x="8140114" y="4088929"/>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F4E771F-B17F-47AE-A731-0B32911CFA5C}"/>
              </a:ext>
            </a:extLst>
          </p:cNvPr>
          <p:cNvCxnSpPr>
            <a:cxnSpLocks/>
          </p:cNvCxnSpPr>
          <p:nvPr/>
        </p:nvCxnSpPr>
        <p:spPr>
          <a:xfrm flipH="1" flipV="1">
            <a:off x="8140114" y="4850928"/>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A0B52B-9C46-4910-8862-0AF67A7E918E}"/>
              </a:ext>
            </a:extLst>
          </p:cNvPr>
          <p:cNvCxnSpPr>
            <a:cxnSpLocks/>
          </p:cNvCxnSpPr>
          <p:nvPr/>
        </p:nvCxnSpPr>
        <p:spPr>
          <a:xfrm flipH="1" flipV="1">
            <a:off x="8140114" y="5626909"/>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98A7DA5-096C-435D-9E30-A19B9F9E6B3D}"/>
              </a:ext>
            </a:extLst>
          </p:cNvPr>
          <p:cNvCxnSpPr>
            <a:cxnSpLocks/>
          </p:cNvCxnSpPr>
          <p:nvPr/>
        </p:nvCxnSpPr>
        <p:spPr>
          <a:xfrm flipH="1" flipV="1">
            <a:off x="8140114" y="6353954"/>
            <a:ext cx="945161" cy="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75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7511982" y="1174621"/>
            <a:ext cx="4534875" cy="76944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marL="171450" indent="-171450">
              <a:buFont typeface="Arial" panose="020B0604020202020204" pitchFamily="34" charset="0"/>
              <a:buChar char="•"/>
              <a:defRPr/>
            </a:pPr>
            <a:r>
              <a:rPr lang="en-US" sz="1100" dirty="0">
                <a:latin typeface="Arial Narrow"/>
                <a:cs typeface="Arial Narrow"/>
              </a:rPr>
              <a:t>…</a:t>
            </a:r>
          </a:p>
          <a:p>
            <a:pPr marL="171450" indent="-171450">
              <a:buFont typeface="Arial" panose="020B0604020202020204" pitchFamily="34" charset="0"/>
              <a:buChar char="•"/>
              <a:defRPr/>
            </a:pPr>
            <a:r>
              <a:rPr lang="en-US" sz="1100" dirty="0">
                <a:latin typeface="Arial Narrow"/>
                <a:cs typeface="Arial Narrow"/>
              </a:rPr>
              <a:t>…</a:t>
            </a:r>
          </a:p>
          <a:p>
            <a:pPr marL="171450" indent="-171450">
              <a:buFont typeface="Arial" panose="020B0604020202020204" pitchFamily="34" charset="0"/>
              <a:buChar char="•"/>
              <a:defRPr/>
            </a:pPr>
            <a:r>
              <a:rPr lang="en-US" sz="1100" dirty="0">
                <a:latin typeface="Arial Narrow"/>
                <a:cs typeface="Arial Narrow"/>
              </a:rPr>
              <a:t>….</a:t>
            </a:r>
          </a:p>
          <a:p>
            <a:pPr marL="171450" indent="-171450">
              <a:buFont typeface="Arial" panose="020B0604020202020204" pitchFamily="34" charset="0"/>
              <a:buChar char="•"/>
              <a:defRPr/>
            </a:pPr>
            <a:r>
              <a:rPr lang="en-US" sz="1100" dirty="0">
                <a:latin typeface="Arial Narrow"/>
                <a:cs typeface="Arial Narrow"/>
              </a:rPr>
              <a:t>…</a:t>
            </a:r>
          </a:p>
        </p:txBody>
      </p:sp>
      <p:sp>
        <p:nvSpPr>
          <p:cNvPr id="19" name="TextBox 18"/>
          <p:cNvSpPr txBox="1"/>
          <p:nvPr/>
        </p:nvSpPr>
        <p:spPr bwMode="auto">
          <a:xfrm>
            <a:off x="5600921" y="1193213"/>
            <a:ext cx="1691905" cy="26114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en-US" sz="1100" b="1" dirty="0">
              <a:latin typeface="Arial Narrow"/>
              <a:cs typeface="Arial Narrow"/>
            </a:endParaRPr>
          </a:p>
        </p:txBody>
      </p:sp>
      <p:sp>
        <p:nvSpPr>
          <p:cNvPr id="16" name="TextBox 15"/>
          <p:cNvSpPr txBox="1"/>
          <p:nvPr/>
        </p:nvSpPr>
        <p:spPr bwMode="auto">
          <a:xfrm>
            <a:off x="7505743" y="3863322"/>
            <a:ext cx="4541114" cy="60016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marL="91440" indent="-91440">
              <a:buFont typeface="Arial" pitchFamily="34" charset="0"/>
              <a:buChar char="•"/>
              <a:defRPr/>
            </a:pPr>
            <a:r>
              <a:rPr lang="en-US" sz="1100" dirty="0">
                <a:latin typeface="Arial Narrow"/>
                <a:cs typeface="Arial Narrow"/>
              </a:rPr>
              <a:t>….</a:t>
            </a:r>
          </a:p>
          <a:p>
            <a:pPr marL="91440" indent="-91440">
              <a:buFont typeface="Arial" pitchFamily="34" charset="0"/>
              <a:buChar char="•"/>
              <a:defRPr/>
            </a:pPr>
            <a:r>
              <a:rPr lang="en-US" sz="1100" dirty="0">
                <a:latin typeface="Arial Narrow"/>
                <a:cs typeface="Arial Narrow"/>
              </a:rPr>
              <a:t>……</a:t>
            </a:r>
          </a:p>
          <a:p>
            <a:pPr marL="91440" indent="-91440">
              <a:buFont typeface="Arial" pitchFamily="34" charset="0"/>
              <a:buChar char="•"/>
              <a:defRPr/>
            </a:pPr>
            <a:r>
              <a:rPr lang="en-US" sz="1100" dirty="0">
                <a:latin typeface="Arial Narrow"/>
                <a:cs typeface="Arial Narrow"/>
              </a:rPr>
              <a:t>…..</a:t>
            </a:r>
          </a:p>
        </p:txBody>
      </p:sp>
      <p:sp>
        <p:nvSpPr>
          <p:cNvPr id="25" name="TextBox 24"/>
          <p:cNvSpPr txBox="1"/>
          <p:nvPr/>
        </p:nvSpPr>
        <p:spPr>
          <a:xfrm>
            <a:off x="66146" y="3768032"/>
            <a:ext cx="2487609" cy="24929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200" b="1" dirty="0">
                <a:solidFill>
                  <a:schemeClr val="tx1"/>
                </a:solidFill>
                <a:latin typeface="Arial Narrow"/>
                <a:cs typeface="Arial Narrow"/>
              </a:rPr>
              <a:t>Measures:</a:t>
            </a: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eaLnBrk="0" hangingPunct="0">
              <a:defRPr/>
            </a:pPr>
            <a:endParaRPr lang="en-US" sz="600" dirty="0">
              <a:solidFill>
                <a:schemeClr val="tx1"/>
              </a:solidFill>
              <a:latin typeface="Arial Narrow"/>
              <a:cs typeface="Arial Narrow"/>
            </a:endParaRPr>
          </a:p>
          <a:p>
            <a:pPr eaLnBrk="0" hangingPunct="0">
              <a:defRPr/>
            </a:pPr>
            <a:endParaRPr lang="en-US" sz="600" dirty="0">
              <a:solidFill>
                <a:schemeClr val="tx1"/>
              </a:solidFill>
              <a:latin typeface="Arial Narrow"/>
              <a:cs typeface="Arial Narrow"/>
            </a:endParaRPr>
          </a:p>
        </p:txBody>
      </p:sp>
      <p:sp>
        <p:nvSpPr>
          <p:cNvPr id="31" name="Left Brace 30"/>
          <p:cNvSpPr/>
          <p:nvPr/>
        </p:nvSpPr>
        <p:spPr>
          <a:xfrm>
            <a:off x="2789224" y="1283637"/>
            <a:ext cx="533400" cy="4671070"/>
          </a:xfrm>
          <a:prstGeom prst="leftBrace">
            <a:avLst>
              <a:gd name="adj1" fmla="val 62123"/>
              <a:gd name="adj2" fmla="val 503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p>
        </p:txBody>
      </p:sp>
      <p:sp>
        <p:nvSpPr>
          <p:cNvPr id="10" name="TextBox 9"/>
          <p:cNvSpPr txBox="1"/>
          <p:nvPr/>
        </p:nvSpPr>
        <p:spPr>
          <a:xfrm>
            <a:off x="52498" y="34030"/>
            <a:ext cx="8146065" cy="523220"/>
          </a:xfrm>
          <a:prstGeom prst="rect">
            <a:avLst/>
          </a:prstGeom>
          <a:noFill/>
        </p:spPr>
        <p:txBody>
          <a:bodyPr wrap="square" rtlCol="0">
            <a:spAutoFit/>
          </a:bodyPr>
          <a:lstStyle/>
          <a:p>
            <a:r>
              <a:rPr lang="en-US" sz="2800" b="1" dirty="0">
                <a:solidFill>
                  <a:schemeClr val="tx2"/>
                </a:solidFill>
                <a:cs typeface="Garamond"/>
              </a:rPr>
              <a:t>Insert Title of CQI Project</a:t>
            </a:r>
          </a:p>
        </p:txBody>
      </p:sp>
      <p:sp>
        <p:nvSpPr>
          <p:cNvPr id="18" name="TextBox 17"/>
          <p:cNvSpPr txBox="1"/>
          <p:nvPr/>
        </p:nvSpPr>
        <p:spPr>
          <a:xfrm>
            <a:off x="52498" y="1057339"/>
            <a:ext cx="2487609" cy="24006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200" b="1" dirty="0">
                <a:solidFill>
                  <a:schemeClr val="tx1"/>
                </a:solidFill>
                <a:latin typeface="Arial Narrow"/>
                <a:cs typeface="Arial Narrow"/>
              </a:rPr>
              <a:t>Global Aim:</a:t>
            </a:r>
            <a:r>
              <a:rPr lang="en-US" sz="1200" dirty="0">
                <a:solidFill>
                  <a:schemeClr val="tx1"/>
                </a:solidFill>
                <a:latin typeface="Arial Narrow"/>
                <a:cs typeface="Arial Narrow"/>
              </a:rPr>
              <a:t> </a:t>
            </a:r>
          </a:p>
          <a:p>
            <a:pPr>
              <a:defRPr/>
            </a:pPr>
            <a:endParaRPr lang="en-US" sz="6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endParaRPr lang="en-US" sz="1200" b="1" dirty="0">
              <a:solidFill>
                <a:schemeClr val="tx1"/>
              </a:solidFill>
              <a:latin typeface="Arial Narrow"/>
              <a:cs typeface="Arial Narrow"/>
            </a:endParaRPr>
          </a:p>
          <a:p>
            <a:pPr>
              <a:defRPr/>
            </a:pPr>
            <a:r>
              <a:rPr lang="en-US" sz="1200" b="1" dirty="0">
                <a:solidFill>
                  <a:schemeClr val="tx1"/>
                </a:solidFill>
                <a:latin typeface="Arial Narrow"/>
                <a:cs typeface="Arial Narrow"/>
              </a:rPr>
              <a:t>Specific Aim:</a:t>
            </a: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a:cs typeface="Arial Narrow"/>
            </a:endParaRPr>
          </a:p>
          <a:p>
            <a:pPr>
              <a:defRPr/>
            </a:pPr>
            <a:endParaRPr lang="en-US" sz="1200" b="1" i="1" dirty="0">
              <a:solidFill>
                <a:schemeClr val="tx1"/>
              </a:solidFill>
              <a:latin typeface="Arial Narrow" panose="020B0606020202030204" pitchFamily="34" charset="0"/>
              <a:cs typeface="Arial Narrow"/>
            </a:endParaRPr>
          </a:p>
        </p:txBody>
      </p:sp>
      <p:sp>
        <p:nvSpPr>
          <p:cNvPr id="7" name="TextBox 6"/>
          <p:cNvSpPr txBox="1"/>
          <p:nvPr/>
        </p:nvSpPr>
        <p:spPr>
          <a:xfrm>
            <a:off x="3548592" y="667136"/>
            <a:ext cx="1635617" cy="369332"/>
          </a:xfrm>
          <a:prstGeom prst="rect">
            <a:avLst/>
          </a:prstGeom>
          <a:noFill/>
        </p:spPr>
        <p:txBody>
          <a:bodyPr wrap="square" rtlCol="0">
            <a:spAutoFit/>
          </a:bodyPr>
          <a:lstStyle/>
          <a:p>
            <a:pPr algn="ctr"/>
            <a:r>
              <a:rPr lang="en-US" b="1" dirty="0">
                <a:latin typeface="Arial Narrow" panose="020B0606020202030204" pitchFamily="34" charset="0"/>
              </a:rPr>
              <a:t>Primary Drivers</a:t>
            </a:r>
          </a:p>
        </p:txBody>
      </p:sp>
      <p:sp>
        <p:nvSpPr>
          <p:cNvPr id="26" name="TextBox 25"/>
          <p:cNvSpPr txBox="1"/>
          <p:nvPr/>
        </p:nvSpPr>
        <p:spPr>
          <a:xfrm>
            <a:off x="5471956" y="669380"/>
            <a:ext cx="1909381" cy="369332"/>
          </a:xfrm>
          <a:prstGeom prst="rect">
            <a:avLst/>
          </a:prstGeom>
          <a:noFill/>
        </p:spPr>
        <p:txBody>
          <a:bodyPr wrap="square" rtlCol="0">
            <a:spAutoFit/>
          </a:bodyPr>
          <a:lstStyle/>
          <a:p>
            <a:pPr algn="ctr"/>
            <a:r>
              <a:rPr lang="en-US" b="1" dirty="0">
                <a:latin typeface="Arial Narrow" panose="020B0606020202030204" pitchFamily="34" charset="0"/>
              </a:rPr>
              <a:t>Secondary Drivers</a:t>
            </a:r>
          </a:p>
        </p:txBody>
      </p:sp>
      <p:sp>
        <p:nvSpPr>
          <p:cNvPr id="27" name="TextBox 26"/>
          <p:cNvSpPr txBox="1"/>
          <p:nvPr/>
        </p:nvSpPr>
        <p:spPr>
          <a:xfrm>
            <a:off x="7607360" y="647723"/>
            <a:ext cx="3771843" cy="369332"/>
          </a:xfrm>
          <a:prstGeom prst="rect">
            <a:avLst/>
          </a:prstGeom>
          <a:noFill/>
        </p:spPr>
        <p:txBody>
          <a:bodyPr wrap="square" rtlCol="0">
            <a:spAutoFit/>
          </a:bodyPr>
          <a:lstStyle/>
          <a:p>
            <a:pPr algn="ctr"/>
            <a:r>
              <a:rPr lang="en-US" b="1" dirty="0">
                <a:latin typeface="Arial Narrow" panose="020B0606020202030204" pitchFamily="34" charset="0"/>
              </a:rPr>
              <a:t>Strategies &amp; Opportunities</a:t>
            </a:r>
          </a:p>
        </p:txBody>
      </p:sp>
      <p:sp>
        <p:nvSpPr>
          <p:cNvPr id="28" name="TextBox 27"/>
          <p:cNvSpPr txBox="1"/>
          <p:nvPr/>
        </p:nvSpPr>
        <p:spPr bwMode="auto">
          <a:xfrm>
            <a:off x="3549202" y="2266882"/>
            <a:ext cx="1806264" cy="276999"/>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200" b="1" dirty="0">
                <a:solidFill>
                  <a:schemeClr val="bg1"/>
                </a:solidFill>
                <a:latin typeface="Arial Narrow"/>
                <a:cs typeface="Arial Narrow"/>
              </a:rPr>
              <a:t>Primary Driver 1…</a:t>
            </a:r>
          </a:p>
        </p:txBody>
      </p:sp>
      <p:sp>
        <p:nvSpPr>
          <p:cNvPr id="33" name="TextBox 32"/>
          <p:cNvSpPr txBox="1"/>
          <p:nvPr/>
        </p:nvSpPr>
        <p:spPr bwMode="auto">
          <a:xfrm>
            <a:off x="3548592" y="4076150"/>
            <a:ext cx="1806874" cy="276999"/>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200" b="1" dirty="0">
                <a:solidFill>
                  <a:schemeClr val="bg1"/>
                </a:solidFill>
                <a:latin typeface="Arial Narrow"/>
                <a:cs typeface="Arial Narrow"/>
              </a:rPr>
              <a:t>Primary Driver 2…</a:t>
            </a:r>
          </a:p>
        </p:txBody>
      </p:sp>
      <p:sp>
        <p:nvSpPr>
          <p:cNvPr id="38" name="TextBox 37"/>
          <p:cNvSpPr txBox="1"/>
          <p:nvPr/>
        </p:nvSpPr>
        <p:spPr bwMode="auto">
          <a:xfrm>
            <a:off x="5623835" y="3863322"/>
            <a:ext cx="1676400" cy="26161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US" sz="1100" b="1" dirty="0">
              <a:latin typeface="Arial Narrow"/>
              <a:cs typeface="Arial Narrow"/>
            </a:endParaRPr>
          </a:p>
        </p:txBody>
      </p:sp>
      <p:sp>
        <p:nvSpPr>
          <p:cNvPr id="39" name="TextBox 38"/>
          <p:cNvSpPr txBox="1"/>
          <p:nvPr/>
        </p:nvSpPr>
        <p:spPr bwMode="auto">
          <a:xfrm>
            <a:off x="5594682" y="1658445"/>
            <a:ext cx="1691905" cy="26114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en-US" sz="1100" b="1" dirty="0">
              <a:latin typeface="Arial Narrow"/>
              <a:cs typeface="Arial Narrow"/>
            </a:endParaRPr>
          </a:p>
        </p:txBody>
      </p:sp>
      <p:sp>
        <p:nvSpPr>
          <p:cNvPr id="40" name="TextBox 39"/>
          <p:cNvSpPr txBox="1"/>
          <p:nvPr/>
        </p:nvSpPr>
        <p:spPr bwMode="auto">
          <a:xfrm>
            <a:off x="5608330" y="2123470"/>
            <a:ext cx="1691905" cy="26114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en-US" sz="1100" b="1" dirty="0">
              <a:latin typeface="Arial Narrow"/>
              <a:cs typeface="Arial Narrow"/>
            </a:endParaRPr>
          </a:p>
        </p:txBody>
      </p:sp>
      <p:sp>
        <p:nvSpPr>
          <p:cNvPr id="41" name="TextBox 40"/>
          <p:cNvSpPr txBox="1"/>
          <p:nvPr/>
        </p:nvSpPr>
        <p:spPr bwMode="auto">
          <a:xfrm>
            <a:off x="5608329" y="2588495"/>
            <a:ext cx="1691905" cy="26114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en-US" sz="1100" b="1" dirty="0">
              <a:latin typeface="Arial Narrow"/>
              <a:cs typeface="Arial Narrow"/>
            </a:endParaRPr>
          </a:p>
        </p:txBody>
      </p:sp>
      <p:sp>
        <p:nvSpPr>
          <p:cNvPr id="42" name="TextBox 41"/>
          <p:cNvSpPr txBox="1"/>
          <p:nvPr/>
        </p:nvSpPr>
        <p:spPr bwMode="auto">
          <a:xfrm>
            <a:off x="5623835" y="4364288"/>
            <a:ext cx="1676400" cy="26161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US" sz="1100" b="1" dirty="0">
              <a:latin typeface="Arial Narrow"/>
              <a:cs typeface="Arial Narrow"/>
            </a:endParaRPr>
          </a:p>
        </p:txBody>
      </p:sp>
      <p:sp>
        <p:nvSpPr>
          <p:cNvPr id="43" name="TextBox 42"/>
          <p:cNvSpPr txBox="1"/>
          <p:nvPr/>
        </p:nvSpPr>
        <p:spPr bwMode="auto">
          <a:xfrm>
            <a:off x="5623835" y="4860723"/>
            <a:ext cx="1676400" cy="26161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US" sz="1100" b="1" dirty="0">
              <a:latin typeface="Arial Narrow"/>
              <a:cs typeface="Arial Narrow"/>
            </a:endParaRPr>
          </a:p>
        </p:txBody>
      </p:sp>
      <p:sp>
        <p:nvSpPr>
          <p:cNvPr id="44" name="TextBox 43"/>
          <p:cNvSpPr txBox="1"/>
          <p:nvPr/>
        </p:nvSpPr>
        <p:spPr bwMode="auto">
          <a:xfrm>
            <a:off x="5623835" y="5351150"/>
            <a:ext cx="1676400" cy="26161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spAutoFit/>
          </a:bodyPr>
          <a:lstStyle/>
          <a:p>
            <a:pPr algn="ctr">
              <a:defRPr/>
            </a:pPr>
            <a:endParaRPr lang="en-US" sz="1100" b="1" dirty="0">
              <a:latin typeface="Arial Narrow"/>
              <a:cs typeface="Arial Narrow"/>
            </a:endParaRPr>
          </a:p>
        </p:txBody>
      </p:sp>
    </p:spTree>
    <p:extLst>
      <p:ext uri="{BB962C8B-B14F-4D97-AF65-F5344CB8AC3E}">
        <p14:creationId xmlns:p14="http://schemas.microsoft.com/office/powerpoint/2010/main" val="4271347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Diagram – take home points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Visualize and develop tests of change that are related to specific drivers of an aim</a:t>
            </a:r>
            <a:br>
              <a:rPr lang="en-US" dirty="0"/>
            </a:br>
            <a:endParaRPr lang="en-US" dirty="0"/>
          </a:p>
          <a:p>
            <a:r>
              <a:rPr lang="en-US" dirty="0"/>
              <a:t>Describes your project on "one piece of paper" </a:t>
            </a:r>
            <a:endParaRPr lang="en-US" dirty="0">
              <a:cs typeface="Calibri"/>
            </a:endParaRPr>
          </a:p>
        </p:txBody>
      </p:sp>
    </p:spTree>
    <p:extLst>
      <p:ext uri="{BB962C8B-B14F-4D97-AF65-F5344CB8AC3E}">
        <p14:creationId xmlns:p14="http://schemas.microsoft.com/office/powerpoint/2010/main" val="277906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Chart</a:t>
            </a:r>
          </a:p>
        </p:txBody>
      </p:sp>
      <p:sp>
        <p:nvSpPr>
          <p:cNvPr id="3" name="Content Placeholder 2"/>
          <p:cNvSpPr>
            <a:spLocks noGrp="1"/>
          </p:cNvSpPr>
          <p:nvPr>
            <p:ph idx="1"/>
          </p:nvPr>
        </p:nvSpPr>
        <p:spPr/>
        <p:txBody>
          <a:bodyPr/>
          <a:lstStyle/>
          <a:p>
            <a:r>
              <a:rPr lang="en-US" dirty="0"/>
              <a:t>“Process map” – visual representation of sequence of steps in a process</a:t>
            </a:r>
          </a:p>
          <a:p>
            <a:r>
              <a:rPr lang="en-US" dirty="0"/>
              <a:t>Understanding current process important to identify ways to improve it</a:t>
            </a:r>
          </a:p>
          <a:p>
            <a:r>
              <a:rPr lang="en-US" dirty="0"/>
              <a:t>Useful in early phases of improvement work</a:t>
            </a:r>
          </a:p>
          <a:p>
            <a:r>
              <a:rPr lang="en-US" dirty="0"/>
              <a:t>Boxes = steps; diamonds = decision point</a:t>
            </a:r>
          </a:p>
          <a:p>
            <a:r>
              <a:rPr lang="en-US" dirty="0"/>
              <a:t>Helps identify steps that cause delay, do not add value, unnecessary work, duplication, breakdown in communication</a:t>
            </a:r>
          </a:p>
        </p:txBody>
      </p:sp>
    </p:spTree>
    <p:extLst>
      <p:ext uri="{BB962C8B-B14F-4D97-AF65-F5344CB8AC3E}">
        <p14:creationId xmlns:p14="http://schemas.microsoft.com/office/powerpoint/2010/main" val="123007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194380" y="1027906"/>
            <a:ext cx="7803239" cy="4365689"/>
          </a:xfrm>
          <a:prstGeom prst="rect">
            <a:avLst/>
          </a:prstGeom>
        </p:spPr>
      </p:pic>
    </p:spTree>
    <p:extLst>
      <p:ext uri="{BB962C8B-B14F-4D97-AF65-F5344CB8AC3E}">
        <p14:creationId xmlns:p14="http://schemas.microsoft.com/office/powerpoint/2010/main" val="1880699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high confidence">
            <a:extLst>
              <a:ext uri="{FF2B5EF4-FFF2-40B4-BE49-F238E27FC236}">
                <a16:creationId xmlns:a16="http://schemas.microsoft.com/office/drawing/2014/main" id="{90BC02DE-906D-455F-AC8B-35A417F13B00}"/>
              </a:ext>
            </a:extLst>
          </p:cNvPr>
          <p:cNvPicPr>
            <a:picLocks noChangeAspect="1"/>
          </p:cNvPicPr>
          <p:nvPr/>
        </p:nvPicPr>
        <p:blipFill>
          <a:blip r:embed="rId2"/>
          <a:stretch>
            <a:fillRect/>
          </a:stretch>
        </p:blipFill>
        <p:spPr>
          <a:xfrm>
            <a:off x="2209061" y="84194"/>
            <a:ext cx="7522342" cy="6807979"/>
          </a:xfrm>
          <a:prstGeom prst="rect">
            <a:avLst/>
          </a:prstGeom>
        </p:spPr>
      </p:pic>
    </p:spTree>
    <p:extLst>
      <p:ext uri="{BB962C8B-B14F-4D97-AF65-F5344CB8AC3E}">
        <p14:creationId xmlns:p14="http://schemas.microsoft.com/office/powerpoint/2010/main" val="226571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21150ECF-E890-4173-B76F-D581FC9EC4AB}"/>
              </a:ext>
            </a:extLst>
          </p:cNvPr>
          <p:cNvPicPr>
            <a:picLocks noChangeAspect="1"/>
          </p:cNvPicPr>
          <p:nvPr/>
        </p:nvPicPr>
        <p:blipFill>
          <a:blip r:embed="rId2"/>
          <a:stretch>
            <a:fillRect/>
          </a:stretch>
        </p:blipFill>
        <p:spPr>
          <a:xfrm>
            <a:off x="1217720" y="-145911"/>
            <a:ext cx="9963704" cy="6750327"/>
          </a:xfrm>
          <a:prstGeom prst="rect">
            <a:avLst/>
          </a:prstGeom>
        </p:spPr>
      </p:pic>
    </p:spTree>
    <p:extLst>
      <p:ext uri="{BB962C8B-B14F-4D97-AF65-F5344CB8AC3E}">
        <p14:creationId xmlns:p14="http://schemas.microsoft.com/office/powerpoint/2010/main" val="350060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red&#10;&#10;Description generated with very high confidence">
            <a:extLst>
              <a:ext uri="{FF2B5EF4-FFF2-40B4-BE49-F238E27FC236}">
                <a16:creationId xmlns:a16="http://schemas.microsoft.com/office/drawing/2014/main" id="{3088A906-339D-47A8-9CAE-99F243496D77}"/>
              </a:ext>
            </a:extLst>
          </p:cNvPr>
          <p:cNvPicPr>
            <a:picLocks noChangeAspect="1"/>
          </p:cNvPicPr>
          <p:nvPr/>
        </p:nvPicPr>
        <p:blipFill>
          <a:blip r:embed="rId2"/>
          <a:stretch>
            <a:fillRect/>
          </a:stretch>
        </p:blipFill>
        <p:spPr>
          <a:xfrm>
            <a:off x="581487" y="416701"/>
            <a:ext cx="7907044" cy="5950617"/>
          </a:xfrm>
          <a:prstGeom prst="rect">
            <a:avLst/>
          </a:prstGeom>
        </p:spPr>
      </p:pic>
      <p:sp>
        <p:nvSpPr>
          <p:cNvPr id="4" name="TextBox 3">
            <a:extLst>
              <a:ext uri="{FF2B5EF4-FFF2-40B4-BE49-F238E27FC236}">
                <a16:creationId xmlns:a16="http://schemas.microsoft.com/office/drawing/2014/main" id="{2EE85F57-A4D3-455F-AC83-77884D96F0A9}"/>
              </a:ext>
            </a:extLst>
          </p:cNvPr>
          <p:cNvSpPr txBox="1"/>
          <p:nvPr/>
        </p:nvSpPr>
        <p:spPr>
          <a:xfrm>
            <a:off x="8852517" y="1868750"/>
            <a:ext cx="272840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3"/>
              </a:rPr>
              <a:t>What do Danish Elephants have to do with Diversity and Inclusion?</a:t>
            </a:r>
            <a:r>
              <a:rPr lang="en-US" dirty="0">
                <a:cs typeface="Calibri"/>
              </a:rPr>
              <a:t> </a:t>
            </a:r>
          </a:p>
        </p:txBody>
      </p:sp>
    </p:spTree>
    <p:extLst>
      <p:ext uri="{BB962C8B-B14F-4D97-AF65-F5344CB8AC3E}">
        <p14:creationId xmlns:p14="http://schemas.microsoft.com/office/powerpoint/2010/main" val="134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Chart – take home points</a:t>
            </a:r>
          </a:p>
        </p:txBody>
      </p:sp>
      <p:sp>
        <p:nvSpPr>
          <p:cNvPr id="3" name="Content Placeholder 2"/>
          <p:cNvSpPr>
            <a:spLocks noGrp="1"/>
          </p:cNvSpPr>
          <p:nvPr>
            <p:ph idx="1"/>
          </p:nvPr>
        </p:nvSpPr>
        <p:spPr/>
        <p:txBody>
          <a:bodyPr/>
          <a:lstStyle/>
          <a:p>
            <a:r>
              <a:rPr lang="en-US" dirty="0"/>
              <a:t>Outlines the steps in the process</a:t>
            </a:r>
          </a:p>
        </p:txBody>
      </p:sp>
    </p:spTree>
    <p:extLst>
      <p:ext uri="{BB962C8B-B14F-4D97-AF65-F5344CB8AC3E}">
        <p14:creationId xmlns:p14="http://schemas.microsoft.com/office/powerpoint/2010/main" val="2637569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lstStyle/>
          <a:p>
            <a:r>
              <a:rPr lang="en-US" dirty="0"/>
              <a:t>Graph of data over time</a:t>
            </a:r>
          </a:p>
          <a:p>
            <a:r>
              <a:rPr lang="en-US" dirty="0"/>
              <a:t>Helps determine if changes you are making are leading to improvement</a:t>
            </a:r>
          </a:p>
        </p:txBody>
      </p:sp>
    </p:spTree>
    <p:extLst>
      <p:ext uri="{BB962C8B-B14F-4D97-AF65-F5344CB8AC3E}">
        <p14:creationId xmlns:p14="http://schemas.microsoft.com/office/powerpoint/2010/main" val="54638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Tools</a:t>
            </a:r>
          </a:p>
        </p:txBody>
      </p:sp>
      <p:sp>
        <p:nvSpPr>
          <p:cNvPr id="3" name="Content Placeholder 2"/>
          <p:cNvSpPr>
            <a:spLocks noGrp="1"/>
          </p:cNvSpPr>
          <p:nvPr>
            <p:ph idx="1"/>
          </p:nvPr>
        </p:nvSpPr>
        <p:spPr/>
        <p:txBody>
          <a:bodyPr/>
          <a:lstStyle/>
          <a:p>
            <a:r>
              <a:rPr lang="en-US" dirty="0"/>
              <a:t>Cause and Effect (Fishbone) Diagram (6/29)</a:t>
            </a:r>
          </a:p>
          <a:p>
            <a:r>
              <a:rPr lang="en-US" dirty="0"/>
              <a:t>Pareto Chart (6/29)</a:t>
            </a:r>
          </a:p>
          <a:p>
            <a:r>
              <a:rPr lang="en-US" dirty="0"/>
              <a:t>Driver Diagram (7/6)</a:t>
            </a:r>
          </a:p>
          <a:p>
            <a:r>
              <a:rPr lang="en-US" dirty="0"/>
              <a:t>Run Chart (7/13)</a:t>
            </a:r>
          </a:p>
          <a:p>
            <a:r>
              <a:rPr lang="en-US"/>
              <a:t>Flow </a:t>
            </a:r>
            <a:r>
              <a:rPr lang="en-US" dirty="0"/>
              <a:t>Chart (7/20)</a:t>
            </a:r>
          </a:p>
          <a:p>
            <a:endParaRPr lang="en-US" dirty="0"/>
          </a:p>
          <a:p>
            <a:endParaRPr lang="en-US" dirty="0"/>
          </a:p>
        </p:txBody>
      </p:sp>
    </p:spTree>
    <p:extLst>
      <p:ext uri="{BB962C8B-B14F-4D97-AF65-F5344CB8AC3E}">
        <p14:creationId xmlns:p14="http://schemas.microsoft.com/office/powerpoint/2010/main" val="137285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48075" y="1504950"/>
            <a:ext cx="4895850" cy="3848100"/>
          </a:xfrm>
          <a:prstGeom prst="rect">
            <a:avLst/>
          </a:prstGeom>
        </p:spPr>
      </p:pic>
    </p:spTree>
    <p:extLst>
      <p:ext uri="{BB962C8B-B14F-4D97-AF65-F5344CB8AC3E}">
        <p14:creationId xmlns:p14="http://schemas.microsoft.com/office/powerpoint/2010/main" val="208709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2AA0359C-9C3C-4A46-A733-C2C3902A5F13}"/>
              </a:ext>
            </a:extLst>
          </p:cNvPr>
          <p:cNvPicPr>
            <a:picLocks noGrp="1" noChangeAspect="1"/>
          </p:cNvPicPr>
          <p:nvPr>
            <p:ph idx="1"/>
          </p:nvPr>
        </p:nvPicPr>
        <p:blipFill>
          <a:blip r:embed="rId3"/>
          <a:stretch>
            <a:fillRect/>
          </a:stretch>
        </p:blipFill>
        <p:spPr>
          <a:xfrm>
            <a:off x="1881279" y="1133826"/>
            <a:ext cx="6819900" cy="1771650"/>
          </a:xfrm>
        </p:spPr>
      </p:pic>
      <p:pic>
        <p:nvPicPr>
          <p:cNvPr id="6" name="Picture 6" descr="A screenshot of a cell phone&#10;&#10;Description generated with high confidence">
            <a:extLst>
              <a:ext uri="{FF2B5EF4-FFF2-40B4-BE49-F238E27FC236}">
                <a16:creationId xmlns:a16="http://schemas.microsoft.com/office/drawing/2014/main" id="{24EA6F76-25C6-4DBF-B290-13168FCAE439}"/>
              </a:ext>
            </a:extLst>
          </p:cNvPr>
          <p:cNvPicPr>
            <a:picLocks noChangeAspect="1"/>
          </p:cNvPicPr>
          <p:nvPr/>
        </p:nvPicPr>
        <p:blipFill>
          <a:blip r:embed="rId4"/>
          <a:stretch>
            <a:fillRect/>
          </a:stretch>
        </p:blipFill>
        <p:spPr>
          <a:xfrm>
            <a:off x="3104683" y="2992487"/>
            <a:ext cx="4705350" cy="2771775"/>
          </a:xfrm>
          <a:prstGeom prst="rect">
            <a:avLst/>
          </a:prstGeom>
        </p:spPr>
      </p:pic>
      <p:sp>
        <p:nvSpPr>
          <p:cNvPr id="10" name="Title 1">
            <a:extLst>
              <a:ext uri="{FF2B5EF4-FFF2-40B4-BE49-F238E27FC236}">
                <a16:creationId xmlns:a16="http://schemas.microsoft.com/office/drawing/2014/main" id="{B039356D-3897-41BE-9F43-437D9CEA628E}"/>
              </a:ext>
            </a:extLst>
          </p:cNvPr>
          <p:cNvSpPr>
            <a:spLocks noGrp="1"/>
          </p:cNvSpPr>
          <p:nvPr>
            <p:ph type="title"/>
          </p:nvPr>
        </p:nvSpPr>
        <p:spPr>
          <a:xfrm>
            <a:off x="724567" y="84388"/>
            <a:ext cx="10515600" cy="1325563"/>
          </a:xfrm>
        </p:spPr>
        <p:txBody>
          <a:bodyPr/>
          <a:lstStyle/>
          <a:p>
            <a:r>
              <a:rPr lang="en-US" dirty="0">
                <a:cs typeface="Calibri Light"/>
              </a:rPr>
              <a:t>Run chart – data vs. trends</a:t>
            </a:r>
            <a:endParaRPr lang="en-US" dirty="0"/>
          </a:p>
        </p:txBody>
      </p:sp>
      <p:sp>
        <p:nvSpPr>
          <p:cNvPr id="2" name="TextBox 1">
            <a:extLst>
              <a:ext uri="{FF2B5EF4-FFF2-40B4-BE49-F238E27FC236}">
                <a16:creationId xmlns:a16="http://schemas.microsoft.com/office/drawing/2014/main" id="{3C365C32-1A0E-485B-A84A-3B7E8E44B7C4}"/>
              </a:ext>
            </a:extLst>
          </p:cNvPr>
          <p:cNvSpPr txBox="1"/>
          <p:nvPr/>
        </p:nvSpPr>
        <p:spPr>
          <a:xfrm>
            <a:off x="1428633" y="59351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COVID19 application</a:t>
            </a:r>
            <a:r>
              <a:rPr lang="en-US" dirty="0"/>
              <a:t> </a:t>
            </a:r>
          </a:p>
        </p:txBody>
      </p:sp>
      <p:sp>
        <p:nvSpPr>
          <p:cNvPr id="3" name="TextBox 2">
            <a:extLst>
              <a:ext uri="{FF2B5EF4-FFF2-40B4-BE49-F238E27FC236}">
                <a16:creationId xmlns:a16="http://schemas.microsoft.com/office/drawing/2014/main" id="{C69653FB-BD49-4A71-B375-DD2FF8B69619}"/>
              </a:ext>
            </a:extLst>
          </p:cNvPr>
          <p:cNvSpPr txBox="1"/>
          <p:nvPr/>
        </p:nvSpPr>
        <p:spPr>
          <a:xfrm>
            <a:off x="8885014" y="565936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Notes: more on run charts later in </a:t>
            </a:r>
            <a:r>
              <a:rPr lang="en-US" b="1" u="sng" dirty="0">
                <a:solidFill>
                  <a:srgbClr val="FF0000"/>
                </a:solidFill>
                <a:cs typeface="Calibri"/>
              </a:rPr>
              <a:t>S</a:t>
            </a:r>
            <a:r>
              <a:rPr lang="en-US" dirty="0">
                <a:cs typeface="Calibri"/>
              </a:rPr>
              <a:t>tudying PD</a:t>
            </a:r>
            <a:r>
              <a:rPr lang="en-US" b="1" u="sng" dirty="0">
                <a:solidFill>
                  <a:srgbClr val="FF0000"/>
                </a:solidFill>
                <a:cs typeface="Calibri"/>
              </a:rPr>
              <a:t>S</a:t>
            </a:r>
            <a:r>
              <a:rPr lang="en-US" dirty="0">
                <a:cs typeface="Calibri"/>
              </a:rPr>
              <a:t>A cycle. </a:t>
            </a:r>
          </a:p>
        </p:txBody>
      </p:sp>
      <p:sp>
        <p:nvSpPr>
          <p:cNvPr id="5" name="Arrow: Down 4">
            <a:extLst>
              <a:ext uri="{FF2B5EF4-FFF2-40B4-BE49-F238E27FC236}">
                <a16:creationId xmlns:a16="http://schemas.microsoft.com/office/drawing/2014/main" id="{3A4D53AD-06A5-4D94-A735-7FCD4932CEE2}"/>
              </a:ext>
            </a:extLst>
          </p:cNvPr>
          <p:cNvSpPr/>
          <p:nvPr/>
        </p:nvSpPr>
        <p:spPr>
          <a:xfrm rot="7740000">
            <a:off x="5879990" y="4011477"/>
            <a:ext cx="203896" cy="1158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1E1F86-9A39-4FC4-98E9-EBB29AD9974B}"/>
              </a:ext>
            </a:extLst>
          </p:cNvPr>
          <p:cNvSpPr txBox="1"/>
          <p:nvPr/>
        </p:nvSpPr>
        <p:spPr>
          <a:xfrm>
            <a:off x="6361196" y="4586538"/>
            <a:ext cx="21516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Cycle 1 intervention: response template </a:t>
            </a:r>
          </a:p>
        </p:txBody>
      </p:sp>
    </p:spTree>
    <p:extLst>
      <p:ext uri="{BB962C8B-B14F-4D97-AF65-F5344CB8AC3E}">
        <p14:creationId xmlns:p14="http://schemas.microsoft.com/office/powerpoint/2010/main" val="4127773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very high confidence">
            <a:extLst>
              <a:ext uri="{FF2B5EF4-FFF2-40B4-BE49-F238E27FC236}">
                <a16:creationId xmlns:a16="http://schemas.microsoft.com/office/drawing/2014/main" id="{1D3ED4A6-12D8-4A05-9C34-CE13AEF431FC}"/>
              </a:ext>
            </a:extLst>
          </p:cNvPr>
          <p:cNvPicPr>
            <a:picLocks noChangeAspect="1"/>
          </p:cNvPicPr>
          <p:nvPr/>
        </p:nvPicPr>
        <p:blipFill>
          <a:blip r:embed="rId3"/>
          <a:stretch>
            <a:fillRect/>
          </a:stretch>
        </p:blipFill>
        <p:spPr>
          <a:xfrm>
            <a:off x="1644650" y="203446"/>
            <a:ext cx="9045575" cy="6593982"/>
          </a:xfrm>
          <a:prstGeom prst="rect">
            <a:avLst/>
          </a:prstGeom>
        </p:spPr>
      </p:pic>
    </p:spTree>
    <p:extLst>
      <p:ext uri="{BB962C8B-B14F-4D97-AF65-F5344CB8AC3E}">
        <p14:creationId xmlns:p14="http://schemas.microsoft.com/office/powerpoint/2010/main" val="186822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bunch of different types of map&#10;&#10;Description generated with high confidence">
            <a:extLst>
              <a:ext uri="{FF2B5EF4-FFF2-40B4-BE49-F238E27FC236}">
                <a16:creationId xmlns:a16="http://schemas.microsoft.com/office/drawing/2014/main" id="{89EB1FF4-1C38-433B-925F-55351A87940B}"/>
              </a:ext>
            </a:extLst>
          </p:cNvPr>
          <p:cNvPicPr>
            <a:picLocks noChangeAspect="1"/>
          </p:cNvPicPr>
          <p:nvPr/>
        </p:nvPicPr>
        <p:blipFill>
          <a:blip r:embed="rId3"/>
          <a:stretch>
            <a:fillRect/>
          </a:stretch>
        </p:blipFill>
        <p:spPr>
          <a:xfrm>
            <a:off x="1660525" y="1760"/>
            <a:ext cx="9093200" cy="6846542"/>
          </a:xfrm>
          <a:prstGeom prst="rect">
            <a:avLst/>
          </a:prstGeom>
        </p:spPr>
      </p:pic>
    </p:spTree>
    <p:extLst>
      <p:ext uri="{BB962C8B-B14F-4D97-AF65-F5344CB8AC3E}">
        <p14:creationId xmlns:p14="http://schemas.microsoft.com/office/powerpoint/2010/main" val="142690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generated with very high confidence">
            <a:extLst>
              <a:ext uri="{FF2B5EF4-FFF2-40B4-BE49-F238E27FC236}">
                <a16:creationId xmlns:a16="http://schemas.microsoft.com/office/drawing/2014/main" id="{D4CDBDA2-B87A-46D9-8C6B-DEB03BEAA322}"/>
              </a:ext>
            </a:extLst>
          </p:cNvPr>
          <p:cNvPicPr>
            <a:picLocks noChangeAspect="1"/>
          </p:cNvPicPr>
          <p:nvPr/>
        </p:nvPicPr>
        <p:blipFill>
          <a:blip r:embed="rId3"/>
          <a:stretch>
            <a:fillRect/>
          </a:stretch>
        </p:blipFill>
        <p:spPr>
          <a:xfrm>
            <a:off x="1660525" y="75864"/>
            <a:ext cx="8886825" cy="6690397"/>
          </a:xfrm>
          <a:prstGeom prst="rect">
            <a:avLst/>
          </a:prstGeom>
        </p:spPr>
      </p:pic>
    </p:spTree>
    <p:extLst>
      <p:ext uri="{BB962C8B-B14F-4D97-AF65-F5344CB8AC3E}">
        <p14:creationId xmlns:p14="http://schemas.microsoft.com/office/powerpoint/2010/main" val="1821793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3534-A5C8-41EF-9E05-36F1608C3313}"/>
              </a:ext>
            </a:extLst>
          </p:cNvPr>
          <p:cNvSpPr>
            <a:spLocks noGrp="1"/>
          </p:cNvSpPr>
          <p:nvPr>
            <p:ph type="title"/>
          </p:nvPr>
        </p:nvSpPr>
        <p:spPr/>
        <p:txBody>
          <a:bodyPr/>
          <a:lstStyle/>
          <a:p>
            <a:r>
              <a:rPr lang="en-US" dirty="0">
                <a:cs typeface="Calibri Light"/>
              </a:rPr>
              <a:t>Run chart – take home points </a:t>
            </a:r>
            <a:endParaRPr lang="en-US" dirty="0"/>
          </a:p>
        </p:txBody>
      </p:sp>
      <p:sp>
        <p:nvSpPr>
          <p:cNvPr id="3" name="Content Placeholder 2">
            <a:extLst>
              <a:ext uri="{FF2B5EF4-FFF2-40B4-BE49-F238E27FC236}">
                <a16:creationId xmlns:a16="http://schemas.microsoft.com/office/drawing/2014/main" id="{D55DEFC5-14AD-4219-9387-7AE94718F046}"/>
              </a:ext>
            </a:extLst>
          </p:cNvPr>
          <p:cNvSpPr>
            <a:spLocks noGrp="1"/>
          </p:cNvSpPr>
          <p:nvPr>
            <p:ph idx="1"/>
          </p:nvPr>
        </p:nvSpPr>
        <p:spPr/>
        <p:txBody>
          <a:bodyPr vert="horz" lIns="91440" tIns="45720" rIns="91440" bIns="45720" rtlCol="0" anchor="t">
            <a:normAutofit/>
          </a:bodyPr>
          <a:lstStyle/>
          <a:p>
            <a:r>
              <a:rPr lang="en-US" dirty="0">
                <a:cs typeface="Calibri"/>
              </a:rPr>
              <a:t>Run chart = tool to show </a:t>
            </a:r>
            <a:r>
              <a:rPr lang="en-US" u="sng" dirty="0">
                <a:cs typeface="Calibri"/>
              </a:rPr>
              <a:t>trends</a:t>
            </a:r>
            <a:r>
              <a:rPr lang="en-US" dirty="0">
                <a:cs typeface="Calibri"/>
              </a:rPr>
              <a:t> </a:t>
            </a:r>
            <a:br>
              <a:rPr lang="en-US" dirty="0">
                <a:cs typeface="Calibri"/>
              </a:rPr>
            </a:br>
            <a:endParaRPr lang="en-US" dirty="0"/>
          </a:p>
          <a:p>
            <a:r>
              <a:rPr lang="en-US" dirty="0">
                <a:cs typeface="Calibri"/>
              </a:rPr>
              <a:t>Continuous monitoring of </a:t>
            </a:r>
            <a:r>
              <a:rPr lang="en-US" u="sng" dirty="0">
                <a:cs typeface="Calibri"/>
              </a:rPr>
              <a:t>data over time </a:t>
            </a:r>
            <a:r>
              <a:rPr lang="en-US" dirty="0">
                <a:cs typeface="Calibri"/>
              </a:rPr>
              <a:t/>
            </a:r>
            <a:br>
              <a:rPr lang="en-US" dirty="0">
                <a:cs typeface="Calibri"/>
              </a:rPr>
            </a:br>
            <a:endParaRPr lang="en-US" dirty="0"/>
          </a:p>
          <a:p>
            <a:r>
              <a:rPr lang="en-US" dirty="0">
                <a:cs typeface="Calibri"/>
              </a:rPr>
              <a:t>X-axis = time, y-axis = measure (outcome, process, balancing)  </a:t>
            </a:r>
          </a:p>
          <a:p>
            <a:endParaRPr lang="en-US" dirty="0">
              <a:cs typeface="Calibri"/>
            </a:endParaRPr>
          </a:p>
          <a:p>
            <a:endParaRPr lang="en-US">
              <a:cs typeface="Calibri"/>
            </a:endParaRPr>
          </a:p>
          <a:p>
            <a:endParaRPr lang="en-US" dirty="0">
              <a:cs typeface="Calibri"/>
            </a:endParaRPr>
          </a:p>
        </p:txBody>
      </p:sp>
    </p:spTree>
    <p:extLst>
      <p:ext uri="{BB962C8B-B14F-4D97-AF65-F5344CB8AC3E}">
        <p14:creationId xmlns:p14="http://schemas.microsoft.com/office/powerpoint/2010/main" val="313181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and Effect (Fishbone)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Organizational tool to explore and display the many causes contributing to a certain effect or outcome</a:t>
            </a:r>
            <a:br>
              <a:rPr lang="en-US" dirty="0"/>
            </a:br>
            <a:endParaRPr lang="en-US" dirty="0">
              <a:cs typeface="Calibri"/>
            </a:endParaRPr>
          </a:p>
          <a:p>
            <a:r>
              <a:rPr lang="en-US" dirty="0"/>
              <a:t>Graphically displays relationship of causes to effects and to each other, helping teams identify areas of improvement</a:t>
            </a:r>
            <a:br>
              <a:rPr lang="en-US" dirty="0"/>
            </a:br>
            <a:endParaRPr lang="en-US" dirty="0"/>
          </a:p>
          <a:p>
            <a:r>
              <a:rPr lang="en-US" dirty="0"/>
              <a:t>Categories: Materials, Methods, Equipment, Environment, People</a:t>
            </a:r>
          </a:p>
        </p:txBody>
      </p:sp>
    </p:spTree>
    <p:extLst>
      <p:ext uri="{BB962C8B-B14F-4D97-AF65-F5344CB8AC3E}">
        <p14:creationId xmlns:p14="http://schemas.microsoft.com/office/powerpoint/2010/main" val="66690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0800000" flipV="1">
            <a:off x="4729578" y="5881041"/>
            <a:ext cx="7378822" cy="960467"/>
          </a:xfrm>
        </p:spPr>
        <p:txBody>
          <a:bodyPr vert="horz" lIns="91440" tIns="45720" rIns="91440" bIns="45720" rtlCol="0" anchor="t">
            <a:normAutofit/>
          </a:bodyPr>
          <a:lstStyle/>
          <a:p>
            <a:r>
              <a:rPr lang="en-US" dirty="0">
                <a:cs typeface="Calibri"/>
              </a:rPr>
              <a:t>Note: not all categories may apply, choose only the relevant ones </a:t>
            </a:r>
          </a:p>
        </p:txBody>
      </p:sp>
      <p:pic>
        <p:nvPicPr>
          <p:cNvPr id="4" name="Picture 3"/>
          <p:cNvPicPr>
            <a:picLocks noChangeAspect="1"/>
          </p:cNvPicPr>
          <p:nvPr/>
        </p:nvPicPr>
        <p:blipFill>
          <a:blip r:embed="rId2"/>
          <a:stretch>
            <a:fillRect/>
          </a:stretch>
        </p:blipFill>
        <p:spPr>
          <a:xfrm>
            <a:off x="1866900" y="516430"/>
            <a:ext cx="8458200" cy="5114925"/>
          </a:xfrm>
          <a:prstGeom prst="rect">
            <a:avLst/>
          </a:prstGeom>
        </p:spPr>
      </p:pic>
    </p:spTree>
    <p:extLst>
      <p:ext uri="{BB962C8B-B14F-4D97-AF65-F5344CB8AC3E}">
        <p14:creationId xmlns:p14="http://schemas.microsoft.com/office/powerpoint/2010/main" val="298289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and Effect – take home points</a:t>
            </a:r>
          </a:p>
        </p:txBody>
      </p:sp>
      <p:sp>
        <p:nvSpPr>
          <p:cNvPr id="3" name="Content Placeholder 2"/>
          <p:cNvSpPr>
            <a:spLocks noGrp="1"/>
          </p:cNvSpPr>
          <p:nvPr>
            <p:ph idx="1"/>
          </p:nvPr>
        </p:nvSpPr>
        <p:spPr/>
        <p:txBody>
          <a:bodyPr/>
          <a:lstStyle/>
          <a:p>
            <a:r>
              <a:rPr lang="en-US" dirty="0"/>
              <a:t>Visualize all the causes contributing to an outcome</a:t>
            </a:r>
          </a:p>
        </p:txBody>
      </p:sp>
    </p:spTree>
    <p:extLst>
      <p:ext uri="{BB962C8B-B14F-4D97-AF65-F5344CB8AC3E}">
        <p14:creationId xmlns:p14="http://schemas.microsoft.com/office/powerpoint/2010/main" val="75153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 Box 15"/>
          <p:cNvSpPr txBox="1"/>
          <p:nvPr/>
        </p:nvSpPr>
        <p:spPr>
          <a:xfrm>
            <a:off x="3596910" y="1149350"/>
            <a:ext cx="943058"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b="1">
                <a:solidFill>
                  <a:srgbClr val="1F497D"/>
                </a:solidFill>
              </a:defRPr>
            </a:lvl1pPr>
          </a:lstStyle>
          <a:p>
            <a:r>
              <a:t>PEOPLE</a:t>
            </a:r>
          </a:p>
        </p:txBody>
      </p:sp>
      <p:sp>
        <p:nvSpPr>
          <p:cNvPr id="98" name="Text Box 17"/>
          <p:cNvSpPr txBox="1"/>
          <p:nvPr/>
        </p:nvSpPr>
        <p:spPr>
          <a:xfrm>
            <a:off x="5557519" y="1149350"/>
            <a:ext cx="195326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1F497D"/>
                </a:solidFill>
              </a:defRPr>
            </a:lvl1pPr>
          </a:lstStyle>
          <a:p>
            <a:r>
              <a:t>ENVIRONMENT</a:t>
            </a:r>
          </a:p>
        </p:txBody>
      </p:sp>
      <p:sp>
        <p:nvSpPr>
          <p:cNvPr id="99" name="Text Box 49"/>
          <p:cNvSpPr txBox="1"/>
          <p:nvPr/>
        </p:nvSpPr>
        <p:spPr>
          <a:xfrm>
            <a:off x="2344419" y="342901"/>
            <a:ext cx="738886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1200"/>
              </a:spcBef>
              <a:defRPr sz="2000">
                <a:solidFill>
                  <a:srgbClr val="1F497D"/>
                </a:solidFill>
              </a:defRPr>
            </a:lvl1pPr>
          </a:lstStyle>
          <a:p>
            <a:r>
              <a:t>CAUSES OF LONG TEST RESULTS TIME</a:t>
            </a:r>
          </a:p>
        </p:txBody>
      </p:sp>
      <p:sp>
        <p:nvSpPr>
          <p:cNvPr id="100" name="Line 52"/>
          <p:cNvSpPr/>
          <p:nvPr/>
        </p:nvSpPr>
        <p:spPr>
          <a:xfrm>
            <a:off x="1943099" y="3744404"/>
            <a:ext cx="7849233" cy="14796"/>
          </a:xfrm>
          <a:prstGeom prst="line">
            <a:avLst/>
          </a:prstGeom>
          <a:ln w="19050">
            <a:solidFill>
              <a:srgbClr val="1F497D"/>
            </a:solidFill>
            <a:tailEnd type="triangle"/>
          </a:ln>
        </p:spPr>
        <p:txBody>
          <a:bodyPr lIns="45719" rIns="45719"/>
          <a:lstStyle/>
          <a:p>
            <a:endParaRPr/>
          </a:p>
        </p:txBody>
      </p:sp>
      <p:sp>
        <p:nvSpPr>
          <p:cNvPr id="101" name="Rectangle 47"/>
          <p:cNvSpPr txBox="1"/>
          <p:nvPr/>
        </p:nvSpPr>
        <p:spPr>
          <a:xfrm>
            <a:off x="5214359" y="2738447"/>
            <a:ext cx="105341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r>
              <a:t>Rounding</a:t>
            </a:r>
          </a:p>
        </p:txBody>
      </p:sp>
      <p:sp>
        <p:nvSpPr>
          <p:cNvPr id="102" name="Line 53"/>
          <p:cNvSpPr/>
          <p:nvPr/>
        </p:nvSpPr>
        <p:spPr>
          <a:xfrm>
            <a:off x="6334126" y="2932114"/>
            <a:ext cx="914401" cy="1"/>
          </a:xfrm>
          <a:prstGeom prst="line">
            <a:avLst/>
          </a:prstGeom>
          <a:ln w="6350">
            <a:solidFill>
              <a:srgbClr val="1F497D"/>
            </a:solidFill>
            <a:tailEnd type="triangle"/>
          </a:ln>
        </p:spPr>
        <p:txBody>
          <a:bodyPr lIns="45719" rIns="45719"/>
          <a:lstStyle/>
          <a:p>
            <a:endParaRPr/>
          </a:p>
        </p:txBody>
      </p:sp>
      <p:sp>
        <p:nvSpPr>
          <p:cNvPr id="103" name="Rectangle 37"/>
          <p:cNvSpPr txBox="1"/>
          <p:nvPr/>
        </p:nvSpPr>
        <p:spPr>
          <a:xfrm>
            <a:off x="5001894" y="2249101"/>
            <a:ext cx="9118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r>
              <a:t>Clocks</a:t>
            </a:r>
          </a:p>
        </p:txBody>
      </p:sp>
      <p:sp>
        <p:nvSpPr>
          <p:cNvPr id="104" name="Line 54"/>
          <p:cNvSpPr/>
          <p:nvPr/>
        </p:nvSpPr>
        <p:spPr>
          <a:xfrm>
            <a:off x="5999163" y="2387600"/>
            <a:ext cx="914401" cy="0"/>
          </a:xfrm>
          <a:prstGeom prst="line">
            <a:avLst/>
          </a:prstGeom>
          <a:ln w="6350">
            <a:solidFill>
              <a:srgbClr val="1F497D"/>
            </a:solidFill>
            <a:tailEnd type="triangle"/>
          </a:ln>
        </p:spPr>
        <p:txBody>
          <a:bodyPr lIns="45719" rIns="45719"/>
          <a:lstStyle/>
          <a:p>
            <a:endParaRPr/>
          </a:p>
        </p:txBody>
      </p:sp>
      <p:sp>
        <p:nvSpPr>
          <p:cNvPr id="105" name="Rectangle 32"/>
          <p:cNvSpPr txBox="1"/>
          <p:nvPr/>
        </p:nvSpPr>
        <p:spPr>
          <a:xfrm>
            <a:off x="2865119" y="3036501"/>
            <a:ext cx="11150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r>
              <a:rPr dirty="0"/>
              <a:t>Secretary</a:t>
            </a:r>
          </a:p>
        </p:txBody>
      </p:sp>
      <p:sp>
        <p:nvSpPr>
          <p:cNvPr id="106" name="Line 55"/>
          <p:cNvSpPr/>
          <p:nvPr/>
        </p:nvSpPr>
        <p:spPr>
          <a:xfrm>
            <a:off x="4040189" y="3175000"/>
            <a:ext cx="914401" cy="0"/>
          </a:xfrm>
          <a:prstGeom prst="line">
            <a:avLst/>
          </a:prstGeom>
          <a:ln w="6350">
            <a:solidFill>
              <a:srgbClr val="1F497D"/>
            </a:solidFill>
            <a:tailEnd type="triangle"/>
          </a:ln>
        </p:spPr>
        <p:txBody>
          <a:bodyPr lIns="45719" rIns="45719"/>
          <a:lstStyle/>
          <a:p>
            <a:endParaRPr/>
          </a:p>
        </p:txBody>
      </p:sp>
      <p:sp>
        <p:nvSpPr>
          <p:cNvPr id="107" name="Rectangle 35"/>
          <p:cNvSpPr txBox="1"/>
          <p:nvPr/>
        </p:nvSpPr>
        <p:spPr>
          <a:xfrm>
            <a:off x="2636519" y="2524533"/>
            <a:ext cx="10769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r>
              <a:rPr dirty="0"/>
              <a:t>Lab tech</a:t>
            </a:r>
          </a:p>
        </p:txBody>
      </p:sp>
      <p:sp>
        <p:nvSpPr>
          <p:cNvPr id="108" name="Line 56"/>
          <p:cNvSpPr/>
          <p:nvPr/>
        </p:nvSpPr>
        <p:spPr>
          <a:xfrm>
            <a:off x="3722689" y="2676525"/>
            <a:ext cx="914401" cy="0"/>
          </a:xfrm>
          <a:prstGeom prst="line">
            <a:avLst/>
          </a:prstGeom>
          <a:ln w="6350">
            <a:solidFill>
              <a:srgbClr val="1F497D"/>
            </a:solidFill>
            <a:tailEnd type="triangle"/>
          </a:ln>
        </p:spPr>
        <p:txBody>
          <a:bodyPr lIns="45719" rIns="45719"/>
          <a:lstStyle/>
          <a:p>
            <a:endParaRPr/>
          </a:p>
        </p:txBody>
      </p:sp>
      <p:sp>
        <p:nvSpPr>
          <p:cNvPr id="109" name="Rectangle 31"/>
          <p:cNvSpPr txBox="1"/>
          <p:nvPr/>
        </p:nvSpPr>
        <p:spPr>
          <a:xfrm>
            <a:off x="2195688" y="1999196"/>
            <a:ext cx="122886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r>
              <a:t>Physician </a:t>
            </a:r>
          </a:p>
        </p:txBody>
      </p:sp>
      <p:sp>
        <p:nvSpPr>
          <p:cNvPr id="110" name="Line 57"/>
          <p:cNvSpPr/>
          <p:nvPr/>
        </p:nvSpPr>
        <p:spPr>
          <a:xfrm>
            <a:off x="3417889" y="2176464"/>
            <a:ext cx="914401" cy="1"/>
          </a:xfrm>
          <a:prstGeom prst="line">
            <a:avLst/>
          </a:prstGeom>
          <a:ln w="6350">
            <a:solidFill>
              <a:srgbClr val="1F497D"/>
            </a:solidFill>
            <a:tailEnd type="triangle"/>
          </a:ln>
        </p:spPr>
        <p:txBody>
          <a:bodyPr lIns="45719" rIns="45719"/>
          <a:lstStyle/>
          <a:p>
            <a:endParaRPr/>
          </a:p>
        </p:txBody>
      </p:sp>
      <p:sp>
        <p:nvSpPr>
          <p:cNvPr id="111" name="Line 61"/>
          <p:cNvSpPr/>
          <p:nvPr/>
        </p:nvSpPr>
        <p:spPr>
          <a:xfrm>
            <a:off x="6530975" y="1487487"/>
            <a:ext cx="1260476" cy="2184402"/>
          </a:xfrm>
          <a:prstGeom prst="line">
            <a:avLst/>
          </a:prstGeom>
          <a:ln w="6350">
            <a:solidFill>
              <a:srgbClr val="1F497D"/>
            </a:solidFill>
            <a:tailEnd type="triangle"/>
          </a:ln>
        </p:spPr>
        <p:txBody>
          <a:bodyPr lIns="45719" rIns="45719"/>
          <a:lstStyle/>
          <a:p>
            <a:endParaRPr/>
          </a:p>
        </p:txBody>
      </p:sp>
      <p:sp>
        <p:nvSpPr>
          <p:cNvPr id="112" name="Line 62"/>
          <p:cNvSpPr/>
          <p:nvPr/>
        </p:nvSpPr>
        <p:spPr>
          <a:xfrm>
            <a:off x="4106863" y="1487487"/>
            <a:ext cx="1260476" cy="2184402"/>
          </a:xfrm>
          <a:prstGeom prst="line">
            <a:avLst/>
          </a:prstGeom>
          <a:ln w="6350">
            <a:solidFill>
              <a:srgbClr val="1F497D"/>
            </a:solidFill>
            <a:tailEnd type="triangle"/>
          </a:ln>
        </p:spPr>
        <p:txBody>
          <a:bodyPr lIns="45719" rIns="45719"/>
          <a:lstStyle/>
          <a:p>
            <a:endParaRPr/>
          </a:p>
        </p:txBody>
      </p:sp>
      <p:sp>
        <p:nvSpPr>
          <p:cNvPr id="113" name="Text Box 7"/>
          <p:cNvSpPr txBox="1"/>
          <p:nvPr/>
        </p:nvSpPr>
        <p:spPr>
          <a:xfrm>
            <a:off x="2292585" y="6000133"/>
            <a:ext cx="1390180" cy="27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400" b="1">
                <a:solidFill>
                  <a:srgbClr val="1F497D"/>
                </a:solidFill>
              </a:defRPr>
            </a:lvl1pPr>
          </a:lstStyle>
          <a:p>
            <a:r>
              <a:t>MATERIALS</a:t>
            </a:r>
          </a:p>
        </p:txBody>
      </p:sp>
      <p:sp>
        <p:nvSpPr>
          <p:cNvPr id="114" name="Rectangle 25"/>
          <p:cNvSpPr txBox="1"/>
          <p:nvPr/>
        </p:nvSpPr>
        <p:spPr>
          <a:xfrm>
            <a:off x="1338239" y="3857220"/>
            <a:ext cx="1609818" cy="5475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Specimen vials</a:t>
            </a:r>
          </a:p>
        </p:txBody>
      </p:sp>
      <p:sp>
        <p:nvSpPr>
          <p:cNvPr id="115" name="Line 58"/>
          <p:cNvSpPr/>
          <p:nvPr/>
        </p:nvSpPr>
        <p:spPr>
          <a:xfrm>
            <a:off x="2843619" y="4123609"/>
            <a:ext cx="861062" cy="1"/>
          </a:xfrm>
          <a:prstGeom prst="line">
            <a:avLst/>
          </a:prstGeom>
          <a:ln w="6350">
            <a:solidFill>
              <a:srgbClr val="1F497D"/>
            </a:solidFill>
            <a:tailEnd type="triangle"/>
          </a:ln>
        </p:spPr>
        <p:txBody>
          <a:bodyPr lIns="45719" rIns="45719"/>
          <a:lstStyle/>
          <a:p>
            <a:endParaRPr/>
          </a:p>
        </p:txBody>
      </p:sp>
      <p:sp>
        <p:nvSpPr>
          <p:cNvPr id="116" name="Rectangle 29"/>
          <p:cNvSpPr txBox="1"/>
          <p:nvPr/>
        </p:nvSpPr>
        <p:spPr>
          <a:xfrm>
            <a:off x="1079274" y="4450285"/>
            <a:ext cx="1461857" cy="526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Lab supplies</a:t>
            </a:r>
          </a:p>
        </p:txBody>
      </p:sp>
      <p:sp>
        <p:nvSpPr>
          <p:cNvPr id="117" name="Line 59"/>
          <p:cNvSpPr/>
          <p:nvPr/>
        </p:nvSpPr>
        <p:spPr>
          <a:xfrm>
            <a:off x="2550795" y="4677141"/>
            <a:ext cx="873760" cy="1"/>
          </a:xfrm>
          <a:prstGeom prst="line">
            <a:avLst/>
          </a:prstGeom>
          <a:ln w="6350">
            <a:solidFill>
              <a:srgbClr val="1F497D"/>
            </a:solidFill>
            <a:tailEnd type="triangle"/>
          </a:ln>
        </p:spPr>
        <p:txBody>
          <a:bodyPr lIns="45719" rIns="45719"/>
          <a:lstStyle/>
          <a:p>
            <a:endParaRPr/>
          </a:p>
        </p:txBody>
      </p:sp>
      <p:sp>
        <p:nvSpPr>
          <p:cNvPr id="118" name="Rectangle 26"/>
          <p:cNvSpPr txBox="1"/>
          <p:nvPr/>
        </p:nvSpPr>
        <p:spPr>
          <a:xfrm>
            <a:off x="1178501" y="5063609"/>
            <a:ext cx="1125294" cy="649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Computers</a:t>
            </a:r>
          </a:p>
        </p:txBody>
      </p:sp>
      <p:sp>
        <p:nvSpPr>
          <p:cNvPr id="119" name="Line 60"/>
          <p:cNvSpPr/>
          <p:nvPr/>
        </p:nvSpPr>
        <p:spPr>
          <a:xfrm>
            <a:off x="2402636" y="5341937"/>
            <a:ext cx="819078" cy="1"/>
          </a:xfrm>
          <a:prstGeom prst="line">
            <a:avLst/>
          </a:prstGeom>
          <a:ln w="6350">
            <a:solidFill>
              <a:srgbClr val="1F497D"/>
            </a:solidFill>
            <a:tailEnd type="triangle"/>
          </a:ln>
        </p:spPr>
        <p:txBody>
          <a:bodyPr lIns="45719" rIns="45719"/>
          <a:lstStyle/>
          <a:p>
            <a:endParaRPr/>
          </a:p>
        </p:txBody>
      </p:sp>
      <p:sp>
        <p:nvSpPr>
          <p:cNvPr id="120" name="Line 63"/>
          <p:cNvSpPr/>
          <p:nvPr/>
        </p:nvSpPr>
        <p:spPr>
          <a:xfrm flipV="1">
            <a:off x="3036106" y="3881748"/>
            <a:ext cx="908929" cy="2083987"/>
          </a:xfrm>
          <a:prstGeom prst="line">
            <a:avLst/>
          </a:prstGeom>
          <a:ln w="6350">
            <a:solidFill>
              <a:srgbClr val="1F497D"/>
            </a:solidFill>
            <a:tailEnd type="triangle"/>
          </a:ln>
        </p:spPr>
        <p:txBody>
          <a:bodyPr lIns="45719" rIns="45719"/>
          <a:lstStyle/>
          <a:p>
            <a:endParaRPr/>
          </a:p>
        </p:txBody>
      </p:sp>
      <p:sp>
        <p:nvSpPr>
          <p:cNvPr id="121" name="Text Box 7"/>
          <p:cNvSpPr txBox="1"/>
          <p:nvPr/>
        </p:nvSpPr>
        <p:spPr>
          <a:xfrm>
            <a:off x="4956347" y="6019970"/>
            <a:ext cx="1390180" cy="27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400" b="1">
                <a:solidFill>
                  <a:srgbClr val="1F497D"/>
                </a:solidFill>
              </a:defRPr>
            </a:lvl1pPr>
          </a:lstStyle>
          <a:p>
            <a:r>
              <a:t>METHODS</a:t>
            </a:r>
          </a:p>
        </p:txBody>
      </p:sp>
      <p:sp>
        <p:nvSpPr>
          <p:cNvPr id="122" name="Rectangle 25"/>
          <p:cNvSpPr txBox="1"/>
          <p:nvPr/>
        </p:nvSpPr>
        <p:spPr>
          <a:xfrm>
            <a:off x="4172156" y="3884455"/>
            <a:ext cx="914401" cy="562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Lab handling</a:t>
            </a:r>
          </a:p>
        </p:txBody>
      </p:sp>
      <p:sp>
        <p:nvSpPr>
          <p:cNvPr id="123" name="Line 58"/>
          <p:cNvSpPr/>
          <p:nvPr/>
        </p:nvSpPr>
        <p:spPr>
          <a:xfrm flipV="1">
            <a:off x="4989518" y="4150845"/>
            <a:ext cx="1223564" cy="14795"/>
          </a:xfrm>
          <a:prstGeom prst="line">
            <a:avLst/>
          </a:prstGeom>
          <a:ln w="6350">
            <a:solidFill>
              <a:srgbClr val="1F497D"/>
            </a:solidFill>
            <a:tailEnd type="triangle"/>
          </a:ln>
        </p:spPr>
        <p:txBody>
          <a:bodyPr lIns="45719" rIns="45719"/>
          <a:lstStyle/>
          <a:p>
            <a:endParaRPr/>
          </a:p>
        </p:txBody>
      </p:sp>
      <p:sp>
        <p:nvSpPr>
          <p:cNvPr id="124" name="Rectangle 29"/>
          <p:cNvSpPr txBox="1"/>
          <p:nvPr/>
        </p:nvSpPr>
        <p:spPr>
          <a:xfrm>
            <a:off x="3706046" y="4536704"/>
            <a:ext cx="1285216"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Unnecessary steps </a:t>
            </a:r>
          </a:p>
        </p:txBody>
      </p:sp>
      <p:sp>
        <p:nvSpPr>
          <p:cNvPr id="125" name="Line 59"/>
          <p:cNvSpPr/>
          <p:nvPr/>
        </p:nvSpPr>
        <p:spPr>
          <a:xfrm>
            <a:off x="5022208" y="4711774"/>
            <a:ext cx="873761" cy="1"/>
          </a:xfrm>
          <a:prstGeom prst="line">
            <a:avLst/>
          </a:prstGeom>
          <a:ln w="6350">
            <a:solidFill>
              <a:srgbClr val="1F497D"/>
            </a:solidFill>
            <a:tailEnd type="triangle"/>
          </a:ln>
        </p:spPr>
        <p:txBody>
          <a:bodyPr lIns="45719" rIns="45719"/>
          <a:lstStyle/>
          <a:p>
            <a:endParaRPr/>
          </a:p>
        </p:txBody>
      </p:sp>
      <p:sp>
        <p:nvSpPr>
          <p:cNvPr id="126" name="Rectangle 26"/>
          <p:cNvSpPr txBox="1"/>
          <p:nvPr/>
        </p:nvSpPr>
        <p:spPr>
          <a:xfrm>
            <a:off x="3723894" y="5105640"/>
            <a:ext cx="1191877" cy="649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Too many people</a:t>
            </a:r>
          </a:p>
        </p:txBody>
      </p:sp>
      <p:sp>
        <p:nvSpPr>
          <p:cNvPr id="127" name="Line 60"/>
          <p:cNvSpPr/>
          <p:nvPr/>
        </p:nvSpPr>
        <p:spPr>
          <a:xfrm>
            <a:off x="4800068" y="5383968"/>
            <a:ext cx="819078" cy="1"/>
          </a:xfrm>
          <a:prstGeom prst="line">
            <a:avLst/>
          </a:prstGeom>
          <a:ln w="6350">
            <a:solidFill>
              <a:srgbClr val="1F497D"/>
            </a:solidFill>
            <a:tailEnd type="triangle"/>
          </a:ln>
        </p:spPr>
        <p:txBody>
          <a:bodyPr lIns="45719" rIns="45719"/>
          <a:lstStyle/>
          <a:p>
            <a:endParaRPr/>
          </a:p>
        </p:txBody>
      </p:sp>
      <p:sp>
        <p:nvSpPr>
          <p:cNvPr id="128" name="Line 63"/>
          <p:cNvSpPr/>
          <p:nvPr/>
        </p:nvSpPr>
        <p:spPr>
          <a:xfrm flipV="1">
            <a:off x="5492722" y="3923779"/>
            <a:ext cx="908929" cy="2083987"/>
          </a:xfrm>
          <a:prstGeom prst="line">
            <a:avLst/>
          </a:prstGeom>
          <a:ln w="6350">
            <a:solidFill>
              <a:srgbClr val="1F497D"/>
            </a:solidFill>
            <a:tailEnd type="triangle"/>
          </a:ln>
        </p:spPr>
        <p:txBody>
          <a:bodyPr lIns="45719" rIns="45719"/>
          <a:lstStyle/>
          <a:p>
            <a:endParaRPr/>
          </a:p>
        </p:txBody>
      </p:sp>
      <p:sp>
        <p:nvSpPr>
          <p:cNvPr id="129" name="Text Box 7"/>
          <p:cNvSpPr txBox="1"/>
          <p:nvPr/>
        </p:nvSpPr>
        <p:spPr>
          <a:xfrm>
            <a:off x="8001825" y="6038880"/>
            <a:ext cx="1390180" cy="275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defRPr sz="1400" b="1">
                <a:solidFill>
                  <a:srgbClr val="1F497D"/>
                </a:solidFill>
              </a:defRPr>
            </a:lvl1pPr>
          </a:lstStyle>
          <a:p>
            <a:r>
              <a:t>EQUIPMENT </a:t>
            </a:r>
          </a:p>
        </p:txBody>
      </p:sp>
      <p:sp>
        <p:nvSpPr>
          <p:cNvPr id="130" name="Rectangle 25"/>
          <p:cNvSpPr txBox="1"/>
          <p:nvPr/>
        </p:nvSpPr>
        <p:spPr>
          <a:xfrm>
            <a:off x="6551809" y="3851580"/>
            <a:ext cx="1654206" cy="562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Slow equipment</a:t>
            </a:r>
          </a:p>
        </p:txBody>
      </p:sp>
      <p:sp>
        <p:nvSpPr>
          <p:cNvPr id="131" name="Line 58"/>
          <p:cNvSpPr/>
          <p:nvPr/>
        </p:nvSpPr>
        <p:spPr>
          <a:xfrm>
            <a:off x="8212550" y="4132766"/>
            <a:ext cx="861061" cy="1"/>
          </a:xfrm>
          <a:prstGeom prst="line">
            <a:avLst/>
          </a:prstGeom>
          <a:ln w="6350">
            <a:solidFill>
              <a:srgbClr val="1F497D"/>
            </a:solidFill>
            <a:tailEnd type="triangle"/>
          </a:ln>
        </p:spPr>
        <p:txBody>
          <a:bodyPr lIns="45719" rIns="45719"/>
          <a:lstStyle/>
          <a:p>
            <a:endParaRPr/>
          </a:p>
        </p:txBody>
      </p:sp>
      <p:sp>
        <p:nvSpPr>
          <p:cNvPr id="132" name="Rectangle 29"/>
          <p:cNvSpPr txBox="1"/>
          <p:nvPr/>
        </p:nvSpPr>
        <p:spPr>
          <a:xfrm>
            <a:off x="6566572" y="4600004"/>
            <a:ext cx="1721701" cy="464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Pager malfunction</a:t>
            </a:r>
          </a:p>
        </p:txBody>
      </p:sp>
      <p:sp>
        <p:nvSpPr>
          <p:cNvPr id="133" name="Line 59"/>
          <p:cNvSpPr/>
          <p:nvPr/>
        </p:nvSpPr>
        <p:spPr>
          <a:xfrm>
            <a:off x="8001104" y="4686297"/>
            <a:ext cx="873761" cy="1"/>
          </a:xfrm>
          <a:prstGeom prst="line">
            <a:avLst/>
          </a:prstGeom>
          <a:ln w="6350">
            <a:solidFill>
              <a:srgbClr val="1F497D"/>
            </a:solidFill>
            <a:tailEnd type="triangle"/>
          </a:ln>
        </p:spPr>
        <p:txBody>
          <a:bodyPr lIns="45719" rIns="45719"/>
          <a:lstStyle/>
          <a:p>
            <a:endParaRPr/>
          </a:p>
        </p:txBody>
      </p:sp>
      <p:sp>
        <p:nvSpPr>
          <p:cNvPr id="134" name="Rectangle 26"/>
          <p:cNvSpPr txBox="1"/>
          <p:nvPr/>
        </p:nvSpPr>
        <p:spPr>
          <a:xfrm>
            <a:off x="6384673" y="5154145"/>
            <a:ext cx="1554382" cy="60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Phone system capacity</a:t>
            </a:r>
          </a:p>
        </p:txBody>
      </p:sp>
      <p:sp>
        <p:nvSpPr>
          <p:cNvPr id="135" name="Line 60"/>
          <p:cNvSpPr/>
          <p:nvPr/>
        </p:nvSpPr>
        <p:spPr>
          <a:xfrm>
            <a:off x="7875138" y="5343696"/>
            <a:ext cx="819078" cy="1"/>
          </a:xfrm>
          <a:prstGeom prst="line">
            <a:avLst/>
          </a:prstGeom>
          <a:ln w="6350">
            <a:solidFill>
              <a:srgbClr val="1F497D"/>
            </a:solidFill>
            <a:tailEnd type="triangle"/>
          </a:ln>
        </p:spPr>
        <p:txBody>
          <a:bodyPr lIns="45719" rIns="45719"/>
          <a:lstStyle/>
          <a:p>
            <a:endParaRPr/>
          </a:p>
        </p:txBody>
      </p:sp>
      <p:sp>
        <p:nvSpPr>
          <p:cNvPr id="136" name="Line 63"/>
          <p:cNvSpPr/>
          <p:nvPr/>
        </p:nvSpPr>
        <p:spPr>
          <a:xfrm flipV="1">
            <a:off x="8552997" y="3920497"/>
            <a:ext cx="908929" cy="2083987"/>
          </a:xfrm>
          <a:prstGeom prst="line">
            <a:avLst/>
          </a:prstGeom>
          <a:ln w="6350">
            <a:solidFill>
              <a:srgbClr val="1F497D"/>
            </a:solidFill>
            <a:tailEnd type="triangle"/>
          </a:ln>
        </p:spPr>
        <p:txBody>
          <a:bodyPr lIns="45719" rIns="45719"/>
          <a:lstStyle/>
          <a:p>
            <a:endParaRPr/>
          </a:p>
        </p:txBody>
      </p:sp>
      <p:sp>
        <p:nvSpPr>
          <p:cNvPr id="2" name="TextBox 1">
            <a:extLst>
              <a:ext uri="{FF2B5EF4-FFF2-40B4-BE49-F238E27FC236}">
                <a16:creationId xmlns:a16="http://schemas.microsoft.com/office/drawing/2014/main" id="{A76BF429-EDEB-4AE9-92FE-6E4CB333E8C0}"/>
              </a:ext>
            </a:extLst>
          </p:cNvPr>
          <p:cNvSpPr txBox="1"/>
          <p:nvPr/>
        </p:nvSpPr>
        <p:spPr>
          <a:xfrm>
            <a:off x="9977021" y="3385351"/>
            <a:ext cx="1811045"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LONG TEST RESULTS TIME </a:t>
            </a:r>
          </a:p>
        </p:txBody>
      </p:sp>
    </p:spTree>
    <p:extLst>
      <p:ext uri="{BB962C8B-B14F-4D97-AF65-F5344CB8AC3E}">
        <p14:creationId xmlns:p14="http://schemas.microsoft.com/office/powerpoint/2010/main" val="38456155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 </a:t>
            </a:r>
          </a:p>
        </p:txBody>
      </p:sp>
      <p:sp>
        <p:nvSpPr>
          <p:cNvPr id="3" name="Content Placeholder 2"/>
          <p:cNvSpPr>
            <a:spLocks noGrp="1"/>
          </p:cNvSpPr>
          <p:nvPr>
            <p:ph idx="1"/>
          </p:nvPr>
        </p:nvSpPr>
        <p:spPr>
          <a:xfrm>
            <a:off x="838200" y="1825625"/>
            <a:ext cx="10515600" cy="4869202"/>
          </a:xfrm>
        </p:spPr>
        <p:txBody>
          <a:bodyPr vert="horz" lIns="91440" tIns="45720" rIns="91440" bIns="45720" rtlCol="0" anchor="t">
            <a:normAutofit lnSpcReduction="10000"/>
          </a:bodyPr>
          <a:lstStyle/>
          <a:p>
            <a:r>
              <a:rPr lang="en-US" dirty="0"/>
              <a:t>“Pareto principle” – 80/20 rule</a:t>
            </a:r>
          </a:p>
          <a:p>
            <a:pPr lvl="1"/>
            <a:r>
              <a:rPr lang="en-US" dirty="0"/>
              <a:t>Roughly 80% of effect comes from 20% of causes</a:t>
            </a:r>
          </a:p>
          <a:p>
            <a:r>
              <a:rPr lang="en-US" dirty="0"/>
              <a:t>Arrange all factors that contribute to an effect in order from largest to smallest contribution</a:t>
            </a:r>
          </a:p>
          <a:p>
            <a:r>
              <a:rPr lang="en-US" dirty="0"/>
              <a:t>“Vital few” (largest </a:t>
            </a:r>
            <a:r>
              <a:rPr lang="en-US" dirty="0" smtClean="0"/>
              <a:t>contribution) </a:t>
            </a:r>
            <a:r>
              <a:rPr lang="en-US" dirty="0"/>
              <a:t>vs “useful many” (important to know about, but relatively small contribution to effect)</a:t>
            </a:r>
          </a:p>
          <a:p>
            <a:r>
              <a:rPr lang="en-US" dirty="0"/>
              <a:t>Concentrate improvement efforts on factors that have the most impact</a:t>
            </a:r>
          </a:p>
          <a:p>
            <a:r>
              <a:rPr lang="en-US" dirty="0"/>
              <a:t>Explain rationale for focusing on certain areas and not others</a:t>
            </a:r>
            <a:endParaRPr lang="en-US" dirty="0">
              <a:cs typeface="Calibri" panose="020F0502020204030204"/>
            </a:endParaRPr>
          </a:p>
          <a:p>
            <a:r>
              <a:rPr lang="en-US" dirty="0">
                <a:cs typeface="Calibri" panose="020F0502020204030204"/>
              </a:rPr>
              <a:t>However, "useful many" may have "low hanging fruit" interventions, more feasible and favorable to test, despite small contribution </a:t>
            </a:r>
          </a:p>
        </p:txBody>
      </p:sp>
    </p:spTree>
    <p:extLst>
      <p:ext uri="{BB962C8B-B14F-4D97-AF65-F5344CB8AC3E}">
        <p14:creationId xmlns:p14="http://schemas.microsoft.com/office/powerpoint/2010/main" val="428511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FE5-60D8-4EB4-B11C-1679F6F2CDA9}"/>
              </a:ext>
            </a:extLst>
          </p:cNvPr>
          <p:cNvSpPr>
            <a:spLocks noGrp="1"/>
          </p:cNvSpPr>
          <p:nvPr>
            <p:ph type="title"/>
          </p:nvPr>
        </p:nvSpPr>
        <p:spPr>
          <a:xfrm>
            <a:off x="216877" y="365125"/>
            <a:ext cx="2813539" cy="6214086"/>
          </a:xfrm>
        </p:spPr>
        <p:txBody>
          <a:bodyPr>
            <a:normAutofit/>
          </a:bodyPr>
          <a:lstStyle/>
          <a:p>
            <a:r>
              <a:rPr lang="en-US" dirty="0">
                <a:cs typeface="Calibri Light"/>
              </a:rPr>
              <a:t>Pareto Charts</a:t>
            </a:r>
            <a:br>
              <a:rPr lang="en-US" dirty="0">
                <a:cs typeface="Calibri Light"/>
              </a:rPr>
            </a:br>
            <a:r>
              <a:rPr lang="en-US" dirty="0">
                <a:cs typeface="Calibri Light"/>
              </a:rPr>
              <a:t>_________</a:t>
            </a:r>
            <a:br>
              <a:rPr lang="en-US" dirty="0">
                <a:cs typeface="Calibri Light"/>
              </a:rPr>
            </a:br>
            <a:r>
              <a:rPr lang="en-US" dirty="0">
                <a:cs typeface="Calibri Light"/>
              </a:rPr>
              <a:t/>
            </a:r>
            <a:br>
              <a:rPr lang="en-US" dirty="0">
                <a:cs typeface="Calibri Light"/>
              </a:rPr>
            </a:br>
            <a:r>
              <a:rPr lang="en-US" dirty="0">
                <a:cs typeface="Calibri Light"/>
              </a:rPr>
              <a:t>The 80:20 Principle</a:t>
            </a:r>
          </a:p>
        </p:txBody>
      </p:sp>
      <p:pic>
        <p:nvPicPr>
          <p:cNvPr id="8" name="Picture 8" descr="A close up of a map&#10;&#10;Description generated with high confidence">
            <a:extLst>
              <a:ext uri="{FF2B5EF4-FFF2-40B4-BE49-F238E27FC236}">
                <a16:creationId xmlns:a16="http://schemas.microsoft.com/office/drawing/2014/main" id="{40F24F18-4F82-4DA9-B783-BBBBDB34F370}"/>
              </a:ext>
            </a:extLst>
          </p:cNvPr>
          <p:cNvPicPr>
            <a:picLocks noGrp="1" noChangeAspect="1"/>
          </p:cNvPicPr>
          <p:nvPr>
            <p:ph idx="1"/>
          </p:nvPr>
        </p:nvPicPr>
        <p:blipFill>
          <a:blip r:embed="rId3"/>
          <a:stretch>
            <a:fillRect/>
          </a:stretch>
        </p:blipFill>
        <p:spPr>
          <a:xfrm>
            <a:off x="3509153" y="149226"/>
            <a:ext cx="8678895" cy="6602167"/>
          </a:xfrm>
        </p:spPr>
      </p:pic>
      <p:sp>
        <p:nvSpPr>
          <p:cNvPr id="11" name="Rectangle 10">
            <a:extLst>
              <a:ext uri="{FF2B5EF4-FFF2-40B4-BE49-F238E27FC236}">
                <a16:creationId xmlns:a16="http://schemas.microsoft.com/office/drawing/2014/main" id="{93C71C18-F4B0-4C77-AAFE-39080D477957}"/>
              </a:ext>
            </a:extLst>
          </p:cNvPr>
          <p:cNvSpPr/>
          <p:nvPr/>
        </p:nvSpPr>
        <p:spPr>
          <a:xfrm>
            <a:off x="4339737" y="760724"/>
            <a:ext cx="2848707" cy="70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125AA7-366F-4833-8066-732202AF39EA}"/>
              </a:ext>
            </a:extLst>
          </p:cNvPr>
          <p:cNvSpPr/>
          <p:nvPr/>
        </p:nvSpPr>
        <p:spPr>
          <a:xfrm>
            <a:off x="6823292" y="2235335"/>
            <a:ext cx="4513818" cy="65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8E04EA-7323-41DD-88AE-DE320D30BAC8}"/>
              </a:ext>
            </a:extLst>
          </p:cNvPr>
          <p:cNvSpPr/>
          <p:nvPr/>
        </p:nvSpPr>
        <p:spPr>
          <a:xfrm>
            <a:off x="6597514" y="2658666"/>
            <a:ext cx="597985" cy="23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921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1015</Words>
  <Application>Microsoft Office PowerPoint</Application>
  <PresentationFormat>Widescreen</PresentationFormat>
  <Paragraphs>159</Paragraphs>
  <Slides>35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Calibri Light</vt:lpstr>
      <vt:lpstr>Garamond</vt:lpstr>
      <vt:lpstr>Office Theme</vt:lpstr>
      <vt:lpstr>QI Methods Review</vt:lpstr>
      <vt:lpstr>PowerPoint Presentation</vt:lpstr>
      <vt:lpstr>QI Tools</vt:lpstr>
      <vt:lpstr>Cause and Effect (Fishbone)</vt:lpstr>
      <vt:lpstr>PowerPoint Presentation</vt:lpstr>
      <vt:lpstr>Cause and Effect – take home points</vt:lpstr>
      <vt:lpstr>PowerPoint Presentation</vt:lpstr>
      <vt:lpstr>Pareto Chart </vt:lpstr>
      <vt:lpstr>Pareto Charts _________  The 80:20 Principle</vt:lpstr>
      <vt:lpstr>Pareto Charts _________  The 80:20 Principle</vt:lpstr>
      <vt:lpstr>Pareto Charts _________  The 80:20 Principle</vt:lpstr>
      <vt:lpstr>PowerPoint Presentation</vt:lpstr>
      <vt:lpstr>Pareto chart – take home points</vt:lpstr>
      <vt:lpstr>Driver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 Diagram – take home points</vt:lpstr>
      <vt:lpstr>Flow Chart</vt:lpstr>
      <vt:lpstr>PowerPoint Presentation</vt:lpstr>
      <vt:lpstr>PowerPoint Presentation</vt:lpstr>
      <vt:lpstr>PowerPoint Presentation</vt:lpstr>
      <vt:lpstr>PowerPoint Presentation</vt:lpstr>
      <vt:lpstr>Flow Chart – take home points</vt:lpstr>
      <vt:lpstr>Run Chart</vt:lpstr>
      <vt:lpstr>PowerPoint Presentation</vt:lpstr>
      <vt:lpstr>Run chart – data vs. trends</vt:lpstr>
      <vt:lpstr>PowerPoint Presentation</vt:lpstr>
      <vt:lpstr>PowerPoint Presentation</vt:lpstr>
      <vt:lpstr>PowerPoint Presentation</vt:lpstr>
      <vt:lpstr>Run chart – take home points </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Methods Review</dc:title>
  <dc:creator>Reem Hasan</dc:creator>
  <cp:lastModifiedBy>Reem Hasan</cp:lastModifiedBy>
  <cp:revision>109</cp:revision>
  <dcterms:created xsi:type="dcterms:W3CDTF">2020-05-12T15:22:56Z</dcterms:created>
  <dcterms:modified xsi:type="dcterms:W3CDTF">2020-05-14T15:04:30Z</dcterms:modified>
</cp:coreProperties>
</file>