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omments/modernComment_191_4C474DF2.xml" ContentType="application/vnd.ms-powerpoint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98_569C6E08.xml" ContentType="application/vnd.ms-powerpoint.comments+xml"/>
  <Override PartName="/ppt/notesSlides/notesSlide4.xml" ContentType="application/vnd.openxmlformats-officedocument.presentationml.notesSlide+xml"/>
  <Override PartName="/ppt/comments/modernComment_16B_40B81712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19F_BD4D893E.xml" ContentType="application/vnd.ms-powerpoint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sldIdLst>
    <p:sldId id="401" r:id="rId5"/>
    <p:sldId id="346" r:id="rId6"/>
    <p:sldId id="353" r:id="rId7"/>
    <p:sldId id="362" r:id="rId8"/>
    <p:sldId id="406" r:id="rId9"/>
    <p:sldId id="407" r:id="rId10"/>
    <p:sldId id="408" r:id="rId11"/>
    <p:sldId id="363" r:id="rId12"/>
    <p:sldId id="409" r:id="rId13"/>
    <p:sldId id="410" r:id="rId14"/>
    <p:sldId id="415" r:id="rId15"/>
    <p:sldId id="413" r:id="rId16"/>
    <p:sldId id="414" r:id="rId17"/>
    <p:sldId id="416" r:id="rId18"/>
    <p:sldId id="40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39110A2-74B4-4E5A-86A2-813DB5492335}">
          <p14:sldIdLst>
            <p14:sldId id="401"/>
            <p14:sldId id="346"/>
            <p14:sldId id="353"/>
            <p14:sldId id="362"/>
            <p14:sldId id="406"/>
            <p14:sldId id="407"/>
            <p14:sldId id="408"/>
            <p14:sldId id="363"/>
            <p14:sldId id="409"/>
            <p14:sldId id="410"/>
            <p14:sldId id="415"/>
            <p14:sldId id="413"/>
            <p14:sldId id="414"/>
            <p14:sldId id="416"/>
            <p14:sldId id="400"/>
          </p14:sldIdLst>
        </p14:section>
        <p14:section name="Untitled Section" id="{1E47F9E1-9304-479F-A4CD-9C0B516956D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6438246-2B4F-8F94-8562-BFC2231291D1}" name="Carmen G. Strickland" initials="CS" userId="S::cgstrick@wakehealth.edu::cac422ad-4d2e-49ec-83f1-dd72b8bf6928" providerId="AD"/>
  <p188:author id="{6C452F55-93E0-920E-6A90-6D1DEB9B80F3}" name="Charlotte Talley Boyd" initials="CB" userId="S::ctboyd@wakehealth.edu::c88e765b-b532-430c-b2f3-cba07ee1a66e" providerId="AD"/>
  <p188:author id="{D14CC873-BDAB-1890-949B-80A1EF4A5A10}" name="Jennifer Elizabeth Roper" initials="JR" userId="S::jetovey@wakehealth.edu::903e5437-a51e-4015-a634-5bb4597c8df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092"/>
    <a:srgbClr val="75767F"/>
    <a:srgbClr val="6C6D76"/>
    <a:srgbClr val="63646B"/>
    <a:srgbClr val="606167"/>
    <a:srgbClr val="5C5D62"/>
    <a:srgbClr val="E5B901"/>
    <a:srgbClr val="F0C200"/>
    <a:srgbClr val="008C95"/>
    <a:srgbClr val="007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C9EA16-BDD1-D384-C043-97A4A13C3616}" v="173" dt="2022-04-28T13:56:45.957"/>
    <p1510:client id="{0C9F5B6C-705E-7C02-2508-AAEFA4BCF378}" v="75" dt="2022-05-01T23:33:58.169"/>
    <p1510:client id="{14F6CD5A-545A-5895-0F39-93959A67957A}" v="748" dt="2022-04-29T19:27:51.949"/>
    <p1510:client id="{2D87AE99-0A42-B469-0F9E-67EAB8B38C3C}" v="160" dt="2022-04-29T14:45:50.349"/>
    <p1510:client id="{37A8FAE8-D65B-2C42-7178-D8C8BCF87DEB}" v="109" dt="2022-04-28T13:05:34.519"/>
    <p1510:client id="{40865090-A0F7-486E-8D0E-38F777C68A69}" v="313" dt="2022-04-29T02:11:54.375"/>
    <p1510:client id="{4403162F-CCF8-00A1-4B4A-C28DEBD5107A}" v="3" dt="2022-04-28T13:14:52.513"/>
    <p1510:client id="{4628233B-B1EB-8D86-54C1-C82405CF73C0}" v="9" dt="2022-05-03T00:09:00.151"/>
    <p1510:client id="{4D635FF7-A5B3-F6F7-3395-F62DFE002B9D}" v="413" dt="2022-04-26T01:24:58.103"/>
    <p1510:client id="{4EF194BA-E40B-B4F9-5FEA-C868AC223616}" v="2162" dt="2022-04-28T20:24:50.6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omments/modernComment_16B_40B8171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59E8EF6-111A-4124-BE57-9376E68865C5}" authorId="{D14CC873-BDAB-1890-949B-80A1EF4A5A10}" status="resolved" created="2022-04-26T01:22:08.013" complete="100000">
    <pc:sldMkLst xmlns:pc="http://schemas.microsoft.com/office/powerpoint/2013/main/command">
      <pc:docMk/>
      <pc:sldMk cId="1085806354" sldId="363"/>
    </pc:sldMkLst>
    <p188:txBody>
      <a:bodyPr/>
      <a:lstStyle/>
      <a:p>
        <a:r>
          <a:rPr lang="en-US"/>
          <a:t>I like that you combined these in one slide</a:t>
        </a:r>
      </a:p>
    </p188:txBody>
  </p188:cm>
  <p188:cm id="{09730371-7716-4BCE-BCF0-8A83BFFA852D}" authorId="{D14CC873-BDAB-1890-949B-80A1EF4A5A10}" status="resolved" created="2022-04-29T02:05:42.473" complete="100000">
    <pc:sldMkLst xmlns:pc="http://schemas.microsoft.com/office/powerpoint/2013/main/command">
      <pc:docMk/>
      <pc:sldMk cId="1085806354" sldId="363"/>
    </pc:sldMkLst>
    <p188:txBody>
      <a:bodyPr/>
      <a:lstStyle/>
      <a:p>
        <a:r>
          <a:rPr lang="en-US"/>
          <a:t>Should we explain PCS and MCS since we broke SF-12 down into different fields in the results table?</a:t>
        </a:r>
      </a:p>
    </p188:txBody>
  </p188:cm>
</p188:cmLst>
</file>

<file path=ppt/comments/modernComment_191_4C474DF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3FAC6E8-9675-406B-8B60-AA8ED4340314}" authorId="{D14CC873-BDAB-1890-949B-80A1EF4A5A10}" status="resolved" created="2022-04-29T14:45:50.349" complete="100000">
    <pc:sldMkLst xmlns:pc="http://schemas.microsoft.com/office/powerpoint/2013/main/command">
      <pc:docMk/>
      <pc:sldMk cId="1279741426" sldId="401"/>
    </pc:sldMkLst>
    <p188:txBody>
      <a:bodyPr/>
      <a:lstStyle/>
      <a:p>
        <a:r>
          <a:rPr lang="en-US"/>
          <a:t>we could add face pics of the three of us somewhere - title slide or subtitle?</a:t>
        </a:r>
      </a:p>
    </p188:txBody>
  </p188:cm>
</p188:cmLst>
</file>

<file path=ppt/comments/modernComment_198_569C6E0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0C4F064-D794-4D20-AEBE-A19B90E036CA}" authorId="{56438246-2B4F-8F94-8562-BFC2231291D1}" status="resolved" created="2022-04-28T13:05:34.519" complete="100000">
    <pc:sldMkLst xmlns:pc="http://schemas.microsoft.com/office/powerpoint/2013/main/command">
      <pc:docMk/>
      <pc:sldMk cId="1453092360" sldId="408"/>
    </pc:sldMkLst>
    <p188:txBody>
      <a:bodyPr/>
      <a:lstStyle/>
      <a:p>
        <a:r>
          <a:rPr lang="en-US"/>
          <a:t>Charlotte- can you add some notes re: funding of PAM/SF12 as reminders</a:t>
        </a:r>
      </a:p>
    </p188:txBody>
  </p188:cm>
</p188:cmLst>
</file>

<file path=ppt/comments/modernComment_19F_BD4D893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D907DE8-1CA2-448D-89FB-7964C16D022D}" authorId="{D14CC873-BDAB-1890-949B-80A1EF4A5A10}" status="resolved" created="2022-04-29T02:05:00.487" complete="100000">
    <pc:sldMkLst xmlns:pc="http://schemas.microsoft.com/office/powerpoint/2013/main/command">
      <pc:docMk/>
      <pc:sldMk cId="3175975230" sldId="415"/>
    </pc:sldMkLst>
    <p188:replyLst>
      <p188:reply id="{07EF3ABE-9587-464F-AD6C-1785717976FE}" authorId="{6C452F55-93E0-920E-6A90-6D1DEB9B80F3}" created="2022-04-29T14:26:13.375">
        <p188:txBody>
          <a:bodyPr/>
          <a:lstStyle/>
          <a:p>
            <a:r>
              <a:rPr lang="en-US"/>
              <a:t>[@Jennifer Elizabeth Roper] I noticed the SF-12 scoring was kind of wonky looking for LU, so I asked Dr. Spangler about it yesterday and there was an error so he is rerunning this. SF-12 score should increase. </a:t>
            </a:r>
          </a:p>
        </p188:txBody>
      </p188:reply>
    </p188:replyLst>
    <p188:txBody>
      <a:bodyPr/>
      <a:lstStyle/>
      <a:p>
        <a:r>
          <a:rPr lang="en-US"/>
          <a:t>So we can say that Diabetes had lower A1C and lower weight after group, LU had a trend to lower weight but needs a larger sample size, and PAM/SF-12 didn't reach statistical significance.
So, we need to continue study and get a larger sample size if we want to see a difference in PAM/SF-12.
Is a lower SF-12 better?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FFE5F-F634-4F99-8231-AD352B028AC1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89C2B-3D65-47C8-B18B-8CCBF8F71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87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 goals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Nutrition/Exercise focus/Behavior Change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Personalized/Tailored Care plan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Accountability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Goal Formation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Self-discovery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89C2B-3D65-47C8-B18B-8CCBF8F712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28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Patients: Improved outcomes,  self-management skills and self-efficacy, e </a:t>
            </a:r>
            <a:r>
              <a:rPr lang="en-U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ffective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means of integrating multicomponent, intensive, behavioral intervention for obesity management into primary care practice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Satisfaction/positive feedback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Residents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Opportunity for exposure to an innovative care model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Practice motivational interviewing and lifestyle counseling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in SMART goal formation with patients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Resident satisfactions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Providers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time with patients and deeper knowledge of lifestyle factors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Opportunity to assess patient recall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Satisfaction in teaching skills that can be applied to multiple health conditions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Opportunities for scholarship; quality improvement; research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89C2B-3D65-47C8-B18B-8CCBF8F712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1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endParaRPr lang="en-US">
              <a:ea typeface="Calibri"/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>
                <a:cs typeface="Calibri"/>
              </a:rPr>
              <a:t>No funding for project except to purchase PAM and SF-12 (minimal from department, most from provider CME fund)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>
                <a:cs typeface="Calibri"/>
              </a:rPr>
              <a:t>PAM:  $75 as a research license (usually $4500/year)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>
                <a:cs typeface="Calibri"/>
              </a:rPr>
              <a:t>SF-12: $450/year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89C2B-3D65-47C8-B18B-8CCBF8F712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27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point increase in PAM score correlates to a 2% decrease in hospitalization and a 2% increase in medication adherence , tailor education and educational materials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endParaRPr lang="en-US"/>
          </a:p>
          <a:p>
            <a:r>
              <a:rPr lang="en-US">
                <a:cs typeface="Calibri"/>
              </a:rPr>
              <a:t>PCS = physical component score of SF-12</a:t>
            </a:r>
          </a:p>
          <a:p>
            <a:r>
              <a:rPr lang="en-US">
                <a:cs typeface="Calibri"/>
              </a:rPr>
              <a:t>MCS = mental component score of SF-12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89C2B-3D65-47C8-B18B-8CCBF8F712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11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Just leave as LU and DM columns or add "All" column as well? 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Does there need to be a caption to describe LU and DM? Should headings be different?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89C2B-3D65-47C8-B18B-8CCBF8F712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5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Weight loss statistically significant in both groups </a:t>
            </a:r>
          </a:p>
          <a:p>
            <a:r>
              <a:rPr lang="en-US">
                <a:cs typeface="Calibri"/>
              </a:rPr>
              <a:t>Statistically significant decrease in A1c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PAM changes borderline statistically significant </a:t>
            </a:r>
            <a:endParaRPr lang="en-US"/>
          </a:p>
          <a:p>
            <a:r>
              <a:rPr lang="en-US">
                <a:cs typeface="Calibri"/>
              </a:rPr>
              <a:t>Explain that increased access to pharm d and med changes improves a1c outcome along with lifestyle learning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89C2B-3D65-47C8-B18B-8CCBF8F712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97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Surveys took more time than anticipated and took away from the first session </a:t>
            </a:r>
          </a:p>
          <a:p>
            <a:r>
              <a:rPr lang="en-US" dirty="0"/>
              <a:t>Motivated patients can join at any time, making recruitment easier 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Lower patient commitment needed (can drop in and out) 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89C2B-3D65-47C8-B18B-8CCBF8F712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88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Patient teaching and support = older patients teaching newer patients 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89C2B-3D65-47C8-B18B-8CCBF8F712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32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Final slide? 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89C2B-3D65-47C8-B18B-8CCBF8F712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53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5E185B-3BDF-D14D-B085-A580EE226EAB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6E7E8"/>
              </a:gs>
              <a:gs pos="0">
                <a:schemeClr val="bg1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7C429685-219A-AF45-85AA-89BCC71FA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288" y="1410764"/>
            <a:ext cx="5365422" cy="103359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4D5828F-73AB-4E46-BF9F-BC0A8EBF0BF2}"/>
              </a:ext>
            </a:extLst>
          </p:cNvPr>
          <p:cNvSpPr/>
          <p:nvPr userDrawn="1"/>
        </p:nvSpPr>
        <p:spPr>
          <a:xfrm>
            <a:off x="0" y="3041354"/>
            <a:ext cx="12192000" cy="2336758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98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22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4690B5-94E9-834D-A68A-03D61DA740EC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20E2215C-96C6-8D43-AA77-F5ABF5E57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6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75B820-07C2-A949-BE2B-4A88861E97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6E7E8"/>
              </a:gs>
              <a:gs pos="0">
                <a:schemeClr val="bg1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757CB469-7135-4240-A8AB-EEF1493C23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4769" y="5705922"/>
            <a:ext cx="2356403" cy="45393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04B28AB-B922-D645-A3B2-3B6FC8273531}"/>
              </a:ext>
            </a:extLst>
          </p:cNvPr>
          <p:cNvSpPr/>
          <p:nvPr userDrawn="1"/>
        </p:nvSpPr>
        <p:spPr>
          <a:xfrm>
            <a:off x="0" y="2531400"/>
            <a:ext cx="12192000" cy="2336758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803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8654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6627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5433158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54331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5414995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62FB26-8DBC-4E4E-9215-B6E21C4A450E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8F1EDDEF-2B7F-3540-9C73-692A6B5886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09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5087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5087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AD3E57-6927-AB4B-A396-BE9535E4BB41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5A43A9FE-B5DC-8C44-B8CC-6108C5ACD7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0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6ACF14-7538-944A-B8D3-1F68ACCF22EF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542931A4-ADCD-2E4A-BB68-96666B651C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6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B613A13B-71E1-A444-AB28-18D6AC09F7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AFDF682A-EA69-D145-AC8E-FC5B234D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BE4F81D-D791-B54B-B817-2D5B2841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4E3B238-6DB3-B24D-A9A1-1914CFF85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9F6225-3A98-874A-B114-B830B68FF40C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76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3990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29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D954FD87-E782-B646-9AC7-30BE88FD3B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091F6FA-435C-3441-AC05-CCB47A34E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6AA0B62-C44F-7241-B4E4-B1A0DF648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78D541-3A9C-7F44-A648-CEE1110587DE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2C9C0F30-A5DB-7947-B02F-09E571940D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0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60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63" r:id="rId4"/>
    <p:sldLayoutId id="2147483664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91_4C474DF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9F_BD4D893E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98_569C6E0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6B_40B817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47375-7576-3645-AF3C-A1E5E6380F60}"/>
              </a:ext>
            </a:extLst>
          </p:cNvPr>
          <p:cNvSpPr txBox="1">
            <a:spLocks/>
          </p:cNvSpPr>
          <p:nvPr/>
        </p:nvSpPr>
        <p:spPr>
          <a:xfrm>
            <a:off x="1524000" y="3276617"/>
            <a:ext cx="9144000" cy="73183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chemeClr val="bg1"/>
                </a:solidFill>
              </a:rPr>
              <a:t>Impact of Group Medical Visits on Patient Engagement and Quality of Life </a:t>
            </a:r>
            <a:endParaRPr lang="en-US" sz="4800" b="1" spc="-15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3186" y="5375846"/>
            <a:ext cx="6096000" cy="1369606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algn="ctr" fontAlgn="base"/>
            <a:r>
              <a:rPr lang="en-US" b="1" dirty="0">
                <a:solidFill>
                  <a:schemeClr val="bg2"/>
                </a:solidFill>
              </a:rPr>
              <a:t>5/3/2022, STFM Indianapolis, IN​</a:t>
            </a:r>
          </a:p>
          <a:p>
            <a:pPr algn="ctr" fontAlgn="base"/>
            <a:endParaRPr lang="en-US" sz="1100" b="1">
              <a:solidFill>
                <a:schemeClr val="bg2"/>
              </a:solidFill>
            </a:endParaRPr>
          </a:p>
          <a:p>
            <a:pPr algn="ctr" fontAlgn="base"/>
            <a:r>
              <a:rPr lang="en-US" dirty="0">
                <a:solidFill>
                  <a:schemeClr val="bg2"/>
                </a:solidFill>
              </a:rPr>
              <a:t>Charlotte Talley Boyd, MA</a:t>
            </a:r>
            <a:endParaRPr lang="en-US" dirty="0">
              <a:solidFill>
                <a:schemeClr val="bg2"/>
              </a:solidFill>
              <a:cs typeface="Arial"/>
            </a:endParaRPr>
          </a:p>
          <a:p>
            <a:pPr algn="ctr" fontAlgn="base"/>
            <a:r>
              <a:rPr lang="en-US" dirty="0">
                <a:solidFill>
                  <a:schemeClr val="bg2"/>
                </a:solidFill>
              </a:rPr>
              <a:t>Carmen Strickland MD, MPH​</a:t>
            </a:r>
            <a:endParaRPr lang="en-US" dirty="0">
              <a:solidFill>
                <a:schemeClr val="bg2"/>
              </a:solidFill>
              <a:cs typeface="Arial"/>
            </a:endParaRPr>
          </a:p>
          <a:p>
            <a:pPr algn="ctr" fontAlgn="base"/>
            <a:r>
              <a:rPr lang="en-US" dirty="0">
                <a:solidFill>
                  <a:schemeClr val="bg2"/>
                </a:solidFill>
              </a:rPr>
              <a:t>Jennifer Roper, MD</a:t>
            </a:r>
            <a:endParaRPr lang="en-US" dirty="0"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974142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b="1">
                <a:solidFill>
                  <a:schemeClr val="bg2"/>
                </a:solidFill>
                <a:latin typeface="Arial"/>
                <a:cs typeface="Arial"/>
              </a:rPr>
              <a:t>Descriptive characteristics </a:t>
            </a:r>
            <a:endParaRPr lang="en-US">
              <a:solidFill>
                <a:schemeClr val="bg2"/>
              </a:solidFill>
              <a:cs typeface="Arial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265582"/>
              </p:ext>
            </p:extLst>
          </p:nvPr>
        </p:nvGraphicFramePr>
        <p:xfrm>
          <a:off x="1743205" y="1169095"/>
          <a:ext cx="8541696" cy="4749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0164">
                  <a:extLst>
                    <a:ext uri="{9D8B030D-6E8A-4147-A177-3AD203B41FA5}">
                      <a16:colId xmlns:a16="http://schemas.microsoft.com/office/drawing/2014/main" val="3155111703"/>
                    </a:ext>
                  </a:extLst>
                </a:gridCol>
                <a:gridCol w="2171178">
                  <a:extLst>
                    <a:ext uri="{9D8B030D-6E8A-4147-A177-3AD203B41FA5}">
                      <a16:colId xmlns:a16="http://schemas.microsoft.com/office/drawing/2014/main" val="1622717826"/>
                    </a:ext>
                  </a:extLst>
                </a:gridCol>
                <a:gridCol w="2080354">
                  <a:extLst>
                    <a:ext uri="{9D8B030D-6E8A-4147-A177-3AD203B41FA5}">
                      <a16:colId xmlns:a16="http://schemas.microsoft.com/office/drawing/2014/main" val="2819029164"/>
                    </a:ext>
                  </a:extLst>
                </a:gridCol>
              </a:tblGrid>
              <a:tr h="379133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Lighten Up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Diabetes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816531"/>
                  </a:ext>
                </a:extLst>
              </a:tr>
              <a:tr h="3791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aseline="0">
                          <a:solidFill>
                            <a:schemeClr val="tx2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010975"/>
                  </a:ext>
                </a:extLst>
              </a:tr>
              <a:tr h="379133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Age, median,</a:t>
                      </a:r>
                      <a:r>
                        <a:rPr lang="en-US" sz="1600" baseline="0">
                          <a:solidFill>
                            <a:schemeClr val="tx2"/>
                          </a:solidFill>
                        </a:rPr>
                        <a:t> years</a:t>
                      </a:r>
                      <a:endParaRPr lang="en-US" sz="16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857040"/>
                  </a:ext>
                </a:extLst>
              </a:tr>
              <a:tr h="368601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Weight, mean (SD), </a:t>
                      </a:r>
                      <a:r>
                        <a:rPr lang="en-US" sz="1600" err="1">
                          <a:solidFill>
                            <a:schemeClr val="tx2"/>
                          </a:solidFill>
                        </a:rPr>
                        <a:t>lbs</a:t>
                      </a:r>
                      <a:endParaRPr lang="en-US" sz="16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266.7 (47.0)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219.4 (44.4)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477861"/>
                  </a:ext>
                </a:extLst>
              </a:tr>
              <a:tr h="579231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Gender    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                 </a:t>
                      </a:r>
                      <a:r>
                        <a:rPr lang="en-US" sz="1600" i="1">
                          <a:solidFill>
                            <a:schemeClr val="tx2"/>
                          </a:solidFill>
                        </a:rPr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9 (75%)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26 (66.7%)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669064"/>
                  </a:ext>
                </a:extLst>
              </a:tr>
              <a:tr h="379133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                 </a:t>
                      </a:r>
                      <a:r>
                        <a:rPr lang="en-US" sz="1600" i="1">
                          <a:solidFill>
                            <a:schemeClr val="tx2"/>
                          </a:solidFill>
                        </a:rPr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3 (25%)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13 (33.3%)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447006"/>
                  </a:ext>
                </a:extLst>
              </a:tr>
              <a:tr h="568699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Race         </a:t>
                      </a:r>
                    </a:p>
                    <a:p>
                      <a:pPr lvl="0">
                        <a:buNone/>
                      </a:pPr>
                      <a:r>
                        <a:rPr lang="en-US" sz="1600" i="1">
                          <a:solidFill>
                            <a:schemeClr val="tx2"/>
                          </a:solidFill>
                        </a:rPr>
                        <a:t>                 Black</a:t>
                      </a:r>
                      <a:endParaRPr lang="en-US" sz="16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6 (50.0%)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20 (51.3%)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982115"/>
                  </a:ext>
                </a:extLst>
              </a:tr>
              <a:tr h="379133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              </a:t>
                      </a:r>
                      <a:r>
                        <a:rPr lang="en-US" sz="1600" i="1">
                          <a:solidFill>
                            <a:schemeClr val="tx2"/>
                          </a:solidFill>
                        </a:rPr>
                        <a:t>   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tx2"/>
                          </a:solidFill>
                          <a:latin typeface="Arial"/>
                        </a:rPr>
                        <a:t>6 (50.0%)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18 (46.1%)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727336"/>
                  </a:ext>
                </a:extLst>
              </a:tr>
              <a:tr h="36860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i="0">
                          <a:solidFill>
                            <a:schemeClr val="tx2"/>
                          </a:solidFill>
                        </a:rPr>
                        <a:t>                 </a:t>
                      </a:r>
                      <a:r>
                        <a:rPr lang="en-US" sz="1600" i="1">
                          <a:solidFill>
                            <a:schemeClr val="tx2"/>
                          </a:solidFill>
                        </a:rPr>
                        <a:t>Hispanic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1 (2.6%)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041705"/>
                  </a:ext>
                </a:extLst>
              </a:tr>
              <a:tr h="379133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HbA1c,</a:t>
                      </a:r>
                      <a:r>
                        <a:rPr lang="en-US" sz="1600" baseline="0">
                          <a:solidFill>
                            <a:schemeClr val="tx2"/>
                          </a:solidFill>
                        </a:rPr>
                        <a:t> mean (SD), %</a:t>
                      </a:r>
                      <a:endParaRPr lang="en-US" sz="16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8.2 (1.9)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837076"/>
                  </a:ext>
                </a:extLst>
              </a:tr>
              <a:tr h="579231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Duration of T2DM,</a:t>
                      </a:r>
                      <a:r>
                        <a:rPr lang="en-US" sz="1600" baseline="0">
                          <a:solidFill>
                            <a:schemeClr val="tx2"/>
                          </a:solidFill>
                        </a:rPr>
                        <a:t> median,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89.5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341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2794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b="1">
                <a:solidFill>
                  <a:schemeClr val="bg2"/>
                </a:solidFill>
                <a:latin typeface="Arial"/>
                <a:cs typeface="Arial"/>
              </a:rPr>
              <a:t>Results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7094316"/>
              </p:ext>
            </p:extLst>
          </p:nvPr>
        </p:nvGraphicFramePr>
        <p:xfrm>
          <a:off x="772438" y="1096027"/>
          <a:ext cx="10447730" cy="4467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2575">
                  <a:extLst>
                    <a:ext uri="{9D8B030D-6E8A-4147-A177-3AD203B41FA5}">
                      <a16:colId xmlns:a16="http://schemas.microsoft.com/office/drawing/2014/main" val="3155111703"/>
                    </a:ext>
                  </a:extLst>
                </a:gridCol>
                <a:gridCol w="1037043">
                  <a:extLst>
                    <a:ext uri="{9D8B030D-6E8A-4147-A177-3AD203B41FA5}">
                      <a16:colId xmlns:a16="http://schemas.microsoft.com/office/drawing/2014/main" val="1622717826"/>
                    </a:ext>
                  </a:extLst>
                </a:gridCol>
                <a:gridCol w="1064710">
                  <a:extLst>
                    <a:ext uri="{9D8B030D-6E8A-4147-A177-3AD203B41FA5}">
                      <a16:colId xmlns:a16="http://schemas.microsoft.com/office/drawing/2014/main" val="326675288"/>
                    </a:ext>
                  </a:extLst>
                </a:gridCol>
                <a:gridCol w="2004163">
                  <a:extLst>
                    <a:ext uri="{9D8B030D-6E8A-4147-A177-3AD203B41FA5}">
                      <a16:colId xmlns:a16="http://schemas.microsoft.com/office/drawing/2014/main" val="2819029164"/>
                    </a:ext>
                  </a:extLst>
                </a:gridCol>
                <a:gridCol w="2064395">
                  <a:extLst>
                    <a:ext uri="{9D8B030D-6E8A-4147-A177-3AD203B41FA5}">
                      <a16:colId xmlns:a16="http://schemas.microsoft.com/office/drawing/2014/main" val="3615886494"/>
                    </a:ext>
                  </a:extLst>
                </a:gridCol>
                <a:gridCol w="1834844">
                  <a:extLst>
                    <a:ext uri="{9D8B030D-6E8A-4147-A177-3AD203B41FA5}">
                      <a16:colId xmlns:a16="http://schemas.microsoft.com/office/drawing/2014/main" val="3434335545"/>
                    </a:ext>
                  </a:extLst>
                </a:gridCol>
              </a:tblGrid>
              <a:tr h="579198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Time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Time 2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Mean Difference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SD of Difference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Paired t-test </a:t>
                      </a:r>
                      <a:endParaRPr lang="en-US" sz="1600"/>
                    </a:p>
                    <a:p>
                      <a:pPr lvl="0">
                        <a:buNone/>
                      </a:pPr>
                      <a:r>
                        <a:rPr lang="en-US" sz="1600" dirty="0"/>
                        <a:t>p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816531"/>
                  </a:ext>
                </a:extLst>
              </a:tr>
              <a:tr h="83506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Weight, </a:t>
                      </a:r>
                      <a:r>
                        <a:rPr lang="en-US" sz="1600" dirty="0" err="1">
                          <a:solidFill>
                            <a:schemeClr val="tx2"/>
                          </a:solidFill>
                        </a:rPr>
                        <a:t>lbs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 (SD)</a:t>
                      </a:r>
                    </a:p>
                    <a:p>
                      <a:pPr lvl="0">
                        <a:buNone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                Lighten Up</a:t>
                      </a:r>
                    </a:p>
                    <a:p>
                      <a:pPr lvl="0">
                        <a:buNone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                Diabetes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266.7 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tx2"/>
                          </a:solidFill>
                          <a:latin typeface="Arial"/>
                        </a:rPr>
                        <a:t>216.9 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>
                        <a:solidFill>
                          <a:schemeClr val="tx2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257.9</a:t>
                      </a:r>
                    </a:p>
                    <a:p>
                      <a:pPr lvl="0">
                        <a:buNone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213.5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-8.8</a:t>
                      </a:r>
                    </a:p>
                    <a:p>
                      <a:pPr lvl="0">
                        <a:buNone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-3.4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>
                        <a:solidFill>
                          <a:schemeClr val="tx2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9.6</a:t>
                      </a:r>
                    </a:p>
                    <a:p>
                      <a:pPr lvl="0">
                        <a:buNone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>
                        <a:solidFill>
                          <a:schemeClr val="tx2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.006</a:t>
                      </a:r>
                    </a:p>
                    <a:p>
                      <a:pPr lvl="0">
                        <a:buNone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.002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477861"/>
                  </a:ext>
                </a:extLst>
              </a:tr>
              <a:tr h="584547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tx2"/>
                          </a:solidFill>
                          <a:latin typeface="Arial"/>
                        </a:rPr>
                        <a:t>HbA1c, mean (SD), %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tx2"/>
                          </a:solidFill>
                        </a:rPr>
                        <a:t>                Diabetes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tx2"/>
                          </a:solidFill>
                          <a:latin typeface="Arial"/>
                        </a:rPr>
                        <a:t>8.1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>
                        <a:solidFill>
                          <a:schemeClr val="tx2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7.2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chemeClr val="tx2"/>
                        </a:solidFill>
                        <a:latin typeface="Arial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tx2"/>
                          </a:solidFill>
                          <a:latin typeface="Arial"/>
                        </a:rPr>
                        <a:t>-0.9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chemeClr val="tx2"/>
                        </a:solidFill>
                        <a:latin typeface="Arial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tx2"/>
                          </a:solidFill>
                          <a:latin typeface="Arial"/>
                        </a:rPr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chemeClr val="tx2"/>
                        </a:solidFill>
                        <a:latin typeface="Arial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tx2"/>
                          </a:solidFill>
                          <a:latin typeface="Arial"/>
                        </a:rPr>
                        <a:t>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447006"/>
                  </a:ext>
                </a:extLst>
              </a:tr>
              <a:tr h="81419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PAM Score 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tx2"/>
                          </a:solidFill>
                          <a:latin typeface="Arial"/>
                        </a:rPr>
                        <a:t>                Lighten Up</a:t>
                      </a:r>
                      <a:endParaRPr lang="en-US" sz="1600" b="0" i="0" u="none" strike="noStrike" noProof="0" dirty="0"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tx2"/>
                          </a:solidFill>
                          <a:latin typeface="Arial"/>
                        </a:rPr>
                        <a:t>                Diabetes</a:t>
                      </a:r>
                      <a:endParaRPr lang="en-US" sz="1600" i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chemeClr val="tx2"/>
                        </a:solidFill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tx2"/>
                          </a:solidFill>
                          <a:latin typeface="Arial"/>
                        </a:rPr>
                        <a:t>60.4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tx2"/>
                          </a:solidFill>
                          <a:latin typeface="Arial"/>
                        </a:rPr>
                        <a:t>65.7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chemeClr val="tx2"/>
                        </a:solidFill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tx2"/>
                          </a:solidFill>
                          <a:latin typeface="Arial"/>
                        </a:rPr>
                        <a:t>66.8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tx2"/>
                          </a:solidFill>
                          <a:latin typeface="Arial"/>
                        </a:rPr>
                        <a:t>69.4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6.4</a:t>
                      </a:r>
                    </a:p>
                    <a:p>
                      <a:pPr lvl="0">
                        <a:buNone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>
                        <a:solidFill>
                          <a:schemeClr val="tx2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12.7</a:t>
                      </a:r>
                    </a:p>
                    <a:p>
                      <a:pPr lvl="0">
                        <a:buNone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>
                        <a:solidFill>
                          <a:schemeClr val="tx2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.095</a:t>
                      </a:r>
                    </a:p>
                    <a:p>
                      <a:pPr lvl="0">
                        <a:buNone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.060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727336"/>
                  </a:ext>
                </a:extLst>
              </a:tr>
              <a:tr h="36858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aseline="0" dirty="0">
                          <a:solidFill>
                            <a:schemeClr val="tx2"/>
                          </a:solidFill>
                        </a:rPr>
                        <a:t>SF-12 PCS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baseline="0" noProof="0" dirty="0">
                          <a:solidFill>
                            <a:schemeClr val="tx2"/>
                          </a:solidFill>
                          <a:latin typeface="Arial"/>
                        </a:rPr>
                        <a:t>                Lighten Up</a:t>
                      </a:r>
                      <a:endParaRPr lang="en-US" sz="1600" b="0" i="0" u="none" strike="noStrike" baseline="0" noProof="0" dirty="0"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baseline="0" noProof="0" dirty="0">
                          <a:solidFill>
                            <a:schemeClr val="tx2"/>
                          </a:solidFill>
                          <a:latin typeface="Arial"/>
                        </a:rPr>
                        <a:t>                Diabetes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1600">
                        <a:solidFill>
                          <a:schemeClr val="tx2"/>
                        </a:solidFill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tx2"/>
                          </a:solidFill>
                          <a:latin typeface="Arial"/>
                        </a:rPr>
                        <a:t>44.5</a:t>
                      </a:r>
                    </a:p>
                    <a:p>
                      <a:pPr lvl="0" algn="l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tx2"/>
                          </a:solidFill>
                          <a:latin typeface="Arial"/>
                        </a:rPr>
                        <a:t>44.3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1600">
                        <a:solidFill>
                          <a:schemeClr val="tx2"/>
                        </a:solidFill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47.7</a:t>
                      </a:r>
                    </a:p>
                    <a:p>
                      <a:pPr lvl="0" algn="l">
                        <a:buNone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44.7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>
                        <a:solidFill>
                          <a:schemeClr val="tx2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3.2</a:t>
                      </a:r>
                    </a:p>
                    <a:p>
                      <a:pPr lvl="0">
                        <a:buNone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>
                        <a:solidFill>
                          <a:schemeClr val="tx2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6.6</a:t>
                      </a:r>
                    </a:p>
                    <a:p>
                      <a:pPr lvl="0">
                        <a:buNone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7.1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>
                        <a:solidFill>
                          <a:schemeClr val="tx2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.106</a:t>
                      </a:r>
                    </a:p>
                    <a:p>
                      <a:pPr lvl="0">
                        <a:buNone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.748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041705"/>
                  </a:ext>
                </a:extLst>
              </a:tr>
              <a:tr h="37911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SF-12 MCS</a:t>
                      </a:r>
                      <a:endParaRPr lang="en-US" sz="1600" b="0" i="0" u="none" strike="noStrike" noProof="0" dirty="0"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tx2"/>
                          </a:solidFill>
                          <a:latin typeface="Arial"/>
                        </a:rPr>
                        <a:t>                Lighten Up</a:t>
                      </a:r>
                      <a:endParaRPr lang="en-US" sz="1600" b="0" i="0" u="none" strike="noStrike" noProof="0"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tx2"/>
                          </a:solidFill>
                          <a:latin typeface="Arial"/>
                        </a:rPr>
                        <a:t>                Diabetes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>
                        <a:solidFill>
                          <a:schemeClr val="tx2"/>
                        </a:solidFill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48.2</a:t>
                      </a:r>
                    </a:p>
                    <a:p>
                      <a:pPr lvl="0" algn="l">
                        <a:buNone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51.6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1600">
                        <a:solidFill>
                          <a:schemeClr val="tx2"/>
                        </a:solidFill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50.3</a:t>
                      </a:r>
                    </a:p>
                    <a:p>
                      <a:pPr lvl="0" algn="l">
                        <a:buNone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52.6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2.1</a:t>
                      </a:r>
                    </a:p>
                    <a:p>
                      <a:pPr lvl="0">
                        <a:buNone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>
                        <a:solidFill>
                          <a:schemeClr val="tx2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7.3</a:t>
                      </a:r>
                    </a:p>
                    <a:p>
                      <a:pPr lvl="0">
                        <a:buNone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>
                        <a:solidFill>
                          <a:schemeClr val="tx2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.323</a:t>
                      </a:r>
                    </a:p>
                    <a:p>
                      <a:pPr lvl="0">
                        <a:buNone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.474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837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597523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2"/>
                </a:solidFill>
              </a:rPr>
              <a:t>Lessons Learned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4220"/>
            <a:ext cx="10515600" cy="4341400"/>
          </a:xfrm>
        </p:spPr>
        <p:txBody>
          <a:bodyPr lIns="91440" tIns="45720" rIns="91440" bIns="45720" anchor="t"/>
          <a:lstStyle/>
          <a:p>
            <a:pPr fontAlgn="base"/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Improving weight and blood sugars</a:t>
            </a:r>
          </a:p>
          <a:p>
            <a:pPr fontAlgn="base"/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PAM/SF12 assessment was challenging​</a:t>
            </a:r>
          </a:p>
          <a:p>
            <a:pPr fontAlgn="base"/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Timing of A1C </a:t>
            </a:r>
          </a:p>
          <a:p>
            <a:pPr fontAlgn="base"/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Rolling admission benefits​</a:t>
            </a:r>
          </a:p>
          <a:p>
            <a:pPr fontAlgn="base"/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 Intake visit benefits​</a:t>
            </a:r>
          </a:p>
          <a:p>
            <a:pPr lvl="1" fontAlgn="base"/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Telehealth</a:t>
            </a:r>
          </a:p>
          <a:p>
            <a:pPr lvl="1" fontAlgn="base"/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Individual plan </a:t>
            </a:r>
          </a:p>
          <a:p>
            <a:pPr lvl="1" fontAlgn="base"/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Medication option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849176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2"/>
                </a:solidFill>
              </a:rPr>
              <a:t>GMV Next Steps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4219"/>
            <a:ext cx="10515600" cy="5461129"/>
          </a:xfrm>
        </p:spPr>
        <p:txBody>
          <a:bodyPr lIns="91440" tIns="45720" rIns="91440" bIns="45720" anchor="t"/>
          <a:lstStyle/>
          <a:p>
            <a:pPr marL="0" indent="0" fontAlgn="base">
              <a:buNone/>
            </a:pP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1. Ready for larger groups ​</a:t>
            </a:r>
          </a:p>
          <a:p>
            <a:pPr lvl="1" fontAlgn="base"/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Co-facilitation​</a:t>
            </a:r>
          </a:p>
          <a:p>
            <a:pPr lvl="1" fontAlgn="base"/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Light documentation/1:1 interaction time​</a:t>
            </a:r>
          </a:p>
          <a:p>
            <a:pPr lvl="1"/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Patient teaching and support </a:t>
            </a:r>
          </a:p>
          <a:p>
            <a:pPr marL="0" indent="0" fontAlgn="base">
              <a:buNone/>
            </a:pP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2. Adding new providers – onboarding process needed​</a:t>
            </a:r>
          </a:p>
          <a:p>
            <a:pPr lvl="1" fontAlgn="base"/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Facilitation guide​</a:t>
            </a:r>
          </a:p>
          <a:p>
            <a:pPr lvl="1" fontAlgn="base"/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Facilitation training​</a:t>
            </a:r>
          </a:p>
          <a:p>
            <a:pPr marL="0" indent="0" fontAlgn="base">
              <a:buNone/>
            </a:pP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3. New projects​</a:t>
            </a:r>
          </a:p>
          <a:p>
            <a:pPr lvl="1" fontAlgn="base"/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Successful CGM project – what's next?</a:t>
            </a:r>
          </a:p>
          <a:p>
            <a:pPr marL="0" indent="0">
              <a:buNone/>
            </a:pPr>
            <a:endParaRPr lang="en-US" sz="2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090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B378A-2B58-9B49-8257-52BE1A09A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823" y="474153"/>
            <a:ext cx="10515600" cy="5262463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latin typeface="Arial"/>
                <a:cs typeface="Arial"/>
              </a:rPr>
              <a:t>Photographs used in this presentation used with permission from CHI</a:t>
            </a:r>
            <a:endParaRPr lang="en-US" sz="1600" dirty="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latin typeface="Arial"/>
                <a:cs typeface="Arial"/>
              </a:rPr>
              <a:t>Kirk, J et al. (2018). Educational strategies of diabetes group medical visits: a review. Current Diabetes Reviews, 14 (3): 227-236.</a:t>
            </a:r>
            <a:endParaRPr lang="en-US" sz="1600" dirty="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br>
              <a:rPr lang="en-US" sz="1600" dirty="0">
                <a:latin typeface="Arial"/>
                <a:cs typeface="Arial"/>
              </a:rPr>
            </a:br>
            <a:r>
              <a:rPr lang="en-US" sz="160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600" err="1">
                <a:solidFill>
                  <a:schemeClr val="tx2"/>
                </a:solidFill>
                <a:latin typeface="Arial"/>
                <a:cs typeface="Arial"/>
              </a:rPr>
              <a:t>Loosman</a:t>
            </a:r>
            <a:r>
              <a:rPr lang="en-US" sz="1600" dirty="0">
                <a:solidFill>
                  <a:schemeClr val="tx2"/>
                </a:solidFill>
                <a:latin typeface="Arial"/>
                <a:cs typeface="Arial"/>
              </a:rPr>
              <a:t>, W, et al. (2015). Short-form 12 or short-form 36 to measure quality-of-life changes in dialysis patients? Nephrology Dialysis Transplant, 30 (7): 1170-1176.</a:t>
            </a:r>
            <a:endParaRPr lang="en-US" sz="160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br>
              <a:rPr lang="en-US" sz="1600" dirty="0">
                <a:latin typeface="Arial"/>
                <a:cs typeface="Arial"/>
              </a:rPr>
            </a:br>
            <a:r>
              <a:rPr lang="en-US" sz="1600">
                <a:solidFill>
                  <a:schemeClr val="tx2"/>
                </a:solidFill>
                <a:latin typeface="Arial"/>
                <a:cs typeface="Arial"/>
              </a:rPr>
              <a:t>Hibbard, J, et al. (2005). Development and testing of a short form of the Patient </a:t>
            </a:r>
            <a:r>
              <a:rPr lang="en-US" sz="1600" dirty="0">
                <a:solidFill>
                  <a:schemeClr val="tx2"/>
                </a:solidFill>
                <a:latin typeface="Arial"/>
                <a:cs typeface="Arial"/>
              </a:rPr>
              <a:t>Activation Measure. Health Research and Educational Trust.</a:t>
            </a:r>
            <a:endParaRPr lang="en-US" sz="160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br>
              <a:rPr lang="en-US" sz="1600" dirty="0">
                <a:latin typeface="Arial"/>
                <a:cs typeface="Arial"/>
              </a:rPr>
            </a:br>
            <a:r>
              <a:rPr lang="en-US" sz="1600">
                <a:solidFill>
                  <a:schemeClr val="tx2"/>
                </a:solidFill>
                <a:latin typeface="Arial"/>
                <a:cs typeface="Arial"/>
              </a:rPr>
              <a:t>Wan, W, et a. A. (2018). Economic evaluation of group medical visits for adults with </a:t>
            </a:r>
            <a:r>
              <a:rPr lang="en-US" sz="1600" dirty="0">
                <a:solidFill>
                  <a:schemeClr val="tx2"/>
                </a:solidFill>
                <a:latin typeface="Arial"/>
                <a:cs typeface="Arial"/>
              </a:rPr>
              <a:t>diabetes in community health centers. Diabetes, 67(1).</a:t>
            </a:r>
            <a:endParaRPr lang="en-US" sz="1600" dirty="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  <a:latin typeface="Arial"/>
                <a:cs typeface="Arial"/>
              </a:rPr>
              <a:t>Thompson-Lastad, A, et al. (2019). Integrative group medical visits: a national scoping </a:t>
            </a:r>
            <a:r>
              <a:rPr lang="en-US" sz="1600" dirty="0">
                <a:solidFill>
                  <a:schemeClr val="tx2"/>
                </a:solidFill>
                <a:latin typeface="Arial"/>
                <a:cs typeface="Arial"/>
              </a:rPr>
              <a:t>survey of safety-net clinics. Health Equity, 3(1).</a:t>
            </a:r>
            <a:endParaRPr lang="en-US" sz="160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br>
              <a:rPr lang="en-US" sz="1600" dirty="0">
                <a:latin typeface="Arial"/>
                <a:cs typeface="Arial"/>
              </a:rPr>
            </a:br>
            <a:r>
              <a:rPr lang="en-US" sz="1600">
                <a:solidFill>
                  <a:schemeClr val="tx2"/>
                </a:solidFill>
                <a:latin typeface="Arial"/>
                <a:cs typeface="Arial"/>
              </a:rPr>
              <a:t>Kirk JK, Boyd CT, Spangler JG, Strickland CG (2020). Group Medical Visits (GMV): </a:t>
            </a:r>
            <a:r>
              <a:rPr lang="en-US" sz="1600" dirty="0">
                <a:solidFill>
                  <a:schemeClr val="tx2"/>
                </a:solidFill>
                <a:latin typeface="Arial"/>
                <a:cs typeface="Arial"/>
              </a:rPr>
              <a:t>experiences with patient and resident implementation. Expert Rev </a:t>
            </a:r>
            <a:r>
              <a:rPr lang="en-US" sz="1600" err="1">
                <a:solidFill>
                  <a:schemeClr val="tx2"/>
                </a:solidFill>
                <a:latin typeface="Arial"/>
                <a:cs typeface="Arial"/>
              </a:rPr>
              <a:t>Endocrin</a:t>
            </a:r>
            <a:r>
              <a:rPr lang="en-US" sz="160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600" err="1">
                <a:solidFill>
                  <a:schemeClr val="tx2"/>
                </a:solidFill>
                <a:latin typeface="Arial"/>
                <a:cs typeface="Arial"/>
              </a:rPr>
              <a:t>Metab</a:t>
            </a:r>
            <a:r>
              <a:rPr lang="en-US" sz="1600" dirty="0">
                <a:solidFill>
                  <a:schemeClr val="tx2"/>
                </a:solidFill>
                <a:latin typeface="Arial"/>
                <a:cs typeface="Arial"/>
              </a:rPr>
              <a:t> Jan;15(1) 51-57. </a:t>
            </a:r>
            <a:r>
              <a:rPr lang="en-US" sz="1600" err="1">
                <a:solidFill>
                  <a:schemeClr val="tx2"/>
                </a:solidFill>
                <a:latin typeface="Arial"/>
                <a:cs typeface="Arial"/>
              </a:rPr>
              <a:t>doi</a:t>
            </a:r>
            <a:r>
              <a:rPr lang="en-US" sz="1600" dirty="0">
                <a:solidFill>
                  <a:schemeClr val="tx2"/>
                </a:solidFill>
                <a:latin typeface="Arial"/>
                <a:cs typeface="Arial"/>
              </a:rPr>
              <a:t>: 10.1080/17446651.2020.1717946, </a:t>
            </a:r>
            <a:r>
              <a:rPr lang="en-US" sz="1600" err="1">
                <a:solidFill>
                  <a:schemeClr val="tx2"/>
                </a:solidFill>
                <a:latin typeface="Arial"/>
                <a:cs typeface="Arial"/>
              </a:rPr>
              <a:t>Epub</a:t>
            </a:r>
            <a:r>
              <a:rPr lang="en-US" sz="1600" dirty="0">
                <a:solidFill>
                  <a:schemeClr val="tx2"/>
                </a:solidFill>
                <a:latin typeface="Arial"/>
                <a:cs typeface="Arial"/>
              </a:rPr>
              <a:t> 2020 Jan 28. PMID: 31990589.</a:t>
            </a:r>
            <a:endParaRPr lang="en-US" sz="1600">
              <a:solidFill>
                <a:schemeClr val="tx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9732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1456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5C0D-CB1A-804B-BB96-27AC343F77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7149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b="1" spc="-150">
                <a:solidFill>
                  <a:srgbClr val="008C95"/>
                </a:solidFill>
              </a:rPr>
              <a:t>Objectives</a:t>
            </a:r>
            <a:endParaRPr lang="en-US" b="1" spc="-1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6CEFF-99AE-E948-914A-EF71E9C2205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97149" y="153266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>
                <a:solidFill>
                  <a:schemeClr val="tx2"/>
                </a:solidFill>
              </a:rPr>
              <a:t>1. Discuss use of the group medical visit (GMV) model for chronic disease conditions in a family medicine residency program​</a:t>
            </a:r>
          </a:p>
          <a:p>
            <a:pPr marL="0" indent="0" fontAlgn="base">
              <a:buNone/>
            </a:pPr>
            <a:r>
              <a:rPr lang="en-US">
                <a:solidFill>
                  <a:schemeClr val="tx2"/>
                </a:solidFill>
              </a:rPr>
              <a:t>2. Relate the features of group care models that support enhanced levels of patient activation and the impact this might have on overall health outcomes.​</a:t>
            </a:r>
          </a:p>
          <a:p>
            <a:pPr marL="0" indent="0" fontAlgn="base">
              <a:buNone/>
            </a:pPr>
            <a:r>
              <a:rPr lang="en-US">
                <a:solidFill>
                  <a:schemeClr val="tx2"/>
                </a:solidFill>
              </a:rPr>
              <a:t>3. Describe a project assessing impact of GMV on patient activation and quality of life.</a:t>
            </a:r>
            <a:endParaRPr lang="en-US" sz="200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6D8309-74DC-F740-B252-2E7E7B3D4569}"/>
              </a:ext>
            </a:extLst>
          </p:cNvPr>
          <p:cNvCxnSpPr/>
          <p:nvPr/>
        </p:nvCxnSpPr>
        <p:spPr>
          <a:xfrm>
            <a:off x="940769" y="1253751"/>
            <a:ext cx="10207487" cy="0"/>
          </a:xfrm>
          <a:prstGeom prst="line">
            <a:avLst/>
          </a:prstGeom>
          <a:ln w="12700">
            <a:solidFill>
              <a:srgbClr val="008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244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A83D405-240D-844E-B9BE-403F33E1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000" b="1">
                <a:solidFill>
                  <a:schemeClr val="bg2"/>
                </a:solidFill>
                <a:latin typeface="Helvetica" pitchFamily="2" charset="0"/>
              </a:defRPr>
            </a:lvl1pPr>
          </a:lstStyle>
          <a:p>
            <a:pPr algn="ctr"/>
            <a:fld id="{15A3A3CC-4A33-426F-9192-929F87B7DC63}" type="slidenum">
              <a:rPr lang="en-ID" b="0" smtClean="0">
                <a:solidFill>
                  <a:schemeClr val="bg1"/>
                </a:solidFill>
                <a:latin typeface="Arial" panose="020B0604020202020204" pitchFamily="34" charset="0"/>
              </a:rPr>
              <a:pPr algn="ctr"/>
              <a:t>3</a:t>
            </a:fld>
            <a:endParaRPr lang="en-ID" b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446694-51C2-1148-8496-1AE4F7961B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5825" y="365125"/>
            <a:ext cx="5181600" cy="13255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300" b="1">
                <a:solidFill>
                  <a:schemeClr val="bg2"/>
                </a:solidFill>
              </a:rPr>
              <a:t>Group Medical Visits at ​</a:t>
            </a:r>
            <a:br>
              <a:rPr lang="en-US" sz="2300" b="1">
                <a:solidFill>
                  <a:schemeClr val="bg2"/>
                </a:solidFill>
              </a:rPr>
            </a:br>
            <a:r>
              <a:rPr lang="en-US" sz="2300" b="1">
                <a:solidFill>
                  <a:schemeClr val="bg2"/>
                </a:solidFill>
              </a:rPr>
              <a:t>Atrium Health Wake Forest Baptist​</a:t>
            </a:r>
            <a:br>
              <a:rPr lang="en-US" sz="2300" b="1">
                <a:solidFill>
                  <a:schemeClr val="bg2"/>
                </a:solidFill>
              </a:rPr>
            </a:br>
            <a:r>
              <a:rPr lang="en-US" sz="2300" b="1">
                <a:solidFill>
                  <a:schemeClr val="bg2"/>
                </a:solidFill>
              </a:rPr>
              <a:t>Family Medicine Residency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9707F-7400-7044-932C-1E94073F9DA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65825" y="1828800"/>
            <a:ext cx="4865688" cy="4314825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fontAlgn="base"/>
            <a:r>
              <a:rPr lang="en-US" sz="2200">
                <a:solidFill>
                  <a:schemeClr val="tx2"/>
                </a:solidFill>
              </a:rPr>
              <a:t>History​</a:t>
            </a:r>
          </a:p>
          <a:p>
            <a:pPr fontAlgn="base"/>
            <a:r>
              <a:rPr lang="en-US" sz="2200">
                <a:solidFill>
                  <a:schemeClr val="tx2"/>
                </a:solidFill>
              </a:rPr>
              <a:t>Team​</a:t>
            </a:r>
          </a:p>
          <a:p>
            <a:pPr fontAlgn="base"/>
            <a:r>
              <a:rPr lang="en-US" sz="2200">
                <a:solidFill>
                  <a:schemeClr val="tx2"/>
                </a:solidFill>
              </a:rPr>
              <a:t>Patients/recruiting​</a:t>
            </a:r>
          </a:p>
          <a:p>
            <a:pPr fontAlgn="base"/>
            <a:r>
              <a:rPr lang="en-US" sz="2200">
                <a:solidFill>
                  <a:schemeClr val="tx2"/>
                </a:solidFill>
              </a:rPr>
              <a:t>Programs​</a:t>
            </a:r>
          </a:p>
          <a:p>
            <a:pPr lvl="1" fontAlgn="base"/>
            <a:r>
              <a:rPr lang="en-US" sz="1800">
                <a:solidFill>
                  <a:schemeClr val="tx2"/>
                </a:solidFill>
                <a:latin typeface="Arial"/>
                <a:cs typeface="Arial"/>
              </a:rPr>
              <a:t>Diabetes​</a:t>
            </a:r>
          </a:p>
          <a:p>
            <a:pPr lvl="1" fontAlgn="base"/>
            <a:r>
              <a:rPr lang="en-US" sz="1800">
                <a:solidFill>
                  <a:schemeClr val="tx2"/>
                </a:solidFill>
                <a:latin typeface="Arial"/>
                <a:cs typeface="Arial"/>
              </a:rPr>
              <a:t>Weight management- Lighten-Up​</a:t>
            </a:r>
          </a:p>
          <a:p>
            <a:pPr fontAlgn="base"/>
            <a:r>
              <a:rPr lang="en-US" sz="2200">
                <a:solidFill>
                  <a:schemeClr val="tx2"/>
                </a:solidFill>
              </a:rPr>
              <a:t>Sessions​</a:t>
            </a:r>
          </a:p>
          <a:p>
            <a:pPr fontAlgn="base"/>
            <a:r>
              <a:rPr lang="en-US" sz="2200">
                <a:solidFill>
                  <a:schemeClr val="tx2"/>
                </a:solidFill>
              </a:rPr>
              <a:t>Key Elements​</a:t>
            </a:r>
          </a:p>
          <a:p>
            <a:pPr marL="0" indent="0" fontAlgn="base">
              <a:buNone/>
            </a:pPr>
            <a:endParaRPr lang="en-US"/>
          </a:p>
          <a:p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F09B8F-80CF-6542-AF40-F9E53E04B159}"/>
              </a:ext>
            </a:extLst>
          </p:cNvPr>
          <p:cNvCxnSpPr>
            <a:cxnSpLocks/>
          </p:cNvCxnSpPr>
          <p:nvPr/>
        </p:nvCxnSpPr>
        <p:spPr>
          <a:xfrm>
            <a:off x="1268430" y="1534308"/>
            <a:ext cx="4866862" cy="0"/>
          </a:xfrm>
          <a:prstGeom prst="line">
            <a:avLst/>
          </a:prstGeom>
          <a:ln w="12700">
            <a:solidFill>
              <a:srgbClr val="008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867" y="365125"/>
            <a:ext cx="3481812" cy="534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064FD19-46BF-1240-A93A-ADEB8E0D5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000" b="1">
                <a:solidFill>
                  <a:schemeClr val="bg2"/>
                </a:solidFill>
                <a:latin typeface="Helvetica" pitchFamily="2" charset="0"/>
              </a:defRPr>
            </a:lvl1pPr>
          </a:lstStyle>
          <a:p>
            <a:pPr algn="ctr"/>
            <a:fld id="{15A3A3CC-4A33-426F-9192-929F87B7DC63}" type="slidenum">
              <a:rPr lang="en-ID" b="0" smtClean="0">
                <a:solidFill>
                  <a:schemeClr val="bg1"/>
                </a:solidFill>
                <a:latin typeface="Arial" panose="020B0604020202020204" pitchFamily="34" charset="0"/>
              </a:rPr>
              <a:pPr algn="ctr"/>
              <a:t>4</a:t>
            </a:fld>
            <a:endParaRPr lang="en-ID" b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35C0D-CB1A-804B-BB96-27AC343F77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3029" y="252937"/>
            <a:ext cx="10515600" cy="715963"/>
          </a:xfrm>
          <a:prstGeom prst="rect">
            <a:avLst/>
          </a:prstGeom>
        </p:spPr>
        <p:txBody>
          <a:bodyPr/>
          <a:lstStyle/>
          <a:p>
            <a:r>
              <a:rPr lang="en-US" b="1" spc="-150">
                <a:solidFill>
                  <a:srgbClr val="008C95"/>
                </a:solidFill>
              </a:rPr>
              <a:t>Why use GMV in residency practice? </a:t>
            </a:r>
            <a:endParaRPr lang="en-US" b="1" spc="-15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6D8309-74DC-F740-B252-2E7E7B3D4569}"/>
              </a:ext>
            </a:extLst>
          </p:cNvPr>
          <p:cNvCxnSpPr/>
          <p:nvPr/>
        </p:nvCxnSpPr>
        <p:spPr>
          <a:xfrm>
            <a:off x="723055" y="1036912"/>
            <a:ext cx="10207487" cy="0"/>
          </a:xfrm>
          <a:prstGeom prst="line">
            <a:avLst/>
          </a:prstGeom>
          <a:ln w="12700">
            <a:solidFill>
              <a:srgbClr val="008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C83FEE3-A319-9B45-A514-31525B1C7780}"/>
              </a:ext>
            </a:extLst>
          </p:cNvPr>
          <p:cNvSpPr/>
          <p:nvPr/>
        </p:nvSpPr>
        <p:spPr>
          <a:xfrm>
            <a:off x="924249" y="1821181"/>
            <a:ext cx="3205237" cy="482578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7E603E-CFB9-9B48-B539-C6D388824337}"/>
              </a:ext>
            </a:extLst>
          </p:cNvPr>
          <p:cNvSpPr/>
          <p:nvPr/>
        </p:nvSpPr>
        <p:spPr>
          <a:xfrm>
            <a:off x="914029" y="2312385"/>
            <a:ext cx="3205236" cy="2906892"/>
          </a:xfrm>
          <a:prstGeom prst="rect">
            <a:avLst/>
          </a:prstGeom>
          <a:solidFill>
            <a:srgbClr val="B2D9DC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F5E8822-0CB0-A74C-9988-E8849B278879}"/>
              </a:ext>
            </a:extLst>
          </p:cNvPr>
          <p:cNvSpPr/>
          <p:nvPr/>
        </p:nvSpPr>
        <p:spPr>
          <a:xfrm>
            <a:off x="4427964" y="1851345"/>
            <a:ext cx="3195017" cy="482578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DE79365-C246-334D-A609-87AEF66332FD}"/>
              </a:ext>
            </a:extLst>
          </p:cNvPr>
          <p:cNvSpPr/>
          <p:nvPr/>
        </p:nvSpPr>
        <p:spPr>
          <a:xfrm>
            <a:off x="4433617" y="2338263"/>
            <a:ext cx="3195016" cy="2906892"/>
          </a:xfrm>
          <a:prstGeom prst="rect">
            <a:avLst/>
          </a:prstGeom>
          <a:solidFill>
            <a:srgbClr val="B2D9DC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B510DF0-320E-A440-94D1-59BE62CA6545}"/>
              </a:ext>
            </a:extLst>
          </p:cNvPr>
          <p:cNvSpPr/>
          <p:nvPr/>
        </p:nvSpPr>
        <p:spPr>
          <a:xfrm>
            <a:off x="7953239" y="1875837"/>
            <a:ext cx="3184830" cy="482578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E030B38-0F37-A246-99DC-EDB5382C6C5B}"/>
              </a:ext>
            </a:extLst>
          </p:cNvPr>
          <p:cNvSpPr/>
          <p:nvPr/>
        </p:nvSpPr>
        <p:spPr>
          <a:xfrm>
            <a:off x="7941259" y="2358415"/>
            <a:ext cx="3184829" cy="2906892"/>
          </a:xfrm>
          <a:prstGeom prst="rect">
            <a:avLst/>
          </a:prstGeom>
          <a:solidFill>
            <a:srgbClr val="B2D9DC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05FE140-7F0F-3047-9CFD-9C9C8CF35A23}"/>
              </a:ext>
            </a:extLst>
          </p:cNvPr>
          <p:cNvSpPr/>
          <p:nvPr/>
        </p:nvSpPr>
        <p:spPr>
          <a:xfrm>
            <a:off x="947548" y="1877804"/>
            <a:ext cx="3184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Benefits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3505A66-8155-594F-8AFB-339417FE2C71}"/>
              </a:ext>
            </a:extLst>
          </p:cNvPr>
          <p:cNvSpPr/>
          <p:nvPr/>
        </p:nvSpPr>
        <p:spPr>
          <a:xfrm>
            <a:off x="1141707" y="2386348"/>
            <a:ext cx="2732024" cy="230832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Clr>
                <a:srgbClr val="006F78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health outcomes</a:t>
            </a:r>
          </a:p>
          <a:p>
            <a:pPr marL="285750" indent="-285750">
              <a:buClr>
                <a:srgbClr val="006F78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latin typeface="Arial"/>
                <a:cs typeface="Arial"/>
              </a:rPr>
              <a:t>Self-management skills</a:t>
            </a:r>
          </a:p>
          <a:p>
            <a:pPr marL="285750" indent="-285750">
              <a:buClr>
                <a:srgbClr val="006F78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Self-efficacy</a:t>
            </a:r>
          </a:p>
          <a:p>
            <a:pPr marL="285750" indent="-285750">
              <a:buClr>
                <a:srgbClr val="006F78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latin typeface="Arial"/>
                <a:cs typeface="Arial"/>
              </a:rPr>
              <a:t>Benefit from intensive weight management intervention in primary care practice</a:t>
            </a:r>
          </a:p>
          <a:p>
            <a:pPr marL="285750" indent="-285750">
              <a:buClr>
                <a:srgbClr val="006F78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satisfaction</a:t>
            </a:r>
            <a:endParaRPr lang="en-US" sz="16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A4C3B64-35DB-FB4B-BD06-F7ED5C142508}"/>
              </a:ext>
            </a:extLst>
          </p:cNvPr>
          <p:cNvSpPr/>
          <p:nvPr/>
        </p:nvSpPr>
        <p:spPr>
          <a:xfrm>
            <a:off x="4413927" y="1920119"/>
            <a:ext cx="3184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 Benefits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C6008DF-4028-404E-9CB6-E260E06EE177}"/>
              </a:ext>
            </a:extLst>
          </p:cNvPr>
          <p:cNvSpPr/>
          <p:nvPr/>
        </p:nvSpPr>
        <p:spPr>
          <a:xfrm>
            <a:off x="4640297" y="2381830"/>
            <a:ext cx="2849254" cy="206210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fontAlgn="base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Exposure to new care model</a:t>
            </a:r>
          </a:p>
          <a:p>
            <a:pPr marL="285750" indent="-285750" fontAlgn="base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Practice with motivational interviewing and lifestyle counseling</a:t>
            </a:r>
            <a:endParaRPr lang="en-US" sz="1600">
              <a:solidFill>
                <a:schemeClr val="tx2"/>
              </a:solidFill>
              <a:cs typeface="Arial"/>
            </a:endParaRPr>
          </a:p>
          <a:p>
            <a:pPr marL="285750" indent="-285750" fontAlgn="base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Coaching in SMART goals </a:t>
            </a:r>
            <a:endParaRPr lang="en-US" sz="1600">
              <a:solidFill>
                <a:schemeClr val="tx2"/>
              </a:solidFill>
              <a:cs typeface="Arial"/>
            </a:endParaRPr>
          </a:p>
          <a:p>
            <a:pPr marL="285750" indent="-285750" fontAlgn="base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Resident satisfaction​</a:t>
            </a:r>
            <a:endParaRPr lang="en-US" sz="1600">
              <a:solidFill>
                <a:schemeClr val="tx2"/>
              </a:solidFill>
              <a:cs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8B71056-F2CD-274A-A156-F21D8187FA04}"/>
              </a:ext>
            </a:extLst>
          </p:cNvPr>
          <p:cNvSpPr/>
          <p:nvPr/>
        </p:nvSpPr>
        <p:spPr>
          <a:xfrm>
            <a:off x="7954827" y="1928746"/>
            <a:ext cx="3184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 Benefits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96C500F-7BF7-D84F-870F-7B532956E8A3}"/>
              </a:ext>
            </a:extLst>
          </p:cNvPr>
          <p:cNvSpPr/>
          <p:nvPr/>
        </p:nvSpPr>
        <p:spPr>
          <a:xfrm>
            <a:off x="8167661" y="2401368"/>
            <a:ext cx="27320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6F78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time with patients</a:t>
            </a:r>
          </a:p>
          <a:p>
            <a:pPr marL="285750" indent="-285750">
              <a:buClr>
                <a:srgbClr val="006F78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Deeper view into lifestyle factors of health</a:t>
            </a:r>
          </a:p>
          <a:p>
            <a:pPr marL="285750" indent="-285750">
              <a:buClr>
                <a:srgbClr val="006F78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to assess patient recall</a:t>
            </a:r>
          </a:p>
          <a:p>
            <a:pPr marL="285750" indent="-285750">
              <a:buClr>
                <a:srgbClr val="006F78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 for scholarship, QI, and research</a:t>
            </a:r>
          </a:p>
          <a:p>
            <a:pPr marL="285750" indent="-285750">
              <a:buClr>
                <a:srgbClr val="006F78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 satisfaction</a:t>
            </a:r>
            <a:endParaRPr lang="en-US" sz="1600">
              <a:solidFill>
                <a:srgbClr val="92939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276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2"/>
                </a:solidFill>
              </a:rPr>
              <a:t>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103299" cy="342216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Group Medical Visits increase patient activation and quality of life (QOL) as measured by PAM and SF-12.</a:t>
            </a:r>
            <a:endParaRPr lang="en-US">
              <a:solidFill>
                <a:schemeClr val="tx2"/>
              </a:solidFill>
            </a:endParaRPr>
          </a:p>
        </p:txBody>
      </p:sp>
      <p:pic>
        <p:nvPicPr>
          <p:cNvPr id="4" name="Picture 4" descr="A group of people in a room&#10;&#10;Description automatically generated">
            <a:extLst>
              <a:ext uri="{FF2B5EF4-FFF2-40B4-BE49-F238E27FC236}">
                <a16:creationId xmlns:a16="http://schemas.microsoft.com/office/drawing/2014/main" id="{DB77A428-E777-566F-D0BA-ADA9CF410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111" y="831118"/>
            <a:ext cx="6049992" cy="455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97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2"/>
                </a:solidFill>
              </a:rPr>
              <a:t>How could GMV enhance patient activation and QOL?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fontAlgn="base"/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Improved self-efficacy​ in health</a:t>
            </a:r>
          </a:p>
          <a:p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More involved in self-care activities (weight and blood pressure) and supervised practice in analyzing these numbers ​</a:t>
            </a:r>
          </a:p>
          <a:p>
            <a:pPr fontAlgn="base"/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More time with provider in session as provider/facilitators ​</a:t>
            </a:r>
          </a:p>
          <a:p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Accountability- practice use of timely feedback to inform choices</a:t>
            </a:r>
          </a:p>
          <a:p>
            <a:pPr fontAlgn="base"/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Social support</a:t>
            </a:r>
          </a:p>
        </p:txBody>
      </p:sp>
    </p:spTree>
    <p:extLst>
      <p:ext uri="{BB962C8B-B14F-4D97-AF65-F5344CB8AC3E}">
        <p14:creationId xmlns:p14="http://schemas.microsoft.com/office/powerpoint/2010/main" val="1722298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2"/>
                </a:solidFill>
              </a:rPr>
              <a:t>What was the project?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4687"/>
            <a:ext cx="10515600" cy="5347157"/>
          </a:xfrm>
        </p:spPr>
        <p:txBody>
          <a:bodyPr lIns="91440" tIns="45720" rIns="91440" bIns="45720" anchor="t"/>
          <a:lstStyle/>
          <a:p>
            <a:pPr fontAlgn="base"/>
            <a:r>
              <a:rPr lang="en-US" sz="2200">
                <a:solidFill>
                  <a:schemeClr val="tx2"/>
                </a:solidFill>
                <a:latin typeface="Arial"/>
                <a:cs typeface="Arial"/>
              </a:rPr>
              <a:t>IRB​</a:t>
            </a:r>
          </a:p>
          <a:p>
            <a:pPr fontAlgn="base"/>
            <a:r>
              <a:rPr lang="en-US" sz="2200">
                <a:solidFill>
                  <a:schemeClr val="tx2"/>
                </a:solidFill>
                <a:latin typeface="Arial"/>
                <a:cs typeface="Arial"/>
              </a:rPr>
              <a:t>Funding ​</a:t>
            </a:r>
          </a:p>
          <a:p>
            <a:pPr fontAlgn="base"/>
            <a:r>
              <a:rPr lang="en-US" sz="2200">
                <a:solidFill>
                  <a:schemeClr val="tx2"/>
                </a:solidFill>
                <a:latin typeface="Arial"/>
                <a:cs typeface="Arial"/>
              </a:rPr>
              <a:t>Selection/exclusion​</a:t>
            </a:r>
          </a:p>
          <a:p>
            <a:pPr fontAlgn="base"/>
            <a:r>
              <a:rPr lang="en-US" sz="2200">
                <a:solidFill>
                  <a:schemeClr val="tx2"/>
                </a:solidFill>
                <a:latin typeface="Arial"/>
                <a:cs typeface="Arial"/>
              </a:rPr>
              <a:t>Outcomes (pre-post)​</a:t>
            </a:r>
          </a:p>
          <a:p>
            <a:pPr lvl="1" fontAlgn="base"/>
            <a:r>
              <a:rPr lang="en-US" sz="2000">
                <a:solidFill>
                  <a:schemeClr val="tx2"/>
                </a:solidFill>
                <a:latin typeface="Arial"/>
                <a:cs typeface="Arial"/>
              </a:rPr>
              <a:t>PAM​</a:t>
            </a:r>
          </a:p>
          <a:p>
            <a:pPr lvl="1" fontAlgn="base"/>
            <a:r>
              <a:rPr lang="en-US" sz="2000">
                <a:solidFill>
                  <a:schemeClr val="tx2"/>
                </a:solidFill>
                <a:latin typeface="Arial"/>
                <a:cs typeface="Arial"/>
              </a:rPr>
              <a:t>SF-12 (PCS and MCS) ​</a:t>
            </a:r>
          </a:p>
          <a:p>
            <a:pPr lvl="1" fontAlgn="base"/>
            <a:r>
              <a:rPr lang="en-US" sz="2000">
                <a:solidFill>
                  <a:schemeClr val="tx2"/>
                </a:solidFill>
                <a:latin typeface="Arial"/>
                <a:cs typeface="Arial"/>
              </a:rPr>
              <a:t>Blood pressure​</a:t>
            </a:r>
          </a:p>
          <a:p>
            <a:pPr lvl="1" fontAlgn="base"/>
            <a:r>
              <a:rPr lang="en-US" sz="2000">
                <a:solidFill>
                  <a:schemeClr val="tx2"/>
                </a:solidFill>
                <a:latin typeface="Arial"/>
                <a:cs typeface="Arial"/>
              </a:rPr>
              <a:t>Weight​</a:t>
            </a:r>
          </a:p>
          <a:p>
            <a:pPr lvl="1" fontAlgn="base"/>
            <a:r>
              <a:rPr lang="en-US" sz="2000">
                <a:solidFill>
                  <a:schemeClr val="tx2"/>
                </a:solidFill>
                <a:latin typeface="Arial"/>
                <a:cs typeface="Arial"/>
              </a:rPr>
              <a:t>Hemoglobin A1c (in GMV Diabetes</a:t>
            </a:r>
          </a:p>
          <a:p>
            <a:r>
              <a:rPr lang="en-US" sz="2200">
                <a:solidFill>
                  <a:schemeClr val="tx2"/>
                </a:solidFill>
                <a:latin typeface="Arial"/>
                <a:cs typeface="Arial"/>
              </a:rPr>
              <a:t>Inclusion criteria</a:t>
            </a:r>
            <a:endParaRPr lang="en-US" sz="220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lvl="1"/>
            <a:r>
              <a:rPr lang="en-US" sz="2000">
                <a:solidFill>
                  <a:schemeClr val="tx2"/>
                </a:solidFill>
                <a:latin typeface="Arial"/>
                <a:cs typeface="Arial"/>
              </a:rPr>
              <a:t>Enrolled in GMV at our practice (English speaking and appropriate for group setting)</a:t>
            </a:r>
            <a:endParaRPr lang="en-US" sz="200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lvl="1"/>
            <a:r>
              <a:rPr lang="en-US" sz="2000">
                <a:solidFill>
                  <a:schemeClr val="tx2"/>
                </a:solidFill>
                <a:latin typeface="Arial"/>
                <a:cs typeface="Arial"/>
              </a:rPr>
              <a:t>Attendance to half of sessions </a:t>
            </a:r>
            <a:endParaRPr lang="en-US" sz="2000">
              <a:solidFill>
                <a:schemeClr val="tx2"/>
              </a:solidFill>
              <a:cs typeface="Arial" panose="020B0604020202020204" pitchFamily="34" charset="0"/>
            </a:endParaRPr>
          </a:p>
          <a:p>
            <a:r>
              <a:rPr lang="en-US" sz="2200">
                <a:solidFill>
                  <a:schemeClr val="tx2"/>
                </a:solidFill>
                <a:latin typeface="Arial"/>
                <a:cs typeface="Arial"/>
              </a:rPr>
              <a:t>Pre and post surveys, weight, blood pressure, and A1c (DM)</a:t>
            </a:r>
            <a:endParaRPr lang="en-US" sz="2200">
              <a:solidFill>
                <a:schemeClr val="tx2"/>
              </a:solidFill>
              <a:cs typeface="Arial" panose="020B0604020202020204" pitchFamily="34" charset="0"/>
            </a:endParaRPr>
          </a:p>
          <a:p>
            <a:endParaRPr lang="en-US">
              <a:solidFill>
                <a:srgbClr val="767882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74471"/>
            <a:ext cx="5398052" cy="371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9236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5C0D-CB1A-804B-BB96-27AC343F77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3914" y="289456"/>
            <a:ext cx="10515600" cy="715963"/>
          </a:xfrm>
          <a:prstGeom prst="rect">
            <a:avLst/>
          </a:prstGeom>
        </p:spPr>
        <p:txBody>
          <a:bodyPr/>
          <a:lstStyle/>
          <a:p>
            <a:r>
              <a:rPr lang="en-US" sz="4000" b="1" spc="-150">
                <a:solidFill>
                  <a:srgbClr val="008C95"/>
                </a:solidFill>
              </a:rPr>
              <a:t>Why use PAM and SF-12 with GMV patients?</a:t>
            </a:r>
            <a:endParaRPr lang="en-US" sz="4000" b="1" spc="-15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6D8309-74DC-F740-B252-2E7E7B3D4569}"/>
              </a:ext>
            </a:extLst>
          </p:cNvPr>
          <p:cNvCxnSpPr/>
          <p:nvPr/>
        </p:nvCxnSpPr>
        <p:spPr>
          <a:xfrm>
            <a:off x="1234683" y="1073431"/>
            <a:ext cx="10207487" cy="0"/>
          </a:xfrm>
          <a:prstGeom prst="line">
            <a:avLst/>
          </a:prstGeom>
          <a:ln w="12700">
            <a:solidFill>
              <a:srgbClr val="008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711272A-6930-E64A-A64C-A6C11D449E82}"/>
              </a:ext>
            </a:extLst>
          </p:cNvPr>
          <p:cNvGrpSpPr/>
          <p:nvPr/>
        </p:nvGrpSpPr>
        <p:grpSpPr>
          <a:xfrm>
            <a:off x="951920" y="2241111"/>
            <a:ext cx="4944513" cy="3269644"/>
            <a:chOff x="924249" y="2968767"/>
            <a:chExt cx="3370288" cy="365573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C83FEE3-A319-9B45-A514-31525B1C7780}"/>
                </a:ext>
              </a:extLst>
            </p:cNvPr>
            <p:cNvSpPr/>
            <p:nvPr/>
          </p:nvSpPr>
          <p:spPr>
            <a:xfrm>
              <a:off x="934995" y="2968767"/>
              <a:ext cx="3359542" cy="482578"/>
            </a:xfrm>
            <a:prstGeom prst="rect">
              <a:avLst/>
            </a:prstGeom>
            <a:solidFill>
              <a:srgbClr val="008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4DDD35F-2FF4-674B-BD40-0EA5338A9D3D}"/>
                </a:ext>
              </a:extLst>
            </p:cNvPr>
            <p:cNvSpPr/>
            <p:nvPr/>
          </p:nvSpPr>
          <p:spPr>
            <a:xfrm>
              <a:off x="1085159" y="3008393"/>
              <a:ext cx="307640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Role of Patient Engagement (PAM)</a:t>
              </a:r>
              <a:endParaRPr lang="en-US" sz="20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87E603E-CFB9-9B48-B539-C6D388824337}"/>
                </a:ext>
              </a:extLst>
            </p:cNvPr>
            <p:cNvSpPr/>
            <p:nvPr/>
          </p:nvSpPr>
          <p:spPr>
            <a:xfrm>
              <a:off x="924249" y="3451345"/>
              <a:ext cx="3359541" cy="3173153"/>
            </a:xfrm>
            <a:prstGeom prst="rect">
              <a:avLst/>
            </a:prstGeom>
            <a:solidFill>
              <a:srgbClr val="B2D9DC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55D898A-4CD4-FF43-AC8F-0EF840222133}"/>
                </a:ext>
              </a:extLst>
            </p:cNvPr>
            <p:cNvSpPr/>
            <p:nvPr/>
          </p:nvSpPr>
          <p:spPr>
            <a:xfrm>
              <a:off x="1065818" y="3505813"/>
              <a:ext cx="3076401" cy="22711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</a:rPr>
                <a:t>Correlation to medication adherence, hospitalization, appropriate use of healthcare system, healthcare expenditure, etc. </a:t>
              </a:r>
              <a:endParaRPr lang="en-US">
                <a:solidFill>
                  <a:schemeClr val="tx2"/>
                </a:solidFill>
                <a:latin typeface="Arial" panose="020B0604020202020204" pitchFamily="34" charset="0"/>
              </a:endParaRPr>
            </a:p>
            <a:p>
              <a:endParaRPr lang="en-US">
                <a:solidFill>
                  <a:srgbClr val="929396"/>
                </a:solidFill>
                <a:latin typeface="Arial" panose="020B0604020202020204" pitchFamily="34" charset="0"/>
              </a:endParaRPr>
            </a:p>
            <a:p>
              <a:endParaRPr lang="en-US">
                <a:solidFill>
                  <a:srgbClr val="929396"/>
                </a:solidFill>
                <a:latin typeface="Arial" panose="020B0604020202020204" pitchFamily="34" charset="0"/>
              </a:endParaRPr>
            </a:p>
            <a:p>
              <a:endParaRPr lang="en-US">
                <a:solidFill>
                  <a:srgbClr val="929396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881E498-E716-EC4B-B674-1E31E2C9E10D}"/>
              </a:ext>
            </a:extLst>
          </p:cNvPr>
          <p:cNvGrpSpPr/>
          <p:nvPr/>
        </p:nvGrpSpPr>
        <p:grpSpPr>
          <a:xfrm>
            <a:off x="6088360" y="2241110"/>
            <a:ext cx="4928748" cy="3269645"/>
            <a:chOff x="924249" y="2968767"/>
            <a:chExt cx="3370288" cy="3655731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B510DF0-320E-A440-94D1-59BE62CA6545}"/>
                </a:ext>
              </a:extLst>
            </p:cNvPr>
            <p:cNvSpPr/>
            <p:nvPr/>
          </p:nvSpPr>
          <p:spPr>
            <a:xfrm>
              <a:off x="934995" y="2968767"/>
              <a:ext cx="3359542" cy="482578"/>
            </a:xfrm>
            <a:prstGeom prst="rect">
              <a:avLst/>
            </a:prstGeom>
            <a:solidFill>
              <a:srgbClr val="008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352671C-FDB5-DF4A-9EC1-2824A9F77AC3}"/>
                </a:ext>
              </a:extLst>
            </p:cNvPr>
            <p:cNvSpPr/>
            <p:nvPr/>
          </p:nvSpPr>
          <p:spPr>
            <a:xfrm>
              <a:off x="1085159" y="3008393"/>
              <a:ext cx="307640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Role of Quality of Life (SF-12)</a:t>
              </a:r>
              <a:endParaRPr lang="en-US" sz="20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E030B38-0F37-A246-99DC-EDB5382C6C5B}"/>
                </a:ext>
              </a:extLst>
            </p:cNvPr>
            <p:cNvSpPr/>
            <p:nvPr/>
          </p:nvSpPr>
          <p:spPr>
            <a:xfrm>
              <a:off x="924249" y="3451345"/>
              <a:ext cx="3359541" cy="3173153"/>
            </a:xfrm>
            <a:prstGeom prst="rect">
              <a:avLst/>
            </a:prstGeom>
            <a:solidFill>
              <a:srgbClr val="B2D9DC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1C42996F-61C3-9647-9136-45E8C730A55F}"/>
              </a:ext>
            </a:extLst>
          </p:cNvPr>
          <p:cNvSpPr/>
          <p:nvPr/>
        </p:nvSpPr>
        <p:spPr>
          <a:xfrm>
            <a:off x="6338054" y="2721439"/>
            <a:ext cx="4484601" cy="34163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Provides insight into multiple areas that comprise patient health (emotional, social, mental, physical functioning and pain).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solidFill>
                <a:schemeClr val="tx2"/>
              </a:solidFill>
            </a:endParaRPr>
          </a:p>
          <a:p>
            <a:r>
              <a:rPr lang="en-US">
                <a:solidFill>
                  <a:schemeClr val="tx2"/>
                </a:solidFill>
              </a:rPr>
              <a:t>There are several measures of SF-12 that can be summarized by physical component score (PCS) and mental component score (MCS). 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cs typeface="Arial"/>
            </a:endParaRPr>
          </a:p>
          <a:p>
            <a:endParaRPr lang="en-US">
              <a:solidFill>
                <a:srgbClr val="929396"/>
              </a:solidFill>
              <a:latin typeface="Arial" panose="020B0604020202020204" pitchFamily="34" charset="0"/>
            </a:endParaRPr>
          </a:p>
          <a:p>
            <a:endParaRPr lang="en-US">
              <a:solidFill>
                <a:srgbClr val="929396"/>
              </a:solidFill>
              <a:latin typeface="Arial" panose="020B0604020202020204" pitchFamily="34" charset="0"/>
            </a:endParaRPr>
          </a:p>
          <a:p>
            <a:endParaRPr lang="en-US">
              <a:solidFill>
                <a:srgbClr val="929396"/>
              </a:solidFill>
              <a:latin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CA35C0D-CB1A-804B-BB96-27AC343F77C1}"/>
              </a:ext>
            </a:extLst>
          </p:cNvPr>
          <p:cNvSpPr txBox="1">
            <a:spLocks/>
          </p:cNvSpPr>
          <p:nvPr/>
        </p:nvSpPr>
        <p:spPr>
          <a:xfrm>
            <a:off x="415169" y="1184886"/>
            <a:ext cx="10515600" cy="7159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2600" b="1" spc="-150">
                <a:solidFill>
                  <a:schemeClr val="tx2"/>
                </a:solidFill>
              </a:rPr>
              <a:t>Objective measure of impact</a:t>
            </a:r>
          </a:p>
          <a:p>
            <a:endParaRPr lang="en-US" sz="2600" b="1" spc="-15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0635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2"/>
                </a:solidFill>
              </a:rPr>
              <a:t>Challenges and changes during the project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423" y="1786381"/>
            <a:ext cx="10515600" cy="4067573"/>
          </a:xfrm>
        </p:spPr>
        <p:txBody>
          <a:bodyPr lIns="91440" tIns="45720" rIns="91440" bIns="45720" anchor="t"/>
          <a:lstStyle/>
          <a:p>
            <a:pPr fontAlgn="base"/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Maternity Leave​</a:t>
            </a:r>
          </a:p>
          <a:p>
            <a:pPr marL="0" indent="0" fontAlgn="base">
              <a:buNone/>
            </a:pPr>
            <a:endParaRPr lang="en-US" sz="1400">
              <a:solidFill>
                <a:schemeClr val="tx2"/>
              </a:solidFill>
            </a:endParaRPr>
          </a:p>
          <a:p>
            <a:pPr fontAlgn="base"/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Pandemic​</a:t>
            </a:r>
          </a:p>
          <a:p>
            <a:pPr lvl="1" fontAlgn="base"/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Challenging enrollment, particularly for Diabetes​</a:t>
            </a:r>
          </a:p>
          <a:p>
            <a:pPr lvl="1" fontAlgn="base"/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Compliance with mandates- masks, spacing &amp; group size​</a:t>
            </a:r>
          </a:p>
          <a:p>
            <a:pPr marL="0" indent="0" fontAlgn="base">
              <a:buNone/>
            </a:pPr>
            <a:endParaRPr lang="en-US" sz="1400">
              <a:solidFill>
                <a:schemeClr val="tx2"/>
              </a:solidFill>
            </a:endParaRPr>
          </a:p>
          <a:p>
            <a:pPr fontAlgn="base"/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Difficult cohort enrollment (Lighten Up)​</a:t>
            </a:r>
          </a:p>
          <a:p>
            <a:pPr lvl="1" fontAlgn="base"/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Shifted to rolling sessions​</a:t>
            </a:r>
          </a:p>
          <a:p>
            <a:pPr lvl="2" fontAlgn="base"/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Every 1st/3rd Thursday evening​</a:t>
            </a:r>
          </a:p>
          <a:p>
            <a:pPr lvl="1" fontAlgn="base"/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Added Telehealth appointment for Intake visits </a:t>
            </a:r>
          </a:p>
        </p:txBody>
      </p:sp>
    </p:spTree>
    <p:extLst>
      <p:ext uri="{BB962C8B-B14F-4D97-AF65-F5344CB8AC3E}">
        <p14:creationId xmlns:p14="http://schemas.microsoft.com/office/powerpoint/2010/main" val="1208755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trium Presentation 1">
      <a:dk1>
        <a:srgbClr val="767882"/>
      </a:dk1>
      <a:lt1>
        <a:srgbClr val="FFFFFF"/>
      </a:lt1>
      <a:dk2>
        <a:srgbClr val="000000"/>
      </a:dk2>
      <a:lt2>
        <a:srgbClr val="008C94"/>
      </a:lt2>
      <a:accent1>
        <a:srgbClr val="006C74"/>
      </a:accent1>
      <a:accent2>
        <a:srgbClr val="E5B801"/>
      </a:accent2>
      <a:accent3>
        <a:srgbClr val="004797"/>
      </a:accent3>
      <a:accent4>
        <a:srgbClr val="04BB6E"/>
      </a:accent4>
      <a:accent5>
        <a:srgbClr val="FF7D2E"/>
      </a:accent5>
      <a:accent6>
        <a:srgbClr val="E4333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C78EC45A110648967D2A08CAF122C4" ma:contentTypeVersion="8" ma:contentTypeDescription="Create a new document." ma:contentTypeScope="" ma:versionID="c148207aaf90921edffc48f10d0a527b">
  <xsd:schema xmlns:xsd="http://www.w3.org/2001/XMLSchema" xmlns:xs="http://www.w3.org/2001/XMLSchema" xmlns:p="http://schemas.microsoft.com/office/2006/metadata/properties" xmlns:ns3="b12ab7fc-2812-4a9a-a97f-0c5f957e02e0" xmlns:ns4="a89b19b3-c07a-4f52-8506-457d34480b57" targetNamespace="http://schemas.microsoft.com/office/2006/metadata/properties" ma:root="true" ma:fieldsID="6d9eaff43b4ad0fcc9e3e065c1b38faf" ns3:_="" ns4:_="">
    <xsd:import namespace="b12ab7fc-2812-4a9a-a97f-0c5f957e02e0"/>
    <xsd:import namespace="a89b19b3-c07a-4f52-8506-457d34480b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2ab7fc-2812-4a9a-a97f-0c5f957e02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9b19b3-c07a-4f52-8506-457d34480b5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F4885C-7609-4458-9BFE-1B0CB90D3740}">
  <ds:schemaRefs>
    <ds:schemaRef ds:uri="a89b19b3-c07a-4f52-8506-457d34480b57"/>
    <ds:schemaRef ds:uri="b12ab7fc-2812-4a9a-a97f-0c5f957e02e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B83899C-7500-49F3-9182-1FAF63EF4043}">
  <ds:schemaRefs>
    <ds:schemaRef ds:uri="a89b19b3-c07a-4f52-8506-457d34480b57"/>
    <ds:schemaRef ds:uri="b12ab7fc-2812-4a9a-a97f-0c5f957e02e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63523AF-DDDA-4640-8FDD-706FD85835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15</Slides>
  <Notes>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Objectives</vt:lpstr>
      <vt:lpstr>Group Medical Visits at ​ Atrium Health Wake Forest Baptist​ Family Medicine Residency</vt:lpstr>
      <vt:lpstr>Why use GMV in residency practice? </vt:lpstr>
      <vt:lpstr>Hypothesis</vt:lpstr>
      <vt:lpstr>How could GMV enhance patient activation and QOL?</vt:lpstr>
      <vt:lpstr>What was the project? </vt:lpstr>
      <vt:lpstr>Why use PAM and SF-12 with GMV patients?</vt:lpstr>
      <vt:lpstr>Challenges and changes during the project</vt:lpstr>
      <vt:lpstr>Descriptive characteristics </vt:lpstr>
      <vt:lpstr>Results</vt:lpstr>
      <vt:lpstr>Lessons Learned</vt:lpstr>
      <vt:lpstr>GMV Next Steps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Kym Stone</dc:creator>
  <cp:revision>128</cp:revision>
  <dcterms:created xsi:type="dcterms:W3CDTF">2020-08-30T18:26:08Z</dcterms:created>
  <dcterms:modified xsi:type="dcterms:W3CDTF">2022-05-03T00:34:51Z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0x0101005BC78EC45A110648967D2A08CAF122C4</vt:lpwstr>
  </property>
</Properties>
</file>