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B0D6D4-9F35-4FE2-8FB3-7563B4556EC7}">
  <a:tblStyle styleId="{48B0D6D4-9F35-4FE2-8FB3-7563B4556E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7"/>
  </p:normalViewPr>
  <p:slideViewPr>
    <p:cSldViewPr snapToGrid="0" snapToObjects="1">
      <p:cViewPr varScale="1">
        <p:scale>
          <a:sx n="113" d="100"/>
          <a:sy n="113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9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35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54000" lvl="0" indent="-171450" rtl="0">
              <a:spcBef>
                <a:spcPts val="50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9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brand ppt_MAI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558800" marR="0" lvl="1" indent="-76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760450" y="-1331699"/>
            <a:ext cx="3394500" cy="8458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01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76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5435100" y="1342979"/>
            <a:ext cx="4388700" cy="2114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1129800" y="-695371"/>
            <a:ext cx="4388700" cy="6191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01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76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68575" tIns="34275" rIns="68575" bIns="342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28600" y="1200151"/>
            <a:ext cx="84582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01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76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28600" y="205979"/>
            <a:ext cx="8458200" cy="438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01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76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28600" y="1200151"/>
            <a:ext cx="41529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143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33900" y="1200151"/>
            <a:ext cx="41529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143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101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397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1143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397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1143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889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01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1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01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76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rand ppt_INTERIOR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ct val="36666"/>
              <a:buNone/>
              <a:defRPr sz="30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228600" y="1200151"/>
            <a:ext cx="8458200" cy="33945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254000" marR="0" lvl="0" indent="-101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marR="0" lvl="1" indent="-76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63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7620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2400" y="4786313"/>
            <a:ext cx="533400" cy="357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17675" y="504625"/>
            <a:ext cx="8518200" cy="39123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can we measure success?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Clinical Outcome Measures for 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Short-term Medical Service Trip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1800" b="0"/>
              <a:t>Christine George MD PGY2, Sam Waling DO PGY2, Rameeza Sheriff MD PGY2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0"/>
              <a:t>Maria Gabriela Castro MD, Associate Professor &amp; Director of Global Health Programs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b="0"/>
              <a:t>Sam Matheny MD MPH, Assistant Provost for Global Health Initiatives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University of Kentucky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23693"/>
          <a:stretch/>
        </p:blipFill>
        <p:spPr>
          <a:xfrm>
            <a:off x="5427000" y="2879950"/>
            <a:ext cx="3098750" cy="157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So, how can we measure success?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226100" y="1076275"/>
            <a:ext cx="51153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 u="sng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Find a meaningful clinical quality measure to assess outcomes addressed by STSG brigades: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Eg: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What is the relationship between HTN control and prior STSG visits?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Hypotheses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48318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 u="sng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Patients with HTN </a:t>
            </a:r>
            <a:r>
              <a:rPr lang="en" sz="1800">
                <a:solidFill>
                  <a:srgbClr val="4A86E8"/>
                </a:solidFill>
              </a:rPr>
              <a:t>seen by STSG brigades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</a:rPr>
              <a:t>will be less likely to have uncontrolled HTN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than those not seen by the STSG brigade.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Patients with HTN </a:t>
            </a:r>
            <a:r>
              <a:rPr lang="en" sz="1800">
                <a:solidFill>
                  <a:srgbClr val="4A86E8"/>
                </a:solidFill>
              </a:rPr>
              <a:t>with more total visits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4A86E8"/>
                </a:solidFill>
              </a:rPr>
              <a:t>will be less likely to have uncontrolled HTN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than those with fewer total visits.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25" y="1231825"/>
            <a:ext cx="3886176" cy="26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Getting the data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58872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University of Kentucky IRB - waiver obtained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100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STSG Council - permission obtained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100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Fundacion Hombro A Hombro - permission obtained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sz="100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TimmyCare - Visit data extracted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CSHH clinic - April 14, 2015-May 9, 2017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STSG brigade - March 18, 2014 - March 16, 2017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</a:p>
        </p:txBody>
      </p:sp>
      <p:pic>
        <p:nvPicPr>
          <p:cNvPr id="147" name="Shape 147" descr="Image result for checkli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0" y="199375"/>
            <a:ext cx="1807415" cy="11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700" y="2582325"/>
            <a:ext cx="1801050" cy="11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2100" y="2734725"/>
            <a:ext cx="1801050" cy="11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500" y="2887125"/>
            <a:ext cx="1801050" cy="11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6900" y="3039525"/>
            <a:ext cx="1801050" cy="11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9300" y="3191925"/>
            <a:ext cx="1801050" cy="11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1700" y="3344325"/>
            <a:ext cx="1801050" cy="11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Study design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89450" y="1319000"/>
            <a:ext cx="4021500" cy="3173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</a:t>
            </a:r>
            <a:r>
              <a:rPr lang="en" sz="1500" u="sng"/>
              <a:t>Inclusion criteria: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Diagnosis of hypertension (at any visit)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Age </a:t>
            </a:r>
            <a:r>
              <a:rPr lang="en" sz="1500" u="sng"/>
              <a:t>&gt;</a:t>
            </a:r>
            <a:r>
              <a:rPr lang="en" sz="1500"/>
              <a:t> 18 years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/>
              <a:t>Outcome measure: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Uncontrolled HTN 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(AVG sbp </a:t>
            </a:r>
            <a:r>
              <a:rPr lang="en" sz="1500" u="sng"/>
              <a:t>&gt;</a:t>
            </a:r>
            <a:r>
              <a:rPr lang="en" sz="1500"/>
              <a:t> 140 OR AVG dbp </a:t>
            </a:r>
            <a:r>
              <a:rPr lang="en" sz="1500" u="sng"/>
              <a:t>&gt;</a:t>
            </a:r>
            <a:r>
              <a:rPr lang="en" sz="1500"/>
              <a:t> 90)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/>
              <a:t>Variables of interest: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Any STSG brigade visit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Total number of visits (clinic + brigade)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Gender</a:t>
            </a: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500"/>
              <a:t>Age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162375" y="1318825"/>
            <a:ext cx="3919500" cy="317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chemeClr val="dk1"/>
                </a:solidFill>
              </a:rPr>
              <a:t>P</a:t>
            </a:r>
            <a:r>
              <a:rPr lang="en" sz="1800">
                <a:solidFill>
                  <a:schemeClr val="dk1"/>
                </a:solidFill>
              </a:rPr>
              <a:t>: Adult patients with HTN in TimmyCare since implementation </a:t>
            </a:r>
          </a:p>
          <a:p>
            <a:pPr marL="0" lvl="0" indent="0" rtl="0">
              <a:spcBef>
                <a:spcPts val="500"/>
              </a:spcBef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-69850" rtl="0"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chemeClr val="dk1"/>
                </a:solidFill>
              </a:rPr>
              <a:t>I</a:t>
            </a:r>
            <a:r>
              <a:rPr lang="en" sz="1800">
                <a:solidFill>
                  <a:schemeClr val="dk1"/>
                </a:solidFill>
              </a:rPr>
              <a:t>: STSG brigade visits </a:t>
            </a:r>
          </a:p>
          <a:p>
            <a:pPr marL="0" lvl="0" indent="0" rtl="0">
              <a:spcBef>
                <a:spcPts val="500"/>
              </a:spcBef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-69850" rtl="0">
              <a:spcBef>
                <a:spcPts val="5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chemeClr val="dk1"/>
                </a:solidFill>
              </a:rPr>
              <a:t>C</a:t>
            </a:r>
            <a:r>
              <a:rPr lang="en" sz="1800">
                <a:solidFill>
                  <a:schemeClr val="dk1"/>
                </a:solidFill>
              </a:rPr>
              <a:t>: No STSG brigade visits</a:t>
            </a:r>
          </a:p>
          <a:p>
            <a:pPr marL="0" lvl="0" indent="0" rtl="0">
              <a:spcBef>
                <a:spcPts val="50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spcBef>
                <a:spcPts val="300"/>
              </a:spcBef>
              <a:buNone/>
            </a:pPr>
            <a:r>
              <a:rPr lang="en" sz="1800" u="sng">
                <a:solidFill>
                  <a:schemeClr val="dk1"/>
                </a:solidFill>
              </a:rPr>
              <a:t>O</a:t>
            </a:r>
            <a:r>
              <a:rPr lang="en" sz="1800">
                <a:solidFill>
                  <a:schemeClr val="dk1"/>
                </a:solidFill>
              </a:rPr>
              <a:t>: uncontrolled HTN </a:t>
            </a:r>
          </a:p>
          <a:p>
            <a:pPr marL="0" lvl="0" indent="0" rtl="0">
              <a:spcBef>
                <a:spcPts val="30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(SBP &gt; 140 OR DBP &gt; 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Analysis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578750"/>
            <a:ext cx="8520600" cy="2990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ct val="100000"/>
              <a:buAutoNum type="arabicParenR"/>
            </a:pPr>
            <a:r>
              <a:rPr lang="en" sz="1800"/>
              <a:t>Descriptive statistics of the study variables</a:t>
            </a:r>
          </a:p>
          <a:p>
            <a:pPr marL="457200" lvl="0" indent="-342900" rtl="0">
              <a:spcBef>
                <a:spcPts val="1000"/>
              </a:spcBef>
              <a:spcAft>
                <a:spcPts val="1000"/>
              </a:spcAft>
              <a:buSzPct val="100000"/>
              <a:buAutoNum type="arabicParenR"/>
            </a:pPr>
            <a:r>
              <a:rPr lang="en" sz="1800"/>
              <a:t>Multivariate logistic regression to assess association of exposure of prior STSG visit with uncontrolled HTN</a:t>
            </a:r>
          </a:p>
          <a:p>
            <a:pPr marL="152400" lvl="0" indent="0">
              <a:spcBef>
                <a:spcPts val="0"/>
              </a:spcBef>
              <a:buNone/>
            </a:pPr>
            <a:endParaRPr sz="1800" i="1"/>
          </a:p>
          <a:p>
            <a:pPr lvl="0" rtl="0">
              <a:spcBef>
                <a:spcPts val="0"/>
              </a:spcBef>
              <a:buNone/>
            </a:pPr>
            <a:r>
              <a:rPr lang="en" sz="1800" i="1"/>
              <a:t>Analyses were conducted with SPSS Version 24 statistical software (IBM Corp.)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25" y="929950"/>
            <a:ext cx="5648450" cy="317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TimmyCare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240275" y="12922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124" y="2558384"/>
            <a:ext cx="2763112" cy="182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2376" y="248425"/>
            <a:ext cx="2770600" cy="201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graphicFrame>
        <p:nvGraphicFramePr>
          <p:cNvPr id="181" name="Shape 181"/>
          <p:cNvGraphicFramePr/>
          <p:nvPr/>
        </p:nvGraphicFramePr>
        <p:xfrm>
          <a:off x="2962450" y="1017735"/>
          <a:ext cx="4941575" cy="3527400"/>
        </p:xfrm>
        <a:graphic>
          <a:graphicData uri="http://schemas.openxmlformats.org/drawingml/2006/table">
            <a:tbl>
              <a:tblPr>
                <a:noFill/>
                <a:tableStyleId>{48B0D6D4-9F35-4FE2-8FB3-7563B4556EC7}</a:tableStyleId>
              </a:tblPr>
              <a:tblGrid>
                <a:gridCol w="1593025"/>
                <a:gridCol w="1154100"/>
                <a:gridCol w="1154100"/>
                <a:gridCol w="1040350"/>
              </a:tblGrid>
              <a:tr h="4126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Characteristics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All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CSHH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STSG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1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Number of subjects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326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287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39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Age, n (%)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—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—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—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18-39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16 (4.9%)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 (3.1%)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 (2.6%)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40-59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113 (34.7%)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81 (28.2%)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7 (17.9%)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60+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197 (60.4%)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197 (68.6%)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31 (79.5%)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Age, mean (SD)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63.6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63.0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66.9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Gender, n (%)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—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—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—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Female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226 (69.3%)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197 (68.6%)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33 (84.5%)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Male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100 (30.7%)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90  (31.3%)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 (15.4%)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2" name="Shape 182"/>
          <p:cNvSpPr txBox="1"/>
          <p:nvPr/>
        </p:nvSpPr>
        <p:spPr>
          <a:xfrm>
            <a:off x="409625" y="1154775"/>
            <a:ext cx="2370900" cy="31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Characteristics of hypertensive patients seen at CSHH between May 2015 and March 2017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794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354825" y="3594200"/>
            <a:ext cx="6356400" cy="7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Hypertension control and number of visits by patient cohort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for adult CSHH patients with HTN from May 2015-May 2017</a:t>
            </a:r>
          </a:p>
        </p:txBody>
      </p:sp>
      <p:graphicFrame>
        <p:nvGraphicFramePr>
          <p:cNvPr id="189" name="Shape 189"/>
          <p:cNvGraphicFramePr/>
          <p:nvPr/>
        </p:nvGraphicFramePr>
        <p:xfrm>
          <a:off x="2628600" y="1737650"/>
          <a:ext cx="3782850" cy="653415"/>
        </p:xfrm>
        <a:graphic>
          <a:graphicData uri="http://schemas.openxmlformats.org/drawingml/2006/table">
            <a:tbl>
              <a:tblPr>
                <a:noFill/>
                <a:tableStyleId>{48B0D6D4-9F35-4FE2-8FB3-7563B4556EC7}</a:tableStyleId>
              </a:tblPr>
              <a:tblGrid>
                <a:gridCol w="1633575"/>
                <a:gridCol w="738700"/>
                <a:gridCol w="750575"/>
                <a:gridCol w="660000"/>
              </a:tblGrid>
              <a:tr h="3143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50" b="1"/>
                        <a:t>All participants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50" b="1"/>
                        <a:t>No prior STSG visit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50" b="1"/>
                        <a:t>Prior STSG visit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50" b="1"/>
                        <a:t>Uncontrolled HTN, n (%)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50"/>
                        <a:t>211 (64.7%)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50"/>
                        <a:t>209 (65%)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50"/>
                        <a:t>33 (84.5%)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0" name="Shape 190"/>
          <p:cNvGraphicFramePr/>
          <p:nvPr/>
        </p:nvGraphicFramePr>
        <p:xfrm>
          <a:off x="2624675" y="2384066"/>
          <a:ext cx="3792625" cy="1177725"/>
        </p:xfrm>
        <a:graphic>
          <a:graphicData uri="http://schemas.openxmlformats.org/drawingml/2006/table">
            <a:tbl>
              <a:tblPr>
                <a:noFill/>
                <a:tableStyleId>{48B0D6D4-9F35-4FE2-8FB3-7563B4556EC7}</a:tableStyleId>
              </a:tblPr>
              <a:tblGrid>
                <a:gridCol w="1639100"/>
                <a:gridCol w="738275"/>
                <a:gridCol w="746950"/>
                <a:gridCol w="668300"/>
              </a:tblGrid>
              <a:tr h="4004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 b="1"/>
                        <a:t>CSHH visits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--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--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--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 b="1"/>
                        <a:t>1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125 (38.3%)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116 (40.4%)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9 (7.7%)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 b="1"/>
                        <a:t>2-3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101 (31.0%)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90 (31.3%)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11 (28.2%)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0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 b="1"/>
                        <a:t>4+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100 (30.7%)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81 (28.2%)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700"/>
                        <a:t>19 (48.7%)</a:t>
                      </a: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t="12761" b="8800"/>
          <a:stretch/>
        </p:blipFill>
        <p:spPr>
          <a:xfrm>
            <a:off x="1357350" y="1907025"/>
            <a:ext cx="6415326" cy="13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517275" y="1017725"/>
            <a:ext cx="8169000" cy="35544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1800" b="0">
                <a:latin typeface="Arial"/>
                <a:ea typeface="Arial"/>
                <a:cs typeface="Arial"/>
                <a:sym typeface="Arial"/>
              </a:rPr>
              <a:t>Q1) Were patients with a prior STSG brigade visit less likely to have uncontrolled hypertension compared with patients who were only seen at the CSHH clinic?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 indent="457200">
              <a:spcBef>
                <a:spcPts val="0"/>
              </a:spcBef>
              <a:buNone/>
            </a:pPr>
            <a:r>
              <a:rPr lang="en" sz="1800"/>
              <a:t>	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 algn="l" rtl="0">
              <a:spcBef>
                <a:spcPts val="0"/>
              </a:spcBef>
              <a:buNone/>
            </a:pPr>
            <a:r>
              <a:rPr lang="en" sz="1800"/>
              <a:t>	</a:t>
            </a:r>
          </a:p>
          <a:p>
            <a:pPr lvl="0" algn="l" rtl="0">
              <a:spcBef>
                <a:spcPts val="0"/>
              </a:spcBef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1800" b="0">
                <a:latin typeface="Arial"/>
                <a:ea typeface="Arial"/>
                <a:cs typeface="Arial"/>
                <a:sym typeface="Arial"/>
              </a:rPr>
              <a:t>YES - but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not significant.</a:t>
            </a:r>
            <a:r>
              <a:rPr lang="en" sz="1800" b="0">
                <a:latin typeface="Arial"/>
                <a:ea typeface="Arial"/>
                <a:cs typeface="Arial"/>
                <a:sym typeface="Arial"/>
              </a:rPr>
              <a:t> Those exposed to the STSG brigade had an approximate 54% decrease in odds of having uncontrolled HTN, adjusted for age, gender and total number of visits.</a:t>
            </a:r>
          </a:p>
        </p:txBody>
      </p:sp>
      <p:sp>
        <p:nvSpPr>
          <p:cNvPr id="197" name="Shape 197"/>
          <p:cNvSpPr/>
          <p:nvPr/>
        </p:nvSpPr>
        <p:spPr>
          <a:xfrm>
            <a:off x="6082700" y="2277600"/>
            <a:ext cx="507600" cy="195300"/>
          </a:xfrm>
          <a:prstGeom prst="ellipse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5473100" y="2277600"/>
            <a:ext cx="507600" cy="195300"/>
          </a:xfrm>
          <a:prstGeom prst="ellipse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t="12489" b="9647"/>
          <a:stretch/>
        </p:blipFill>
        <p:spPr>
          <a:xfrm>
            <a:off x="1066800" y="1952475"/>
            <a:ext cx="7010400" cy="14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29450" y="1076275"/>
            <a:ext cx="84027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Q2) Were patients with a greater number of total visits (STSG+CSHH) less likely to be uncontrolled?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NO - and this was </a:t>
            </a:r>
            <a:r>
              <a:rPr lang="en" sz="1800" b="1"/>
              <a:t>significant. </a:t>
            </a:r>
            <a:r>
              <a:rPr lang="en" sz="1800"/>
              <a:t>For every additional visit, there is a 9.4% increase in odds of having uncontrolled HTN.</a:t>
            </a:r>
          </a:p>
        </p:txBody>
      </p:sp>
      <p:sp>
        <p:nvSpPr>
          <p:cNvPr id="206" name="Shape 206"/>
          <p:cNvSpPr/>
          <p:nvPr/>
        </p:nvSpPr>
        <p:spPr>
          <a:xfrm>
            <a:off x="6131850" y="3023475"/>
            <a:ext cx="673500" cy="1953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46600" y="484100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Disclosure statement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52400" lvl="0" indent="0">
              <a:spcBef>
                <a:spcPts val="0"/>
              </a:spcBef>
              <a:buNone/>
            </a:pPr>
            <a:r>
              <a:rPr lang="en"/>
              <a:t>We have no financial interest or affiliation concerning material discussed in this presentation.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152400" lvl="0" indent="0">
              <a:spcBef>
                <a:spcPts val="0"/>
              </a:spcBef>
              <a:buNone/>
            </a:pPr>
            <a:r>
              <a:rPr lang="en"/>
              <a:t>Dr. Castro is on the Shoulder to Shoulder Global council and Dr. Matheny is an ex-officio member.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Discussion: What our data suggests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85422" y="957075"/>
            <a:ext cx="8283278" cy="34650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" sz="1800" dirty="0"/>
              <a:t>Attendance at STSG is associated with reduced odds of uncontrolled HTN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/>
              <a:t>-- Our Intervention was the brigade, but what component of the brigade contributes to reduced odds of uncontrolled HTN?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No previous data to suggest why brigades may have this effect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0" lvl="0" indent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458200" cy="8574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Discussion: What our data suggests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85422" y="1200150"/>
            <a:ext cx="8201378" cy="36747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2. Patients with increased attendance to STSG/CSHH have greater odds of uncontrolled HTN.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Are the patients having more clinic visits because their blood pressure is uncontrolled or is their blood pressure uncontrolled because they have more visits?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Previous literature does not indicate whether patients with uncontrolled HTN have increased amount of visits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</a:t>
            </a:r>
            <a:r>
              <a:rPr lang="en" sz="1800" dirty="0" err="1">
                <a:solidFill>
                  <a:schemeClr val="dk1"/>
                </a:solidFill>
              </a:rPr>
              <a:t>Modesti</a:t>
            </a:r>
            <a:r>
              <a:rPr lang="en" sz="1800" dirty="0">
                <a:solidFill>
                  <a:schemeClr val="dk1"/>
                </a:solidFill>
              </a:rPr>
              <a:t> (2015): reiterates the need for proper controls when diagnosing HTN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458200" cy="8574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Discussion: 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11200" y="1063365"/>
            <a:ext cx="7975610" cy="33945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1"/>
                </a:solidFill>
              </a:rPr>
              <a:t>To whom does this apply: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Other providers on MST or who provide intermittent care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Providers in low resource settings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Primary care physicians abroad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1"/>
                </a:solidFill>
              </a:rPr>
              <a:t>What can people do with this information: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Can our results be applied to other MST?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-- Is this information generalizable?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</a:rPr>
              <a:t>What can we learn from our process: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-- Better control of confounders in order to determine the true factors that contribute to BP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Limitations  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>
                <a:solidFill>
                  <a:schemeClr val="dk1"/>
                </a:solidFill>
              </a:rPr>
              <a:t>Retrospective study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Intervention is not discrete element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Less refined outcome measure 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Prescribed medications and medication adherence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Poor data quality: missing fields and values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No inclusion of BMI in multivariate analysis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Used AVG BPs instead of pre and post BPs due to lack of number of patients 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Small size of brigade cohort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 to reporting outcomes for MST’s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  -Difficult access to data; using third party getting information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-Lack of models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/>
              <a:t>-Variable quality of data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-Limited Public health knowledge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clinical impact of STSG?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-- Still difficult to assess as there are few clinical outcomes reported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-- The need for more consistent data collection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-- More objective data to assess interventions abroad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/>
          </a:p>
          <a:p>
            <a:pPr marL="457200" lvl="0" indent="457200" algn="l" rtl="0">
              <a:spcBef>
                <a:spcPts val="0"/>
              </a:spcBef>
              <a:buNone/>
            </a:pPr>
            <a:r>
              <a:rPr lang="en" sz="3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Recommendation for Future Studies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  -- Looking at BMI and other factors that influence HTN and cardiovascular disease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-- Prospective study </a:t>
            </a:r>
          </a:p>
          <a:p>
            <a:pPr marL="0" lvl="0" indent="-6985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284748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DIY: Measuring Clinical Outcomes</a:t>
            </a:r>
          </a:p>
          <a:p>
            <a:pPr marL="1371600" lvl="0" indent="-698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35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Your step-by-step worksheet to doing what we did but *better*!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083125" y="95300"/>
            <a:ext cx="7089300" cy="4442400"/>
          </a:xfrm>
          <a:prstGeom prst="rect">
            <a:avLst/>
          </a:prstGeom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</a:endParaRPr>
          </a:p>
          <a:p>
            <a:pPr marL="0" lvl="0" indent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Develop your team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Local clinician, staff, NGO administrators, data managers, learners, IRB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Who needs to give you permission and allow you access to health data?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Elaborate your study question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What chronic conditions do you treat?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What outcome measures and key variables are collected?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Select your study design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Paper or electronic charts?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What is the information transfer process?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How much time do you have?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Develop an analysis plan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Consult a statistician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Confirm data availability</a:t>
            </a:r>
          </a:p>
          <a:p>
            <a:pPr marL="9144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How much time do you have?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	With whom will you share this information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References: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62843" y="484925"/>
            <a:ext cx="8239231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Maki, Jesse, </a:t>
            </a:r>
            <a:r>
              <a:rPr lang="en" sz="1800" dirty="0" err="1">
                <a:solidFill>
                  <a:schemeClr val="dk1"/>
                </a:solidFill>
              </a:rPr>
              <a:t>Munirih</a:t>
            </a:r>
            <a:r>
              <a:rPr lang="en" sz="1800" dirty="0">
                <a:solidFill>
                  <a:schemeClr val="dk1"/>
                </a:solidFill>
              </a:rPr>
              <a:t> Qualls, Benjamin White, Sharon </a:t>
            </a:r>
            <a:r>
              <a:rPr lang="en" sz="1800" dirty="0" err="1">
                <a:solidFill>
                  <a:schemeClr val="dk1"/>
                </a:solidFill>
              </a:rPr>
              <a:t>Kleefield</a:t>
            </a:r>
            <a:r>
              <a:rPr lang="en" sz="1800" dirty="0">
                <a:solidFill>
                  <a:schemeClr val="dk1"/>
                </a:solidFill>
              </a:rPr>
              <a:t>, and Robert Crone. "Health impact assessment and short-term medical missions: a methods study to evaluate quality of care." </a:t>
            </a:r>
            <a:r>
              <a:rPr lang="en" sz="1800" i="1" dirty="0">
                <a:solidFill>
                  <a:schemeClr val="dk1"/>
                </a:solidFill>
              </a:rPr>
              <a:t>BMC health services research</a:t>
            </a:r>
            <a:r>
              <a:rPr lang="en" sz="1800" dirty="0">
                <a:solidFill>
                  <a:schemeClr val="dk1"/>
                </a:solidFill>
              </a:rPr>
              <a:t> 8, no. 1 (2008): 121.</a:t>
            </a:r>
          </a:p>
          <a:p>
            <a:pPr marL="0" lvl="0" indent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" sz="1800" dirty="0" err="1">
                <a:solidFill>
                  <a:schemeClr val="dk1"/>
                </a:solidFill>
              </a:rPr>
              <a:t>Modesti</a:t>
            </a:r>
            <a:r>
              <a:rPr lang="en" sz="1800" dirty="0">
                <a:solidFill>
                  <a:schemeClr val="dk1"/>
                </a:solidFill>
              </a:rPr>
              <a:t>, Pietro </a:t>
            </a:r>
            <a:r>
              <a:rPr lang="en" sz="1800" dirty="0" err="1">
                <a:solidFill>
                  <a:schemeClr val="dk1"/>
                </a:solidFill>
              </a:rPr>
              <a:t>Amedeo</a:t>
            </a:r>
            <a:r>
              <a:rPr lang="en" sz="1800" dirty="0">
                <a:solidFill>
                  <a:schemeClr val="dk1"/>
                </a:solidFill>
              </a:rPr>
              <a:t>, Eleonora </a:t>
            </a:r>
            <a:r>
              <a:rPr lang="en" sz="1800" dirty="0" err="1">
                <a:solidFill>
                  <a:schemeClr val="dk1"/>
                </a:solidFill>
              </a:rPr>
              <a:t>Perruolo</a:t>
            </a:r>
            <a:r>
              <a:rPr lang="en" sz="1800" dirty="0">
                <a:solidFill>
                  <a:schemeClr val="dk1"/>
                </a:solidFill>
              </a:rPr>
              <a:t>, and Gianfranco </a:t>
            </a:r>
            <a:r>
              <a:rPr lang="en" sz="1800" dirty="0" err="1">
                <a:solidFill>
                  <a:schemeClr val="dk1"/>
                </a:solidFill>
              </a:rPr>
              <a:t>Parati</a:t>
            </a:r>
            <a:r>
              <a:rPr lang="en" sz="1800" dirty="0">
                <a:solidFill>
                  <a:schemeClr val="dk1"/>
                </a:solidFill>
              </a:rPr>
              <a:t>. "Need for better blood pressure measurement in developing countries to improve prevention of cardiovascular disease." Journal of epidemiology 25, no. 2 (2015): 91-98.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Sykes, Kevin J. "Short-term medical service trips: a systematic review of the evidence." </a:t>
            </a:r>
            <a:r>
              <a:rPr lang="en" sz="1800" i="1" dirty="0">
                <a:solidFill>
                  <a:schemeClr val="dk1"/>
                </a:solidFill>
              </a:rPr>
              <a:t>American journal of public health</a:t>
            </a:r>
            <a:r>
              <a:rPr lang="en" sz="1800" dirty="0">
                <a:solidFill>
                  <a:schemeClr val="dk1"/>
                </a:solidFill>
              </a:rPr>
              <a:t> 104, no. 7 (2014): e38-e48.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would like to thank Dr. Roberto </a:t>
            </a:r>
            <a:r>
              <a:rPr lang="en-US" dirty="0" err="1" smtClean="0"/>
              <a:t>Cardarelli</a:t>
            </a:r>
            <a:r>
              <a:rPr lang="en-US" dirty="0" smtClean="0"/>
              <a:t> for his help with statistical review and guidance in project development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71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010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Please rate our session! </a:t>
            </a:r>
          </a:p>
        </p:txBody>
      </p:sp>
      <p:pic>
        <p:nvPicPr>
          <p:cNvPr id="261" name="Shape 261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400" y="1169650"/>
            <a:ext cx="3980476" cy="26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Introduction:</a:t>
            </a:r>
          </a:p>
          <a:p>
            <a:pPr lvl="0">
              <a:spcBef>
                <a:spcPts val="0"/>
              </a:spcBef>
              <a:buNone/>
            </a:pPr>
            <a:endParaRPr sz="6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Who benefits from short-term medical service trips to low-resource settings?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650" y="1387725"/>
            <a:ext cx="3282150" cy="29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950" y="1367813"/>
            <a:ext cx="2496250" cy="29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Session Objectives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28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300"/>
              </a:spcBef>
              <a:buSzPct val="100000"/>
              <a:buAutoNum type="arabicParenR"/>
            </a:pPr>
            <a:r>
              <a:rPr lang="en" sz="1800"/>
              <a:t>Literature Review</a:t>
            </a:r>
          </a:p>
          <a:p>
            <a:pPr marL="0" lvl="0" indent="0" rtl="0">
              <a:spcBef>
                <a:spcPts val="300"/>
              </a:spcBef>
              <a:buNone/>
            </a:pPr>
            <a:endParaRPr sz="1800"/>
          </a:p>
          <a:p>
            <a:pPr marL="457200" lvl="0" indent="-342900" rtl="0">
              <a:spcBef>
                <a:spcPts val="300"/>
              </a:spcBef>
              <a:buSzPct val="100000"/>
              <a:buAutoNum type="arabicParenR"/>
            </a:pPr>
            <a:r>
              <a:rPr lang="en" sz="1800"/>
              <a:t>Methods, Analysis, and Clinical Outcomes </a:t>
            </a:r>
          </a:p>
          <a:p>
            <a:pPr marL="0" lvl="0" indent="0">
              <a:spcBef>
                <a:spcPts val="300"/>
              </a:spcBef>
              <a:buNone/>
            </a:pPr>
            <a:endParaRPr sz="1800"/>
          </a:p>
          <a:p>
            <a:pPr marL="457200" lvl="0" indent="-342900" rtl="0">
              <a:spcBef>
                <a:spcPts val="300"/>
              </a:spcBef>
              <a:buSzPct val="100000"/>
              <a:buAutoNum type="arabicParenR"/>
            </a:pPr>
            <a:r>
              <a:rPr lang="en" sz="1800"/>
              <a:t>Challenges and Limitations</a:t>
            </a:r>
          </a:p>
          <a:p>
            <a:pPr marL="0" lvl="0" indent="0">
              <a:spcBef>
                <a:spcPts val="300"/>
              </a:spcBef>
              <a:buNone/>
            </a:pPr>
            <a:endParaRPr sz="1800"/>
          </a:p>
          <a:p>
            <a:pPr marL="457200" lvl="0" indent="-342900">
              <a:spcBef>
                <a:spcPts val="300"/>
              </a:spcBef>
              <a:buSzPct val="100000"/>
              <a:buAutoNum type="arabicParenR"/>
            </a:pPr>
            <a:r>
              <a:rPr lang="en" sz="1800"/>
              <a:t>DIY, Develop a plan </a:t>
            </a:r>
          </a:p>
        </p:txBody>
      </p:sp>
      <p:pic>
        <p:nvPicPr>
          <p:cNvPr id="88" name="Shape 88" descr="Image result for agen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925" y="386975"/>
            <a:ext cx="1232350" cy="12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Audience Participation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075" y="1066100"/>
            <a:ext cx="47625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Shoulder to Shoulder Global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Mission -  Vision - Values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r="21470"/>
          <a:stretch/>
        </p:blipFill>
        <p:spPr>
          <a:xfrm>
            <a:off x="6181825" y="1556525"/>
            <a:ext cx="2690950" cy="21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r="6261"/>
          <a:stretch/>
        </p:blipFill>
        <p:spPr>
          <a:xfrm>
            <a:off x="3181999" y="1556525"/>
            <a:ext cx="2921101" cy="21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875" y="1556525"/>
            <a:ext cx="2864399" cy="21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Shoulder to Shoulder Global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goals &gt; strategies &gt; outcomes?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5051" t="19614" r="7098"/>
          <a:stretch/>
        </p:blipFill>
        <p:spPr>
          <a:xfrm>
            <a:off x="868450" y="3052400"/>
            <a:ext cx="3493200" cy="15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450" y="1198838"/>
            <a:ext cx="3493200" cy="17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5962"/>
          <a:stretch/>
        </p:blipFill>
        <p:spPr>
          <a:xfrm>
            <a:off x="4727425" y="1198850"/>
            <a:ext cx="3256500" cy="17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7425" y="3116375"/>
            <a:ext cx="3256501" cy="148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has been published about clinical outcomes of short-term MSTs?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132100" cy="34164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u="sng"/>
          </a:p>
          <a:p>
            <a:pPr lvl="0">
              <a:spcBef>
                <a:spcPts val="0"/>
              </a:spcBef>
              <a:buNone/>
            </a:pPr>
            <a:endParaRPr sz="1800" u="sng"/>
          </a:p>
          <a:p>
            <a:pPr lvl="0">
              <a:spcBef>
                <a:spcPts val="0"/>
              </a:spcBef>
              <a:buNone/>
            </a:pPr>
            <a:r>
              <a:rPr lang="en" sz="1800" u="sng"/>
              <a:t>Literature Review Questions:</a:t>
            </a:r>
          </a:p>
          <a:p>
            <a:pPr marL="914400" lvl="0" indent="-342900" rtl="0">
              <a:spcBef>
                <a:spcPts val="0"/>
              </a:spcBef>
              <a:buSzPct val="100000"/>
              <a:buAutoNum type="alphaLcParenR"/>
            </a:pPr>
            <a:r>
              <a:rPr lang="en" sz="1800"/>
              <a:t>What are the clinical outcomes of short-term MSTs?</a:t>
            </a:r>
          </a:p>
          <a:p>
            <a:pPr marL="914400" lvl="0" indent="-342900" rtl="0">
              <a:spcBef>
                <a:spcPts val="0"/>
              </a:spcBef>
              <a:buSzPct val="100000"/>
              <a:buAutoNum type="alphaLcParenR"/>
            </a:pPr>
            <a:r>
              <a:rPr lang="en" sz="1800"/>
              <a:t>Are there recommendations for clinical outcome measures?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27651"/>
          <a:stretch/>
        </p:blipFill>
        <p:spPr>
          <a:xfrm>
            <a:off x="4302575" y="3519175"/>
            <a:ext cx="1922524" cy="10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42900" y="124603"/>
            <a:ext cx="8458200" cy="8574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Review of the literature on MST clinical outcomes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235400" y="1809125"/>
            <a:ext cx="1673100" cy="1665300"/>
          </a:xfrm>
          <a:prstGeom prst="rect">
            <a:avLst/>
          </a:prstGeom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dk1"/>
                </a:solidFill>
              </a:rPr>
              <a:t>Keywords: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short-term medical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outcomes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developing country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Ecuador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global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medical mission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40975" y="982000"/>
            <a:ext cx="6433200" cy="35475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dk1"/>
                </a:solidFill>
              </a:rPr>
              <a:t>Pertinent publications: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“Short-Term Medical Service Trips: A Systematic Review of the Evidence” -Sykes 2014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“Health impact assessment and short-term medical missions: a methods study to evaluate quality of care” -Maki 2008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dk1"/>
                </a:solidFill>
              </a:rPr>
              <a:t>Findings: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Nearly 95% of all publications lacked significant data collection. 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Outcomes from the interventions that exist are not well understood. 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Most publications related to clinical outcomes related to  surgical interventions and short-/long-term complications (morbidity/mortality), not chronic diseases.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1437</Words>
  <Application>Microsoft Macintosh PowerPoint</Application>
  <PresentationFormat>On-screen Show (16:9)</PresentationFormat>
  <Paragraphs>291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PowerPoint</vt:lpstr>
      <vt:lpstr> How can we measure success? Clinical Outcome Measures for a Short-term Medical Service Trip  Christine George MD PGY2, Sam Waling DO PGY2, Rameeza Sheriff MD PGY2 Maria Gabriela Castro MD, Associate Professor &amp; Director of Global Health Programs Sam Matheny MD MPH, Assistant Provost for Global Health Initiatives University of Kentucky</vt:lpstr>
      <vt:lpstr>Disclosure statement   </vt:lpstr>
      <vt:lpstr>Introduction:  Who benefits from short-term medical service trips to low-resource settings?</vt:lpstr>
      <vt:lpstr>Session Objectives </vt:lpstr>
      <vt:lpstr>Audience Participation</vt:lpstr>
      <vt:lpstr>Shoulder to Shoulder Global Mission -  Vision - Values</vt:lpstr>
      <vt:lpstr>Shoulder to Shoulder Global goals &gt; strategies &gt; outcomes?</vt:lpstr>
      <vt:lpstr>What has been published about clinical outcomes of short-term MSTs?</vt:lpstr>
      <vt:lpstr>Review of the literature on MST clinical outcomes </vt:lpstr>
      <vt:lpstr>So, how can we measure success?</vt:lpstr>
      <vt:lpstr>Our Hypotheses</vt:lpstr>
      <vt:lpstr>Methods: Getting the data</vt:lpstr>
      <vt:lpstr>Methods: Study design</vt:lpstr>
      <vt:lpstr>Methods: Analysis</vt:lpstr>
      <vt:lpstr>TimmyCare</vt:lpstr>
      <vt:lpstr>Results</vt:lpstr>
      <vt:lpstr>Results</vt:lpstr>
      <vt:lpstr>Q1) Were patients with a prior STSG brigade visit less likely to have uncontrolled hypertension compared with patients who were only seen at the CSHH clinic?         YES - but not significant. Those exposed to the STSG brigade had an approximate 54% decrease in odds of having uncontrolled HTN, adjusted for age, gender and total number of visits.</vt:lpstr>
      <vt:lpstr>Results</vt:lpstr>
      <vt:lpstr>Discussion: What our data suggests</vt:lpstr>
      <vt:lpstr>Discussion: What our data suggests</vt:lpstr>
      <vt:lpstr>Discussion: </vt:lpstr>
      <vt:lpstr>The Limitations  </vt:lpstr>
      <vt:lpstr>Challenges to reporting outcomes for MST’s</vt:lpstr>
      <vt:lpstr>What is the clinical impact of STSG?</vt:lpstr>
      <vt:lpstr>DIY: Measuring Clinical Outcomes      Your step-by-step worksheet to doing what we did but *better*!</vt:lpstr>
      <vt:lpstr>References:</vt:lpstr>
      <vt:lpstr>Acknowledgments</vt:lpstr>
      <vt:lpstr>Questions?        Please rate our session! 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How can we measure success? Clinical Outcome Measures for a Short-term Medical Service Trip  Christine George MD PGY2, Sam Waling DO PGY2, Rameeza Sheriff MD PGY2 Maria Gabriela Castro MD, Associate Professor &amp; Director of Global Health Programs Sam Matheny MD MPH, Assistant Provost for Global Health Initiatives University of Kentucky</dc:title>
  <cp:lastModifiedBy>Nicholas Christenson</cp:lastModifiedBy>
  <cp:revision>3</cp:revision>
  <dcterms:modified xsi:type="dcterms:W3CDTF">2017-10-08T04:57:09Z</dcterms:modified>
</cp:coreProperties>
</file>