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</p:sldMasterIdLst>
  <p:notesMasterIdLst>
    <p:notesMasterId r:id="rId40"/>
  </p:notesMasterIdLst>
  <p:sldIdLst>
    <p:sldId id="256" r:id="rId11"/>
    <p:sldId id="266" r:id="rId12"/>
    <p:sldId id="258" r:id="rId13"/>
    <p:sldId id="259" r:id="rId14"/>
    <p:sldId id="264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67" r:id="rId38"/>
    <p:sldId id="263" r:id="rId3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/>
    <p:restoredTop sz="86376"/>
  </p:normalViewPr>
  <p:slideViewPr>
    <p:cSldViewPr snapToGrid="0" snapToObjects="1" showGuides="1">
      <p:cViewPr varScale="1">
        <p:scale>
          <a:sx n="80" d="100"/>
          <a:sy n="80" d="100"/>
        </p:scale>
        <p:origin x="232" y="800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0554F-B0E8-482D-A305-520F81949D6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9E435021-D082-4CF9-BF08-0DC8F5FF8D4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In 2021, level of service for office visits will be chosen based on either</a:t>
          </a:r>
        </a:p>
      </dgm:t>
    </dgm:pt>
    <dgm:pt modelId="{264E5AA8-9F88-41B3-9ABB-146FD1D9BEE2}" type="parTrans" cxnId="{D02C05C7-502B-49B9-831E-31F4E2EDA6A6}">
      <dgm:prSet/>
      <dgm:spPr/>
      <dgm:t>
        <a:bodyPr/>
        <a:lstStyle/>
        <a:p>
          <a:endParaRPr lang="en-US"/>
        </a:p>
      </dgm:t>
    </dgm:pt>
    <dgm:pt modelId="{5C43A498-CF0B-404B-8D3F-86CE6339345C}" type="sibTrans" cxnId="{D02C05C7-502B-49B9-831E-31F4E2EDA6A6}">
      <dgm:prSet/>
      <dgm:spPr/>
      <dgm:t>
        <a:bodyPr/>
        <a:lstStyle/>
        <a:p>
          <a:endParaRPr lang="en-US"/>
        </a:p>
      </dgm:t>
    </dgm:pt>
    <dgm:pt modelId="{4EFE4C05-530B-4414-97EA-50CD298E2E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Medical decision making; or</a:t>
          </a:r>
        </a:p>
      </dgm:t>
    </dgm:pt>
    <dgm:pt modelId="{0E340E14-4158-4A7C-BBCE-9082A84D58C6}" type="parTrans" cxnId="{83E73B99-92CD-403B-8D78-000AB76B5FAD}">
      <dgm:prSet/>
      <dgm:spPr/>
      <dgm:t>
        <a:bodyPr/>
        <a:lstStyle/>
        <a:p>
          <a:endParaRPr lang="en-US"/>
        </a:p>
      </dgm:t>
    </dgm:pt>
    <dgm:pt modelId="{821E85DB-EBB3-4A8B-A88B-7822EC9945F6}" type="sibTrans" cxnId="{83E73B99-92CD-403B-8D78-000AB76B5FAD}">
      <dgm:prSet/>
      <dgm:spPr/>
      <dgm:t>
        <a:bodyPr/>
        <a:lstStyle/>
        <a:p>
          <a:endParaRPr lang="en-US"/>
        </a:p>
      </dgm:t>
    </dgm:pt>
    <dgm:pt modelId="{BBA04FA8-9F4A-44BB-B696-D6B2EF0DB4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Physician times spent on the date of service</a:t>
          </a:r>
        </a:p>
      </dgm:t>
    </dgm:pt>
    <dgm:pt modelId="{B113B886-5A04-4F1B-85FD-D6F85856F75A}" type="parTrans" cxnId="{31000651-A41B-48F9-A5A1-70EF0FD13743}">
      <dgm:prSet/>
      <dgm:spPr/>
      <dgm:t>
        <a:bodyPr/>
        <a:lstStyle/>
        <a:p>
          <a:endParaRPr lang="en-US"/>
        </a:p>
      </dgm:t>
    </dgm:pt>
    <dgm:pt modelId="{3E8E244D-45AA-4124-9CE0-9DF22D1356B8}" type="sibTrans" cxnId="{31000651-A41B-48F9-A5A1-70EF0FD13743}">
      <dgm:prSet/>
      <dgm:spPr/>
      <dgm:t>
        <a:bodyPr/>
        <a:lstStyle/>
        <a:p>
          <a:endParaRPr lang="en-US"/>
        </a:p>
      </dgm:t>
    </dgm:pt>
    <dgm:pt modelId="{0F22DB9C-B24F-4609-A69C-EB80EEDFD5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There will not be a code collapse as proposed</a:t>
          </a:r>
        </a:p>
      </dgm:t>
    </dgm:pt>
    <dgm:pt modelId="{F665998A-73FF-4D9C-B48D-E67E06D49850}" type="parTrans" cxnId="{731246A0-E399-4293-A52C-916E35997691}">
      <dgm:prSet/>
      <dgm:spPr/>
      <dgm:t>
        <a:bodyPr/>
        <a:lstStyle/>
        <a:p>
          <a:endParaRPr lang="en-US"/>
        </a:p>
      </dgm:t>
    </dgm:pt>
    <dgm:pt modelId="{9824FB1C-9854-457C-9151-FBBBCFE70377}" type="sibTrans" cxnId="{731246A0-E399-4293-A52C-916E35997691}">
      <dgm:prSet/>
      <dgm:spPr/>
      <dgm:t>
        <a:bodyPr/>
        <a:lstStyle/>
        <a:p>
          <a:endParaRPr lang="en-US"/>
        </a:p>
      </dgm:t>
    </dgm:pt>
    <dgm:pt modelId="{221A8C3D-D81C-4B2D-B52E-5D047CADE41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There will be only four levels of service for new patients (99202-99205)</a:t>
          </a:r>
        </a:p>
      </dgm:t>
    </dgm:pt>
    <dgm:pt modelId="{90CAC223-5506-4424-B467-486799BACA95}" type="parTrans" cxnId="{ABCBAB4F-AB65-4796-BE7F-2A58D03E1235}">
      <dgm:prSet/>
      <dgm:spPr/>
      <dgm:t>
        <a:bodyPr/>
        <a:lstStyle/>
        <a:p>
          <a:endParaRPr lang="en-US"/>
        </a:p>
      </dgm:t>
    </dgm:pt>
    <dgm:pt modelId="{3EA41FE3-3CC0-4623-9459-66E6C0D31901}" type="sibTrans" cxnId="{ABCBAB4F-AB65-4796-BE7F-2A58D03E1235}">
      <dgm:prSet/>
      <dgm:spPr/>
      <dgm:t>
        <a:bodyPr/>
        <a:lstStyle/>
        <a:p>
          <a:endParaRPr lang="en-US"/>
        </a:p>
      </dgm:t>
    </dgm:pt>
    <dgm:pt modelId="{C8FCBD03-9342-47C4-8876-9DE1FFBACEC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CMS has a new “add on” code for primary care</a:t>
          </a:r>
        </a:p>
      </dgm:t>
    </dgm:pt>
    <dgm:pt modelId="{5508A275-1EBE-40FB-8F9D-A39FB8359D92}" type="parTrans" cxnId="{1555F841-C466-4533-AB4A-0B9EDAD9951B}">
      <dgm:prSet/>
      <dgm:spPr/>
      <dgm:t>
        <a:bodyPr/>
        <a:lstStyle/>
        <a:p>
          <a:endParaRPr lang="en-US"/>
        </a:p>
      </dgm:t>
    </dgm:pt>
    <dgm:pt modelId="{0C0DA3FB-AD4F-4D15-BE90-F7C0987A311A}" type="sibTrans" cxnId="{1555F841-C466-4533-AB4A-0B9EDAD9951B}">
      <dgm:prSet/>
      <dgm:spPr/>
      <dgm:t>
        <a:bodyPr/>
        <a:lstStyle/>
        <a:p>
          <a:endParaRPr lang="en-US"/>
        </a:p>
      </dgm:t>
    </dgm:pt>
    <dgm:pt modelId="{099CD723-CA1B-4413-9765-0564995DD7D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Could be added to each visit</a:t>
          </a:r>
        </a:p>
      </dgm:t>
    </dgm:pt>
    <dgm:pt modelId="{4CDFDF66-32B4-4739-9F67-84347EF41C2F}" type="parTrans" cxnId="{9BE8D470-809D-49C2-B693-4DC6ECDB78B4}">
      <dgm:prSet/>
      <dgm:spPr/>
      <dgm:t>
        <a:bodyPr/>
        <a:lstStyle/>
        <a:p>
          <a:endParaRPr lang="en-US"/>
        </a:p>
      </dgm:t>
    </dgm:pt>
    <dgm:pt modelId="{420824E0-A9E7-413F-94C8-ADAD67047004}" type="sibTrans" cxnId="{9BE8D470-809D-49C2-B693-4DC6ECDB78B4}">
      <dgm:prSet/>
      <dgm:spPr/>
      <dgm:t>
        <a:bodyPr/>
        <a:lstStyle/>
        <a:p>
          <a:endParaRPr lang="en-US"/>
        </a:p>
      </dgm:t>
    </dgm:pt>
    <dgm:pt modelId="{FA5AF10C-1EC5-467B-B20E-969FA0335B96}" type="pres">
      <dgm:prSet presAssocID="{C210554F-B0E8-482D-A305-520F81949D61}" presName="root" presStyleCnt="0">
        <dgm:presLayoutVars>
          <dgm:dir/>
          <dgm:resizeHandles val="exact"/>
        </dgm:presLayoutVars>
      </dgm:prSet>
      <dgm:spPr/>
    </dgm:pt>
    <dgm:pt modelId="{A6F6F089-5FAC-474A-A489-CF45A52D4AE0}" type="pres">
      <dgm:prSet presAssocID="{9E435021-D082-4CF9-BF08-0DC8F5FF8D4E}" presName="compNode" presStyleCnt="0"/>
      <dgm:spPr/>
    </dgm:pt>
    <dgm:pt modelId="{2D6EE408-7C4A-40F4-97BB-4E18258B2AED}" type="pres">
      <dgm:prSet presAssocID="{9E435021-D082-4CF9-BF08-0DC8F5FF8D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253B5F25-4443-471D-AECD-07B51754BCF0}" type="pres">
      <dgm:prSet presAssocID="{9E435021-D082-4CF9-BF08-0DC8F5FF8D4E}" presName="iconSpace" presStyleCnt="0"/>
      <dgm:spPr/>
    </dgm:pt>
    <dgm:pt modelId="{072BD187-3C87-4A32-A55B-76434E7842D4}" type="pres">
      <dgm:prSet presAssocID="{9E435021-D082-4CF9-BF08-0DC8F5FF8D4E}" presName="parTx" presStyleLbl="revTx" presStyleIdx="0" presStyleCnt="8">
        <dgm:presLayoutVars>
          <dgm:chMax val="0"/>
          <dgm:chPref val="0"/>
        </dgm:presLayoutVars>
      </dgm:prSet>
      <dgm:spPr/>
    </dgm:pt>
    <dgm:pt modelId="{4DEADD27-D126-499A-A79E-8CDF0B0B7B62}" type="pres">
      <dgm:prSet presAssocID="{9E435021-D082-4CF9-BF08-0DC8F5FF8D4E}" presName="txSpace" presStyleCnt="0"/>
      <dgm:spPr/>
    </dgm:pt>
    <dgm:pt modelId="{82AEFA30-F036-499F-B443-4DE66CE13DB6}" type="pres">
      <dgm:prSet presAssocID="{9E435021-D082-4CF9-BF08-0DC8F5FF8D4E}" presName="desTx" presStyleLbl="revTx" presStyleIdx="1" presStyleCnt="8">
        <dgm:presLayoutVars/>
      </dgm:prSet>
      <dgm:spPr/>
    </dgm:pt>
    <dgm:pt modelId="{8F563329-1664-47A3-96E7-F6F7E81F1E35}" type="pres">
      <dgm:prSet presAssocID="{5C43A498-CF0B-404B-8D3F-86CE6339345C}" presName="sibTrans" presStyleCnt="0"/>
      <dgm:spPr/>
    </dgm:pt>
    <dgm:pt modelId="{7422B5B3-D5F4-4BED-A0FE-3797ED6A146B}" type="pres">
      <dgm:prSet presAssocID="{0F22DB9C-B24F-4609-A69C-EB80EEDFD56F}" presName="compNode" presStyleCnt="0"/>
      <dgm:spPr/>
    </dgm:pt>
    <dgm:pt modelId="{C0DF4575-5854-41EA-858A-A3B545203C2D}" type="pres">
      <dgm:prSet presAssocID="{0F22DB9C-B24F-4609-A69C-EB80EEDFD5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1C2FB9A-FD76-43DE-B718-B19CB6877D0E}" type="pres">
      <dgm:prSet presAssocID="{0F22DB9C-B24F-4609-A69C-EB80EEDFD56F}" presName="iconSpace" presStyleCnt="0"/>
      <dgm:spPr/>
    </dgm:pt>
    <dgm:pt modelId="{071380FF-FDAC-4461-B439-62D9AEE23B5C}" type="pres">
      <dgm:prSet presAssocID="{0F22DB9C-B24F-4609-A69C-EB80EEDFD56F}" presName="parTx" presStyleLbl="revTx" presStyleIdx="2" presStyleCnt="8">
        <dgm:presLayoutVars>
          <dgm:chMax val="0"/>
          <dgm:chPref val="0"/>
        </dgm:presLayoutVars>
      </dgm:prSet>
      <dgm:spPr/>
    </dgm:pt>
    <dgm:pt modelId="{69573E6A-632E-4893-B344-421D03D24533}" type="pres">
      <dgm:prSet presAssocID="{0F22DB9C-B24F-4609-A69C-EB80EEDFD56F}" presName="txSpace" presStyleCnt="0"/>
      <dgm:spPr/>
    </dgm:pt>
    <dgm:pt modelId="{ED96DAE7-1956-40DB-BF40-F2188486396E}" type="pres">
      <dgm:prSet presAssocID="{0F22DB9C-B24F-4609-A69C-EB80EEDFD56F}" presName="desTx" presStyleLbl="revTx" presStyleIdx="3" presStyleCnt="8">
        <dgm:presLayoutVars/>
      </dgm:prSet>
      <dgm:spPr/>
    </dgm:pt>
    <dgm:pt modelId="{1193C7ED-41FF-4E54-8B58-9A00B2831602}" type="pres">
      <dgm:prSet presAssocID="{9824FB1C-9854-457C-9151-FBBBCFE70377}" presName="sibTrans" presStyleCnt="0"/>
      <dgm:spPr/>
    </dgm:pt>
    <dgm:pt modelId="{B8F8C094-2E73-4792-96B3-582573191602}" type="pres">
      <dgm:prSet presAssocID="{221A8C3D-D81C-4B2D-B52E-5D047CADE418}" presName="compNode" presStyleCnt="0"/>
      <dgm:spPr/>
    </dgm:pt>
    <dgm:pt modelId="{122910D8-74E5-4A0A-939A-511AFFE9A007}" type="pres">
      <dgm:prSet presAssocID="{221A8C3D-D81C-4B2D-B52E-5D047CADE4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B5325CC-EAE0-4C6A-9C64-79880372B053}" type="pres">
      <dgm:prSet presAssocID="{221A8C3D-D81C-4B2D-B52E-5D047CADE418}" presName="iconSpace" presStyleCnt="0"/>
      <dgm:spPr/>
    </dgm:pt>
    <dgm:pt modelId="{9D553618-ABCF-46B4-8EE0-5682FF7AE16C}" type="pres">
      <dgm:prSet presAssocID="{221A8C3D-D81C-4B2D-B52E-5D047CADE418}" presName="parTx" presStyleLbl="revTx" presStyleIdx="4" presStyleCnt="8">
        <dgm:presLayoutVars>
          <dgm:chMax val="0"/>
          <dgm:chPref val="0"/>
        </dgm:presLayoutVars>
      </dgm:prSet>
      <dgm:spPr/>
    </dgm:pt>
    <dgm:pt modelId="{9788AD2F-F755-4F49-BDA3-4AB1CAE46154}" type="pres">
      <dgm:prSet presAssocID="{221A8C3D-D81C-4B2D-B52E-5D047CADE418}" presName="txSpace" presStyleCnt="0"/>
      <dgm:spPr/>
    </dgm:pt>
    <dgm:pt modelId="{780CADFB-F831-490F-AB24-87FD40EF1F9A}" type="pres">
      <dgm:prSet presAssocID="{221A8C3D-D81C-4B2D-B52E-5D047CADE418}" presName="desTx" presStyleLbl="revTx" presStyleIdx="5" presStyleCnt="8">
        <dgm:presLayoutVars/>
      </dgm:prSet>
      <dgm:spPr/>
    </dgm:pt>
    <dgm:pt modelId="{6B42EA1C-88EB-4C7D-A8F1-EEB71AFFF7BA}" type="pres">
      <dgm:prSet presAssocID="{3EA41FE3-3CC0-4623-9459-66E6C0D31901}" presName="sibTrans" presStyleCnt="0"/>
      <dgm:spPr/>
    </dgm:pt>
    <dgm:pt modelId="{432CD1D2-7DCF-4AAF-B6BF-5A5683989D4C}" type="pres">
      <dgm:prSet presAssocID="{C8FCBD03-9342-47C4-8876-9DE1FFBACECE}" presName="compNode" presStyleCnt="0"/>
      <dgm:spPr/>
    </dgm:pt>
    <dgm:pt modelId="{9CC277A1-1741-4C21-8D3C-F2B59A4CA34D}" type="pres">
      <dgm:prSet presAssocID="{C8FCBD03-9342-47C4-8876-9DE1FFBACE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00D2F9B-50F5-4D81-92C7-363CBD688022}" type="pres">
      <dgm:prSet presAssocID="{C8FCBD03-9342-47C4-8876-9DE1FFBACECE}" presName="iconSpace" presStyleCnt="0"/>
      <dgm:spPr/>
    </dgm:pt>
    <dgm:pt modelId="{9CBB886C-225E-455E-837D-FA32CD67DC95}" type="pres">
      <dgm:prSet presAssocID="{C8FCBD03-9342-47C4-8876-9DE1FFBACECE}" presName="parTx" presStyleLbl="revTx" presStyleIdx="6" presStyleCnt="8">
        <dgm:presLayoutVars>
          <dgm:chMax val="0"/>
          <dgm:chPref val="0"/>
        </dgm:presLayoutVars>
      </dgm:prSet>
      <dgm:spPr/>
    </dgm:pt>
    <dgm:pt modelId="{AE6A3E01-C95E-4ED1-A0EC-26556EFE4D55}" type="pres">
      <dgm:prSet presAssocID="{C8FCBD03-9342-47C4-8876-9DE1FFBACECE}" presName="txSpace" presStyleCnt="0"/>
      <dgm:spPr/>
    </dgm:pt>
    <dgm:pt modelId="{213EA05E-83B0-4B60-8A8B-1B9F5E9DD3A8}" type="pres">
      <dgm:prSet presAssocID="{C8FCBD03-9342-47C4-8876-9DE1FFBACECE}" presName="desTx" presStyleLbl="revTx" presStyleIdx="7" presStyleCnt="8">
        <dgm:presLayoutVars/>
      </dgm:prSet>
      <dgm:spPr/>
    </dgm:pt>
  </dgm:ptLst>
  <dgm:cxnLst>
    <dgm:cxn modelId="{49AD6F27-3DCF-4CFE-B808-5C0ACFC7FAA6}" type="presOf" srcId="{4EFE4C05-530B-4414-97EA-50CD298E2E7B}" destId="{82AEFA30-F036-499F-B443-4DE66CE13DB6}" srcOrd="0" destOrd="0" presId="urn:microsoft.com/office/officeart/2018/2/layout/IconLabelDescriptionList"/>
    <dgm:cxn modelId="{50C31739-5233-4F90-BCC7-B6868FC441C6}" type="presOf" srcId="{0F22DB9C-B24F-4609-A69C-EB80EEDFD56F}" destId="{071380FF-FDAC-4461-B439-62D9AEE23B5C}" srcOrd="0" destOrd="0" presId="urn:microsoft.com/office/officeart/2018/2/layout/IconLabelDescriptionList"/>
    <dgm:cxn modelId="{1555F841-C466-4533-AB4A-0B9EDAD9951B}" srcId="{C210554F-B0E8-482D-A305-520F81949D61}" destId="{C8FCBD03-9342-47C4-8876-9DE1FFBACECE}" srcOrd="3" destOrd="0" parTransId="{5508A275-1EBE-40FB-8F9D-A39FB8359D92}" sibTransId="{0C0DA3FB-AD4F-4D15-BE90-F7C0987A311A}"/>
    <dgm:cxn modelId="{ABCBAB4F-AB65-4796-BE7F-2A58D03E1235}" srcId="{C210554F-B0E8-482D-A305-520F81949D61}" destId="{221A8C3D-D81C-4B2D-B52E-5D047CADE418}" srcOrd="2" destOrd="0" parTransId="{90CAC223-5506-4424-B467-486799BACA95}" sibTransId="{3EA41FE3-3CC0-4623-9459-66E6C0D31901}"/>
    <dgm:cxn modelId="{31000651-A41B-48F9-A5A1-70EF0FD13743}" srcId="{9E435021-D082-4CF9-BF08-0DC8F5FF8D4E}" destId="{BBA04FA8-9F4A-44BB-B696-D6B2EF0DB4F6}" srcOrd="1" destOrd="0" parTransId="{B113B886-5A04-4F1B-85FD-D6F85856F75A}" sibTransId="{3E8E244D-45AA-4124-9CE0-9DF22D1356B8}"/>
    <dgm:cxn modelId="{7BA5B366-A67D-4E7F-AC30-2B2B4BBCB3DA}" type="presOf" srcId="{C210554F-B0E8-482D-A305-520F81949D61}" destId="{FA5AF10C-1EC5-467B-B20E-969FA0335B96}" srcOrd="0" destOrd="0" presId="urn:microsoft.com/office/officeart/2018/2/layout/IconLabelDescriptionList"/>
    <dgm:cxn modelId="{9BE8D470-809D-49C2-B693-4DC6ECDB78B4}" srcId="{C8FCBD03-9342-47C4-8876-9DE1FFBACECE}" destId="{099CD723-CA1B-4413-9765-0564995DD7DE}" srcOrd="0" destOrd="0" parTransId="{4CDFDF66-32B4-4739-9F67-84347EF41C2F}" sibTransId="{420824E0-A9E7-413F-94C8-ADAD67047004}"/>
    <dgm:cxn modelId="{37ED8071-EE97-4E94-8AE2-C230379B3B26}" type="presOf" srcId="{C8FCBD03-9342-47C4-8876-9DE1FFBACECE}" destId="{9CBB886C-225E-455E-837D-FA32CD67DC95}" srcOrd="0" destOrd="0" presId="urn:microsoft.com/office/officeart/2018/2/layout/IconLabelDescriptionList"/>
    <dgm:cxn modelId="{FA48D981-D6C0-4C48-A1BB-A895190E6D6E}" type="presOf" srcId="{221A8C3D-D81C-4B2D-B52E-5D047CADE418}" destId="{9D553618-ABCF-46B4-8EE0-5682FF7AE16C}" srcOrd="0" destOrd="0" presId="urn:microsoft.com/office/officeart/2018/2/layout/IconLabelDescriptionList"/>
    <dgm:cxn modelId="{83E73B99-92CD-403B-8D78-000AB76B5FAD}" srcId="{9E435021-D082-4CF9-BF08-0DC8F5FF8D4E}" destId="{4EFE4C05-530B-4414-97EA-50CD298E2E7B}" srcOrd="0" destOrd="0" parTransId="{0E340E14-4158-4A7C-BBCE-9082A84D58C6}" sibTransId="{821E85DB-EBB3-4A8B-A88B-7822EC9945F6}"/>
    <dgm:cxn modelId="{61DBAB9D-B4BD-46A7-BA5B-9E2BD3D0DD10}" type="presOf" srcId="{099CD723-CA1B-4413-9765-0564995DD7DE}" destId="{213EA05E-83B0-4B60-8A8B-1B9F5E9DD3A8}" srcOrd="0" destOrd="0" presId="urn:microsoft.com/office/officeart/2018/2/layout/IconLabelDescriptionList"/>
    <dgm:cxn modelId="{731246A0-E399-4293-A52C-916E35997691}" srcId="{C210554F-B0E8-482D-A305-520F81949D61}" destId="{0F22DB9C-B24F-4609-A69C-EB80EEDFD56F}" srcOrd="1" destOrd="0" parTransId="{F665998A-73FF-4D9C-B48D-E67E06D49850}" sibTransId="{9824FB1C-9854-457C-9151-FBBBCFE70377}"/>
    <dgm:cxn modelId="{2E409DAA-221F-4368-A8D8-6B04071C1CB5}" type="presOf" srcId="{9E435021-D082-4CF9-BF08-0DC8F5FF8D4E}" destId="{072BD187-3C87-4A32-A55B-76434E7842D4}" srcOrd="0" destOrd="0" presId="urn:microsoft.com/office/officeart/2018/2/layout/IconLabelDescriptionList"/>
    <dgm:cxn modelId="{D02C05C7-502B-49B9-831E-31F4E2EDA6A6}" srcId="{C210554F-B0E8-482D-A305-520F81949D61}" destId="{9E435021-D082-4CF9-BF08-0DC8F5FF8D4E}" srcOrd="0" destOrd="0" parTransId="{264E5AA8-9F88-41B3-9ABB-146FD1D9BEE2}" sibTransId="{5C43A498-CF0B-404B-8D3F-86CE6339345C}"/>
    <dgm:cxn modelId="{E6461CC9-F077-49B5-8F1E-F92746F5AF84}" type="presOf" srcId="{BBA04FA8-9F4A-44BB-B696-D6B2EF0DB4F6}" destId="{82AEFA30-F036-499F-B443-4DE66CE13DB6}" srcOrd="0" destOrd="1" presId="urn:microsoft.com/office/officeart/2018/2/layout/IconLabelDescriptionList"/>
    <dgm:cxn modelId="{F6D7321E-8C2C-4C91-830A-BF297A0C9D7F}" type="presParOf" srcId="{FA5AF10C-1EC5-467B-B20E-969FA0335B96}" destId="{A6F6F089-5FAC-474A-A489-CF45A52D4AE0}" srcOrd="0" destOrd="0" presId="urn:microsoft.com/office/officeart/2018/2/layout/IconLabelDescriptionList"/>
    <dgm:cxn modelId="{8A673517-2FD1-423C-8219-750727A09B2F}" type="presParOf" srcId="{A6F6F089-5FAC-474A-A489-CF45A52D4AE0}" destId="{2D6EE408-7C4A-40F4-97BB-4E18258B2AED}" srcOrd="0" destOrd="0" presId="urn:microsoft.com/office/officeart/2018/2/layout/IconLabelDescriptionList"/>
    <dgm:cxn modelId="{1425545F-39CE-4166-A99C-3D62F8FDD879}" type="presParOf" srcId="{A6F6F089-5FAC-474A-A489-CF45A52D4AE0}" destId="{253B5F25-4443-471D-AECD-07B51754BCF0}" srcOrd="1" destOrd="0" presId="urn:microsoft.com/office/officeart/2018/2/layout/IconLabelDescriptionList"/>
    <dgm:cxn modelId="{45E46CEB-EFF3-4AF1-87B6-3196123AC784}" type="presParOf" srcId="{A6F6F089-5FAC-474A-A489-CF45A52D4AE0}" destId="{072BD187-3C87-4A32-A55B-76434E7842D4}" srcOrd="2" destOrd="0" presId="urn:microsoft.com/office/officeart/2018/2/layout/IconLabelDescriptionList"/>
    <dgm:cxn modelId="{FB49CFF8-2E98-495C-A6DF-26354F298DDF}" type="presParOf" srcId="{A6F6F089-5FAC-474A-A489-CF45A52D4AE0}" destId="{4DEADD27-D126-499A-A79E-8CDF0B0B7B62}" srcOrd="3" destOrd="0" presId="urn:microsoft.com/office/officeart/2018/2/layout/IconLabelDescriptionList"/>
    <dgm:cxn modelId="{403830D8-90D6-4384-A1E5-6E8AB7C395A0}" type="presParOf" srcId="{A6F6F089-5FAC-474A-A489-CF45A52D4AE0}" destId="{82AEFA30-F036-499F-B443-4DE66CE13DB6}" srcOrd="4" destOrd="0" presId="urn:microsoft.com/office/officeart/2018/2/layout/IconLabelDescriptionList"/>
    <dgm:cxn modelId="{9A2E76A6-8ECB-425C-8AD9-1787B0505C0E}" type="presParOf" srcId="{FA5AF10C-1EC5-467B-B20E-969FA0335B96}" destId="{8F563329-1664-47A3-96E7-F6F7E81F1E35}" srcOrd="1" destOrd="0" presId="urn:microsoft.com/office/officeart/2018/2/layout/IconLabelDescriptionList"/>
    <dgm:cxn modelId="{0CB39602-131C-456E-A3A8-B91C6E29E6E4}" type="presParOf" srcId="{FA5AF10C-1EC5-467B-B20E-969FA0335B96}" destId="{7422B5B3-D5F4-4BED-A0FE-3797ED6A146B}" srcOrd="2" destOrd="0" presId="urn:microsoft.com/office/officeart/2018/2/layout/IconLabelDescriptionList"/>
    <dgm:cxn modelId="{82BDF482-F611-416D-90F4-F017B6E85F58}" type="presParOf" srcId="{7422B5B3-D5F4-4BED-A0FE-3797ED6A146B}" destId="{C0DF4575-5854-41EA-858A-A3B545203C2D}" srcOrd="0" destOrd="0" presId="urn:microsoft.com/office/officeart/2018/2/layout/IconLabelDescriptionList"/>
    <dgm:cxn modelId="{AAE0B94E-1EB9-44EB-A225-287C3331A562}" type="presParOf" srcId="{7422B5B3-D5F4-4BED-A0FE-3797ED6A146B}" destId="{61C2FB9A-FD76-43DE-B718-B19CB6877D0E}" srcOrd="1" destOrd="0" presId="urn:microsoft.com/office/officeart/2018/2/layout/IconLabelDescriptionList"/>
    <dgm:cxn modelId="{DFD1E156-106B-4302-94F0-3444D12E8CF8}" type="presParOf" srcId="{7422B5B3-D5F4-4BED-A0FE-3797ED6A146B}" destId="{071380FF-FDAC-4461-B439-62D9AEE23B5C}" srcOrd="2" destOrd="0" presId="urn:microsoft.com/office/officeart/2018/2/layout/IconLabelDescriptionList"/>
    <dgm:cxn modelId="{ED9F1255-CC10-4CE6-B946-CF276874C2FE}" type="presParOf" srcId="{7422B5B3-D5F4-4BED-A0FE-3797ED6A146B}" destId="{69573E6A-632E-4893-B344-421D03D24533}" srcOrd="3" destOrd="0" presId="urn:microsoft.com/office/officeart/2018/2/layout/IconLabelDescriptionList"/>
    <dgm:cxn modelId="{CF8EF1B3-5697-49AD-854B-9119BBEC6113}" type="presParOf" srcId="{7422B5B3-D5F4-4BED-A0FE-3797ED6A146B}" destId="{ED96DAE7-1956-40DB-BF40-F2188486396E}" srcOrd="4" destOrd="0" presId="urn:microsoft.com/office/officeart/2018/2/layout/IconLabelDescriptionList"/>
    <dgm:cxn modelId="{CF9AD30C-51DD-4186-9C45-9C4E7A7C7D63}" type="presParOf" srcId="{FA5AF10C-1EC5-467B-B20E-969FA0335B96}" destId="{1193C7ED-41FF-4E54-8B58-9A00B2831602}" srcOrd="3" destOrd="0" presId="urn:microsoft.com/office/officeart/2018/2/layout/IconLabelDescriptionList"/>
    <dgm:cxn modelId="{F32BC0DB-AE32-4118-BE88-9F66E93575FF}" type="presParOf" srcId="{FA5AF10C-1EC5-467B-B20E-969FA0335B96}" destId="{B8F8C094-2E73-4792-96B3-582573191602}" srcOrd="4" destOrd="0" presId="urn:microsoft.com/office/officeart/2018/2/layout/IconLabelDescriptionList"/>
    <dgm:cxn modelId="{93A5B586-E6C3-4590-AB2F-B46EF941955A}" type="presParOf" srcId="{B8F8C094-2E73-4792-96B3-582573191602}" destId="{122910D8-74E5-4A0A-939A-511AFFE9A007}" srcOrd="0" destOrd="0" presId="urn:microsoft.com/office/officeart/2018/2/layout/IconLabelDescriptionList"/>
    <dgm:cxn modelId="{DA8FF112-65E7-40B3-8370-B48B1BC64512}" type="presParOf" srcId="{B8F8C094-2E73-4792-96B3-582573191602}" destId="{8B5325CC-EAE0-4C6A-9C64-79880372B053}" srcOrd="1" destOrd="0" presId="urn:microsoft.com/office/officeart/2018/2/layout/IconLabelDescriptionList"/>
    <dgm:cxn modelId="{07D64E96-07EC-442C-BAAA-A1A11CC59F8A}" type="presParOf" srcId="{B8F8C094-2E73-4792-96B3-582573191602}" destId="{9D553618-ABCF-46B4-8EE0-5682FF7AE16C}" srcOrd="2" destOrd="0" presId="urn:microsoft.com/office/officeart/2018/2/layout/IconLabelDescriptionList"/>
    <dgm:cxn modelId="{D87E9C4C-E8B1-480E-89E5-3C2A789F057E}" type="presParOf" srcId="{B8F8C094-2E73-4792-96B3-582573191602}" destId="{9788AD2F-F755-4F49-BDA3-4AB1CAE46154}" srcOrd="3" destOrd="0" presId="urn:microsoft.com/office/officeart/2018/2/layout/IconLabelDescriptionList"/>
    <dgm:cxn modelId="{92D94596-D06B-4B4D-88A9-A72AE853FD4C}" type="presParOf" srcId="{B8F8C094-2E73-4792-96B3-582573191602}" destId="{780CADFB-F831-490F-AB24-87FD40EF1F9A}" srcOrd="4" destOrd="0" presId="urn:microsoft.com/office/officeart/2018/2/layout/IconLabelDescriptionList"/>
    <dgm:cxn modelId="{60954E31-CD55-4DDE-A709-B4CB643788C8}" type="presParOf" srcId="{FA5AF10C-1EC5-467B-B20E-969FA0335B96}" destId="{6B42EA1C-88EB-4C7D-A8F1-EEB71AFFF7BA}" srcOrd="5" destOrd="0" presId="urn:microsoft.com/office/officeart/2018/2/layout/IconLabelDescriptionList"/>
    <dgm:cxn modelId="{671FEFC5-99BC-40DC-968C-7FF0DEDEA264}" type="presParOf" srcId="{FA5AF10C-1EC5-467B-B20E-969FA0335B96}" destId="{432CD1D2-7DCF-4AAF-B6BF-5A5683989D4C}" srcOrd="6" destOrd="0" presId="urn:microsoft.com/office/officeart/2018/2/layout/IconLabelDescriptionList"/>
    <dgm:cxn modelId="{5EADC07D-FD05-4550-BDA9-D6B5F5A1E4EB}" type="presParOf" srcId="{432CD1D2-7DCF-4AAF-B6BF-5A5683989D4C}" destId="{9CC277A1-1741-4C21-8D3C-F2B59A4CA34D}" srcOrd="0" destOrd="0" presId="urn:microsoft.com/office/officeart/2018/2/layout/IconLabelDescriptionList"/>
    <dgm:cxn modelId="{207145A9-32C7-42CF-BAB5-7AACE085134B}" type="presParOf" srcId="{432CD1D2-7DCF-4AAF-B6BF-5A5683989D4C}" destId="{B00D2F9B-50F5-4D81-92C7-363CBD688022}" srcOrd="1" destOrd="0" presId="urn:microsoft.com/office/officeart/2018/2/layout/IconLabelDescriptionList"/>
    <dgm:cxn modelId="{97F6C87F-010A-4CBA-875C-5DFEA3D44B93}" type="presParOf" srcId="{432CD1D2-7DCF-4AAF-B6BF-5A5683989D4C}" destId="{9CBB886C-225E-455E-837D-FA32CD67DC95}" srcOrd="2" destOrd="0" presId="urn:microsoft.com/office/officeart/2018/2/layout/IconLabelDescriptionList"/>
    <dgm:cxn modelId="{5838AA81-8D62-4B73-A55D-2EF635E96325}" type="presParOf" srcId="{432CD1D2-7DCF-4AAF-B6BF-5A5683989D4C}" destId="{AE6A3E01-C95E-4ED1-A0EC-26556EFE4D55}" srcOrd="3" destOrd="0" presId="urn:microsoft.com/office/officeart/2018/2/layout/IconLabelDescriptionList"/>
    <dgm:cxn modelId="{6D4C8C32-0B95-40C9-86D3-C2DB4AE05D26}" type="presParOf" srcId="{432CD1D2-7DCF-4AAF-B6BF-5A5683989D4C}" destId="{213EA05E-83B0-4B60-8A8B-1B9F5E9DD3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5987C-CF8E-422A-A6D9-DAC6E37713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C9B3BF-84C3-4F2F-90F9-41377227D54A}">
      <dgm:prSet/>
      <dgm:spPr/>
      <dgm:t>
        <a:bodyPr/>
        <a:lstStyle/>
        <a:p>
          <a:r>
            <a:rPr lang="en-US"/>
            <a:t>Private Payers have not committed to adopt the changes</a:t>
          </a:r>
        </a:p>
      </dgm:t>
    </dgm:pt>
    <dgm:pt modelId="{80A7D0E3-1EA0-4676-9E1C-BF35347EAB41}" type="parTrans" cxnId="{B6150C74-92A6-4321-AC0B-6E69926E0843}">
      <dgm:prSet/>
      <dgm:spPr/>
      <dgm:t>
        <a:bodyPr/>
        <a:lstStyle/>
        <a:p>
          <a:endParaRPr lang="en-US"/>
        </a:p>
      </dgm:t>
    </dgm:pt>
    <dgm:pt modelId="{1D82AFFA-7DB8-44C0-ADE3-A1CB176766C5}" type="sibTrans" cxnId="{B6150C74-92A6-4321-AC0B-6E69926E0843}">
      <dgm:prSet/>
      <dgm:spPr/>
      <dgm:t>
        <a:bodyPr/>
        <a:lstStyle/>
        <a:p>
          <a:endParaRPr lang="en-US"/>
        </a:p>
      </dgm:t>
    </dgm:pt>
    <dgm:pt modelId="{1F92F00E-32D1-4D4C-BDC5-48628EFB1FFC}">
      <dgm:prSet/>
      <dgm:spPr/>
      <dgm:t>
        <a:bodyPr/>
        <a:lstStyle/>
        <a:p>
          <a:r>
            <a:rPr lang="en-US"/>
            <a:t>Does not take effect until 2021</a:t>
          </a:r>
        </a:p>
      </dgm:t>
    </dgm:pt>
    <dgm:pt modelId="{5E4E27AC-8515-4BFF-98F1-8A85B02412AF}" type="parTrans" cxnId="{004A4005-6822-4622-B665-3C282751DF8E}">
      <dgm:prSet/>
      <dgm:spPr/>
      <dgm:t>
        <a:bodyPr/>
        <a:lstStyle/>
        <a:p>
          <a:endParaRPr lang="en-US"/>
        </a:p>
      </dgm:t>
    </dgm:pt>
    <dgm:pt modelId="{B0410AC0-EAB9-468F-9C16-F99B1A258862}" type="sibTrans" cxnId="{004A4005-6822-4622-B665-3C282751DF8E}">
      <dgm:prSet/>
      <dgm:spPr/>
      <dgm:t>
        <a:bodyPr/>
        <a:lstStyle/>
        <a:p>
          <a:endParaRPr lang="en-US"/>
        </a:p>
      </dgm:t>
    </dgm:pt>
    <dgm:pt modelId="{523C1AB7-0DE4-4A8D-8641-5303EEB1AAAB}" type="pres">
      <dgm:prSet presAssocID="{7E45987C-CF8E-422A-A6D9-DAC6E3771363}" presName="linear" presStyleCnt="0">
        <dgm:presLayoutVars>
          <dgm:animLvl val="lvl"/>
          <dgm:resizeHandles val="exact"/>
        </dgm:presLayoutVars>
      </dgm:prSet>
      <dgm:spPr/>
    </dgm:pt>
    <dgm:pt modelId="{AB2F84FF-6F38-4528-8F37-6182BC9D20B7}" type="pres">
      <dgm:prSet presAssocID="{8FC9B3BF-84C3-4F2F-90F9-41377227D5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66B382-7F37-4AD0-B2D3-D728DCA55273}" type="pres">
      <dgm:prSet presAssocID="{1D82AFFA-7DB8-44C0-ADE3-A1CB176766C5}" presName="spacer" presStyleCnt="0"/>
      <dgm:spPr/>
    </dgm:pt>
    <dgm:pt modelId="{46B74A6D-F20F-4621-AFAB-9FF0F1A5E16A}" type="pres">
      <dgm:prSet presAssocID="{1F92F00E-32D1-4D4C-BDC5-48628EFB1FF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04A4005-6822-4622-B665-3C282751DF8E}" srcId="{7E45987C-CF8E-422A-A6D9-DAC6E3771363}" destId="{1F92F00E-32D1-4D4C-BDC5-48628EFB1FFC}" srcOrd="1" destOrd="0" parTransId="{5E4E27AC-8515-4BFF-98F1-8A85B02412AF}" sibTransId="{B0410AC0-EAB9-468F-9C16-F99B1A258862}"/>
    <dgm:cxn modelId="{568D6641-E5B8-483D-945C-03FF1591B667}" type="presOf" srcId="{1F92F00E-32D1-4D4C-BDC5-48628EFB1FFC}" destId="{46B74A6D-F20F-4621-AFAB-9FF0F1A5E16A}" srcOrd="0" destOrd="0" presId="urn:microsoft.com/office/officeart/2005/8/layout/vList2"/>
    <dgm:cxn modelId="{13818051-6388-4C96-A17E-D2562F6E8AA5}" type="presOf" srcId="{7E45987C-CF8E-422A-A6D9-DAC6E3771363}" destId="{523C1AB7-0DE4-4A8D-8641-5303EEB1AAAB}" srcOrd="0" destOrd="0" presId="urn:microsoft.com/office/officeart/2005/8/layout/vList2"/>
    <dgm:cxn modelId="{B6150C74-92A6-4321-AC0B-6E69926E0843}" srcId="{7E45987C-CF8E-422A-A6D9-DAC6E3771363}" destId="{8FC9B3BF-84C3-4F2F-90F9-41377227D54A}" srcOrd="0" destOrd="0" parTransId="{80A7D0E3-1EA0-4676-9E1C-BF35347EAB41}" sibTransId="{1D82AFFA-7DB8-44C0-ADE3-A1CB176766C5}"/>
    <dgm:cxn modelId="{839FE7CE-C3F7-4D8E-9DA9-4C2EADCC8682}" type="presOf" srcId="{8FC9B3BF-84C3-4F2F-90F9-41377227D54A}" destId="{AB2F84FF-6F38-4528-8F37-6182BC9D20B7}" srcOrd="0" destOrd="0" presId="urn:microsoft.com/office/officeart/2005/8/layout/vList2"/>
    <dgm:cxn modelId="{5AA0DC22-B32F-40D8-A6F9-EA488C8E73CD}" type="presParOf" srcId="{523C1AB7-0DE4-4A8D-8641-5303EEB1AAAB}" destId="{AB2F84FF-6F38-4528-8F37-6182BC9D20B7}" srcOrd="0" destOrd="0" presId="urn:microsoft.com/office/officeart/2005/8/layout/vList2"/>
    <dgm:cxn modelId="{BD38544F-6CDC-42BD-B6C2-2DEDBD188D44}" type="presParOf" srcId="{523C1AB7-0DE4-4A8D-8641-5303EEB1AAAB}" destId="{1266B382-7F37-4AD0-B2D3-D728DCA55273}" srcOrd="1" destOrd="0" presId="urn:microsoft.com/office/officeart/2005/8/layout/vList2"/>
    <dgm:cxn modelId="{7A8D2032-3C31-4C06-9845-7A7C09B7E6A1}" type="presParOf" srcId="{523C1AB7-0DE4-4A8D-8641-5303EEB1AAAB}" destId="{46B74A6D-F20F-4621-AFAB-9FF0F1A5E1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EE408-7C4A-40F4-97BB-4E18258B2AED}">
      <dsp:nvSpPr>
        <dsp:cNvPr id="0" name=""/>
        <dsp:cNvSpPr/>
      </dsp:nvSpPr>
      <dsp:spPr>
        <a:xfrm>
          <a:off x="4675" y="1493152"/>
          <a:ext cx="712441" cy="712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BD187-3C87-4A32-A55B-76434E7842D4}">
      <dsp:nvSpPr>
        <dsp:cNvPr id="0" name=""/>
        <dsp:cNvSpPr/>
      </dsp:nvSpPr>
      <dsp:spPr>
        <a:xfrm>
          <a:off x="4675" y="2310658"/>
          <a:ext cx="2035546" cy="74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In 2021, level of service for office visits will be chosen based on either</a:t>
          </a:r>
        </a:p>
      </dsp:txBody>
      <dsp:txXfrm>
        <a:off x="4675" y="2310658"/>
        <a:ext cx="2035546" cy="744246"/>
      </dsp:txXfrm>
    </dsp:sp>
    <dsp:sp modelId="{82AEFA30-F036-499F-B443-4DE66CE13DB6}">
      <dsp:nvSpPr>
        <dsp:cNvPr id="0" name=""/>
        <dsp:cNvSpPr/>
      </dsp:nvSpPr>
      <dsp:spPr>
        <a:xfrm>
          <a:off x="4675" y="3103771"/>
          <a:ext cx="2035546" cy="83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Medical decision making; or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Physician times spent on the date of service</a:t>
          </a:r>
        </a:p>
      </dsp:txBody>
      <dsp:txXfrm>
        <a:off x="4675" y="3103771"/>
        <a:ext cx="2035546" cy="832722"/>
      </dsp:txXfrm>
    </dsp:sp>
    <dsp:sp modelId="{C0DF4575-5854-41EA-858A-A3B545203C2D}">
      <dsp:nvSpPr>
        <dsp:cNvPr id="0" name=""/>
        <dsp:cNvSpPr/>
      </dsp:nvSpPr>
      <dsp:spPr>
        <a:xfrm>
          <a:off x="2396442" y="1493152"/>
          <a:ext cx="712441" cy="712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80FF-FDAC-4461-B439-62D9AEE23B5C}">
      <dsp:nvSpPr>
        <dsp:cNvPr id="0" name=""/>
        <dsp:cNvSpPr/>
      </dsp:nvSpPr>
      <dsp:spPr>
        <a:xfrm>
          <a:off x="2396442" y="2310658"/>
          <a:ext cx="2035546" cy="74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There will not be a code collapse as proposed</a:t>
          </a:r>
        </a:p>
      </dsp:txBody>
      <dsp:txXfrm>
        <a:off x="2396442" y="2310658"/>
        <a:ext cx="2035546" cy="744246"/>
      </dsp:txXfrm>
    </dsp:sp>
    <dsp:sp modelId="{ED96DAE7-1956-40DB-BF40-F2188486396E}">
      <dsp:nvSpPr>
        <dsp:cNvPr id="0" name=""/>
        <dsp:cNvSpPr/>
      </dsp:nvSpPr>
      <dsp:spPr>
        <a:xfrm>
          <a:off x="2396442" y="3103771"/>
          <a:ext cx="2035546" cy="83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910D8-74E5-4A0A-939A-511AFFE9A007}">
      <dsp:nvSpPr>
        <dsp:cNvPr id="0" name=""/>
        <dsp:cNvSpPr/>
      </dsp:nvSpPr>
      <dsp:spPr>
        <a:xfrm>
          <a:off x="4788210" y="1493152"/>
          <a:ext cx="712441" cy="712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53618-ABCF-46B4-8EE0-5682FF7AE16C}">
      <dsp:nvSpPr>
        <dsp:cNvPr id="0" name=""/>
        <dsp:cNvSpPr/>
      </dsp:nvSpPr>
      <dsp:spPr>
        <a:xfrm>
          <a:off x="4788210" y="2310658"/>
          <a:ext cx="2035546" cy="74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There will be only four levels of service for new patients (99202-99205)</a:t>
          </a:r>
        </a:p>
      </dsp:txBody>
      <dsp:txXfrm>
        <a:off x="4788210" y="2310658"/>
        <a:ext cx="2035546" cy="744246"/>
      </dsp:txXfrm>
    </dsp:sp>
    <dsp:sp modelId="{780CADFB-F831-490F-AB24-87FD40EF1F9A}">
      <dsp:nvSpPr>
        <dsp:cNvPr id="0" name=""/>
        <dsp:cNvSpPr/>
      </dsp:nvSpPr>
      <dsp:spPr>
        <a:xfrm>
          <a:off x="4788210" y="3103771"/>
          <a:ext cx="2035546" cy="83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277A1-1741-4C21-8D3C-F2B59A4CA34D}">
      <dsp:nvSpPr>
        <dsp:cNvPr id="0" name=""/>
        <dsp:cNvSpPr/>
      </dsp:nvSpPr>
      <dsp:spPr>
        <a:xfrm>
          <a:off x="7179977" y="1493152"/>
          <a:ext cx="712441" cy="712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B886C-225E-455E-837D-FA32CD67DC95}">
      <dsp:nvSpPr>
        <dsp:cNvPr id="0" name=""/>
        <dsp:cNvSpPr/>
      </dsp:nvSpPr>
      <dsp:spPr>
        <a:xfrm>
          <a:off x="7179977" y="2310658"/>
          <a:ext cx="2035546" cy="74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CMS has a new “add on” code for primary care</a:t>
          </a:r>
        </a:p>
      </dsp:txBody>
      <dsp:txXfrm>
        <a:off x="7179977" y="2310658"/>
        <a:ext cx="2035546" cy="744246"/>
      </dsp:txXfrm>
    </dsp:sp>
    <dsp:sp modelId="{213EA05E-83B0-4B60-8A8B-1B9F5E9DD3A8}">
      <dsp:nvSpPr>
        <dsp:cNvPr id="0" name=""/>
        <dsp:cNvSpPr/>
      </dsp:nvSpPr>
      <dsp:spPr>
        <a:xfrm>
          <a:off x="7179977" y="3103771"/>
          <a:ext cx="2035546" cy="83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Could be added to each visit</a:t>
          </a:r>
        </a:p>
      </dsp:txBody>
      <dsp:txXfrm>
        <a:off x="7179977" y="3103771"/>
        <a:ext cx="2035546" cy="832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F84FF-6F38-4528-8F37-6182BC9D20B7}">
      <dsp:nvSpPr>
        <dsp:cNvPr id="0" name=""/>
        <dsp:cNvSpPr/>
      </dsp:nvSpPr>
      <dsp:spPr>
        <a:xfrm>
          <a:off x="0" y="736263"/>
          <a:ext cx="8778240" cy="1909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Private Payers have not committed to adopt the changes</a:t>
          </a:r>
        </a:p>
      </dsp:txBody>
      <dsp:txXfrm>
        <a:off x="93211" y="829474"/>
        <a:ext cx="8591818" cy="1723017"/>
      </dsp:txXfrm>
    </dsp:sp>
    <dsp:sp modelId="{46B74A6D-F20F-4621-AFAB-9FF0F1A5E16A}">
      <dsp:nvSpPr>
        <dsp:cNvPr id="0" name=""/>
        <dsp:cNvSpPr/>
      </dsp:nvSpPr>
      <dsp:spPr>
        <a:xfrm>
          <a:off x="0" y="2783943"/>
          <a:ext cx="8778240" cy="19094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Does not take effect until 2021</a:t>
          </a:r>
        </a:p>
      </dsp:txBody>
      <dsp:txXfrm>
        <a:off x="93211" y="2877154"/>
        <a:ext cx="8591818" cy="172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9300-05CB-D947-9808-E0D9EF3D068A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23EE-0F71-B548-8D5A-4D687A93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23EE-0F71-B548-8D5A-4D687A937A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23EE-0F71-B548-8D5A-4D687A937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23EE-0F71-B548-8D5A-4D687A937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23EE-0F71-B548-8D5A-4D687A937A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6EB2A7F-9041-C647-94D6-6EA4174FE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2F99CFD0-930E-5A42-9FD9-9DB7CA36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10842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8A13CF7-598F-9C42-8AB6-C28D047F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6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CD7C4-AA7F-F945-89D2-57C2003D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7F6B6C6B-0943-A14D-A717-1E8F4F6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7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E935EBB2-3407-1949-AD0F-DA1BDB955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14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485DE-D5CC-1B42-8FD5-38A7D135D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19" t="3350" r="5583" b="34571"/>
          <a:stretch/>
        </p:blipFill>
        <p:spPr>
          <a:xfrm>
            <a:off x="0" y="0"/>
            <a:ext cx="14654463" cy="822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853BF-180E-E947-BA93-2F828C18D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6701347-A6D3-A74A-B86F-9EED0D90C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784AAB0C-112E-4D49-8A97-E0A3E7C4C235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8F541-AAE6-F245-8FE3-EA3AEB7ECA3A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D6B26BA9-405C-FE49-AE10-3B9279B2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7DB2D5-DBBC-594D-8004-779CA27A17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921" y="6784500"/>
            <a:ext cx="2937522" cy="6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7DAC7-FD0E-7B44-8FBB-973F23E4E6EE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520DE-DBB7-2542-8E5D-7F1313FC11AD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55DAF5-A52C-E949-893C-46B82775F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AC99710-2C28-D84A-BB74-98617E89FD7A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41BF09-6A21-2A46-BA97-09A73275266F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E798BF-E9EE-E443-84D7-9B675A25EF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72000D-631D-BD45-A700-2E9B4E5DE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0E4FF8C1-7C18-D748-9592-E64B88D2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B3255-41BB-544F-8271-64612B414D9C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74D-F2C8-0E4D-8032-EB6B50BBCA2E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0E5968-E08B-6D4D-8D88-7280C93A8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30C48F9-D915-5648-930C-346F6068F193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E6670B-11E3-0A4E-BDDB-83A169F3926C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0C68D4-39E7-5D4F-9623-91E49793C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CEF363-347E-1547-802B-FCD699245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22" name="Slide Number Placeholder 12">
            <a:extLst>
              <a:ext uri="{FF2B5EF4-FFF2-40B4-BE49-F238E27FC236}">
                <a16:creationId xmlns:a16="http://schemas.microsoft.com/office/drawing/2014/main" id="{792D4642-CC6A-5B4F-91BA-97ED46F6B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B3255-41BB-544F-8271-64612B414D9C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74D-F2C8-0E4D-8032-EB6B50BBCA2E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D62FC-4507-2A4F-9C83-C419AFB92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BC2E84-1CBA-A54D-96F0-B84B27EA7419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31FC4A9C-63A6-CD40-887E-3181C83AC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E69ED-9691-2240-BE12-3080FDC4DE09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1065D4-7B9A-C841-9E91-F5B4C5BA5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0E1AC4-C075-B943-8F8E-FB22EF2503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0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B3255-41BB-544F-8271-64612B414D9C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74D-F2C8-0E4D-8032-EB6B50BBCA2E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FFD9E-EAA1-E24F-9F74-2CB7AE376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E2CAE91-4077-9E4E-9C29-D39639F9E06B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ED8FDCF5-1D29-D446-BC4D-DCEBE26D9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6E2EA5-9303-624C-9AF0-E8876C7D7353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939A46-C93F-A447-A929-531530172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2819C6-E36A-DF4C-8646-63DC72DF2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3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258162-0E0C-9D4F-AE49-C8BCD9E8B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5625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FFB1BBA-8C54-C04F-845C-4652FFBF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96" y="1459165"/>
            <a:ext cx="709803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BA721E-AC2A-E04E-8A71-08E3AAA37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58BEC2E-65D2-7D41-891D-1A50AE9D6969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6F6B9AD4-EFDA-FB44-92C4-C9F3288A1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364AF5-ECBD-7841-A6DE-559B4F41E601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224BF1-ED7D-C54A-B507-BA4978798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22B11A-32E8-5846-86D5-293E6A863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1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qpp.cms.gov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aafp.org/MACRARead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4B4826-B8EE-E34B-9A33-BAAEED0DD9F9}"/>
              </a:ext>
            </a:extLst>
          </p:cNvPr>
          <p:cNvSpPr txBox="1">
            <a:spLocks/>
          </p:cNvSpPr>
          <p:nvPr/>
        </p:nvSpPr>
        <p:spPr>
          <a:xfrm>
            <a:off x="579769" y="3369315"/>
            <a:ext cx="8229600" cy="19097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spc="-15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/>
                </a:solidFill>
              </a:rPr>
              <a:t>Practice &amp; 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chemeClr val="accent1"/>
                </a:solidFill>
              </a:rPr>
              <a:t>Quality Improvement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DBD63D-2651-8943-8B68-BDAA80350AB7}"/>
              </a:ext>
            </a:extLst>
          </p:cNvPr>
          <p:cNvSpPr txBox="1">
            <a:spLocks/>
          </p:cNvSpPr>
          <p:nvPr/>
        </p:nvSpPr>
        <p:spPr>
          <a:xfrm>
            <a:off x="579769" y="2698597"/>
            <a:ext cx="7721414" cy="9460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06C90-6782-B14E-B9FF-74FC59068697}"/>
              </a:ext>
            </a:extLst>
          </p:cNvPr>
          <p:cNvGrpSpPr/>
          <p:nvPr/>
        </p:nvGrpSpPr>
        <p:grpSpPr>
          <a:xfrm>
            <a:off x="8470232" y="1317029"/>
            <a:ext cx="4924926" cy="4606023"/>
            <a:chOff x="4315485" y="1908430"/>
            <a:chExt cx="2079703" cy="1945037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1A677B2-4096-3843-9C65-8B05249AB0CC}"/>
                </a:ext>
              </a:extLst>
            </p:cNvPr>
            <p:cNvSpPr/>
            <p:nvPr/>
          </p:nvSpPr>
          <p:spPr>
            <a:xfrm>
              <a:off x="4450151" y="1908430"/>
              <a:ext cx="1945037" cy="1945037"/>
            </a:xfrm>
            <a:prstGeom prst="diamond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AD9A9807-F6D0-A843-8316-326071E1385A}"/>
                </a:ext>
              </a:extLst>
            </p:cNvPr>
            <p:cNvSpPr/>
            <p:nvPr/>
          </p:nvSpPr>
          <p:spPr>
            <a:xfrm>
              <a:off x="4315485" y="1908430"/>
              <a:ext cx="1945037" cy="1945037"/>
            </a:xfrm>
            <a:prstGeom prst="diamond">
              <a:avLst/>
            </a:prstGeom>
            <a:blipFill dpi="0" rotWithShape="1">
              <a:blip r:embed="rId3"/>
              <a:srcRect/>
              <a:stretch>
                <a:fillRect l="-6000" t="-2000" r="-22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F74D2F-8BB2-7D46-A869-DCD73B4E9280}"/>
              </a:ext>
            </a:extLst>
          </p:cNvPr>
          <p:cNvGrpSpPr/>
          <p:nvPr/>
        </p:nvGrpSpPr>
        <p:grpSpPr>
          <a:xfrm>
            <a:off x="579769" y="1485050"/>
            <a:ext cx="4072810" cy="839239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4EC60B-D236-E349-9DDA-7A0ED2EB7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63636D-3B61-7D40-B3F6-1BA3467CB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48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521" y="0"/>
            <a:ext cx="9941357" cy="82296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2032" y="0"/>
            <a:ext cx="9546336" cy="82296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941B5-D505-CF4E-BAD5-A0417231DD94}"/>
              </a:ext>
            </a:extLst>
          </p:cNvPr>
          <p:cNvSpPr txBox="1">
            <a:spLocks/>
          </p:cNvSpPr>
          <p:nvPr/>
        </p:nvSpPr>
        <p:spPr>
          <a:xfrm>
            <a:off x="3066757" y="1730325"/>
            <a:ext cx="8496885" cy="4768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6500" b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Question #3: How are the weights of the MIPS categories changing?</a:t>
            </a:r>
            <a:endParaRPr kumimoji="0" lang="en-US" sz="6500" b="0" i="0" u="none" strike="noStrike" cap="none" spc="-150" normalizeH="0" baseline="0" noProof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193F4C2-0280-D74D-B5FC-5F1EAC35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00278" y="7329830"/>
            <a:ext cx="658368" cy="658368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494F8-28C6-654D-A577-CE188190811C}"/>
              </a:ext>
            </a:extLst>
          </p:cNvPr>
          <p:cNvSpPr txBox="1">
            <a:spLocks/>
          </p:cNvSpPr>
          <p:nvPr/>
        </p:nvSpPr>
        <p:spPr>
          <a:xfrm>
            <a:off x="7308688" y="2906018"/>
            <a:ext cx="5973094" cy="436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Wingdings" pitchFamily="2" charset="2"/>
              <a:buNone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tabLst/>
              <a:defRPr/>
            </a:pP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587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Sign 1">
            <a:extLst>
              <a:ext uri="{FF2B5EF4-FFF2-40B4-BE49-F238E27FC236}">
                <a16:creationId xmlns:a16="http://schemas.microsoft.com/office/drawing/2014/main" id="{C8B28435-F4AF-402E-AAAB-7C995235B3E2}"/>
              </a:ext>
            </a:extLst>
          </p:cNvPr>
          <p:cNvSpPr/>
          <p:nvPr/>
        </p:nvSpPr>
        <p:spPr>
          <a:xfrm rot="21300000">
            <a:off x="5441996" y="3531380"/>
            <a:ext cx="7404010" cy="847870"/>
          </a:xfrm>
          <a:prstGeom prst="mathMinus">
            <a:avLst/>
          </a:prstGeom>
          <a:solidFill>
            <a:srgbClr val="CCDC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E373BA9-4E84-4DB3-92E6-9EFCDA99A47C}"/>
              </a:ext>
            </a:extLst>
          </p:cNvPr>
          <p:cNvSpPr/>
          <p:nvPr/>
        </p:nvSpPr>
        <p:spPr>
          <a:xfrm>
            <a:off x="6252134" y="1160127"/>
            <a:ext cx="2234919" cy="2600960"/>
          </a:xfrm>
          <a:prstGeom prst="downArrow">
            <a:avLst/>
          </a:prstGeom>
          <a:solidFill>
            <a:srgbClr val="9E2A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A29E4-B0BC-42AC-9403-983DB3EB1CEF}"/>
              </a:ext>
            </a:extLst>
          </p:cNvPr>
          <p:cNvGrpSpPr/>
          <p:nvPr/>
        </p:nvGrpSpPr>
        <p:grpSpPr>
          <a:xfrm>
            <a:off x="8250033" y="415943"/>
            <a:ext cx="4618834" cy="3392567"/>
            <a:chOff x="2830898" y="129504"/>
            <a:chExt cx="4618834" cy="3392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41242A-9811-4C2D-AAAF-D7D7BF65E215}"/>
                </a:ext>
              </a:extLst>
            </p:cNvPr>
            <p:cNvSpPr/>
            <p:nvPr/>
          </p:nvSpPr>
          <p:spPr>
            <a:xfrm>
              <a:off x="2830898" y="129504"/>
              <a:ext cx="4618834" cy="33925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73B47F-3C6A-4335-9F6D-FA8FEC326896}"/>
                </a:ext>
              </a:extLst>
            </p:cNvPr>
            <p:cNvSpPr txBox="1"/>
            <p:nvPr/>
          </p:nvSpPr>
          <p:spPr>
            <a:xfrm>
              <a:off x="2830898" y="129504"/>
              <a:ext cx="4618834" cy="3392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2018: 50%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2019: 45%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2020: 45%</a:t>
              </a:r>
            </a:p>
          </p:txBody>
        </p:sp>
      </p:grpSp>
      <p:sp>
        <p:nvSpPr>
          <p:cNvPr id="5" name="Arrow: Up 4">
            <a:extLst>
              <a:ext uri="{FF2B5EF4-FFF2-40B4-BE49-F238E27FC236}">
                <a16:creationId xmlns:a16="http://schemas.microsoft.com/office/drawing/2014/main" id="{45D8DF28-3D50-44A4-89AC-6897405E851B}"/>
              </a:ext>
            </a:extLst>
          </p:cNvPr>
          <p:cNvSpPr/>
          <p:nvPr/>
        </p:nvSpPr>
        <p:spPr>
          <a:xfrm>
            <a:off x="9767894" y="4187879"/>
            <a:ext cx="2234919" cy="2600960"/>
          </a:xfrm>
          <a:prstGeom prst="upArrow">
            <a:avLst/>
          </a:prstGeom>
          <a:solidFill>
            <a:srgbClr val="4D8D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2CDC65-7FE8-44B7-80C3-0605656C4667}"/>
              </a:ext>
            </a:extLst>
          </p:cNvPr>
          <p:cNvGrpSpPr/>
          <p:nvPr/>
        </p:nvGrpSpPr>
        <p:grpSpPr>
          <a:xfrm>
            <a:off x="5419135" y="4028008"/>
            <a:ext cx="4618834" cy="2726802"/>
            <a:chOff x="0" y="3741569"/>
            <a:chExt cx="4618834" cy="27268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E44D26-094C-474F-9F56-7FCE491D4068}"/>
                </a:ext>
              </a:extLst>
            </p:cNvPr>
            <p:cNvSpPr/>
            <p:nvPr/>
          </p:nvSpPr>
          <p:spPr>
            <a:xfrm>
              <a:off x="0" y="3741569"/>
              <a:ext cx="4618834" cy="27268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570604-7876-42C6-B761-9D4EE0E4513D}"/>
                </a:ext>
              </a:extLst>
            </p:cNvPr>
            <p:cNvSpPr txBox="1"/>
            <p:nvPr/>
          </p:nvSpPr>
          <p:spPr>
            <a:xfrm>
              <a:off x="0" y="3741569"/>
              <a:ext cx="4618834" cy="2726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2020: 15%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2019: 15%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2018: 10%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31A605-220B-404C-9929-B0C8433290F0}"/>
              </a:ext>
            </a:extLst>
          </p:cNvPr>
          <p:cNvSpPr txBox="1"/>
          <p:nvPr/>
        </p:nvSpPr>
        <p:spPr>
          <a:xfrm>
            <a:off x="450956" y="1748557"/>
            <a:ext cx="4274557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will increase until equally weighted with quality at 30% in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and quality percentages were proposed to change in 2020, but they will remain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Improvement Activities (15%) and Promoting Interoperability (25%) remain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8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6577" y="598017"/>
            <a:ext cx="11883194" cy="7033565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7520"/>
            <a:ext cx="14630400" cy="2194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F2CEB-DF8A-4627-AE7A-FA8397F75FED}"/>
              </a:ext>
            </a:extLst>
          </p:cNvPr>
          <p:cNvSpPr txBox="1"/>
          <p:nvPr/>
        </p:nvSpPr>
        <p:spPr>
          <a:xfrm>
            <a:off x="1828800" y="3331845"/>
            <a:ext cx="10972800" cy="165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Question #4: How is the performance threshold changing?</a:t>
            </a:r>
          </a:p>
        </p:txBody>
      </p:sp>
    </p:spTree>
    <p:extLst>
      <p:ext uri="{BB962C8B-B14F-4D97-AF65-F5344CB8AC3E}">
        <p14:creationId xmlns:p14="http://schemas.microsoft.com/office/powerpoint/2010/main" val="34978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E3F33-099E-4FF8-97D6-B0EA3DF12C7D}"/>
              </a:ext>
            </a:extLst>
          </p:cNvPr>
          <p:cNvSpPr txBox="1"/>
          <p:nvPr/>
        </p:nvSpPr>
        <p:spPr>
          <a:xfrm>
            <a:off x="8095953" y="2140750"/>
            <a:ext cx="5574300" cy="3466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Exceptional Performance 2020: 80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Exceptional Performance 2019: 75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Performance Threshold 2020: 45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Performance Threshold 2019: 30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Performance Threshold 2018: 15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Performance Threshold 2017: 3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407338" cy="8229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:\Users\AMullins\AppData\Local\Microsoft\Windows\INetCache\IE\KNV07K1K\1417539744[1].png">
            <a:extLst>
              <a:ext uri="{FF2B5EF4-FFF2-40B4-BE49-F238E27FC236}">
                <a16:creationId xmlns:a16="http://schemas.microsoft.com/office/drawing/2014/main" id="{82F4C85F-A1D8-431A-8CD5-0C4517F0B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r="2" b="2"/>
          <a:stretch/>
        </p:blipFill>
        <p:spPr bwMode="auto">
          <a:xfrm>
            <a:off x="20" y="10"/>
            <a:ext cx="7228964" cy="82295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E3F72-36EF-4DFF-BC9A-D40B673687EA}"/>
              </a:ext>
            </a:extLst>
          </p:cNvPr>
          <p:cNvSpPr txBox="1"/>
          <p:nvPr/>
        </p:nvSpPr>
        <p:spPr>
          <a:xfrm>
            <a:off x="5196840" y="6653048"/>
            <a:ext cx="89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Forecast: 2021 Threshold 60, EP 85; 2022 Mean or Median of previous year scores</a:t>
            </a:r>
          </a:p>
        </p:txBody>
      </p:sp>
    </p:spTree>
    <p:extLst>
      <p:ext uri="{BB962C8B-B14F-4D97-AF65-F5344CB8AC3E}">
        <p14:creationId xmlns:p14="http://schemas.microsoft.com/office/powerpoint/2010/main" val="322394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16637-470E-4EE2-98A1-97988B24B87A}"/>
              </a:ext>
            </a:extLst>
          </p:cNvPr>
          <p:cNvSpPr txBox="1"/>
          <p:nvPr/>
        </p:nvSpPr>
        <p:spPr>
          <a:xfrm>
            <a:off x="1828800" y="2694970"/>
            <a:ext cx="10972800" cy="1877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#5: Why is my payment adjustment so small in 2019?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7104742" cy="255714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7406" y="0"/>
            <a:ext cx="8512992" cy="255714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79665" y="5619504"/>
            <a:ext cx="5427355" cy="2610096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0172" y="5619504"/>
            <a:ext cx="7110228" cy="2610096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504"/>
            <a:ext cx="8537442" cy="2610096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65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4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5681EA-B862-4F91-8356-89462FEA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826923"/>
            <a:ext cx="13086079" cy="65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706B8-7FB3-487A-9726-CA4AFEA6EA29}"/>
              </a:ext>
            </a:extLst>
          </p:cNvPr>
          <p:cNvSpPr txBox="1"/>
          <p:nvPr/>
        </p:nvSpPr>
        <p:spPr>
          <a:xfrm>
            <a:off x="1005838" y="5430416"/>
            <a:ext cx="8161586" cy="2084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#6: I am an employed physician or resident, does this apply to me?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280" y="744576"/>
            <a:ext cx="2692560" cy="26925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4001" y="2959924"/>
            <a:ext cx="1154874" cy="1154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994" y="2793585"/>
            <a:ext cx="352434" cy="3524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0535" y="0"/>
            <a:ext cx="6839865" cy="4871092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60470" y="5430416"/>
            <a:ext cx="0" cy="2084832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0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610B5B-9A84-4ABA-B58A-E69429CF5A6A}"/>
              </a:ext>
            </a:extLst>
          </p:cNvPr>
          <p:cNvSpPr txBox="1"/>
          <p:nvPr/>
        </p:nvSpPr>
        <p:spPr>
          <a:xfrm>
            <a:off x="7984320" y="1675546"/>
            <a:ext cx="6007603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MIPS Exemptions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407338" cy="8229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228984" cy="82296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41DA3355-51C2-44B9-BF8A-A42CC1A6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9" y="2804271"/>
            <a:ext cx="4926330" cy="862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A8F10-515D-4C97-9CE3-FCAAB384CE2B}"/>
              </a:ext>
            </a:extLst>
          </p:cNvPr>
          <p:cNvSpPr txBox="1"/>
          <p:nvPr/>
        </p:nvSpPr>
        <p:spPr>
          <a:xfrm>
            <a:off x="7989652" y="3446378"/>
            <a:ext cx="6007604" cy="3818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First year of Medicare participation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AAPM Participant eligible for bonus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Below the Low Volume Threshold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Cares for less than 200 Medicare Part B beneficiaries, or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Received $90K or less in Medicare Part B payments, or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 less than or equal to 200 covered professional services	</a:t>
            </a:r>
          </a:p>
        </p:txBody>
      </p:sp>
    </p:spTree>
    <p:extLst>
      <p:ext uri="{BB962C8B-B14F-4D97-AF65-F5344CB8AC3E}">
        <p14:creationId xmlns:p14="http://schemas.microsoft.com/office/powerpoint/2010/main" val="273400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B7956CE-E405-4C45-8EB7-B3316CC7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899159"/>
            <a:ext cx="9667221" cy="5288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D870EF-FE22-4968-8DA4-1B431694F38F}"/>
              </a:ext>
            </a:extLst>
          </p:cNvPr>
          <p:cNvSpPr txBox="1"/>
          <p:nvPr/>
        </p:nvSpPr>
        <p:spPr>
          <a:xfrm>
            <a:off x="292608" y="1255223"/>
            <a:ext cx="4133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MIPS scores follow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MIPS scores are publicly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a practices’ MIPS score as you evaluate employment contracts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0EEE7-5E33-4F83-8222-4DE86AC6DE53}"/>
              </a:ext>
            </a:extLst>
          </p:cNvPr>
          <p:cNvSpPr txBox="1"/>
          <p:nvPr/>
        </p:nvSpPr>
        <p:spPr>
          <a:xfrm>
            <a:off x="4572001" y="6659805"/>
            <a:ext cx="945750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*More information in the FPM Employed Physician Supplement</a:t>
            </a:r>
          </a:p>
          <a:p>
            <a:endParaRPr lang="en-US" sz="4160" dirty="0"/>
          </a:p>
        </p:txBody>
      </p:sp>
    </p:spTree>
    <p:extLst>
      <p:ext uri="{BB962C8B-B14F-4D97-AF65-F5344CB8AC3E}">
        <p14:creationId xmlns:p14="http://schemas.microsoft.com/office/powerpoint/2010/main" val="325943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9561C6-E2D6-4092-8BD3-29700F9A95B2}"/>
              </a:ext>
            </a:extLst>
          </p:cNvPr>
          <p:cNvSpPr txBox="1"/>
          <p:nvPr/>
        </p:nvSpPr>
        <p:spPr>
          <a:xfrm>
            <a:off x="2844800" y="2625291"/>
            <a:ext cx="6352139" cy="2979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#7: What is CMS Primary Cares?</a:t>
            </a:r>
          </a:p>
        </p:txBody>
      </p:sp>
      <p:pic>
        <p:nvPicPr>
          <p:cNvPr id="13" name="Graphic 5" descr="Questions">
            <a:extLst>
              <a:ext uri="{FF2B5EF4-FFF2-40B4-BE49-F238E27FC236}">
                <a16:creationId xmlns:a16="http://schemas.microsoft.com/office/drawing/2014/main" id="{7C295714-3E02-46AF-B385-1A4E37839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1" y="3291841"/>
            <a:ext cx="1645920" cy="16459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908F38-E9FD-4E47-AAD4-496626873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9717" y="979604"/>
            <a:ext cx="6270392" cy="62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9C77443-414F-E447-8382-CF6696D7171C}"/>
              </a:ext>
            </a:extLst>
          </p:cNvPr>
          <p:cNvSpPr txBox="1">
            <a:spLocks/>
          </p:cNvSpPr>
          <p:nvPr/>
        </p:nvSpPr>
        <p:spPr>
          <a:xfrm>
            <a:off x="0" y="2698735"/>
            <a:ext cx="14630400" cy="613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Setting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E556884-9091-C34A-B90C-33335FF735F5}"/>
              </a:ext>
            </a:extLst>
          </p:cNvPr>
          <p:cNvSpPr txBox="1">
            <a:spLocks/>
          </p:cNvSpPr>
          <p:nvPr/>
        </p:nvSpPr>
        <p:spPr>
          <a:xfrm>
            <a:off x="2139461" y="3418016"/>
            <a:ext cx="10351477" cy="244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Wingdings" pitchFamily="2" charset="2"/>
              <a:buNone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This session applies to anyone who cares for Medicare patients.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EB24FE9-5A9F-A142-9C3E-0CB9422DA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687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741371-0F0F-4453-8D9F-02078813605A}"/>
              </a:ext>
            </a:extLst>
          </p:cNvPr>
          <p:cNvSpPr txBox="1"/>
          <p:nvPr/>
        </p:nvSpPr>
        <p:spPr>
          <a:xfrm>
            <a:off x="1163635" y="753520"/>
            <a:ext cx="6488283" cy="176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CMS Primary Cares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2D44D8BF-3745-426C-9521-64DF4AED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" y="3456432"/>
            <a:ext cx="1316736" cy="1316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7FD1E-64E0-4C7C-917F-26B45D029D82}"/>
              </a:ext>
            </a:extLst>
          </p:cNvPr>
          <p:cNvSpPr txBox="1"/>
          <p:nvPr/>
        </p:nvSpPr>
        <p:spPr>
          <a:xfrm>
            <a:off x="2708658" y="2651760"/>
            <a:ext cx="6488282" cy="459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Primary Care First (PCF)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progression from CPC+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Includes a model for high need, seriously ill beneficiaries who lack PCP/coordinated care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Will start in 2021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Direct Contracting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Built off Next Generation ACO</a:t>
            </a:r>
          </a:p>
          <a:p>
            <a:pPr marL="89154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Not designed for small practices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BEB32E-EEF9-48CD-A301-EFFAE4864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9717" y="979604"/>
            <a:ext cx="6270392" cy="62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8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796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4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93222E5-33E3-4A15-AB21-EB18BE24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2301766"/>
            <a:ext cx="13086079" cy="4414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1C01A-FFAB-4428-99BC-1ED1D67484F0}"/>
              </a:ext>
            </a:extLst>
          </p:cNvPr>
          <p:cNvSpPr txBox="1"/>
          <p:nvPr/>
        </p:nvSpPr>
        <p:spPr>
          <a:xfrm>
            <a:off x="2238703" y="945931"/>
            <a:ext cx="100111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Primary Care First Regions</a:t>
            </a:r>
          </a:p>
        </p:txBody>
      </p:sp>
    </p:spTree>
    <p:extLst>
      <p:ext uri="{BB962C8B-B14F-4D97-AF65-F5344CB8AC3E}">
        <p14:creationId xmlns:p14="http://schemas.microsoft.com/office/powerpoint/2010/main" val="88487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8"/>
            <a:ext cx="14630400" cy="8233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86080" y="386079"/>
            <a:ext cx="13888186" cy="74574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B12A9-8EBC-4EB2-90F7-08B6865EDEB6}"/>
              </a:ext>
            </a:extLst>
          </p:cNvPr>
          <p:cNvSpPr txBox="1"/>
          <p:nvPr/>
        </p:nvSpPr>
        <p:spPr>
          <a:xfrm>
            <a:off x="1828800" y="1346834"/>
            <a:ext cx="10972800" cy="3408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#8/9: What is happening with E&amp;M codes?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9280" y="4931300"/>
            <a:ext cx="329184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70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6268" cy="8229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F1FF6-1512-405A-967F-F617A404B628}"/>
              </a:ext>
            </a:extLst>
          </p:cNvPr>
          <p:cNvSpPr txBox="1"/>
          <p:nvPr/>
        </p:nvSpPr>
        <p:spPr>
          <a:xfrm>
            <a:off x="1005840" y="2468880"/>
            <a:ext cx="3291840" cy="32918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Brief Coding Update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3537D230-F09C-405E-A392-D43B772D2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422129"/>
              </p:ext>
            </p:extLst>
          </p:nvPr>
        </p:nvGraphicFramePr>
        <p:xfrm>
          <a:off x="4724400" y="1399976"/>
          <a:ext cx="9220200" cy="542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65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6268" cy="8229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CF9A0-7C0A-4A42-A306-B40A9A57E4F4}"/>
              </a:ext>
            </a:extLst>
          </p:cNvPr>
          <p:cNvSpPr txBox="1"/>
          <p:nvPr/>
        </p:nvSpPr>
        <p:spPr>
          <a:xfrm>
            <a:off x="1005840" y="2468880"/>
            <a:ext cx="3291840" cy="32918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Unknowns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17F1AE28-1D16-42DC-95FA-11647A63B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894283"/>
              </p:ext>
            </p:extLst>
          </p:nvPr>
        </p:nvGraphicFramePr>
        <p:xfrm>
          <a:off x="4846320" y="1399977"/>
          <a:ext cx="8778240" cy="542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31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6684264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4570411"/>
            <a:ext cx="14630400" cy="3659190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50C14-5CA0-410E-AAF8-EB9904E27E9C}"/>
              </a:ext>
            </a:extLst>
          </p:cNvPr>
          <p:cNvSpPr txBox="1"/>
          <p:nvPr/>
        </p:nvSpPr>
        <p:spPr>
          <a:xfrm>
            <a:off x="965380" y="1430155"/>
            <a:ext cx="12025736" cy="357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 #10: What resources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158695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30F6-C7A2-4BFA-99E9-D58E631C2732}"/>
              </a:ext>
            </a:extLst>
          </p:cNvPr>
          <p:cNvSpPr txBox="1">
            <a:spLocks/>
          </p:cNvSpPr>
          <p:nvPr/>
        </p:nvSpPr>
        <p:spPr>
          <a:xfrm>
            <a:off x="778714" y="755119"/>
            <a:ext cx="4206594" cy="1946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Check Your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0C463-24AD-4997-98D5-E534F8E4D367}"/>
              </a:ext>
            </a:extLst>
          </p:cNvPr>
          <p:cNvSpPr txBox="1"/>
          <p:nvPr/>
        </p:nvSpPr>
        <p:spPr>
          <a:xfrm>
            <a:off x="778717" y="2926080"/>
            <a:ext cx="4206593" cy="454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The Centers for Medicare and Medicaid Services (CMS) has published a CMS Look-Up Tool for clinicians to verify their MIPS-eligibility status by entering their National Provider Identifier (NPI) number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hlinkClick r:id="rId2"/>
              </a:rPr>
              <a:t>qpp.cms.gov</a:t>
            </a:r>
            <a:endParaRPr lang="en-US" sz="240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6867" y="0"/>
            <a:ext cx="9063533" cy="82296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25" y="581558"/>
            <a:ext cx="7900918" cy="68870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5569D8D-2637-4CD5-B89B-23EC83A26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2" y="1445659"/>
            <a:ext cx="6737802" cy="51544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66528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867252-8426-4525-BD3C-452F44143FF6}"/>
              </a:ext>
            </a:extLst>
          </p:cNvPr>
          <p:cNvSpPr txBox="1">
            <a:spLocks/>
          </p:cNvSpPr>
          <p:nvPr/>
        </p:nvSpPr>
        <p:spPr>
          <a:xfrm>
            <a:off x="681071" y="1014153"/>
            <a:ext cx="6465687" cy="6337142"/>
          </a:xfrm>
          <a:prstGeom prst="rect">
            <a:avLst/>
          </a:prstGeom>
        </p:spPr>
        <p:txBody>
          <a:bodyPr vert="horz" lIns="146304" tIns="73152" rIns="146304" bIns="73152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900" dirty="0">
                <a:latin typeface="+mn-lt"/>
              </a:rPr>
              <a:t>Guide to help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</a:rPr>
              <a:t>Understand MIPS reporting requirements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</a:rPr>
              <a:t>Provides checklists and actionable steps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</a:rPr>
              <a:t>Prepare for successful performance in the QPP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6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</a:rPr>
              <a:t>Free for AAFP Members!!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4000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900" dirty="0">
                <a:latin typeface="+mn-lt"/>
              </a:rPr>
              <a:t>Available at </a:t>
            </a:r>
            <a:r>
              <a:rPr lang="en-US" sz="3900" dirty="0">
                <a:latin typeface="+mn-lt"/>
                <a:hlinkClick r:id="rId2"/>
              </a:rPr>
              <a:t>www.aafp.org/MACRAReady</a:t>
            </a:r>
            <a:endParaRPr lang="en-US" sz="39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4C884-25B4-40A2-9D21-ED51A848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508" y="480091"/>
            <a:ext cx="4716779" cy="63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1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EB24FE9-5A9F-A142-9C3E-0CB9422DA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27DB1-40AE-6149-AE6A-F0F9EB6814E1}"/>
              </a:ext>
            </a:extLst>
          </p:cNvPr>
          <p:cNvSpPr txBox="1"/>
          <p:nvPr/>
        </p:nvSpPr>
        <p:spPr>
          <a:xfrm>
            <a:off x="4024154" y="3332253"/>
            <a:ext cx="720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</a:rPr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6" name="Picture 5" descr="Clipboard.jpg">
            <a:extLst>
              <a:ext uri="{FF2B5EF4-FFF2-40B4-BE49-F238E27FC236}">
                <a16:creationId xmlns:a16="http://schemas.microsoft.com/office/drawing/2014/main" id="{1D3BE135-AED6-8D42-B369-35537DE7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80" y="4172960"/>
            <a:ext cx="324856" cy="3436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AC4492-BFA5-C94A-8ABB-7FAA8AD75F9A}"/>
              </a:ext>
            </a:extLst>
          </p:cNvPr>
          <p:cNvSpPr txBox="1">
            <a:spLocks/>
          </p:cNvSpPr>
          <p:nvPr/>
        </p:nvSpPr>
        <p:spPr>
          <a:xfrm>
            <a:off x="0" y="2698735"/>
            <a:ext cx="14630400" cy="613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2328861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68B22DB-F1F3-B444-BD95-BC86EA0E2B80}"/>
              </a:ext>
            </a:extLst>
          </p:cNvPr>
          <p:cNvSpPr txBox="1">
            <a:spLocks/>
          </p:cNvSpPr>
          <p:nvPr/>
        </p:nvSpPr>
        <p:spPr>
          <a:xfrm>
            <a:off x="0" y="3738012"/>
            <a:ext cx="14630400" cy="9460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278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348DF19-5B8A-3F47-BB69-2013B9D05D49}"/>
              </a:ext>
            </a:extLst>
          </p:cNvPr>
          <p:cNvSpPr txBox="1">
            <a:spLocks/>
          </p:cNvSpPr>
          <p:nvPr/>
        </p:nvSpPr>
        <p:spPr>
          <a:xfrm>
            <a:off x="0" y="3004127"/>
            <a:ext cx="14630400" cy="6396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Payment Update </a:t>
            </a:r>
          </a:p>
          <a:p>
            <a:r>
              <a:rPr lang="en-US" sz="4400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Top Ten Questions for 2019 </a:t>
            </a:r>
          </a:p>
          <a:p>
            <a:r>
              <a:rPr lang="en-US" sz="2800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Amy Mullins, MD, CPE, FAAFP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BDBC0-E369-AD40-A38A-352AE83CC364}"/>
              </a:ext>
            </a:extLst>
          </p:cNvPr>
          <p:cNvSpPr txBox="1">
            <a:spLocks/>
          </p:cNvSpPr>
          <p:nvPr/>
        </p:nvSpPr>
        <p:spPr>
          <a:xfrm>
            <a:off x="0" y="4335824"/>
            <a:ext cx="14630400" cy="6396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pc="-15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BD24ABE4-6572-2342-81AC-0A46099E8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282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6268" cy="8229600"/>
          </a:xfrm>
          <a:prstGeom prst="rect">
            <a:avLst/>
          </a:prstGeom>
          <a:solidFill>
            <a:srgbClr val="3B5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C77443-414F-E447-8382-CF6696D7171C}"/>
              </a:ext>
            </a:extLst>
          </p:cNvPr>
          <p:cNvSpPr txBox="1">
            <a:spLocks/>
          </p:cNvSpPr>
          <p:nvPr/>
        </p:nvSpPr>
        <p:spPr>
          <a:xfrm>
            <a:off x="768096" y="2489235"/>
            <a:ext cx="3302824" cy="325113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100" b="0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 #1: What is QPP and will it go away?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1436593-C215-4775-A690-0251E049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913177"/>
            <a:ext cx="8625838" cy="4399178"/>
          </a:xfrm>
          <a:prstGeom prst="rect">
            <a:avLst/>
          </a:prstGeom>
        </p:spPr>
      </p:pic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EB24FE9-5A9F-A142-9C3E-0CB9422DA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72308" y="7627620"/>
            <a:ext cx="672011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1200">
                <a:solidFill>
                  <a:srgbClr val="898989"/>
                </a:solidFill>
              </a:rPr>
              <a:t>4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E556884-9091-C34A-B90C-33335FF735F5}"/>
              </a:ext>
            </a:extLst>
          </p:cNvPr>
          <p:cNvSpPr txBox="1">
            <a:spLocks/>
          </p:cNvSpPr>
          <p:nvPr/>
        </p:nvSpPr>
        <p:spPr>
          <a:xfrm>
            <a:off x="689841" y="1788508"/>
            <a:ext cx="7099300" cy="3481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Wingdings" pitchFamily="2" charset="2"/>
              <a:buNone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5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471"/>
            <a:ext cx="6737850" cy="82296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4941B5-D505-CF4E-BAD5-A0417231DD94}"/>
              </a:ext>
            </a:extLst>
          </p:cNvPr>
          <p:cNvSpPr txBox="1">
            <a:spLocks/>
          </p:cNvSpPr>
          <p:nvPr/>
        </p:nvSpPr>
        <p:spPr>
          <a:xfrm>
            <a:off x="7312926" y="963546"/>
            <a:ext cx="5973571" cy="174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b="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MACRA vs. Quality Payment Program (QPP)</a:t>
            </a:r>
            <a:endParaRPr kumimoji="0" lang="en-US" b="0" i="0" u="none" strike="noStrike" kern="1200" cap="none" spc="-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6342"/>
            <a:ext cx="6000525" cy="648115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796310E-C4C4-47DA-BC54-8BCD65AE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4335" y="1954906"/>
            <a:ext cx="4115964" cy="434402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494F8-28C6-654D-A577-CE188190811C}"/>
              </a:ext>
            </a:extLst>
          </p:cNvPr>
          <p:cNvSpPr txBox="1">
            <a:spLocks/>
          </p:cNvSpPr>
          <p:nvPr/>
        </p:nvSpPr>
        <p:spPr>
          <a:xfrm>
            <a:off x="7308688" y="2906018"/>
            <a:ext cx="5973094" cy="436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Wingdings" pitchFamily="2" charset="2"/>
              <a:buNone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000000"/>
                </a:solidFill>
                <a:latin typeface="+mn-lt"/>
              </a:rPr>
              <a:t>Merit Based Incentive Payment System (MIPS)</a:t>
            </a: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000000"/>
                </a:solidFill>
                <a:latin typeface="+mn-lt"/>
              </a:rPr>
              <a:t>Advanced Alternative Payment Models (AAPMs)</a:t>
            </a:r>
            <a:endParaRPr kumimoji="0" lang="en-US" sz="24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193F4C2-0280-D74D-B5FC-5F1EAC35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1116" y="7468442"/>
            <a:ext cx="684873" cy="376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130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5282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4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81790-C1DB-4CFC-958A-FFD37B918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" b="4593"/>
          <a:stretch/>
        </p:blipFill>
        <p:spPr>
          <a:xfrm>
            <a:off x="1768549" y="772160"/>
            <a:ext cx="11093301" cy="66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3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C6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4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17E0A-F832-4349-822E-0F628D06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47" y="772160"/>
            <a:ext cx="8913705" cy="66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29853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4630397" cy="82296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4941B5-D505-CF4E-BAD5-A0417231DD94}"/>
              </a:ext>
            </a:extLst>
          </p:cNvPr>
          <p:cNvSpPr txBox="1">
            <a:spLocks/>
          </p:cNvSpPr>
          <p:nvPr/>
        </p:nvSpPr>
        <p:spPr>
          <a:xfrm>
            <a:off x="768094" y="2464369"/>
            <a:ext cx="4402994" cy="331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 #2: Are all APMs AAPMs?</a:t>
            </a:r>
            <a:endParaRPr kumimoji="0" lang="en-US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61494F8-28C6-654D-A577-CE188190811C}"/>
              </a:ext>
            </a:extLst>
          </p:cNvPr>
          <p:cNvSpPr txBox="1">
            <a:spLocks/>
          </p:cNvSpPr>
          <p:nvPr/>
        </p:nvSpPr>
        <p:spPr>
          <a:xfrm>
            <a:off x="7308688" y="962239"/>
            <a:ext cx="6367301" cy="6276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Wingdings" pitchFamily="2" charset="2"/>
              <a:buNone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2900">
                <a:solidFill>
                  <a:srgbClr val="000000"/>
                </a:solidFill>
                <a:latin typeface="+mn-lt"/>
              </a:rPr>
              <a:t>No!</a:t>
            </a: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APMs must meet certain criteria to be AAPMs and gain exemption from MIPS</a:t>
            </a:r>
          </a:p>
          <a:p>
            <a:pPr marL="1257300" lvl="1" indent="-228600">
              <a:spcBef>
                <a:spcPts val="1000"/>
              </a:spcBef>
              <a:buClr>
                <a:srgbClr val="0096D3"/>
              </a:buClr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rgbClr val="000000"/>
                </a:solidFill>
              </a:rPr>
              <a:t>Base payment on quality measures comparable to those in MIPS</a:t>
            </a:r>
          </a:p>
          <a:p>
            <a:pPr marL="1257300" lvl="1" indent="-228600">
              <a:spcBef>
                <a:spcPts val="1000"/>
              </a:spcBef>
              <a:buClr>
                <a:srgbClr val="0096D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900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 CEHRT</a:t>
            </a:r>
          </a:p>
          <a:p>
            <a:pPr marL="1257300" lvl="1" indent="-228600">
              <a:spcBef>
                <a:spcPts val="1000"/>
              </a:spcBef>
              <a:buClr>
                <a:srgbClr val="0096D3"/>
              </a:buClr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rgbClr val="000000"/>
                </a:solidFill>
              </a:rPr>
              <a:t>Bear more than nominal financial risk, or</a:t>
            </a:r>
          </a:p>
          <a:p>
            <a:pPr marL="1257300" lvl="1" indent="-228600">
              <a:spcBef>
                <a:spcPts val="1000"/>
              </a:spcBef>
              <a:buClr>
                <a:srgbClr val="0096D3"/>
              </a:buClr>
              <a:buFont typeface="Arial" panose="020B0604020202020204" pitchFamily="34" charset="0"/>
              <a:buChar char="•"/>
              <a:defRPr/>
            </a:pPr>
            <a:r>
              <a:rPr lang="en-US" sz="2900">
                <a:solidFill>
                  <a:srgbClr val="000000"/>
                </a:solidFill>
              </a:rPr>
              <a:t>Be a medical home model expanded under CMMI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193F4C2-0280-D74D-B5FC-5F1EAC35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1116" y="7468442"/>
            <a:ext cx="684873" cy="376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120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758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85876" y="384048"/>
            <a:ext cx="13858647" cy="7461504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941B5-D505-CF4E-BAD5-A0417231DD94}"/>
              </a:ext>
            </a:extLst>
          </p:cNvPr>
          <p:cNvSpPr txBox="1">
            <a:spLocks/>
          </p:cNvSpPr>
          <p:nvPr/>
        </p:nvSpPr>
        <p:spPr>
          <a:xfrm>
            <a:off x="1005840" y="1156652"/>
            <a:ext cx="4193234" cy="591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b="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Primary Care AAPMs</a:t>
            </a:r>
            <a:endParaRPr kumimoji="0" lang="en-US" b="0" i="0" u="none" strike="noStrike" kern="1200" cap="none" spc="-15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5155" y="2468880"/>
            <a:ext cx="0" cy="329184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61494F8-28C6-654D-A577-CE188190811C}"/>
              </a:ext>
            </a:extLst>
          </p:cNvPr>
          <p:cNvSpPr txBox="1">
            <a:spLocks/>
          </p:cNvSpPr>
          <p:nvPr/>
        </p:nvSpPr>
        <p:spPr>
          <a:xfrm>
            <a:off x="5971237" y="1156652"/>
            <a:ext cx="7653323" cy="591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Wingdings" pitchFamily="2" charset="2"/>
              <a:buNone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0000"/>
              <a:buFont typeface="Wingdings" pitchFamily="2" charset="2"/>
              <a:buChar char="v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latin typeface="+mn-lt"/>
              </a:rPr>
              <a:t>Shared Savings Program (Tracks 1+, 2, &amp;3)</a:t>
            </a:r>
          </a:p>
          <a:p>
            <a:pPr marL="1257300" lvl="1" indent="-228600">
              <a:spcBef>
                <a:spcPts val="1000"/>
              </a:spcBef>
              <a:buClr>
                <a:srgbClr val="0096D3"/>
              </a:buClr>
              <a:buFont typeface="Arial" panose="020B0604020202020204" pitchFamily="34" charset="0"/>
              <a:buChar char="•"/>
              <a:defRPr/>
            </a:pPr>
            <a:r>
              <a:rPr lang="en-US" sz="2900" dirty="0"/>
              <a:t>May finish current MSSP track contract</a:t>
            </a:r>
          </a:p>
          <a:p>
            <a:pPr marL="1257300" lvl="1" indent="-228600">
              <a:spcBef>
                <a:spcPts val="1000"/>
              </a:spcBef>
              <a:buClr>
                <a:srgbClr val="0096D3"/>
              </a:buClr>
              <a:buFont typeface="Arial" panose="020B0604020202020204" pitchFamily="34" charset="0"/>
              <a:buChar char="•"/>
              <a:defRPr/>
            </a:pPr>
            <a:r>
              <a:rPr lang="en-US" sz="2900" dirty="0"/>
              <a:t>Program changed to “Pathways to Success” July 2019</a:t>
            </a: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Next Generation ACO</a:t>
            </a: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latin typeface="+mn-lt"/>
              </a:rPr>
              <a:t>Comprehensive Primary Care Plus (CPC+)</a:t>
            </a: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>
                <a:srgbClr val="0096D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Primary Care First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193F4C2-0280-D74D-B5FC-5F1EAC35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85819" y="7240174"/>
            <a:ext cx="938739" cy="43815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4884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EB9B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STFM">
      <a:dk1>
        <a:srgbClr val="414141"/>
      </a:dk1>
      <a:lt1>
        <a:srgbClr val="FFFFFF"/>
      </a:lt1>
      <a:dk2>
        <a:srgbClr val="414141"/>
      </a:dk2>
      <a:lt2>
        <a:srgbClr val="E7E6E6"/>
      </a:lt2>
      <a:accent1>
        <a:srgbClr val="1D417B"/>
      </a:accent1>
      <a:accent2>
        <a:srgbClr val="EF8D2B"/>
      </a:accent2>
      <a:accent3>
        <a:srgbClr val="0096D3"/>
      </a:accent3>
      <a:accent4>
        <a:srgbClr val="FFC000"/>
      </a:accent4>
      <a:accent5>
        <a:srgbClr val="2C9BB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56DBF2539C64D9E876BE51CC22DB2" ma:contentTypeVersion="13" ma:contentTypeDescription="Create a new document." ma:contentTypeScope="" ma:versionID="5013f7366bc425ec6344b677d85cf45c">
  <xsd:schema xmlns:xsd="http://www.w3.org/2001/XMLSchema" xmlns:xs="http://www.w3.org/2001/XMLSchema" xmlns:p="http://schemas.microsoft.com/office/2006/metadata/properties" xmlns:ns3="d9669092-2b54-4839-a430-ddd69ac99585" xmlns:ns4="85b83ac5-66f4-4db3-af50-a792c2ab8416" targetNamespace="http://schemas.microsoft.com/office/2006/metadata/properties" ma:root="true" ma:fieldsID="c0ab8908c4a67318fd01ac23b829ade9" ns3:_="" ns4:_="">
    <xsd:import namespace="d9669092-2b54-4839-a430-ddd69ac99585"/>
    <xsd:import namespace="85b83ac5-66f4-4db3-af50-a792c2ab84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69092-2b54-4839-a430-ddd69ac99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83ac5-66f4-4db3-af50-a792c2ab8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3D9AA-BF29-450F-A175-9C2F737D4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30FE0F-6860-4B82-A55A-0979F2A68BE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d9669092-2b54-4839-a430-ddd69ac99585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5b83ac5-66f4-4db3-af50-a792c2ab841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444D06-A537-4F0A-9F17-DC2984494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69092-2b54-4839-a430-ddd69ac99585"/>
    <ds:schemaRef ds:uri="85b83ac5-66f4-4db3-af50-a792c2ab8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705</Words>
  <Application>Microsoft Macintosh PowerPoint</Application>
  <PresentationFormat>Custom</PresentationFormat>
  <Paragraphs>114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Trebuchet MS</vt:lpstr>
      <vt:lpstr>Wingdings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Mullins</dc:creator>
  <cp:lastModifiedBy>STFM_Staff_Mac</cp:lastModifiedBy>
  <cp:revision>7</cp:revision>
  <dcterms:created xsi:type="dcterms:W3CDTF">2019-11-12T14:57:03Z</dcterms:created>
  <dcterms:modified xsi:type="dcterms:W3CDTF">2019-12-06T05:21:44Z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0x01010073456DBF2539C64D9E876BE51CC22DB2</vt:lpwstr>
  </property>
</Properties>
</file>