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2CD"/>
          </a:solidFill>
        </a:fill>
      </a:tcStyle>
    </a:wholeTbl>
    <a:band2H>
      <a:tcTxStyle b="def" i="def"/>
      <a:tcStyle>
        <a:tcBdr/>
        <a:fill>
          <a:solidFill>
            <a:srgbClr val="FF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b="def" i="def"/>
      <a:tcStyle>
        <a:tcBdr/>
        <a:fill>
          <a:solidFill>
            <a:srgbClr val="EBEE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b="def" i="def"/>
      <a:tcStyle>
        <a:tcBdr/>
        <a:fill>
          <a:solidFill>
            <a:srgbClr val="FCFF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5" name="Shape 115"/>
          <p:cNvSpPr/>
          <p:nvPr>
            <p:ph type="sldImg"/>
          </p:nvPr>
        </p:nvSpPr>
        <p:spPr>
          <a:xfrm>
            <a:off x="1143000" y="685800"/>
            <a:ext cx="4572000" cy="3429000"/>
          </a:xfrm>
          <a:prstGeom prst="rect">
            <a:avLst/>
          </a:prstGeom>
        </p:spPr>
        <p:txBody>
          <a:bodyPr/>
          <a:lstStyle/>
          <a:p>
            <a:pPr/>
          </a:p>
        </p:txBody>
      </p:sp>
      <p:sp>
        <p:nvSpPr>
          <p:cNvPr id="116" name="Shape 11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Shape 121"/>
          <p:cNvSpPr/>
          <p:nvPr>
            <p:ph type="sldImg"/>
          </p:nvPr>
        </p:nvSpPr>
        <p:spPr>
          <a:prstGeom prst="rect">
            <a:avLst/>
          </a:prstGeom>
        </p:spPr>
        <p:txBody>
          <a:bodyPr/>
          <a:lstStyle/>
          <a:p>
            <a:pPr/>
          </a:p>
        </p:txBody>
      </p:sp>
      <p:sp>
        <p:nvSpPr>
          <p:cNvPr id="122" name="Shape 122"/>
          <p:cNvSpPr/>
          <p:nvPr>
            <p:ph type="body" sz="quarter" idx="1"/>
          </p:nvPr>
        </p:nvSpPr>
        <p:spPr>
          <a:prstGeom prst="rect">
            <a:avLst/>
          </a:prstGeom>
        </p:spPr>
        <p:txBody>
          <a:bodyPr/>
          <a:lstStyle/>
          <a:p>
            <a:pPr>
              <a:defRPr sz="1100"/>
            </a:pPr>
          </a:p>
          <a:p>
            <a:pPr>
              <a:defRPr sz="1100"/>
            </a:pPr>
            <a:r>
              <a:t>The ability to receive feedback gracefully is a large component of success as a resident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311708" y="744574"/>
            <a:ext cx="8520601" cy="2052601"/>
          </a:xfrm>
          <a:prstGeom prst="rect">
            <a:avLst/>
          </a:prstGeom>
        </p:spPr>
        <p:txBody>
          <a:bodyPr anchor="b"/>
          <a:lstStyle>
            <a:lvl1pPr algn="ctr">
              <a:defRPr sz="5200"/>
            </a:lvl1pPr>
          </a:lstStyle>
          <a:p>
            <a:pPr/>
            <a:r>
              <a:t>Title Text</a:t>
            </a:r>
          </a:p>
        </p:txBody>
      </p:sp>
      <p:sp>
        <p:nvSpPr>
          <p:cNvPr id="12" name="Body Level One…"/>
          <p:cNvSpPr txBox="1"/>
          <p:nvPr>
            <p:ph type="body" sz="quarter" idx="1"/>
          </p:nvPr>
        </p:nvSpPr>
        <p:spPr>
          <a:xfrm>
            <a:off x="311699" y="2834125"/>
            <a:ext cx="8520602" cy="792601"/>
          </a:xfrm>
          <a:prstGeom prst="rect">
            <a:avLst/>
          </a:prstGeom>
        </p:spPr>
        <p:txBody>
          <a:bodyPr/>
          <a:lstStyle>
            <a:lvl1pPr marL="342900" indent="-228600" algn="ctr">
              <a:lnSpc>
                <a:spcPct val="100000"/>
              </a:lnSpc>
              <a:buClrTx/>
              <a:buSzTx/>
              <a:buFontTx/>
              <a:buNone/>
              <a:defRPr sz="2800"/>
            </a:lvl1pPr>
            <a:lvl2pPr marL="342900" indent="254000" algn="ctr">
              <a:lnSpc>
                <a:spcPct val="100000"/>
              </a:lnSpc>
              <a:buClrTx/>
              <a:buSzTx/>
              <a:buFontTx/>
              <a:buNone/>
              <a:defRPr sz="2800"/>
            </a:lvl2pPr>
            <a:lvl3pPr marL="342900" indent="711200" algn="ctr">
              <a:lnSpc>
                <a:spcPct val="100000"/>
              </a:lnSpc>
              <a:buClrTx/>
              <a:buSzTx/>
              <a:buFontTx/>
              <a:buNone/>
              <a:defRPr sz="2800"/>
            </a:lvl3pPr>
            <a:lvl4pPr marL="342900" indent="1168400" algn="ctr">
              <a:lnSpc>
                <a:spcPct val="100000"/>
              </a:lnSpc>
              <a:buClrTx/>
              <a:buSzTx/>
              <a:buFontTx/>
              <a:buNone/>
              <a:defRPr sz="2800"/>
            </a:lvl4pPr>
            <a:lvl5pPr marL="342900" indent="1625600" algn="ctr">
              <a:lnSpc>
                <a:spcPct val="100000"/>
              </a:lnSpc>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_NUMBER">
    <p:spTree>
      <p:nvGrpSpPr>
        <p:cNvPr id="1" name=""/>
        <p:cNvGrpSpPr/>
        <p:nvPr/>
      </p:nvGrpSpPr>
      <p:grpSpPr>
        <a:xfrm>
          <a:off x="0" y="0"/>
          <a:ext cx="0" cy="0"/>
          <a:chOff x="0" y="0"/>
          <a:chExt cx="0" cy="0"/>
        </a:xfrm>
      </p:grpSpPr>
      <p:sp>
        <p:nvSpPr>
          <p:cNvPr id="91" name="xx%"/>
          <p:cNvSpPr txBox="1"/>
          <p:nvPr>
            <p:ph type="title" hasCustomPrompt="1"/>
          </p:nvPr>
        </p:nvSpPr>
        <p:spPr>
          <a:xfrm>
            <a:off x="311699" y="1106125"/>
            <a:ext cx="8520602" cy="1963500"/>
          </a:xfrm>
          <a:prstGeom prst="rect">
            <a:avLst/>
          </a:prstGeom>
        </p:spPr>
        <p:txBody>
          <a:bodyPr anchor="b"/>
          <a:lstStyle>
            <a:lvl1pPr algn="ctr">
              <a:defRPr sz="12000"/>
            </a:lvl1pPr>
          </a:lstStyle>
          <a:p>
            <a:pPr/>
            <a:r>
              <a:t>xx%</a:t>
            </a:r>
          </a:p>
        </p:txBody>
      </p:sp>
      <p:sp>
        <p:nvSpPr>
          <p:cNvPr id="92" name="Body Level One…"/>
          <p:cNvSpPr txBox="1"/>
          <p:nvPr>
            <p:ph type="body" sz="half" idx="1"/>
          </p:nvPr>
        </p:nvSpPr>
        <p:spPr>
          <a:xfrm>
            <a:off x="311699" y="3152225"/>
            <a:ext cx="8520602" cy="1300800"/>
          </a:xfrm>
          <a:prstGeom prst="rect">
            <a:avLst/>
          </a:prstGeom>
        </p:spPr>
        <p:txBody>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JECT">
    <p:spTree>
      <p:nvGrpSpPr>
        <p:cNvPr id="1" name=""/>
        <p:cNvGrpSpPr/>
        <p:nvPr/>
      </p:nvGrpSpPr>
      <p:grpSpPr>
        <a:xfrm>
          <a:off x="0" y="0"/>
          <a:ext cx="0" cy="0"/>
          <a:chOff x="0" y="0"/>
          <a:chExt cx="0" cy="0"/>
        </a:xfrm>
      </p:grpSpPr>
      <p:sp>
        <p:nvSpPr>
          <p:cNvPr id="107" name="Title Text"/>
          <p:cNvSpPr txBox="1"/>
          <p:nvPr>
            <p:ph type="title"/>
          </p:nvPr>
        </p:nvSpPr>
        <p:spPr>
          <a:prstGeom prst="rect">
            <a:avLst/>
          </a:prstGeom>
        </p:spPr>
        <p:txBody>
          <a:bodyPr/>
          <a:lstStyle/>
          <a:p>
            <a:pPr/>
            <a:r>
              <a:t>Title Text</a:t>
            </a:r>
          </a:p>
        </p:txBody>
      </p:sp>
      <p:sp>
        <p:nvSpPr>
          <p:cNvPr id="10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20" name="Title Text"/>
          <p:cNvSpPr txBox="1"/>
          <p:nvPr>
            <p:ph type="title"/>
          </p:nvPr>
        </p:nvSpPr>
        <p:spPr>
          <a:xfrm>
            <a:off x="311699" y="2150849"/>
            <a:ext cx="8520602" cy="841801"/>
          </a:xfrm>
          <a:prstGeom prst="rect">
            <a:avLst/>
          </a:prstGeom>
        </p:spPr>
        <p:txBody>
          <a:bodyPr anchor="ctr"/>
          <a:lstStyle>
            <a:lvl1pPr algn="ctr">
              <a:defRPr sz="3600"/>
            </a:lvl1pPr>
          </a:lstStyle>
          <a:p>
            <a:pPr/>
            <a:r>
              <a:t>Title Text</a:t>
            </a:r>
          </a:p>
        </p:txBody>
      </p:sp>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8" name="Title Text"/>
          <p:cNvSpPr txBox="1"/>
          <p:nvPr>
            <p:ph type="title"/>
          </p:nvPr>
        </p:nvSpPr>
        <p:spPr>
          <a:prstGeom prst="rect">
            <a:avLst/>
          </a:prstGeom>
        </p:spPr>
        <p:txBody>
          <a:bodyPr/>
          <a:lstStyle/>
          <a:p>
            <a:pPr/>
            <a:r>
              <a:t>Title Text</a:t>
            </a:r>
          </a:p>
        </p:txBody>
      </p:sp>
      <p:sp>
        <p:nvSpPr>
          <p:cNvPr id="2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37" name="Title Text"/>
          <p:cNvSpPr txBox="1"/>
          <p:nvPr>
            <p:ph type="title"/>
          </p:nvPr>
        </p:nvSpPr>
        <p:spPr>
          <a:prstGeom prst="rect">
            <a:avLst/>
          </a:prstGeom>
        </p:spPr>
        <p:txBody>
          <a:bodyPr/>
          <a:lstStyle/>
          <a:p>
            <a:pPr/>
            <a:r>
              <a:t>Title Text</a:t>
            </a:r>
          </a:p>
        </p:txBody>
      </p:sp>
      <p:sp>
        <p:nvSpPr>
          <p:cNvPr id="38" name="Body Level One…"/>
          <p:cNvSpPr txBox="1"/>
          <p:nvPr>
            <p:ph type="body" sz="half" idx="1"/>
          </p:nvPr>
        </p:nvSpPr>
        <p:spPr>
          <a:xfrm>
            <a:off x="311699" y="1152475"/>
            <a:ext cx="3999902" cy="34164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39" name="Google Shape;23;p5"/>
          <p:cNvSpPr txBox="1"/>
          <p:nvPr>
            <p:ph type="body" sz="half" idx="21"/>
          </p:nvPr>
        </p:nvSpPr>
        <p:spPr>
          <a:xfrm>
            <a:off x="4832399" y="1152475"/>
            <a:ext cx="3999902" cy="3416400"/>
          </a:xfrm>
          <a:prstGeom prst="rect">
            <a:avLst/>
          </a:prstGeom>
        </p:spPr>
        <p:txBody>
          <a:bodyPr/>
          <a:lstStyle/>
          <a:p>
            <a:pPr indent="-317500">
              <a:buSzPts val="1400"/>
              <a:defRPr sz="1400"/>
            </a:pP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spTree>
      <p:nvGrpSpPr>
        <p:cNvPr id="1" name=""/>
        <p:cNvGrpSpPr/>
        <p:nvPr/>
      </p:nvGrpSpPr>
      <p:grpSpPr>
        <a:xfrm>
          <a:off x="0" y="0"/>
          <a:ext cx="0" cy="0"/>
          <a:chOff x="0" y="0"/>
          <a:chExt cx="0" cy="0"/>
        </a:xfrm>
      </p:grpSpPr>
      <p:sp>
        <p:nvSpPr>
          <p:cNvPr id="55" name="Title Text"/>
          <p:cNvSpPr txBox="1"/>
          <p:nvPr>
            <p:ph type="title"/>
          </p:nvPr>
        </p:nvSpPr>
        <p:spPr>
          <a:xfrm>
            <a:off x="311699" y="555600"/>
            <a:ext cx="2808001" cy="755700"/>
          </a:xfrm>
          <a:prstGeom prst="rect">
            <a:avLst/>
          </a:prstGeom>
        </p:spPr>
        <p:txBody>
          <a:bodyPr anchor="b"/>
          <a:lstStyle>
            <a:lvl1pPr>
              <a:defRPr sz="2400"/>
            </a:lvl1pPr>
          </a:lstStyle>
          <a:p>
            <a:pPr/>
            <a:r>
              <a:t>Title Text</a:t>
            </a:r>
          </a:p>
        </p:txBody>
      </p:sp>
      <p:sp>
        <p:nvSpPr>
          <p:cNvPr id="56" name="Body Level One…"/>
          <p:cNvSpPr txBox="1"/>
          <p:nvPr>
            <p:ph type="body" sz="quarter" idx="1"/>
          </p:nvPr>
        </p:nvSpPr>
        <p:spPr>
          <a:xfrm>
            <a:off x="311699" y="1389599"/>
            <a:ext cx="2808001" cy="3179401"/>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_POINT">
    <p:spTree>
      <p:nvGrpSpPr>
        <p:cNvPr id="1" name=""/>
        <p:cNvGrpSpPr/>
        <p:nvPr/>
      </p:nvGrpSpPr>
      <p:grpSpPr>
        <a:xfrm>
          <a:off x="0" y="0"/>
          <a:ext cx="0" cy="0"/>
          <a:chOff x="0" y="0"/>
          <a:chExt cx="0" cy="0"/>
        </a:xfrm>
      </p:grpSpPr>
      <p:sp>
        <p:nvSpPr>
          <p:cNvPr id="64" name="Title Text"/>
          <p:cNvSpPr txBox="1"/>
          <p:nvPr>
            <p:ph type="title"/>
          </p:nvPr>
        </p:nvSpPr>
        <p:spPr>
          <a:xfrm>
            <a:off x="490250" y="450149"/>
            <a:ext cx="6367801" cy="4090801"/>
          </a:xfrm>
          <a:prstGeom prst="rect">
            <a:avLst/>
          </a:prstGeom>
        </p:spPr>
        <p:txBody>
          <a:bodyPr anchor="ctr"/>
          <a:lstStyle>
            <a:lvl1pPr>
              <a:defRPr sz="4800"/>
            </a:lvl1pPr>
          </a:lstStyle>
          <a:p>
            <a:pPr/>
            <a:r>
              <a:t>Title Text</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TITLE_AND_DESCRIPTION">
    <p:spTree>
      <p:nvGrpSpPr>
        <p:cNvPr id="1" name=""/>
        <p:cNvGrpSpPr/>
        <p:nvPr/>
      </p:nvGrpSpPr>
      <p:grpSpPr>
        <a:xfrm>
          <a:off x="0" y="0"/>
          <a:ext cx="0" cy="0"/>
          <a:chOff x="0" y="0"/>
          <a:chExt cx="0" cy="0"/>
        </a:xfrm>
      </p:grpSpPr>
      <p:sp>
        <p:nvSpPr>
          <p:cNvPr id="72" name="Google Shape;36;p9"/>
          <p:cNvSpPr/>
          <p:nvPr/>
        </p:nvSpPr>
        <p:spPr>
          <a:xfrm>
            <a:off x="4572000" y="-125"/>
            <a:ext cx="4572000" cy="5143501"/>
          </a:xfrm>
          <a:prstGeom prst="rect">
            <a:avLst/>
          </a:prstGeom>
          <a:solidFill>
            <a:srgbClr val="EEEEEE"/>
          </a:solidFill>
          <a:ln w="12700">
            <a:miter lim="400000"/>
          </a:ln>
        </p:spPr>
        <p:txBody>
          <a:bodyPr lIns="0" tIns="0" rIns="0" bIns="0" anchor="ctr"/>
          <a:lstStyle/>
          <a:p>
            <a:pPr/>
          </a:p>
        </p:txBody>
      </p:sp>
      <p:sp>
        <p:nvSpPr>
          <p:cNvPr id="73" name="Title Text"/>
          <p:cNvSpPr txBox="1"/>
          <p:nvPr>
            <p:ph type="title"/>
          </p:nvPr>
        </p:nvSpPr>
        <p:spPr>
          <a:xfrm>
            <a:off x="265500" y="1233175"/>
            <a:ext cx="4045200" cy="1482301"/>
          </a:xfrm>
          <a:prstGeom prst="rect">
            <a:avLst/>
          </a:prstGeom>
        </p:spPr>
        <p:txBody>
          <a:bodyPr anchor="b"/>
          <a:lstStyle>
            <a:lvl1pPr algn="ctr">
              <a:defRPr sz="4200"/>
            </a:lvl1pPr>
          </a:lstStyle>
          <a:p>
            <a:pPr/>
            <a:r>
              <a:t>Title Text</a:t>
            </a:r>
          </a:p>
        </p:txBody>
      </p:sp>
      <p:sp>
        <p:nvSpPr>
          <p:cNvPr id="74" name="Body Level One…"/>
          <p:cNvSpPr txBox="1"/>
          <p:nvPr>
            <p:ph type="body" sz="quarter" idx="1"/>
          </p:nvPr>
        </p:nvSpPr>
        <p:spPr>
          <a:xfrm>
            <a:off x="265500" y="2803075"/>
            <a:ext cx="4045200" cy="1235101"/>
          </a:xfrm>
          <a:prstGeom prst="rect">
            <a:avLst/>
          </a:prstGeom>
        </p:spPr>
        <p:txBody>
          <a:bodyPr/>
          <a:lstStyle>
            <a:lvl1pPr marL="342900" indent="-228600" algn="ctr">
              <a:lnSpc>
                <a:spcPct val="100000"/>
              </a:lnSpc>
              <a:buClrTx/>
              <a:buSzTx/>
              <a:buFontTx/>
              <a:buNone/>
              <a:defRPr sz="2100"/>
            </a:lvl1pPr>
            <a:lvl2pPr marL="342900" indent="254000" algn="ctr">
              <a:lnSpc>
                <a:spcPct val="100000"/>
              </a:lnSpc>
              <a:buClrTx/>
              <a:buSzTx/>
              <a:buFontTx/>
              <a:buNone/>
              <a:defRPr sz="2100"/>
            </a:lvl2pPr>
            <a:lvl3pPr marL="342900" indent="711200" algn="ctr">
              <a:lnSpc>
                <a:spcPct val="100000"/>
              </a:lnSpc>
              <a:buClrTx/>
              <a:buSzTx/>
              <a:buFontTx/>
              <a:buNone/>
              <a:defRPr sz="2100"/>
            </a:lvl3pPr>
            <a:lvl4pPr marL="342900" indent="1168400" algn="ctr">
              <a:lnSpc>
                <a:spcPct val="100000"/>
              </a:lnSpc>
              <a:buClrTx/>
              <a:buSzTx/>
              <a:buFontTx/>
              <a:buNone/>
              <a:defRPr sz="2100"/>
            </a:lvl4pPr>
            <a:lvl5pPr marL="342900" indent="1625600" algn="ctr">
              <a:lnSpc>
                <a:spcPct val="100000"/>
              </a:lnSpc>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75" name="Google Shape;39;p9"/>
          <p:cNvSpPr txBox="1"/>
          <p:nvPr>
            <p:ph type="body" sz="half" idx="21"/>
          </p:nvPr>
        </p:nvSpPr>
        <p:spPr>
          <a:xfrm>
            <a:off x="4939500" y="724074"/>
            <a:ext cx="3837000" cy="3695102"/>
          </a:xfrm>
          <a:prstGeom prst="rect">
            <a:avLst/>
          </a:prstGeom>
        </p:spPr>
        <p:txBody>
          <a:bodyPr anchor="ctr"/>
          <a:lstStyle/>
          <a:p>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PTION_ONLY">
    <p:spTree>
      <p:nvGrpSpPr>
        <p:cNvPr id="1" name=""/>
        <p:cNvGrpSpPr/>
        <p:nvPr/>
      </p:nvGrpSpPr>
      <p:grpSpPr>
        <a:xfrm>
          <a:off x="0" y="0"/>
          <a:ext cx="0" cy="0"/>
          <a:chOff x="0" y="0"/>
          <a:chExt cx="0" cy="0"/>
        </a:xfrm>
      </p:grpSpPr>
      <p:sp>
        <p:nvSpPr>
          <p:cNvPr id="83" name="Body Level One…"/>
          <p:cNvSpPr txBox="1"/>
          <p:nvPr>
            <p:ph type="body" sz="quarter" idx="1"/>
          </p:nvPr>
        </p:nvSpPr>
        <p:spPr>
          <a:xfrm>
            <a:off x="311699" y="4230575"/>
            <a:ext cx="5998802" cy="605101"/>
          </a:xfrm>
          <a:prstGeom prst="rect">
            <a:avLst/>
          </a:prstGeom>
        </p:spPr>
        <p:txBody>
          <a:bodyPr anchor="ctr"/>
          <a:lstStyle>
            <a:lvl1pPr marL="228600" indent="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311699" y="445025"/>
            <a:ext cx="8520602" cy="572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Title Text</a:t>
            </a:r>
          </a:p>
        </p:txBody>
      </p:sp>
      <p:sp>
        <p:nvSpPr>
          <p:cNvPr id="3" name="Body Level One…"/>
          <p:cNvSpPr txBox="1"/>
          <p:nvPr>
            <p:ph type="body" idx="1"/>
          </p:nvPr>
        </p:nvSpPr>
        <p:spPr>
          <a:xfrm>
            <a:off x="311699" y="1152475"/>
            <a:ext cx="8520602" cy="34164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684345" y="4700819"/>
            <a:ext cx="336813" cy="318396"/>
          </a:xfrm>
          <a:prstGeom prst="rect">
            <a:avLst/>
          </a:prstGeom>
          <a:ln w="12700">
            <a:miter lim="400000"/>
          </a:ln>
        </p:spPr>
        <p:txBody>
          <a:bodyPr wrap="none" lIns="91424" tIns="91424" rIns="91424" bIns="91424" anchor="ctr">
            <a:spAutoFit/>
          </a:bodyPr>
          <a:lstStyle>
            <a:lvl1pPr algn="r">
              <a:defRPr sz="1000">
                <a:solidFill>
                  <a:schemeClr val="accent2">
                    <a:lumOff val="21764"/>
                  </a:schemeClr>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9pPr>
    </p:titleStyle>
    <p:bodyStyle>
      <a:lvl1pPr marL="457200" marR="0" indent="-342900"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j-lt"/>
          <a:ea typeface="+mj-ea"/>
          <a:cs typeface="+mj-cs"/>
          <a:sym typeface="Arial"/>
        </a:defRPr>
      </a:lvl1pPr>
      <a:lvl2pPr marL="1005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j-lt"/>
          <a:ea typeface="+mj-ea"/>
          <a:cs typeface="+mj-cs"/>
          <a:sym typeface="Arial"/>
        </a:defRPr>
      </a:lvl2pPr>
      <a:lvl3pPr marL="1462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j-lt"/>
          <a:ea typeface="+mj-ea"/>
          <a:cs typeface="+mj-cs"/>
          <a:sym typeface="Arial"/>
        </a:defRPr>
      </a:lvl3pPr>
      <a:lvl4pPr marL="1919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j-lt"/>
          <a:ea typeface="+mj-ea"/>
          <a:cs typeface="+mj-cs"/>
          <a:sym typeface="Arial"/>
        </a:defRPr>
      </a:lvl4pPr>
      <a:lvl5pPr marL="23767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j-lt"/>
          <a:ea typeface="+mj-ea"/>
          <a:cs typeface="+mj-cs"/>
          <a:sym typeface="Arial"/>
        </a:defRPr>
      </a:lvl5pPr>
      <a:lvl6pPr marL="28339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j-lt"/>
          <a:ea typeface="+mj-ea"/>
          <a:cs typeface="+mj-cs"/>
          <a:sym typeface="Arial"/>
        </a:defRPr>
      </a:lvl6pPr>
      <a:lvl7pPr marL="3291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j-lt"/>
          <a:ea typeface="+mj-ea"/>
          <a:cs typeface="+mj-cs"/>
          <a:sym typeface="Arial"/>
        </a:defRPr>
      </a:lvl7pPr>
      <a:lvl8pPr marL="3748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j-lt"/>
          <a:ea typeface="+mj-ea"/>
          <a:cs typeface="+mj-cs"/>
          <a:sym typeface="Arial"/>
        </a:defRPr>
      </a:lvl8pPr>
      <a:lvl9pPr marL="4205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Google Shape;137;p24"/>
          <p:cNvSpPr txBox="1"/>
          <p:nvPr>
            <p:ph type="title"/>
          </p:nvPr>
        </p:nvSpPr>
        <p:spPr>
          <a:xfrm>
            <a:off x="311699" y="445025"/>
            <a:ext cx="8520602" cy="572701"/>
          </a:xfrm>
          <a:prstGeom prst="rect">
            <a:avLst/>
          </a:prstGeom>
        </p:spPr>
        <p:txBody>
          <a:bodyPr/>
          <a:lstStyle>
            <a:lvl1pPr defTabSz="877823">
              <a:defRPr sz="2688"/>
            </a:lvl1pPr>
          </a:lstStyle>
          <a:p>
            <a:pPr/>
            <a:r>
              <a:t>Feedback on Feedback</a:t>
            </a:r>
          </a:p>
        </p:txBody>
      </p:sp>
      <p:sp>
        <p:nvSpPr>
          <p:cNvPr id="119" name="Google Shape;138;p24"/>
          <p:cNvSpPr txBox="1"/>
          <p:nvPr>
            <p:ph type="body" idx="1"/>
          </p:nvPr>
        </p:nvSpPr>
        <p:spPr>
          <a:xfrm>
            <a:off x="311699" y="1464199"/>
            <a:ext cx="8520602" cy="3416401"/>
          </a:xfrm>
          <a:prstGeom prst="rect">
            <a:avLst/>
          </a:prstGeom>
        </p:spPr>
        <p:txBody>
          <a:bodyPr/>
          <a:lstStyle/>
          <a:p>
            <a:pPr indent="-336550">
              <a:spcBef>
                <a:spcPts val="1200"/>
              </a:spcBef>
              <a:buClr>
                <a:srgbClr val="000000"/>
              </a:buClr>
              <a:buSzPts val="1700"/>
              <a:defRPr sz="1700">
                <a:solidFill>
                  <a:srgbClr val="1F497D"/>
                </a:solidFill>
              </a:defRPr>
            </a:pPr>
            <a:r>
              <a:t>E</a:t>
            </a:r>
            <a:r>
              <a:rPr>
                <a:solidFill>
                  <a:srgbClr val="000000"/>
                </a:solidFill>
              </a:rPr>
              <a:t>ffective feedback is essential for helping our learners grow</a:t>
            </a:r>
            <a:br>
              <a:rPr>
                <a:solidFill>
                  <a:srgbClr val="000000"/>
                </a:solidFill>
              </a:rPr>
            </a:br>
            <a:endParaRPr>
              <a:solidFill>
                <a:srgbClr val="000000"/>
              </a:solidFill>
            </a:endParaRPr>
          </a:p>
          <a:p>
            <a:pPr indent="-336550">
              <a:buClr>
                <a:srgbClr val="000000"/>
              </a:buClr>
              <a:buSzPts val="1700"/>
              <a:defRPr sz="1700">
                <a:solidFill>
                  <a:srgbClr val="000000"/>
                </a:solidFill>
              </a:defRPr>
            </a:pPr>
            <a:r>
              <a:t>Practice both giving and receiving feedback </a:t>
            </a:r>
            <a:br/>
          </a:p>
          <a:p>
            <a:pPr indent="-336550">
              <a:buClr>
                <a:srgbClr val="000000"/>
              </a:buClr>
              <a:buSzPts val="1700"/>
              <a:defRPr sz="1700">
                <a:solidFill>
                  <a:srgbClr val="000000"/>
                </a:solidFill>
              </a:defRPr>
            </a:pPr>
            <a:r>
              <a:t>The recipient may not process the feedback immediately, or ever, and that’s ok. </a:t>
            </a:r>
            <a:br/>
          </a:p>
          <a:p>
            <a:pPr indent="-336550">
              <a:buClr>
                <a:srgbClr val="000000"/>
              </a:buClr>
              <a:buSzPts val="1700"/>
              <a:defRPr sz="1700">
                <a:solidFill>
                  <a:srgbClr val="000000"/>
                </a:solidFill>
              </a:defRPr>
            </a:pPr>
            <a:r>
              <a:t>People generally want feedback (consider barriers) </a:t>
            </a:r>
            <a:br/>
          </a:p>
          <a:p>
            <a:pPr indent="-336550">
              <a:buClr>
                <a:srgbClr val="000000"/>
              </a:buClr>
              <a:buSzPts val="1700"/>
              <a:defRPr sz="1700">
                <a:solidFill>
                  <a:srgbClr val="000000"/>
                </a:solidFill>
              </a:defRPr>
            </a:pPr>
            <a:r>
              <a:t>Effective feedback requires preparation and framework</a:t>
            </a:r>
          </a:p>
        </p:txBody>
      </p:sp>
      <p:pic>
        <p:nvPicPr>
          <p:cNvPr id="120" name="Google Shape;139;p24" descr="Google Shape;139;p24"/>
          <p:cNvPicPr>
            <a:picLocks noChangeAspect="1"/>
          </p:cNvPicPr>
          <p:nvPr/>
        </p:nvPicPr>
        <p:blipFill>
          <a:blip r:embed="rId3">
            <a:extLst/>
          </a:blip>
          <a:stretch>
            <a:fillRect/>
          </a:stretch>
        </p:blipFill>
        <p:spPr>
          <a:xfrm>
            <a:off x="5409638" y="74149"/>
            <a:ext cx="3476626" cy="1314451"/>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Google Shape;122;p22"/>
          <p:cNvSpPr txBox="1"/>
          <p:nvPr>
            <p:ph type="title"/>
          </p:nvPr>
        </p:nvSpPr>
        <p:spPr>
          <a:xfrm>
            <a:off x="132699" y="110899"/>
            <a:ext cx="8520602" cy="572702"/>
          </a:xfrm>
          <a:prstGeom prst="rect">
            <a:avLst/>
          </a:prstGeom>
        </p:spPr>
        <p:txBody>
          <a:bodyPr/>
          <a:lstStyle>
            <a:lvl1pPr defTabSz="877823">
              <a:defRPr sz="2688"/>
            </a:lvl1pPr>
          </a:lstStyle>
          <a:p>
            <a:pPr/>
            <a:r>
              <a:t>Case 1: The Overcommitted Intern </a:t>
            </a:r>
          </a:p>
        </p:txBody>
      </p:sp>
      <p:sp>
        <p:nvSpPr>
          <p:cNvPr id="125" name="Google Shape;123;p22"/>
          <p:cNvSpPr txBox="1"/>
          <p:nvPr>
            <p:ph type="body" idx="1"/>
          </p:nvPr>
        </p:nvSpPr>
        <p:spPr>
          <a:xfrm>
            <a:off x="-1" y="683600"/>
            <a:ext cx="8520602" cy="4276200"/>
          </a:xfrm>
          <a:prstGeom prst="rect">
            <a:avLst/>
          </a:prstGeom>
        </p:spPr>
        <p:txBody>
          <a:bodyPr/>
          <a:lstStyle/>
          <a:p>
            <a:pPr marL="0" indent="0">
              <a:buSzTx/>
              <a:buNone/>
              <a:defRPr sz="1700">
                <a:solidFill>
                  <a:srgbClr val="000000"/>
                </a:solidFill>
              </a:defRPr>
            </a:pPr>
            <a:r>
              <a:t>One of your interns you’ve noted has great rapport with her patients, and patients often rave about their experience with this physician. However, in the resident work-room, this resident has difficulty prioritizing tasks and completing notes on time, which limits her from being a team player. </a:t>
            </a:r>
          </a:p>
          <a:p>
            <a:pPr marL="0" indent="0">
              <a:buSzTx/>
              <a:buNone/>
              <a:defRPr sz="1700">
                <a:solidFill>
                  <a:srgbClr val="000000"/>
                </a:solidFill>
              </a:defRPr>
            </a:pPr>
            <a:r>
              <a:t>For example, for one week, your intern has been staying 2 hours past sign out just to talk to patients, yet you have had to write all of this intern’s discharge summaries. She is so burned out at the end of the week, she calls out sick.</a:t>
            </a:r>
          </a:p>
          <a:p>
            <a:pPr marL="0" indent="0">
              <a:buSzTx/>
              <a:buNone/>
            </a:pPr>
            <a:endParaRPr sz="1700">
              <a:solidFill>
                <a:srgbClr val="000000"/>
              </a:solidFill>
            </a:endParaRPr>
          </a:p>
          <a:p>
            <a:pPr marL="0" indent="0">
              <a:buSzTx/>
              <a:buNone/>
              <a:defRPr sz="1700">
                <a:solidFill>
                  <a:srgbClr val="000000"/>
                </a:solidFill>
              </a:defRPr>
            </a:pPr>
            <a:r>
              <a:t>It is now time for your weekly feedback group session. </a:t>
            </a:r>
          </a:p>
          <a:p>
            <a:pPr marL="0" indent="457200" algn="ctr">
              <a:buSzTx/>
              <a:buNone/>
            </a:pPr>
            <a:endParaRPr b="1" sz="1700">
              <a:solidFill>
                <a:srgbClr val="000000"/>
              </a:solidFill>
            </a:endParaRPr>
          </a:p>
          <a:p>
            <a:pPr marL="0" indent="0">
              <a:buSzTx/>
              <a:buNone/>
              <a:defRPr b="1" sz="1700">
                <a:solidFill>
                  <a:srgbClr val="000000"/>
                </a:solidFill>
              </a:defRPr>
            </a:pPr>
            <a:r>
              <a:t>What feedback would you give this resident, and how </a:t>
            </a:r>
          </a:p>
          <a:p>
            <a:pPr marL="0" indent="0">
              <a:buSzTx/>
              <a:buNone/>
              <a:defRPr b="1" sz="1700">
                <a:solidFill>
                  <a:srgbClr val="000000"/>
                </a:solidFill>
              </a:defRPr>
            </a:pPr>
            <a:r>
              <a:t>would you say it?</a:t>
            </a:r>
          </a:p>
          <a:p>
            <a:pPr marL="0" indent="0">
              <a:buSzTx/>
              <a:buNone/>
              <a:defRPr b="1" sz="1700">
                <a:solidFill>
                  <a:srgbClr val="000000"/>
                </a:solidFill>
              </a:defRPr>
            </a:pPr>
            <a:br/>
            <a:r>
              <a:t>(HINT: use SOME TLC) </a:t>
            </a:r>
          </a:p>
        </p:txBody>
      </p:sp>
      <p:pic>
        <p:nvPicPr>
          <p:cNvPr id="126" name="Google Shape;124;p22" descr="Google Shape;124;p22"/>
          <p:cNvPicPr>
            <a:picLocks noChangeAspect="1"/>
          </p:cNvPicPr>
          <p:nvPr/>
        </p:nvPicPr>
        <p:blipFill>
          <a:blip r:embed="rId2">
            <a:extLst/>
          </a:blip>
          <a:stretch>
            <a:fillRect/>
          </a:stretch>
        </p:blipFill>
        <p:spPr>
          <a:xfrm>
            <a:off x="5839852" y="2634577"/>
            <a:ext cx="3009876" cy="232527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Google Shape;129;p23"/>
          <p:cNvSpPr txBox="1"/>
          <p:nvPr>
            <p:ph type="title"/>
          </p:nvPr>
        </p:nvSpPr>
        <p:spPr>
          <a:xfrm>
            <a:off x="128349" y="55499"/>
            <a:ext cx="8520602" cy="572702"/>
          </a:xfrm>
          <a:prstGeom prst="rect">
            <a:avLst/>
          </a:prstGeom>
        </p:spPr>
        <p:txBody>
          <a:bodyPr/>
          <a:lstStyle>
            <a:lvl1pPr defTabSz="877823">
              <a:defRPr sz="2688"/>
            </a:lvl1pPr>
          </a:lstStyle>
          <a:p>
            <a:pPr/>
            <a:r>
              <a:t>Case 2: The Over Critical Senior </a:t>
            </a:r>
          </a:p>
        </p:txBody>
      </p:sp>
      <p:sp>
        <p:nvSpPr>
          <p:cNvPr id="129" name="Google Shape;130;p23"/>
          <p:cNvSpPr txBox="1"/>
          <p:nvPr>
            <p:ph type="body" idx="1"/>
          </p:nvPr>
        </p:nvSpPr>
        <p:spPr>
          <a:xfrm>
            <a:off x="56924" y="628199"/>
            <a:ext cx="8849102" cy="3416401"/>
          </a:xfrm>
          <a:prstGeom prst="rect">
            <a:avLst/>
          </a:prstGeom>
        </p:spPr>
        <p:txBody>
          <a:bodyPr/>
          <a:lstStyle/>
          <a:p>
            <a:pPr marL="0" indent="0" algn="ctr" defTabSz="786384">
              <a:buSzTx/>
              <a:buNone/>
              <a:defRPr sz="1548">
                <a:solidFill>
                  <a:srgbClr val="000000"/>
                </a:solidFill>
              </a:defRPr>
            </a:pPr>
            <a:r>
              <a:t>One of your co-senior residents, who is also your friend, is often criticizing his interns for not completing notes on time, being unprepared for rounds, and not completing tasks in a timely matter. </a:t>
            </a:r>
          </a:p>
          <a:p>
            <a:pPr marL="0" indent="0" algn="ctr" defTabSz="786384">
              <a:spcBef>
                <a:spcPts val="1300"/>
              </a:spcBef>
              <a:buSzTx/>
              <a:buNone/>
              <a:defRPr sz="1548">
                <a:solidFill>
                  <a:srgbClr val="000000"/>
                </a:solidFill>
              </a:defRPr>
            </a:pPr>
            <a:r>
              <a:t>One day, you find one of the interns crying because your co-senior was overly harsh during rounds about their knowledge of sick and complicated patient. </a:t>
            </a:r>
          </a:p>
          <a:p>
            <a:pPr marL="0" indent="0" algn="ctr" defTabSz="786384">
              <a:spcBef>
                <a:spcPts val="1300"/>
              </a:spcBef>
              <a:buSzTx/>
              <a:buNone/>
              <a:defRPr b="1" sz="1548">
                <a:solidFill>
                  <a:srgbClr val="000000"/>
                </a:solidFill>
              </a:defRPr>
            </a:pPr>
            <a:r>
              <a:t>How do you give feedback to this peer and co-resident to better improve the learning environment for your team? </a:t>
            </a:r>
          </a:p>
          <a:p>
            <a:pPr marL="0" indent="0" algn="ctr" defTabSz="786384">
              <a:spcBef>
                <a:spcPts val="1300"/>
              </a:spcBef>
              <a:buSzTx/>
              <a:buNone/>
              <a:defRPr b="1" sz="1548">
                <a:solidFill>
                  <a:srgbClr val="000000"/>
                </a:solidFill>
              </a:defRPr>
            </a:pPr>
            <a:r>
              <a:t>(Hint: Use SOME TLC)</a:t>
            </a:r>
          </a:p>
          <a:p>
            <a:pPr marL="0" indent="0" algn="ctr" defTabSz="786384">
              <a:spcBef>
                <a:spcPts val="1300"/>
              </a:spcBef>
              <a:buSzTx/>
              <a:buNone/>
              <a:defRPr sz="1548"/>
            </a:pPr>
            <a:endParaRPr b="1">
              <a:solidFill>
                <a:srgbClr val="000000"/>
              </a:solidFill>
            </a:endParaRPr>
          </a:p>
          <a:p>
            <a:pPr marL="0" indent="0" defTabSz="786384">
              <a:spcBef>
                <a:spcPts val="1300"/>
              </a:spcBef>
              <a:buSzTx/>
              <a:buNone/>
              <a:defRPr b="1" sz="1548">
                <a:solidFill>
                  <a:srgbClr val="000000"/>
                </a:solidFill>
              </a:defRPr>
            </a:pPr>
            <a:r>
              <a:t>Hi</a:t>
            </a:r>
          </a:p>
        </p:txBody>
      </p:sp>
      <p:pic>
        <p:nvPicPr>
          <p:cNvPr id="130" name="Google Shape;132;p23" descr="Google Shape;132;p23"/>
          <p:cNvPicPr>
            <a:picLocks noChangeAspect="1"/>
          </p:cNvPicPr>
          <p:nvPr/>
        </p:nvPicPr>
        <p:blipFill>
          <a:blip r:embed="rId2">
            <a:extLst/>
          </a:blip>
          <a:stretch>
            <a:fillRect/>
          </a:stretch>
        </p:blipFill>
        <p:spPr>
          <a:xfrm>
            <a:off x="128350" y="3310849"/>
            <a:ext cx="2443451" cy="1699301"/>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Google Shape;115;p21"/>
          <p:cNvSpPr txBox="1"/>
          <p:nvPr>
            <p:ph type="title"/>
          </p:nvPr>
        </p:nvSpPr>
        <p:spPr>
          <a:xfrm>
            <a:off x="148399" y="172874"/>
            <a:ext cx="8520602" cy="572702"/>
          </a:xfrm>
          <a:prstGeom prst="rect">
            <a:avLst/>
          </a:prstGeom>
        </p:spPr>
        <p:txBody>
          <a:bodyPr/>
          <a:lstStyle>
            <a:lvl1pPr defTabSz="877823">
              <a:defRPr sz="2688"/>
            </a:lvl1pPr>
          </a:lstStyle>
          <a:p>
            <a:pPr/>
            <a:r>
              <a:t>Potential Barriers to Effective Feedback </a:t>
            </a:r>
          </a:p>
        </p:txBody>
      </p:sp>
      <p:sp>
        <p:nvSpPr>
          <p:cNvPr id="133" name="Google Shape;116;p21"/>
          <p:cNvSpPr txBox="1"/>
          <p:nvPr>
            <p:ph type="body" idx="1"/>
          </p:nvPr>
        </p:nvSpPr>
        <p:spPr>
          <a:xfrm>
            <a:off x="148399" y="745575"/>
            <a:ext cx="8520602" cy="3836700"/>
          </a:xfrm>
          <a:prstGeom prst="rect">
            <a:avLst/>
          </a:prstGeom>
        </p:spPr>
        <p:txBody>
          <a:bodyPr/>
          <a:lstStyle/>
          <a:p>
            <a:pPr indent="-330200">
              <a:spcBef>
                <a:spcPts val="1200"/>
              </a:spcBef>
              <a:buClr>
                <a:srgbClr val="000000"/>
              </a:buClr>
              <a:buSzPts val="1600"/>
              <a:defRPr sz="1600">
                <a:solidFill>
                  <a:srgbClr val="000000"/>
                </a:solidFill>
              </a:defRPr>
            </a:pPr>
            <a:r>
              <a:t>Developed metacognitive capacities</a:t>
            </a:r>
          </a:p>
          <a:p>
            <a:pPr lvl="1" marL="914400" indent="-330200">
              <a:buClr>
                <a:srgbClr val="000000"/>
              </a:buClr>
              <a:buSzPts val="1600"/>
              <a:defRPr sz="1600">
                <a:solidFill>
                  <a:srgbClr val="000000"/>
                </a:solidFill>
              </a:defRPr>
            </a:pPr>
            <a:r>
              <a:t>Where is the feedback coming from?</a:t>
            </a:r>
          </a:p>
          <a:p>
            <a:pPr lvl="1" marL="914400" indent="-330200">
              <a:buClr>
                <a:srgbClr val="000000"/>
              </a:buClr>
              <a:buSzPts val="1600"/>
              <a:defRPr sz="1600">
                <a:solidFill>
                  <a:srgbClr val="000000"/>
                </a:solidFill>
              </a:defRPr>
            </a:pPr>
            <a:r>
              <a:t>Where is the receivers’ emotional capacity, self awareness, and self assessment?</a:t>
            </a:r>
            <a:br/>
          </a:p>
          <a:p>
            <a:pPr indent="-330200">
              <a:buClr>
                <a:srgbClr val="000000"/>
              </a:buClr>
              <a:buSzPts val="1600"/>
              <a:defRPr sz="1600">
                <a:solidFill>
                  <a:srgbClr val="000000"/>
                </a:solidFill>
              </a:defRPr>
            </a:pPr>
            <a:r>
              <a:t>Lack of time / timing</a:t>
            </a:r>
            <a:br/>
          </a:p>
          <a:p>
            <a:pPr indent="-330200">
              <a:buClr>
                <a:srgbClr val="000000"/>
              </a:buClr>
              <a:buSzPts val="1600"/>
              <a:defRPr sz="1600">
                <a:solidFill>
                  <a:srgbClr val="000000"/>
                </a:solidFill>
              </a:defRPr>
            </a:pPr>
            <a:r>
              <a:t>Personal biases and cultural differences</a:t>
            </a:r>
            <a:br/>
          </a:p>
          <a:p>
            <a:pPr indent="-323850">
              <a:buClr>
                <a:srgbClr val="000000"/>
              </a:buClr>
              <a:buSzPts val="1600"/>
              <a:defRPr sz="1600">
                <a:solidFill>
                  <a:srgbClr val="000000"/>
                </a:solidFill>
              </a:defRPr>
            </a:pPr>
            <a:r>
              <a:t>Institutional culture surrounding feedback</a:t>
            </a:r>
            <a:r>
              <a:rPr sz="1500"/>
              <a:t> </a:t>
            </a:r>
            <a:endParaRPr sz="1500"/>
          </a:p>
          <a:p>
            <a:pPr marL="0" indent="0">
              <a:spcBef>
                <a:spcPts val="1200"/>
              </a:spcBef>
              <a:buSzTx/>
              <a:buNone/>
            </a:pPr>
            <a:endParaRPr sz="1500">
              <a:solidFill>
                <a:srgbClr val="1F497D"/>
              </a:solidFill>
            </a:endParaRPr>
          </a:p>
          <a:p>
            <a:pPr marL="0" indent="0">
              <a:spcBef>
                <a:spcPts val="1200"/>
              </a:spcBef>
              <a:buSzTx/>
              <a:buNone/>
            </a:pPr>
            <a:endParaRPr sz="600">
              <a:solidFill>
                <a:srgbClr val="000000"/>
              </a:solidFill>
            </a:endParaRPr>
          </a:p>
          <a:p>
            <a:pPr marL="0" indent="0">
              <a:spcBef>
                <a:spcPts val="1200"/>
              </a:spcBef>
              <a:buSzTx/>
              <a:buNone/>
              <a:defRPr sz="600">
                <a:solidFill>
                  <a:srgbClr val="000000"/>
                </a:solidFill>
              </a:defRPr>
            </a:pPr>
            <a:r>
              <a:t>Harvard Business School Case Review: The Whys and Hows of Feedback</a:t>
            </a:r>
          </a:p>
        </p:txBody>
      </p:sp>
      <p:pic>
        <p:nvPicPr>
          <p:cNvPr id="134" name="Google Shape;117;p21" descr="Google Shape;117;p21"/>
          <p:cNvPicPr>
            <a:picLocks noChangeAspect="1"/>
          </p:cNvPicPr>
          <p:nvPr/>
        </p:nvPicPr>
        <p:blipFill>
          <a:blip r:embed="rId2">
            <a:extLst/>
          </a:blip>
          <a:stretch>
            <a:fillRect/>
          </a:stretch>
        </p:blipFill>
        <p:spPr>
          <a:xfrm>
            <a:off x="4478675" y="2364550"/>
            <a:ext cx="4532900" cy="2366225"/>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33"/>
                                        </p:tgtEl>
                                        <p:attrNameLst>
                                          <p:attrName>style.visibility</p:attrName>
                                        </p:attrNameLst>
                                      </p:cBhvr>
                                      <p:to>
                                        <p:strVal val="visible"/>
                                      </p:to>
                                    </p:set>
                                    <p:animEffect filter="fade" transition="in">
                                      <p:cBhvr>
                                        <p:cTn id="7" dur="1000"/>
                                        <p:tgtEl>
                                          <p:spTgt spid="1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3"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5">
            <a:satOff val="-51311"/>
            <a:lumOff val="33627"/>
          </a:schemeClr>
        </a:solidFill>
      </p:bgPr>
    </p:bg>
    <p:spTree>
      <p:nvGrpSpPr>
        <p:cNvPr id="1" name=""/>
        <p:cNvGrpSpPr/>
        <p:nvPr/>
      </p:nvGrpSpPr>
      <p:grpSpPr>
        <a:xfrm>
          <a:off x="0" y="0"/>
          <a:ext cx="0" cy="0"/>
          <a:chOff x="0" y="0"/>
          <a:chExt cx="0" cy="0"/>
        </a:xfrm>
      </p:grpSpPr>
      <p:sp>
        <p:nvSpPr>
          <p:cNvPr id="136" name="Options for Breakout Rooms!"/>
          <p:cNvSpPr txBox="1"/>
          <p:nvPr>
            <p:ph type="title"/>
          </p:nvPr>
        </p:nvSpPr>
        <p:spPr>
          <a:xfrm>
            <a:off x="311699" y="302991"/>
            <a:ext cx="8520602" cy="714735"/>
          </a:xfrm>
          <a:prstGeom prst="rect">
            <a:avLst/>
          </a:prstGeom>
        </p:spPr>
        <p:txBody>
          <a:bodyPr/>
          <a:lstStyle>
            <a:lvl1pPr algn="ctr" defTabSz="886968">
              <a:defRPr sz="3783"/>
            </a:lvl1pPr>
          </a:lstStyle>
          <a:p>
            <a:pPr/>
            <a:r>
              <a:t>Options for Breakout Rooms!</a:t>
            </a:r>
          </a:p>
        </p:txBody>
      </p:sp>
      <p:sp>
        <p:nvSpPr>
          <p:cNvPr id="137" name="Frist Time Slot:…"/>
          <p:cNvSpPr txBox="1"/>
          <p:nvPr>
            <p:ph type="body" idx="1"/>
          </p:nvPr>
        </p:nvSpPr>
        <p:spPr>
          <a:xfrm>
            <a:off x="2225390" y="1375526"/>
            <a:ext cx="7834155" cy="3416401"/>
          </a:xfrm>
          <a:prstGeom prst="rect">
            <a:avLst/>
          </a:prstGeom>
        </p:spPr>
        <p:txBody>
          <a:bodyPr/>
          <a:lstStyle/>
          <a:p>
            <a:pPr marL="452627" indent="-314325" defTabSz="905255">
              <a:buSzPts val="2400"/>
              <a:defRPr sz="2475"/>
            </a:pPr>
            <a:r>
              <a:t>Frist Time Slot: </a:t>
            </a:r>
          </a:p>
          <a:p>
            <a:pPr lvl="1" marL="917829" indent="-314325" defTabSz="905255">
              <a:buSzPts val="2400"/>
              <a:buChar char="●"/>
              <a:defRPr sz="2475"/>
            </a:pPr>
            <a:r>
              <a:t>Orientation</a:t>
            </a:r>
          </a:p>
          <a:p>
            <a:pPr lvl="1" marL="917829" indent="-314325" defTabSz="905255">
              <a:buSzPts val="2400"/>
              <a:buChar char="●"/>
              <a:defRPr sz="2475"/>
            </a:pPr>
            <a:r>
              <a:t>Problem Faculty</a:t>
            </a:r>
          </a:p>
          <a:p>
            <a:pPr marL="452627" indent="-314325" defTabSz="905255">
              <a:buSzPts val="2400"/>
              <a:defRPr sz="2475"/>
            </a:pPr>
            <a:r>
              <a:t>Second Time slot: </a:t>
            </a:r>
          </a:p>
          <a:p>
            <a:pPr lvl="1" marL="917829" indent="-314325" defTabSz="905255">
              <a:buSzPts val="2400"/>
              <a:buChar char="●"/>
              <a:defRPr sz="2475"/>
            </a:pPr>
            <a:r>
              <a:t>Wellness and Residents in Distress</a:t>
            </a:r>
          </a:p>
          <a:p>
            <a:pPr lvl="1" marL="917829" indent="-314325" defTabSz="905255">
              <a:buSzPts val="2400"/>
              <a:buChar char="●"/>
              <a:defRPr sz="2475"/>
            </a:pPr>
            <a:r>
              <a:t>Scheduling Conflicts</a:t>
            </a:r>
          </a:p>
          <a:p>
            <a:pPr marL="452627" indent="-314325" defTabSz="905255">
              <a:buSzPts val="2400"/>
              <a:defRPr sz="2475"/>
            </a:pPr>
            <a:r>
              <a:t>Third Time Slot: </a:t>
            </a:r>
          </a:p>
          <a:p>
            <a:pPr lvl="1" marL="917829" indent="-314325" defTabSz="905255">
              <a:buSzPts val="2400"/>
              <a:buChar char="●"/>
              <a:defRPr sz="2475"/>
            </a:pPr>
            <a:r>
              <a:t>Problem Residents</a:t>
            </a:r>
          </a:p>
        </p:txBody>
      </p:sp>
      <p:sp>
        <p:nvSpPr>
          <p:cNvPr id="138" name="You will have 15 minutes in each room"/>
          <p:cNvSpPr txBox="1"/>
          <p:nvPr/>
        </p:nvSpPr>
        <p:spPr>
          <a:xfrm>
            <a:off x="199785" y="863550"/>
            <a:ext cx="8744430" cy="104497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a:lnSpc>
                <a:spcPct val="115000"/>
              </a:lnSpc>
              <a:defRPr sz="2500">
                <a:solidFill>
                  <a:schemeClr val="accent2">
                    <a:lumOff val="21764"/>
                  </a:schemeClr>
                </a:solidFill>
              </a:defRPr>
            </a:lvl1pPr>
          </a:lstStyle>
          <a:p>
            <a:pPr/>
            <a:r>
              <a:t>You will have 15 minutes in each room</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5">
            <a:satOff val="-51311"/>
            <a:lumOff val="33627"/>
          </a:schemeClr>
        </a:solidFill>
      </p:bgPr>
    </p:bg>
    <p:spTree>
      <p:nvGrpSpPr>
        <p:cNvPr id="1" name=""/>
        <p:cNvGrpSpPr/>
        <p:nvPr/>
      </p:nvGrpSpPr>
      <p:grpSpPr>
        <a:xfrm>
          <a:off x="0" y="0"/>
          <a:ext cx="0" cy="0"/>
          <a:chOff x="0" y="0"/>
          <a:chExt cx="0" cy="0"/>
        </a:xfrm>
      </p:grpSpPr>
      <p:sp>
        <p:nvSpPr>
          <p:cNvPr id="140" name="Options for Breakout Rooms!"/>
          <p:cNvSpPr txBox="1"/>
          <p:nvPr>
            <p:ph type="title"/>
          </p:nvPr>
        </p:nvSpPr>
        <p:spPr>
          <a:xfrm>
            <a:off x="311699" y="302991"/>
            <a:ext cx="8520602" cy="714735"/>
          </a:xfrm>
          <a:prstGeom prst="rect">
            <a:avLst/>
          </a:prstGeom>
        </p:spPr>
        <p:txBody>
          <a:bodyPr/>
          <a:lstStyle>
            <a:lvl1pPr algn="ctr" defTabSz="886968">
              <a:defRPr sz="3783"/>
            </a:lvl1pPr>
          </a:lstStyle>
          <a:p>
            <a:pPr/>
            <a:r>
              <a:t>Options for Breakout Rooms!</a:t>
            </a:r>
          </a:p>
        </p:txBody>
      </p:sp>
      <p:sp>
        <p:nvSpPr>
          <p:cNvPr id="141" name="Frist Time Slot: Problem Faculty…"/>
          <p:cNvSpPr txBox="1"/>
          <p:nvPr>
            <p:ph type="body" idx="1"/>
          </p:nvPr>
        </p:nvSpPr>
        <p:spPr>
          <a:xfrm>
            <a:off x="482135" y="1716561"/>
            <a:ext cx="8967610" cy="3416401"/>
          </a:xfrm>
          <a:prstGeom prst="rect">
            <a:avLst/>
          </a:prstGeom>
        </p:spPr>
        <p:txBody>
          <a:bodyPr/>
          <a:lstStyle/>
          <a:p>
            <a:pPr>
              <a:buSzPts val="2500"/>
              <a:defRPr sz="2500"/>
            </a:pPr>
            <a:r>
              <a:t>Frist Time Slot: Problem Faculty</a:t>
            </a:r>
          </a:p>
          <a:p>
            <a:pPr>
              <a:buSzPts val="2500"/>
              <a:defRPr sz="2500"/>
            </a:pPr>
            <a:r>
              <a:t>Second Time slot: Wellness and Residents in Distress</a:t>
            </a:r>
          </a:p>
          <a:p>
            <a:pPr>
              <a:buSzPts val="2500"/>
              <a:defRPr sz="2500"/>
            </a:pPr>
            <a:r>
              <a:t>Third Time Slot: Problem Residents and Scheduling Conflicts</a:t>
            </a:r>
          </a:p>
        </p:txBody>
      </p:sp>
      <p:sp>
        <p:nvSpPr>
          <p:cNvPr id="142" name="You will have 15 minutes in each room"/>
          <p:cNvSpPr txBox="1"/>
          <p:nvPr/>
        </p:nvSpPr>
        <p:spPr>
          <a:xfrm>
            <a:off x="199785" y="863550"/>
            <a:ext cx="8744430" cy="104497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algn="ctr">
              <a:lnSpc>
                <a:spcPct val="115000"/>
              </a:lnSpc>
              <a:defRPr sz="2500">
                <a:solidFill>
                  <a:schemeClr val="accent2">
                    <a:lumOff val="21764"/>
                  </a:schemeClr>
                </a:solidFill>
              </a:defRPr>
            </a:lvl1pPr>
          </a:lstStyle>
          <a:p>
            <a:pPr/>
            <a:r>
              <a:t>You will have 15 minutes in each room</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