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67" r:id="rId2"/>
    <p:sldId id="263" r:id="rId3"/>
    <p:sldId id="268" r:id="rId4"/>
    <p:sldId id="299" r:id="rId5"/>
    <p:sldId id="300" r:id="rId6"/>
    <p:sldId id="301" r:id="rId7"/>
    <p:sldId id="302" r:id="rId8"/>
    <p:sldId id="303" r:id="rId9"/>
    <p:sldId id="304" r:id="rId10"/>
    <p:sldId id="305" r:id="rId11"/>
    <p:sldId id="306" r:id="rId12"/>
    <p:sldId id="307" r:id="rId13"/>
    <p:sldId id="308" r:id="rId14"/>
    <p:sldId id="310" r:id="rId15"/>
    <p:sldId id="319" r:id="rId16"/>
    <p:sldId id="311" r:id="rId17"/>
    <p:sldId id="312" r:id="rId18"/>
    <p:sldId id="313" r:id="rId19"/>
    <p:sldId id="314" r:id="rId20"/>
    <p:sldId id="315" r:id="rId21"/>
    <p:sldId id="316" r:id="rId22"/>
    <p:sldId id="317" r:id="rId23"/>
    <p:sldId id="320" r:id="rId24"/>
    <p:sldId id="318" r:id="rId25"/>
    <p:sldId id="309" r:id="rId26"/>
    <p:sldId id="289" r:id="rId27"/>
    <p:sldId id="295" r:id="rId28"/>
    <p:sldId id="269" r:id="rId29"/>
  </p:sldIdLst>
  <p:sldSz cx="9144000" cy="5143500" type="screen16x9"/>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31"/>
    <p:restoredTop sz="66638" autoAdjust="0"/>
  </p:normalViewPr>
  <p:slideViewPr>
    <p:cSldViewPr snapToGrid="0" snapToObjects="1">
      <p:cViewPr varScale="1">
        <p:scale>
          <a:sx n="110" d="100"/>
          <a:sy n="110" d="100"/>
        </p:scale>
        <p:origin x="192" y="125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6CBBD640-4CE5-4505-BB4F-2500F62BEDE1}" type="datetimeFigureOut">
              <a:rPr lang="en-US" smtClean="0"/>
              <a:t>5/3/18</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86B328A0-5068-4B01-B1EE-173964A016E4}" type="slidenum">
              <a:rPr lang="en-US" smtClean="0"/>
              <a:t>‹#›</a:t>
            </a:fld>
            <a:endParaRPr lang="en-US"/>
          </a:p>
        </p:txBody>
      </p:sp>
    </p:spTree>
    <p:extLst>
      <p:ext uri="{BB962C8B-B14F-4D97-AF65-F5344CB8AC3E}">
        <p14:creationId xmlns:p14="http://schemas.microsoft.com/office/powerpoint/2010/main" val="1368105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a:t>
            </a:r>
            <a:r>
              <a:rPr lang="en-US" baseline="0" dirty="0"/>
              <a:t> you and good morning.</a:t>
            </a:r>
          </a:p>
          <a:p>
            <a:endParaRPr lang="en-US" baseline="0" dirty="0"/>
          </a:p>
          <a:p>
            <a:r>
              <a:rPr lang="en-US" baseline="0" dirty="0"/>
              <a:t>My name is Tammy Chang and I am the STFM Research Committee Chair. I am a practicing family physician, family medicine educator, and health services researcher at the University of Michigan.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we want to bring to light an issue that</a:t>
            </a:r>
            <a:r>
              <a:rPr lang="en-US" baseline="0" dirty="0"/>
              <a:t> many of us recognize, but is rarely discussed. The scenario where you nod when your chair says do research or scholarly work, but in your heart, you I feel like dying. </a:t>
            </a:r>
          </a:p>
          <a:p>
            <a:endParaRPr lang="en-US" baseline="0" dirty="0"/>
          </a:p>
          <a:p>
            <a:r>
              <a:rPr lang="en-US" baseline="0" dirty="0"/>
              <a:t>The contradiction between the requirements to do “research” or scholarly work by ACGME, our department chairs, and our institutions, and the pure dread that many family physicians and educators feel when the word research is brought up- is a feeling that may be keeping family medicine as a specialty from fully realizing the potential of research.</a:t>
            </a:r>
          </a:p>
          <a:p>
            <a:endParaRPr lang="en-US" baseline="0" dirty="0"/>
          </a:p>
          <a:p>
            <a:r>
              <a:rPr lang="en-US" baseline="0" dirty="0"/>
              <a:t>I recently was talking with some of my colleagues from an amazing community family medicine program and they were telling me that there is no easier way to strike fear into the heart of a community family doc (even one that trains students and residents) than to say they are expected to do research.  And I am reminded that most family medicine programs ARE community programs. So where does this leave us?  With this elephant in the room.  </a:t>
            </a:r>
          </a:p>
          <a:p>
            <a:endParaRPr lang="en-US" baseline="0" dirty="0"/>
          </a:p>
          <a:p>
            <a:r>
              <a:rPr lang="en-US" baseline="0" dirty="0"/>
              <a:t>And rather than continue to not acknowledge this significant disconnect between what many think needs to be done to further our field and what the docs and educators are feeling on the ground, in the clinics, </a:t>
            </a:r>
            <a:r>
              <a:rPr lang="en-US" baseline="0" dirty="0" err="1"/>
              <a:t>precepting</a:t>
            </a:r>
            <a:r>
              <a:rPr lang="en-US" baseline="0" dirty="0"/>
              <a:t> rooms- we wanted to allow two of our most esteemed colleagues to let loose and duke it out in STFM’s first point counterpoint debate.  </a:t>
            </a:r>
          </a:p>
        </p:txBody>
      </p:sp>
      <p:sp>
        <p:nvSpPr>
          <p:cNvPr id="4" name="Slide Number Placeholder 3"/>
          <p:cNvSpPr>
            <a:spLocks noGrp="1"/>
          </p:cNvSpPr>
          <p:nvPr>
            <p:ph type="sldNum" sz="quarter" idx="10"/>
          </p:nvPr>
        </p:nvSpPr>
        <p:spPr/>
        <p:txBody>
          <a:bodyPr/>
          <a:lstStyle/>
          <a:p>
            <a:fld id="{86B328A0-5068-4B01-B1EE-173964A016E4}" type="slidenum">
              <a:rPr lang="en-US" smtClean="0"/>
              <a:t>1</a:t>
            </a:fld>
            <a:endParaRPr lang="en-US"/>
          </a:p>
        </p:txBody>
      </p:sp>
    </p:spTree>
    <p:extLst>
      <p:ext uri="{BB962C8B-B14F-4D97-AF65-F5344CB8AC3E}">
        <p14:creationId xmlns:p14="http://schemas.microsoft.com/office/powerpoint/2010/main" val="2079352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They get killed off.  Actually</a:t>
            </a:r>
            <a:r>
              <a:rPr lang="en-US" sz="1600" baseline="0" dirty="0"/>
              <a:t> it is often </a:t>
            </a:r>
            <a:r>
              <a:rPr lang="en-US" sz="1600" b="1" i="1" dirty="0"/>
              <a:t>We</a:t>
            </a:r>
            <a:r>
              <a:rPr lang="en-US" sz="1600" dirty="0"/>
              <a:t> who kill</a:t>
            </a:r>
            <a:r>
              <a:rPr lang="en-US" sz="1600" baseline="0" dirty="0"/>
              <a:t> off our young researchers – sending them out without what they need to survive or thrive.  The original model for departments of family medicine and even many residencies was to send out a single, generally eager but under-prepared family physician researcher to be responsible for all scholarly work – without adequate research infrastructure, colleagues, or teams – and they were slaughtered!  We squandered a generation – we can’t do that again but often we do because we don’t have critical masses of researchers except in a few places in the US. </a:t>
            </a:r>
            <a:endParaRPr lang="en-US" sz="1600" dirty="0"/>
          </a:p>
        </p:txBody>
      </p:sp>
      <p:sp>
        <p:nvSpPr>
          <p:cNvPr id="4" name="Slide Number Placeholder 3"/>
          <p:cNvSpPr>
            <a:spLocks noGrp="1"/>
          </p:cNvSpPr>
          <p:nvPr>
            <p:ph type="sldNum" sz="quarter" idx="10"/>
          </p:nvPr>
        </p:nvSpPr>
        <p:spPr/>
        <p:txBody>
          <a:bodyPr/>
          <a:lstStyle/>
          <a:p>
            <a:fld id="{F7860E2A-D338-4B14-8708-DFF96873C326}" type="slidenum">
              <a:rPr lang="en-US" smtClean="0"/>
              <a:t>10</a:t>
            </a:fld>
            <a:endParaRPr lang="en-US"/>
          </a:p>
        </p:txBody>
      </p:sp>
    </p:spTree>
    <p:extLst>
      <p:ext uri="{BB962C8B-B14F-4D97-AF65-F5344CB8AC3E}">
        <p14:creationId xmlns:p14="http://schemas.microsoft.com/office/powerpoint/2010/main" val="369056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Also -- Brother</a:t>
            </a:r>
            <a:r>
              <a:rPr lang="en-US" sz="1300" baseline="0" dirty="0"/>
              <a:t>s and sisters in the audience – can you spare a dime for our discipline?  </a:t>
            </a:r>
          </a:p>
          <a:p>
            <a:endParaRPr lang="en-US" sz="1300" baseline="0" dirty="0"/>
          </a:p>
          <a:p>
            <a:r>
              <a:rPr lang="en-US" sz="1300" baseline="0" dirty="0"/>
              <a:t>From that dime, after you take care of your major responsibilities – your REAL Responsibilities, what is left over for research?  Funding researchers, even funded researcher, costs 10-30% more than what they get in grants.  The folks in the picture on the right are the </a:t>
            </a:r>
            <a:r>
              <a:rPr lang="en-US" sz="1300" dirty="0"/>
              <a:t>Presidents</a:t>
            </a:r>
            <a:r>
              <a:rPr lang="en-US" sz="1300" baseline="0" dirty="0"/>
              <a:t> of STFM, </a:t>
            </a:r>
            <a:r>
              <a:rPr lang="en-US" sz="1300" baseline="0" dirty="0" err="1"/>
              <a:t>Napcrg</a:t>
            </a:r>
            <a:r>
              <a:rPr lang="en-US" sz="1300" baseline="0" dirty="0"/>
              <a:t>, and ADFM on ….trying to raise money for the discipline (and their cups are </a:t>
            </a:r>
            <a:r>
              <a:rPr lang="en-US" sz="1300" b="1" i="1" baseline="0" dirty="0"/>
              <a:t>EMPTY!</a:t>
            </a:r>
            <a:r>
              <a:rPr lang="en-US" sz="1300" baseline="0" dirty="0"/>
              <a:t>).  We don’t have sufficient resources for clinical service and education; </a:t>
            </a:r>
            <a:r>
              <a:rPr lang="en-US" sz="1300" b="1" u="sng" baseline="0" dirty="0"/>
              <a:t>now you want to spend money that we don’t have on research</a:t>
            </a:r>
            <a:r>
              <a:rPr lang="en-US" sz="1300" baseline="0" dirty="0"/>
              <a:t>?!?!  </a:t>
            </a:r>
          </a:p>
          <a:p>
            <a:endParaRPr lang="en-US" sz="1300" baseline="0" dirty="0"/>
          </a:p>
          <a:p>
            <a:r>
              <a:rPr lang="en-US" sz="1300" baseline="0" dirty="0"/>
              <a:t>Not only does research take away resources from our what should be our main priorities, but funders give us short shrift!  The NIH has steadfastly denied requests for an NIH Center for Primary Care and nationally research budgets are being slashed at many med schools, universities, states and the Feds –forcing us to fight over the scraps  – our precious few resources cannot be squandered on superfluous research while we fight over the crumbs!</a:t>
            </a:r>
            <a:endParaRPr lang="en-US" sz="1300" dirty="0"/>
          </a:p>
        </p:txBody>
      </p:sp>
      <p:sp>
        <p:nvSpPr>
          <p:cNvPr id="4" name="Slide Number Placeholder 3"/>
          <p:cNvSpPr>
            <a:spLocks noGrp="1"/>
          </p:cNvSpPr>
          <p:nvPr>
            <p:ph type="sldNum" sz="quarter" idx="10"/>
          </p:nvPr>
        </p:nvSpPr>
        <p:spPr/>
        <p:txBody>
          <a:bodyPr/>
          <a:lstStyle/>
          <a:p>
            <a:fld id="{88E9E28E-3C19-46D6-B5F2-342721C670FE}" type="slidenum">
              <a:rPr lang="en-US" smtClean="0"/>
              <a:t>11</a:t>
            </a:fld>
            <a:endParaRPr lang="en-US"/>
          </a:p>
        </p:txBody>
      </p:sp>
    </p:spTree>
    <p:extLst>
      <p:ext uri="{BB962C8B-B14F-4D97-AF65-F5344CB8AC3E}">
        <p14:creationId xmlns:p14="http://schemas.microsoft.com/office/powerpoint/2010/main" val="6400715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And</a:t>
            </a:r>
            <a:r>
              <a:rPr lang="en-US" sz="1600" baseline="0" dirty="0"/>
              <a:t> finally ….Research may not smiles to our faces or joy to our lives.  Research is where </a:t>
            </a:r>
            <a:r>
              <a:rPr lang="en-US" sz="2000" b="1" baseline="0" dirty="0"/>
              <a:t>FUN GOES TO DIE</a:t>
            </a:r>
            <a:r>
              <a:rPr lang="en-US" sz="1600" baseline="0" dirty="0"/>
              <a:t>! </a:t>
            </a:r>
            <a:r>
              <a:rPr lang="en-US" sz="1600" dirty="0"/>
              <a:t>How much fun is it to do research,</a:t>
            </a:r>
            <a:r>
              <a:rPr lang="en-US" sz="1600" baseline="0" dirty="0"/>
              <a:t> compared to diagnosing a complex illness, delivering a baby, or fixing a fracture.  Let’s go running, swimming riding a bike or baking a cake rather than sitting hour after hour staring at stats or collecting and analyzing data.  Research is not in the fun zone  - </a:t>
            </a:r>
          </a:p>
        </p:txBody>
      </p:sp>
      <p:sp>
        <p:nvSpPr>
          <p:cNvPr id="4" name="Slide Number Placeholder 3"/>
          <p:cNvSpPr>
            <a:spLocks noGrp="1"/>
          </p:cNvSpPr>
          <p:nvPr>
            <p:ph type="sldNum" sz="quarter" idx="10"/>
          </p:nvPr>
        </p:nvSpPr>
        <p:spPr/>
        <p:txBody>
          <a:bodyPr/>
          <a:lstStyle/>
          <a:p>
            <a:fld id="{F7860E2A-D338-4B14-8708-DFF96873C326}" type="slidenum">
              <a:rPr lang="en-US" smtClean="0"/>
              <a:t>12</a:t>
            </a:fld>
            <a:endParaRPr lang="en-US"/>
          </a:p>
        </p:txBody>
      </p:sp>
    </p:spTree>
    <p:extLst>
      <p:ext uri="{BB962C8B-B14F-4D97-AF65-F5344CB8AC3E}">
        <p14:creationId xmlns:p14="http://schemas.microsoft.com/office/powerpoint/2010/main" val="2975807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Why not research</a:t>
            </a:r>
            <a:r>
              <a:rPr lang="en-US" sz="1600" baseline="0" dirty="0"/>
              <a:t> in Family Medicine – is that even a question?  The questions of research like Research is superfluous to us – serving no useful purpose </a:t>
            </a:r>
          </a:p>
          <a:p>
            <a:endParaRPr lang="en-US" sz="1600" baseline="0" dirty="0"/>
          </a:p>
          <a:p>
            <a:r>
              <a:rPr lang="en-US" sz="1600" dirty="0"/>
              <a:t>Dr. </a:t>
            </a:r>
            <a:r>
              <a:rPr lang="en-US" sz="1600" dirty="0" err="1"/>
              <a:t>Sneider</a:t>
            </a:r>
            <a:r>
              <a:rPr lang="en-US" sz="1600" dirty="0"/>
              <a:t>, I challenge you to tell us differently</a:t>
            </a:r>
            <a:r>
              <a:rPr lang="en-US" sz="1600" baseline="0" dirty="0"/>
              <a:t> </a:t>
            </a:r>
            <a:r>
              <a:rPr lang="en-US" sz="1600" dirty="0"/>
              <a:t>…..but I should let you know…you are already wrong!</a:t>
            </a:r>
          </a:p>
          <a:p>
            <a:endParaRPr lang="en-US" dirty="0"/>
          </a:p>
        </p:txBody>
      </p:sp>
      <p:sp>
        <p:nvSpPr>
          <p:cNvPr id="4" name="Slide Number Placeholder 3"/>
          <p:cNvSpPr>
            <a:spLocks noGrp="1"/>
          </p:cNvSpPr>
          <p:nvPr>
            <p:ph type="sldNum" sz="quarter" idx="10"/>
          </p:nvPr>
        </p:nvSpPr>
        <p:spPr/>
        <p:txBody>
          <a:bodyPr/>
          <a:lstStyle/>
          <a:p>
            <a:fld id="{F7860E2A-D338-4B14-8708-DFF96873C326}" type="slidenum">
              <a:rPr lang="en-US" smtClean="0"/>
              <a:t>13</a:t>
            </a:fld>
            <a:endParaRPr lang="en-US"/>
          </a:p>
        </p:txBody>
      </p:sp>
    </p:spTree>
    <p:extLst>
      <p:ext uri="{BB962C8B-B14F-4D97-AF65-F5344CB8AC3E}">
        <p14:creationId xmlns:p14="http://schemas.microsoft.com/office/powerpoint/2010/main" val="2460170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Jeff; but you’re wrong</a:t>
            </a:r>
          </a:p>
          <a:p>
            <a:endParaRPr lang="en-US" dirty="0"/>
          </a:p>
          <a:p>
            <a:r>
              <a:rPr lang="en-US" dirty="0"/>
              <a:t>Research can be fun, and you don’t need to be an expert to participate in research </a:t>
            </a:r>
          </a:p>
          <a:p>
            <a:endParaRPr lang="en-US" dirty="0"/>
          </a:p>
          <a:p>
            <a:r>
              <a:rPr lang="en-US" dirty="0"/>
              <a:t>There are many ways to do research - Boyer’s model of scholarship presents a spectrum from original basic research to a synthesis or review article</a:t>
            </a:r>
          </a:p>
        </p:txBody>
      </p:sp>
      <p:sp>
        <p:nvSpPr>
          <p:cNvPr id="4" name="Slide Number Placeholder 3"/>
          <p:cNvSpPr>
            <a:spLocks noGrp="1"/>
          </p:cNvSpPr>
          <p:nvPr>
            <p:ph type="sldNum" sz="quarter" idx="10"/>
          </p:nvPr>
        </p:nvSpPr>
        <p:spPr/>
        <p:txBody>
          <a:bodyPr/>
          <a:lstStyle/>
          <a:p>
            <a:fld id="{86B328A0-5068-4B01-B1EE-173964A016E4}" type="slidenum">
              <a:rPr lang="en-US" smtClean="0"/>
              <a:t>14</a:t>
            </a:fld>
            <a:endParaRPr lang="en-US"/>
          </a:p>
        </p:txBody>
      </p:sp>
    </p:spTree>
    <p:extLst>
      <p:ext uri="{BB962C8B-B14F-4D97-AF65-F5344CB8AC3E}">
        <p14:creationId xmlns:p14="http://schemas.microsoft.com/office/powerpoint/2010/main" val="826926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This model of research gives spans a spectrum from new basic discoveries to synthesizing the literature and its application to the patients in front of us. And then how we teach this to our learners. Something you even said is out strength in family medicine. But how do we know we’re even effective at teaching it if we’re not critically analyzing how we do this. </a:t>
            </a:r>
          </a:p>
          <a:p>
            <a:endParaRPr lang="en-US" dirty="0"/>
          </a:p>
        </p:txBody>
      </p:sp>
      <p:sp>
        <p:nvSpPr>
          <p:cNvPr id="4" name="Slide Number Placeholder 3"/>
          <p:cNvSpPr>
            <a:spLocks noGrp="1"/>
          </p:cNvSpPr>
          <p:nvPr>
            <p:ph type="sldNum" sz="quarter" idx="10"/>
          </p:nvPr>
        </p:nvSpPr>
        <p:spPr/>
        <p:txBody>
          <a:bodyPr/>
          <a:lstStyle/>
          <a:p>
            <a:fld id="{F7860E2A-D338-4B14-8708-DFF96873C326}" type="slidenum">
              <a:rPr lang="en-US" smtClean="0"/>
              <a:t>15</a:t>
            </a:fld>
            <a:endParaRPr lang="en-US"/>
          </a:p>
        </p:txBody>
      </p:sp>
    </p:spTree>
    <p:extLst>
      <p:ext uri="{BB962C8B-B14F-4D97-AF65-F5344CB8AC3E}">
        <p14:creationId xmlns:p14="http://schemas.microsoft.com/office/powerpoint/2010/main" val="3175771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research in FM different? </a:t>
            </a:r>
          </a:p>
          <a:p>
            <a:endParaRPr lang="en-US" dirty="0"/>
          </a:p>
          <a:p>
            <a:r>
              <a:rPr lang="en-US" dirty="0"/>
              <a:t>Most research is done on this little green box here at the bottom – does it really apply to our patients? Our patients are this 217 that visit our offices, and the other 783 patients we don’t necessarily see in our offices. So does the subspecialist-driven research even apply to our patients? No, it doesn’t.</a:t>
            </a:r>
          </a:p>
          <a:p>
            <a:endParaRPr lang="en-US" dirty="0"/>
          </a:p>
          <a:p>
            <a:r>
              <a:rPr lang="en-US" dirty="0"/>
              <a:t>If we’re not doing our own research on our own patients, how do we know how to practice medicine well? Drive the best outcomes for our patients? </a:t>
            </a:r>
          </a:p>
        </p:txBody>
      </p:sp>
      <p:sp>
        <p:nvSpPr>
          <p:cNvPr id="4" name="Slide Number Placeholder 3"/>
          <p:cNvSpPr>
            <a:spLocks noGrp="1"/>
          </p:cNvSpPr>
          <p:nvPr>
            <p:ph type="sldNum" sz="quarter" idx="10"/>
          </p:nvPr>
        </p:nvSpPr>
        <p:spPr/>
        <p:txBody>
          <a:bodyPr/>
          <a:lstStyle/>
          <a:p>
            <a:fld id="{86B328A0-5068-4B01-B1EE-173964A016E4}" type="slidenum">
              <a:rPr lang="en-US" smtClean="0"/>
              <a:t>16</a:t>
            </a:fld>
            <a:endParaRPr lang="en-US"/>
          </a:p>
        </p:txBody>
      </p:sp>
    </p:spTree>
    <p:extLst>
      <p:ext uri="{BB962C8B-B14F-4D97-AF65-F5344CB8AC3E}">
        <p14:creationId xmlns:p14="http://schemas.microsoft.com/office/powerpoint/2010/main" val="501712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family doctors – we’re different. </a:t>
            </a:r>
          </a:p>
          <a:p>
            <a:endParaRPr lang="en-US" dirty="0"/>
          </a:p>
          <a:p>
            <a:r>
              <a:rPr lang="en-US" dirty="0"/>
              <a:t>This doctor does research – he collects information about his patients. And he constantly asks, “Am I doing the best thing for my patient?”</a:t>
            </a:r>
          </a:p>
        </p:txBody>
      </p:sp>
      <p:sp>
        <p:nvSpPr>
          <p:cNvPr id="4" name="Slide Number Placeholder 3"/>
          <p:cNvSpPr>
            <a:spLocks noGrp="1"/>
          </p:cNvSpPr>
          <p:nvPr>
            <p:ph type="sldNum" sz="quarter" idx="10"/>
          </p:nvPr>
        </p:nvSpPr>
        <p:spPr/>
        <p:txBody>
          <a:bodyPr/>
          <a:lstStyle/>
          <a:p>
            <a:fld id="{86B328A0-5068-4B01-B1EE-173964A016E4}" type="slidenum">
              <a:rPr lang="en-US" smtClean="0"/>
              <a:t>17</a:t>
            </a:fld>
            <a:endParaRPr lang="en-US"/>
          </a:p>
        </p:txBody>
      </p:sp>
    </p:spTree>
    <p:extLst>
      <p:ext uri="{BB962C8B-B14F-4D97-AF65-F5344CB8AC3E}">
        <p14:creationId xmlns:p14="http://schemas.microsoft.com/office/powerpoint/2010/main" val="1158945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story of my patients with chronic pain and how this research changed the way I speak to them</a:t>
            </a:r>
          </a:p>
        </p:txBody>
      </p:sp>
      <p:sp>
        <p:nvSpPr>
          <p:cNvPr id="4" name="Slide Number Placeholder 3"/>
          <p:cNvSpPr>
            <a:spLocks noGrp="1"/>
          </p:cNvSpPr>
          <p:nvPr>
            <p:ph type="sldNum" sz="quarter" idx="10"/>
          </p:nvPr>
        </p:nvSpPr>
        <p:spPr/>
        <p:txBody>
          <a:bodyPr/>
          <a:lstStyle/>
          <a:p>
            <a:fld id="{86B328A0-5068-4B01-B1EE-173964A016E4}" type="slidenum">
              <a:rPr lang="en-US" smtClean="0"/>
              <a:t>18</a:t>
            </a:fld>
            <a:endParaRPr lang="en-US"/>
          </a:p>
        </p:txBody>
      </p:sp>
    </p:spTree>
    <p:extLst>
      <p:ext uri="{BB962C8B-B14F-4D97-AF65-F5344CB8AC3E}">
        <p14:creationId xmlns:p14="http://schemas.microsoft.com/office/powerpoint/2010/main" val="3571459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me, research is play – for me it’s the fun part of my job. And it does make me feel like I’ve accomplished something – changed (in even the smallest way) the way I and we practice medicine</a:t>
            </a:r>
          </a:p>
        </p:txBody>
      </p:sp>
      <p:sp>
        <p:nvSpPr>
          <p:cNvPr id="4" name="Slide Number Placeholder 3"/>
          <p:cNvSpPr>
            <a:spLocks noGrp="1"/>
          </p:cNvSpPr>
          <p:nvPr>
            <p:ph type="sldNum" sz="quarter" idx="10"/>
          </p:nvPr>
        </p:nvSpPr>
        <p:spPr/>
        <p:txBody>
          <a:bodyPr/>
          <a:lstStyle/>
          <a:p>
            <a:fld id="{86B328A0-5068-4B01-B1EE-173964A016E4}" type="slidenum">
              <a:rPr lang="en-US" smtClean="0"/>
              <a:t>19</a:t>
            </a:fld>
            <a:endParaRPr lang="en-US"/>
          </a:p>
        </p:txBody>
      </p:sp>
    </p:spTree>
    <p:extLst>
      <p:ext uri="{BB962C8B-B14F-4D97-AF65-F5344CB8AC3E}">
        <p14:creationId xmlns:p14="http://schemas.microsoft.com/office/powerpoint/2010/main" val="1052839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objective of this debate is provide an opportunity for both sides of the debate to present their case and to ignite lively and honest discussion over this challenge.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object is not to argue over</a:t>
            </a:r>
            <a:r>
              <a:rPr lang="en-US" baseline="0" dirty="0"/>
              <a:t> the </a:t>
            </a:r>
            <a:r>
              <a:rPr lang="en-US" baseline="0" dirty="0" err="1"/>
              <a:t>minutae</a:t>
            </a:r>
            <a:r>
              <a:rPr lang="en-US" baseline="0" dirty="0"/>
              <a:t> and details, rather to be open about the BIG picture issues that exist on both sides of this debate.</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And maybe you are already on board- but there are others in your department that are not quite there.  We hope that this debate opens the eyes of both sides to see where people might be coming from, and that the struggle is REAL and the solutions are not easy.  But we believe it begins with having an open conversation.</a:t>
            </a:r>
          </a:p>
          <a:p>
            <a:endParaRPr lang="en-US" dirty="0"/>
          </a:p>
        </p:txBody>
      </p:sp>
      <p:sp>
        <p:nvSpPr>
          <p:cNvPr id="4" name="Slide Number Placeholder 3"/>
          <p:cNvSpPr>
            <a:spLocks noGrp="1"/>
          </p:cNvSpPr>
          <p:nvPr>
            <p:ph type="sldNum" sz="quarter" idx="10"/>
          </p:nvPr>
        </p:nvSpPr>
        <p:spPr/>
        <p:txBody>
          <a:bodyPr/>
          <a:lstStyle/>
          <a:p>
            <a:fld id="{86B328A0-5068-4B01-B1EE-173964A016E4}" type="slidenum">
              <a:rPr lang="en-US" smtClean="0"/>
              <a:t>2</a:t>
            </a:fld>
            <a:endParaRPr lang="en-US"/>
          </a:p>
        </p:txBody>
      </p:sp>
    </p:spTree>
    <p:extLst>
      <p:ext uri="{BB962C8B-B14F-4D97-AF65-F5344CB8AC3E}">
        <p14:creationId xmlns:p14="http://schemas.microsoft.com/office/powerpoint/2010/main" val="22247787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also fun to see my name on a published paper – it’s a bit infectious too. It even justifies my going to places to present the research – places that are fun… Like Montreal and Cancun for NAPCRG</a:t>
            </a:r>
          </a:p>
        </p:txBody>
      </p:sp>
      <p:sp>
        <p:nvSpPr>
          <p:cNvPr id="4" name="Slide Number Placeholder 3"/>
          <p:cNvSpPr>
            <a:spLocks noGrp="1"/>
          </p:cNvSpPr>
          <p:nvPr>
            <p:ph type="sldNum" sz="quarter" idx="10"/>
          </p:nvPr>
        </p:nvSpPr>
        <p:spPr/>
        <p:txBody>
          <a:bodyPr/>
          <a:lstStyle/>
          <a:p>
            <a:fld id="{86B328A0-5068-4B01-B1EE-173964A016E4}" type="slidenum">
              <a:rPr lang="en-US" smtClean="0"/>
              <a:t>20</a:t>
            </a:fld>
            <a:endParaRPr lang="en-US"/>
          </a:p>
        </p:txBody>
      </p:sp>
    </p:spTree>
    <p:extLst>
      <p:ext uri="{BB962C8B-B14F-4D97-AF65-F5344CB8AC3E}">
        <p14:creationId xmlns:p14="http://schemas.microsoft.com/office/powerpoint/2010/main" val="4251992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B328A0-5068-4B01-B1EE-173964A016E4}" type="slidenum">
              <a:rPr lang="en-US" smtClean="0"/>
              <a:t>21</a:t>
            </a:fld>
            <a:endParaRPr lang="en-US"/>
          </a:p>
        </p:txBody>
      </p:sp>
    </p:spTree>
    <p:extLst>
      <p:ext uri="{BB962C8B-B14F-4D97-AF65-F5344CB8AC3E}">
        <p14:creationId xmlns:p14="http://schemas.microsoft.com/office/powerpoint/2010/main" val="4064191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B328A0-5068-4B01-B1EE-173964A016E4}" type="slidenum">
              <a:rPr lang="en-US" smtClean="0"/>
              <a:t>22</a:t>
            </a:fld>
            <a:endParaRPr lang="en-US"/>
          </a:p>
        </p:txBody>
      </p:sp>
    </p:spTree>
    <p:extLst>
      <p:ext uri="{BB962C8B-B14F-4D97-AF65-F5344CB8AC3E}">
        <p14:creationId xmlns:p14="http://schemas.microsoft.com/office/powerpoint/2010/main" val="307846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think about what we do, think about how we can do it better</a:t>
            </a:r>
          </a:p>
        </p:txBody>
      </p:sp>
      <p:sp>
        <p:nvSpPr>
          <p:cNvPr id="4" name="Slide Number Placeholder 3"/>
          <p:cNvSpPr>
            <a:spLocks noGrp="1"/>
          </p:cNvSpPr>
          <p:nvPr>
            <p:ph type="sldNum" sz="quarter" idx="10"/>
          </p:nvPr>
        </p:nvSpPr>
        <p:spPr/>
        <p:txBody>
          <a:bodyPr/>
          <a:lstStyle/>
          <a:p>
            <a:fld id="{F7860E2A-D338-4B14-8708-DFF96873C326}" type="slidenum">
              <a:rPr lang="en-US" smtClean="0"/>
              <a:t>23</a:t>
            </a:fld>
            <a:endParaRPr lang="en-US"/>
          </a:p>
        </p:txBody>
      </p:sp>
    </p:spTree>
    <p:extLst>
      <p:ext uri="{BB962C8B-B14F-4D97-AF65-F5344CB8AC3E}">
        <p14:creationId xmlns:p14="http://schemas.microsoft.com/office/powerpoint/2010/main" val="3376528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questions</a:t>
            </a:r>
            <a:r>
              <a:rPr lang="en-US" baseline="0" dirty="0"/>
              <a:t> to you, Jeff are:</a:t>
            </a:r>
            <a:endParaRPr lang="en-US" dirty="0"/>
          </a:p>
          <a:p>
            <a:endParaRPr lang="en-US" dirty="0"/>
          </a:p>
          <a:p>
            <a:r>
              <a:rPr lang="en-US" dirty="0"/>
              <a:t>If we’re not doing research, are we relevant?</a:t>
            </a:r>
          </a:p>
          <a:p>
            <a:r>
              <a:rPr lang="en-US" dirty="0"/>
              <a:t>Where does the knowledge come from for teaching and practice?</a:t>
            </a:r>
          </a:p>
          <a:p>
            <a:endParaRPr lang="en-US" dirty="0"/>
          </a:p>
          <a:p>
            <a:endParaRPr lang="en-US" dirty="0"/>
          </a:p>
          <a:p>
            <a:r>
              <a:rPr lang="en-US" dirty="0"/>
              <a:t>REBUTAL</a:t>
            </a:r>
            <a:r>
              <a:rPr lang="en-US" baseline="0" dirty="0"/>
              <a:t> MATERIAL:</a:t>
            </a:r>
            <a:endParaRPr lang="en-US" dirty="0"/>
          </a:p>
          <a:p>
            <a:r>
              <a:rPr lang="en-US" dirty="0"/>
              <a:t>How much of what we learned in med school is still true today?</a:t>
            </a:r>
          </a:p>
          <a:p>
            <a:r>
              <a:rPr lang="en-US" dirty="0"/>
              <a:t>Questioning what we do =&gt; research</a:t>
            </a:r>
          </a:p>
          <a:p>
            <a:r>
              <a:rPr lang="en-US" dirty="0"/>
              <a:t>Do we have to be the research experts?</a:t>
            </a:r>
          </a:p>
          <a:p>
            <a:pPr marL="171450" indent="-171450">
              <a:buFontTx/>
              <a:buChar char="-"/>
            </a:pPr>
            <a:endParaRPr lang="en-US" dirty="0"/>
          </a:p>
          <a:p>
            <a:pPr marL="171450" indent="-171450">
              <a:buFontTx/>
              <a:buChar char="-"/>
            </a:pPr>
            <a:r>
              <a:rPr lang="en-US" dirty="0"/>
              <a:t>How are we excellent clinicians if we’re not doing research? Finding new knowledge? Continually questioning how we practice? There are lots of ways to do research. Research is part of our fabric. How often do you look up something while you’re seeing patients – that’s research…</a:t>
            </a:r>
          </a:p>
          <a:p>
            <a:pPr marL="171450" indent="-171450">
              <a:buFontTx/>
              <a:buChar char="-"/>
            </a:pPr>
            <a:endParaRPr lang="en-US" dirty="0"/>
          </a:p>
          <a:p>
            <a:pPr marL="171450" indent="-171450">
              <a:buFontTx/>
              <a:buChar char="-"/>
            </a:pPr>
            <a:r>
              <a:rPr lang="en-US" dirty="0"/>
              <a:t>Better doctors</a:t>
            </a:r>
          </a:p>
          <a:p>
            <a:pPr marL="171450" indent="-171450">
              <a:buFontTx/>
              <a:buChar char="-"/>
            </a:pPr>
            <a:r>
              <a:rPr lang="en-US" dirty="0"/>
              <a:t>Improved patient outcomes</a:t>
            </a:r>
          </a:p>
          <a:p>
            <a:pPr marL="171450" indent="-171450">
              <a:buFontTx/>
              <a:buChar char="-"/>
            </a:pPr>
            <a:r>
              <a:rPr lang="en-US" dirty="0"/>
              <a:t>Better teachers</a:t>
            </a:r>
          </a:p>
          <a:p>
            <a:pPr marL="171450" indent="-171450">
              <a:buFontTx/>
              <a:buChar char="-"/>
            </a:pPr>
            <a:endParaRPr lang="en-US" dirty="0"/>
          </a:p>
          <a:p>
            <a:pPr marL="171450" indent="-171450">
              <a:buFontTx/>
              <a:buChar char="-"/>
            </a:pPr>
            <a:r>
              <a:rPr lang="en-US" dirty="0"/>
              <a:t>Paying for research: Be creative – it’s up to us, the program directors and department chairs to garner the resources</a:t>
            </a:r>
          </a:p>
          <a:p>
            <a:pPr marL="628650" lvl="1" indent="-171450">
              <a:buFontTx/>
              <a:buChar char="-"/>
            </a:pPr>
            <a:r>
              <a:rPr lang="en-US" dirty="0"/>
              <a:t>We need to look to our hospital systems and partner medical schools to find people to work with</a:t>
            </a:r>
          </a:p>
          <a:p>
            <a:pPr marL="628650" lvl="1" indent="-171450">
              <a:buFontTx/>
              <a:buChar char="-"/>
            </a:pPr>
            <a:r>
              <a:rPr lang="en-US" dirty="0"/>
              <a:t>Medical schools have these methodologists who know HOW to do the research, get them to work with us – what are we good at, developing relationships – engage folks, develop research teams. We (the clinicians) are there to keep the research relevant to our patients. </a:t>
            </a:r>
          </a:p>
          <a:p>
            <a:endParaRPr lang="en-US" dirty="0"/>
          </a:p>
        </p:txBody>
      </p:sp>
      <p:sp>
        <p:nvSpPr>
          <p:cNvPr id="4" name="Slide Number Placeholder 3"/>
          <p:cNvSpPr>
            <a:spLocks noGrp="1"/>
          </p:cNvSpPr>
          <p:nvPr>
            <p:ph type="sldNum" sz="quarter" idx="10"/>
          </p:nvPr>
        </p:nvSpPr>
        <p:spPr/>
        <p:txBody>
          <a:bodyPr/>
          <a:lstStyle/>
          <a:p>
            <a:fld id="{F7860E2A-D338-4B14-8708-DFF96873C326}" type="slidenum">
              <a:rPr lang="en-US" smtClean="0"/>
              <a:t>24</a:t>
            </a:fld>
            <a:endParaRPr lang="en-US"/>
          </a:p>
        </p:txBody>
      </p:sp>
    </p:spTree>
    <p:extLst>
      <p:ext uri="{BB962C8B-B14F-4D97-AF65-F5344CB8AC3E}">
        <p14:creationId xmlns:p14="http://schemas.microsoft.com/office/powerpoint/2010/main" val="3083685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David to Jeff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My questions to you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sng" dirty="0"/>
              <a:t>If we really don’t</a:t>
            </a:r>
            <a:r>
              <a:rPr lang="en-US" sz="1600" b="1" u="sng" baseline="0" dirty="0"/>
              <a:t> do research, are we even relevant?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sng" baseline="0" dirty="0"/>
              <a:t>What will inform the clinical work and teaching you so admire?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Jeff’s Responses: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We are relevant</a:t>
            </a:r>
            <a:r>
              <a:rPr lang="en-US" sz="1600" baseline="0" dirty="0"/>
              <a:t> by doing what we do best – being clinicians and researchers …. Not by trying to be relevant as </a:t>
            </a:r>
            <a:r>
              <a:rPr lang="en-US" sz="1600" dirty="0"/>
              <a:t>mediocre researchers!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Others</a:t>
            </a:r>
            <a:r>
              <a:rPr lang="en-US" sz="1600" baseline="0" dirty="0"/>
              <a:t> see that -- </a:t>
            </a:r>
            <a:r>
              <a:rPr lang="en-US" sz="1600" dirty="0"/>
              <a:t>We have mostly been pigeonholed in academic health centers mostly in the clinical and teaching roles because we are good</a:t>
            </a:r>
            <a:r>
              <a:rPr lang="en-US" sz="1600" baseline="0" dirty="0"/>
              <a:t> at it!</a:t>
            </a: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Maybe rather than fighting to do research, we should glory in being awesome clinicians and teachers – should be proud of that – and in the current climate of constrained resources – more important than ever.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We will stand out and be relevant by being excellent at what we</a:t>
            </a:r>
            <a:r>
              <a:rPr lang="en-US" sz="1600" baseline="0" dirty="0"/>
              <a:t> cherish. </a:t>
            </a: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Our relevance is</a:t>
            </a:r>
            <a:r>
              <a:rPr lang="en-US" sz="1600" baseline="0" dirty="0"/>
              <a:t> also internal -- </a:t>
            </a:r>
            <a:r>
              <a:rPr lang="en-US" sz="1600" dirty="0"/>
              <a:t>value to the discipline</a:t>
            </a:r>
            <a:r>
              <a:rPr lang="en-US" sz="1600" baseline="0" dirty="0"/>
              <a:t>, to our patients and communities and to ourselves – we long ago learned that our value must be determined by what we do and how we feel about ourselves – not by our often arrogant “</a:t>
            </a:r>
            <a:r>
              <a:rPr lang="en-US" sz="1600" baseline="0" dirty="0" err="1"/>
              <a:t>partialist</a:t>
            </a:r>
            <a:r>
              <a:rPr lang="en-US" sz="1600" baseline="0" dirty="0"/>
              <a:t>” specialty colleagues.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What will inform our clinical and education in family medicine?  ….hmmm– tough question  – could depend on all the disciplines that are willing to do the research for  us – and when in doubt,  we can fall back on a well-worn phrase - “in my experience” – but often our experience is limited and our conclusions are often wrong – this is a tough one -- will be in trouble in 10-20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We</a:t>
            </a:r>
            <a:r>
              <a:rPr lang="en-US" sz="1600" baseline="0" dirty="0"/>
              <a:t> might </a:t>
            </a:r>
            <a:r>
              <a:rPr lang="en-US" sz="1600" dirty="0"/>
              <a:t>want to leave room for scholarship</a:t>
            </a:r>
            <a:r>
              <a:rPr lang="en-US" sz="1600" baseline="0" dirty="0"/>
              <a:t> in family medicine, especially if it related to what we do and makes us even more awesome clinicians and teachers – but a small room – maybe more like a broom closet in a large house </a:t>
            </a:r>
            <a:r>
              <a:rPr lang="en-US" sz="16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Jeff to David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My questions to you: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sng" dirty="0"/>
              <a:t>How will research help us with our main tasks – clinical service and training the next generation?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sng" dirty="0"/>
              <a:t>How do we pay for the time for research –– show me the money!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6B328A0-5068-4B01-B1EE-173964A016E4}" type="slidenum">
              <a:rPr lang="en-US" smtClean="0"/>
              <a:t>25</a:t>
            </a:fld>
            <a:endParaRPr lang="en-US"/>
          </a:p>
        </p:txBody>
      </p:sp>
    </p:spTree>
    <p:extLst>
      <p:ext uri="{BB962C8B-B14F-4D97-AF65-F5344CB8AC3E}">
        <p14:creationId xmlns:p14="http://schemas.microsoft.com/office/powerpoint/2010/main" val="35539450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B328A0-5068-4B01-B1EE-173964A016E4}" type="slidenum">
              <a:rPr lang="en-US" smtClean="0"/>
              <a:t>26</a:t>
            </a:fld>
            <a:endParaRPr lang="en-US"/>
          </a:p>
        </p:txBody>
      </p:sp>
    </p:spTree>
    <p:extLst>
      <p:ext uri="{BB962C8B-B14F-4D97-AF65-F5344CB8AC3E}">
        <p14:creationId xmlns:p14="http://schemas.microsoft.com/office/powerpoint/2010/main" val="35085740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We may need to all embrace research</a:t>
            </a:r>
            <a:r>
              <a:rPr lang="en-US" sz="1600" baseline="0" dirty="0"/>
              <a:t> – but think of it in broader terms   </a:t>
            </a:r>
          </a:p>
          <a:p>
            <a:endParaRPr lang="en-US" sz="1600" dirty="0"/>
          </a:p>
          <a:p>
            <a:r>
              <a:rPr lang="en-US" sz="1600" dirty="0"/>
              <a:t>The scholarship of discovery that includes original research that advances knowledge;</a:t>
            </a:r>
          </a:p>
          <a:p>
            <a:r>
              <a:rPr lang="en-US" sz="1600" dirty="0"/>
              <a:t>The scholarship of integration that involves synthesis of information across disciplines, across topics within a discipline, or across time;</a:t>
            </a:r>
          </a:p>
          <a:p>
            <a:r>
              <a:rPr lang="en-US" sz="1600" dirty="0"/>
              <a:t>The scholarship of application (also later called the scholarship of engagement) that goes beyond the service duties of a faculty member to those within or outside the University and involves the rigor and application of disciplinary expertise with results that can be shared with and/or evaluated by peers; and</a:t>
            </a:r>
          </a:p>
          <a:p>
            <a:r>
              <a:rPr lang="en-US" sz="1600" dirty="0"/>
              <a:t>The scholarship of teaching and learning that the systematic study of teaching and learning processes. It differs from scholarly teaching in that it requires a format that will allow public sharing and the opportunity for application and evaluation by others.</a:t>
            </a:r>
          </a:p>
          <a:p>
            <a:endParaRPr lang="en-US" sz="1600" dirty="0"/>
          </a:p>
          <a:p>
            <a:r>
              <a:rPr lang="en-US" sz="1600" dirty="0"/>
              <a:t>Final</a:t>
            </a:r>
            <a:r>
              <a:rPr lang="en-US" sz="1600" baseline="0" dirty="0"/>
              <a:t>:  </a:t>
            </a:r>
            <a:r>
              <a:rPr lang="en-US" sz="1600" b="1" i="1" baseline="0" dirty="0"/>
              <a:t>You know David, I still think you are mostly wrong but I can accept that if you frame it as scholarship linked to what we do – teaching, application, integration and a bit of discovery – we may find our way into the future – and in peace</a:t>
            </a:r>
          </a:p>
          <a:p>
            <a:endParaRPr lang="en-US" sz="1600" baseline="0" dirty="0"/>
          </a:p>
          <a:p>
            <a:r>
              <a:rPr lang="en-US" sz="1600" baseline="0" dirty="0"/>
              <a:t>Let us put down our light </a:t>
            </a:r>
            <a:r>
              <a:rPr lang="en-US" sz="1600" baseline="0" dirty="0" err="1"/>
              <a:t>sabres</a:t>
            </a:r>
            <a:r>
              <a:rPr lang="en-US" sz="1600" baseline="0" dirty="0"/>
              <a:t> and join together in scholarship – and all hail the empress! </a:t>
            </a:r>
            <a:endParaRPr lang="en-US" sz="1600" dirty="0"/>
          </a:p>
          <a:p>
            <a:endParaRPr lang="en-US" dirty="0"/>
          </a:p>
        </p:txBody>
      </p:sp>
      <p:sp>
        <p:nvSpPr>
          <p:cNvPr id="4" name="Slide Number Placeholder 3"/>
          <p:cNvSpPr>
            <a:spLocks noGrp="1"/>
          </p:cNvSpPr>
          <p:nvPr>
            <p:ph type="sldNum" sz="quarter" idx="10"/>
          </p:nvPr>
        </p:nvSpPr>
        <p:spPr/>
        <p:txBody>
          <a:bodyPr/>
          <a:lstStyle/>
          <a:p>
            <a:fld id="{F7860E2A-D338-4B14-8708-DFF96873C326}" type="slidenum">
              <a:rPr lang="en-US" smtClean="0"/>
              <a:t>27</a:t>
            </a:fld>
            <a:endParaRPr lang="en-US"/>
          </a:p>
        </p:txBody>
      </p:sp>
    </p:spTree>
    <p:extLst>
      <p:ext uri="{BB962C8B-B14F-4D97-AF65-F5344CB8AC3E}">
        <p14:creationId xmlns:p14="http://schemas.microsoft.com/office/powerpoint/2010/main" val="41321138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hope to do is make all</a:t>
            </a:r>
            <a:r>
              <a:rPr lang="en-US" baseline="0" dirty="0"/>
              <a:t> family medicine educators feel comfortable about how they really feel about research.  To be open to talking to others about how and what can be done.</a:t>
            </a:r>
          </a:p>
          <a:p>
            <a:endParaRPr lang="en-US" baseline="0" dirty="0"/>
          </a:p>
          <a:p>
            <a:r>
              <a:rPr lang="en-US" baseline="0" dirty="0"/>
              <a:t>We have heard about how it can help educators and docs be better at their jobs, that it is our professional responsibilities.</a:t>
            </a:r>
          </a:p>
          <a:p>
            <a:endParaRPr lang="en-US" baseline="0" dirty="0"/>
          </a:p>
          <a:p>
            <a:r>
              <a:rPr lang="en-US" baseline="0" dirty="0"/>
              <a:t>One of the reason we even come to meetings like this is to be around others who want to do and be better for the betterment of our patients and communities.  How can research be a part of that strategy?</a:t>
            </a:r>
          </a:p>
          <a:p>
            <a:endParaRPr lang="en-US" baseline="0" dirty="0"/>
          </a:p>
          <a:p>
            <a:r>
              <a:rPr lang="en-US" baseline="0" dirty="0"/>
              <a:t>I would be remiss if I did not mention the plethora of resources that STFM and our sister organizations have created and organized to promote scholarly work at all levels.  </a:t>
            </a:r>
          </a:p>
          <a:p>
            <a:endParaRPr lang="en-US" baseline="0" dirty="0"/>
          </a:p>
          <a:p>
            <a:r>
              <a:rPr lang="en-US" baseline="0" dirty="0"/>
              <a:t>We have put these resources at each table and near the doors for your reference and welcome you to contact STFM and specifically the research committee and our presenters today with your comments concerns and challenges.  STFM is here for you.  Let there be peace and prosperity in all of our lives and may research enrich your live and that of your patients- however, you engage with it.</a:t>
            </a:r>
          </a:p>
          <a:p>
            <a:endParaRPr lang="en-US" baseline="0" dirty="0"/>
          </a:p>
          <a:p>
            <a:r>
              <a:rPr lang="en-US" baseline="0" dirty="0"/>
              <a:t>Keep the conversations going- say how you really feel so we can start to honest about where we are as a specialty and field. We want this to just be the beginning.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effort today was brought to you by our amazing research committee who has been on a quest to blanket the entire meeting with hearts in our I heart research campaign.  Our goal is to demonstrate the joy and accessibility of research and we hope that we can reach out to you about research and be a service to you as you work towards your mission to improve health in your communities as an educator or clinician.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Panel- </a:t>
            </a:r>
            <a:r>
              <a:rPr lang="en-US" sz="1200" kern="1200" dirty="0">
                <a:solidFill>
                  <a:schemeClr val="tx1"/>
                </a:solidFill>
                <a:effectLst/>
                <a:latin typeface="+mn-lt"/>
                <a:ea typeface="+mn-ea"/>
                <a:cs typeface="+mn-cs"/>
              </a:rPr>
              <a:t>Tuesday at 11:15 eastern in Lincoln 5. </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Thank you to our wonderful debaters, Dave Schneider and Jeff </a:t>
            </a:r>
            <a:r>
              <a:rPr lang="en-US" baseline="0" dirty="0" err="1"/>
              <a:t>Borkan</a:t>
            </a:r>
            <a:r>
              <a:rPr lang="en-US" baseline="0" dirty="0"/>
              <a:t> and thank you to you for your participation today.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86B328A0-5068-4B01-B1EE-173964A016E4}" type="slidenum">
              <a:rPr lang="en-US" smtClean="0"/>
              <a:t>28</a:t>
            </a:fld>
            <a:endParaRPr lang="en-US"/>
          </a:p>
        </p:txBody>
      </p:sp>
    </p:spTree>
    <p:extLst>
      <p:ext uri="{BB962C8B-B14F-4D97-AF65-F5344CB8AC3E}">
        <p14:creationId xmlns:p14="http://schemas.microsoft.com/office/powerpoint/2010/main" val="3008746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format of the debate will look like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Without further adieu, I am pleased</a:t>
            </a:r>
            <a:r>
              <a:rPr lang="en-US" baseline="0" dirty="0"/>
              <a:t> to briefly introduce Dr. Jeff </a:t>
            </a:r>
            <a:r>
              <a:rPr lang="en-US" baseline="0" dirty="0" err="1"/>
              <a:t>Borkan</a:t>
            </a:r>
            <a:r>
              <a:rPr lang="en-US" baseline="0" dirty="0"/>
              <a:t> and Dr. Dave Schneider.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Dr. Dave Schneider is the Perry E. Gross, MD Distinguished Chair in Family Medicine at UT Southwestern Medical Center.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Dr. Jeff </a:t>
            </a:r>
            <a:r>
              <a:rPr lang="en-US" baseline="0" dirty="0" err="1"/>
              <a:t>Borkan</a:t>
            </a:r>
            <a:r>
              <a:rPr lang="en-US" baseline="0" dirty="0"/>
              <a:t> is Assistant Dean for Primary Care-Population Health, Professor of Family Medicine, Professor of Medical Science, Chair of Family Medicine at Brown University.</a:t>
            </a:r>
            <a:endParaRPr lang="en-US" dirty="0"/>
          </a:p>
          <a:p>
            <a:endParaRPr lang="en-US" dirty="0"/>
          </a:p>
          <a:p>
            <a:r>
              <a:rPr lang="en-US" dirty="0"/>
              <a:t>Dave will be taking the PRO side.</a:t>
            </a:r>
          </a:p>
          <a:p>
            <a:endParaRPr lang="en-US" dirty="0"/>
          </a:p>
          <a:p>
            <a:r>
              <a:rPr lang="en-US" dirty="0"/>
              <a:t>Jeff will be taking the CON side.</a:t>
            </a:r>
          </a:p>
        </p:txBody>
      </p:sp>
      <p:sp>
        <p:nvSpPr>
          <p:cNvPr id="4" name="Slide Number Placeholder 3"/>
          <p:cNvSpPr>
            <a:spLocks noGrp="1"/>
          </p:cNvSpPr>
          <p:nvPr>
            <p:ph type="sldNum" sz="quarter" idx="10"/>
          </p:nvPr>
        </p:nvSpPr>
        <p:spPr/>
        <p:txBody>
          <a:bodyPr/>
          <a:lstStyle/>
          <a:p>
            <a:fld id="{86B328A0-5068-4B01-B1EE-173964A016E4}" type="slidenum">
              <a:rPr lang="en-US" smtClean="0"/>
              <a:t>3</a:t>
            </a:fld>
            <a:endParaRPr lang="en-US"/>
          </a:p>
        </p:txBody>
      </p:sp>
    </p:spTree>
    <p:extLst>
      <p:ext uri="{BB962C8B-B14F-4D97-AF65-F5344CB8AC3E}">
        <p14:creationId xmlns:p14="http://schemas.microsoft.com/office/powerpoint/2010/main" val="2208974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Short</a:t>
            </a:r>
            <a:r>
              <a:rPr lang="en-US" sz="1800" baseline="0" dirty="0"/>
              <a:t> answer: NO!!!</a:t>
            </a:r>
            <a:endParaRPr lang="en-US" sz="1800" dirty="0"/>
          </a:p>
        </p:txBody>
      </p:sp>
      <p:sp>
        <p:nvSpPr>
          <p:cNvPr id="4" name="Slide Number Placeholder 3"/>
          <p:cNvSpPr>
            <a:spLocks noGrp="1"/>
          </p:cNvSpPr>
          <p:nvPr>
            <p:ph type="sldNum" sz="quarter" idx="10"/>
          </p:nvPr>
        </p:nvSpPr>
        <p:spPr/>
        <p:txBody>
          <a:bodyPr/>
          <a:lstStyle/>
          <a:p>
            <a:fld id="{86B328A0-5068-4B01-B1EE-173964A016E4}" type="slidenum">
              <a:rPr lang="en-US" smtClean="0"/>
              <a:t>4</a:t>
            </a:fld>
            <a:endParaRPr lang="en-US"/>
          </a:p>
        </p:txBody>
      </p:sp>
    </p:spTree>
    <p:extLst>
      <p:ext uri="{BB962C8B-B14F-4D97-AF65-F5344CB8AC3E}">
        <p14:creationId xmlns:p14="http://schemas.microsoft.com/office/powerpoint/2010/main" val="2575225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Just say the word “research” and a frosty chill comes over the room</a:t>
            </a:r>
            <a:r>
              <a:rPr lang="en-US" sz="1600" baseline="0" dirty="0"/>
              <a:t> – our eyes begin to glaze over, and our brainwaves begin to slow! </a:t>
            </a:r>
            <a:endParaRPr lang="en-US" sz="1600" dirty="0"/>
          </a:p>
          <a:p>
            <a:r>
              <a:rPr lang="en-US" sz="1600" dirty="0"/>
              <a:t>This reaction</a:t>
            </a:r>
            <a:r>
              <a:rPr lang="en-US" sz="1600" baseline="0" dirty="0"/>
              <a:t> is s</a:t>
            </a:r>
            <a:r>
              <a:rPr lang="en-US" sz="1600" dirty="0"/>
              <a:t>hared across the discipline and probably</a:t>
            </a:r>
            <a:r>
              <a:rPr lang="en-US" sz="1600" baseline="0" dirty="0"/>
              <a:t> by you!  </a:t>
            </a:r>
            <a:r>
              <a:rPr lang="en-US" sz="1600" dirty="0"/>
              <a:t>–</a:t>
            </a:r>
            <a:r>
              <a:rPr lang="en-US" sz="1600" baseline="0" dirty="0"/>
              <a:t>it pervades family medicine – sometimes even our leadership.</a:t>
            </a:r>
            <a:r>
              <a:rPr lang="en-US" sz="1600" dirty="0"/>
              <a:t>  Once at a small FM meeting of the president</a:t>
            </a:r>
            <a:r>
              <a:rPr lang="en-US" sz="1600" baseline="0" dirty="0"/>
              <a:t>s of FM organizations</a:t>
            </a:r>
            <a:r>
              <a:rPr lang="en-US" sz="1600" dirty="0"/>
              <a:t>, a former president of AAFP let it slip, “When I hear the word </a:t>
            </a:r>
            <a:r>
              <a:rPr lang="en-US" sz="1600" u="sng" dirty="0"/>
              <a:t>research</a:t>
            </a:r>
            <a:r>
              <a:rPr lang="en-US" sz="1600" dirty="0"/>
              <a:t>, </a:t>
            </a:r>
            <a:r>
              <a:rPr lang="en-US" sz="1600" b="1" u="sng" dirty="0"/>
              <a:t>my ears close up</a:t>
            </a:r>
            <a:r>
              <a:rPr lang="en-US" sz="1600" dirty="0"/>
              <a:t>!” – how many of you react</a:t>
            </a:r>
            <a:r>
              <a:rPr lang="en-US" sz="1600" baseline="0" dirty="0"/>
              <a:t> the same way?</a:t>
            </a:r>
          </a:p>
          <a:p>
            <a:endParaRPr lang="en-US" sz="1600" baseline="0" dirty="0"/>
          </a:p>
          <a:p>
            <a:endParaRPr lang="en-US" dirty="0"/>
          </a:p>
        </p:txBody>
      </p:sp>
      <p:sp>
        <p:nvSpPr>
          <p:cNvPr id="4" name="Slide Number Placeholder 3"/>
          <p:cNvSpPr>
            <a:spLocks noGrp="1"/>
          </p:cNvSpPr>
          <p:nvPr>
            <p:ph type="sldNum" sz="quarter" idx="10"/>
          </p:nvPr>
        </p:nvSpPr>
        <p:spPr/>
        <p:txBody>
          <a:bodyPr/>
          <a:lstStyle/>
          <a:p>
            <a:fld id="{F7860E2A-D338-4B14-8708-DFF96873C326}" type="slidenum">
              <a:rPr lang="en-US" smtClean="0"/>
              <a:t>5</a:t>
            </a:fld>
            <a:endParaRPr lang="en-US"/>
          </a:p>
        </p:txBody>
      </p:sp>
    </p:spTree>
    <p:extLst>
      <p:ext uri="{BB962C8B-B14F-4D97-AF65-F5344CB8AC3E}">
        <p14:creationId xmlns:p14="http://schemas.microsoft.com/office/powerpoint/2010/main" val="489016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Not</a:t>
            </a:r>
            <a:r>
              <a:rPr lang="en-US" sz="1400" baseline="0" dirty="0"/>
              <a:t> just the word “</a:t>
            </a:r>
            <a:r>
              <a:rPr lang="en-US" sz="1400" b="1" baseline="0" dirty="0" err="1"/>
              <a:t>reeesearch</a:t>
            </a:r>
            <a:r>
              <a:rPr lang="en-US" sz="1400" baseline="0" dirty="0"/>
              <a:t>” is scary – the concept of actually doing research strikes fear into the heart of family medicine trainees and faculty alike -- we are not trained for it, we </a:t>
            </a:r>
            <a:r>
              <a:rPr lang="en-US" sz="1400" b="1" i="1" baseline="0" dirty="0"/>
              <a:t>have</a:t>
            </a:r>
            <a:r>
              <a:rPr lang="en-US" sz="1400" baseline="0" dirty="0"/>
              <a:t> the questions but generally  lack the necessary knowledge and skills.  </a:t>
            </a:r>
          </a:p>
          <a:p>
            <a:endParaRPr lang="en-US" sz="1400" baseline="0" dirty="0"/>
          </a:p>
          <a:p>
            <a:r>
              <a:rPr lang="en-US" sz="1400" baseline="0" dirty="0"/>
              <a:t>Even the jargon is terrible (I am in anthropology and we may win the prize for incomprehensible terminology  (like the “phonology of </a:t>
            </a:r>
            <a:r>
              <a:rPr lang="en-US" sz="1400" baseline="0" dirty="0" err="1"/>
              <a:t>affinal</a:t>
            </a:r>
            <a:r>
              <a:rPr lang="en-US" sz="1400" baseline="0" dirty="0"/>
              <a:t> </a:t>
            </a:r>
            <a:r>
              <a:rPr lang="en-US" sz="1400" baseline="0" dirty="0" err="1"/>
              <a:t>bilineal</a:t>
            </a:r>
            <a:r>
              <a:rPr lang="en-US" sz="1400" baseline="0" dirty="0"/>
              <a:t> </a:t>
            </a:r>
            <a:r>
              <a:rPr lang="en-US" sz="1400" baseline="0" dirty="0" err="1"/>
              <a:t>lorenz</a:t>
            </a:r>
            <a:r>
              <a:rPr lang="en-US" sz="1400" baseline="0" dirty="0"/>
              <a:t> curves” but statistics is almost as bad – cumulative </a:t>
            </a:r>
            <a:r>
              <a:rPr lang="en-US" sz="1400" baseline="0" dirty="0" err="1"/>
              <a:t>probablity</a:t>
            </a:r>
            <a:r>
              <a:rPr lang="en-US" sz="1400" baseline="0" dirty="0"/>
              <a:t> distribution function of a </a:t>
            </a:r>
            <a:r>
              <a:rPr lang="en-US" sz="1400" baseline="0" dirty="0" err="1"/>
              <a:t>benoulli’s</a:t>
            </a:r>
            <a:r>
              <a:rPr lang="en-US" sz="1400" baseline="0" dirty="0"/>
              <a:t> inequality).  </a:t>
            </a:r>
            <a:r>
              <a:rPr lang="en-US" sz="1400" baseline="0" dirty="0" err="1"/>
              <a:t>Arrgh</a:t>
            </a:r>
            <a:r>
              <a:rPr lang="en-US" sz="1400" baseline="0" dirty="0"/>
              <a:t>!</a:t>
            </a:r>
          </a:p>
          <a:p>
            <a:endParaRPr lang="en-US" sz="1400" baseline="0" dirty="0"/>
          </a:p>
          <a:p>
            <a:r>
              <a:rPr lang="en-US" sz="1400" baseline="0" dirty="0"/>
              <a:t>Even when we finally finish a research project and painstakingly write it up for publication, the paper is inevitably rejected, Rejected, REJECTED!  </a:t>
            </a:r>
          </a:p>
          <a:p>
            <a:r>
              <a:rPr lang="en-US" sz="1400" dirty="0"/>
              <a:t>We are just not made to do research in Family Medicine … </a:t>
            </a:r>
          </a:p>
          <a:p>
            <a:endParaRPr lang="en-US" sz="1400" dirty="0"/>
          </a:p>
        </p:txBody>
      </p:sp>
      <p:sp>
        <p:nvSpPr>
          <p:cNvPr id="4" name="Slide Number Placeholder 3"/>
          <p:cNvSpPr>
            <a:spLocks noGrp="1"/>
          </p:cNvSpPr>
          <p:nvPr>
            <p:ph type="sldNum" sz="quarter" idx="10"/>
          </p:nvPr>
        </p:nvSpPr>
        <p:spPr/>
        <p:txBody>
          <a:bodyPr/>
          <a:lstStyle/>
          <a:p>
            <a:fld id="{F7860E2A-D338-4B14-8708-DFF96873C326}" type="slidenum">
              <a:rPr lang="en-US" smtClean="0"/>
              <a:t>6</a:t>
            </a:fld>
            <a:endParaRPr lang="en-US"/>
          </a:p>
        </p:txBody>
      </p:sp>
    </p:spTree>
    <p:extLst>
      <p:ext uri="{BB962C8B-B14F-4D97-AF65-F5344CB8AC3E}">
        <p14:creationId xmlns:p14="http://schemas.microsoft.com/office/powerpoint/2010/main" val="827412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We</a:t>
            </a:r>
            <a:r>
              <a:rPr lang="en-US" sz="1600" baseline="0" dirty="0"/>
              <a:t> in Family Medicine are the ADD of specialties – collective Attentional Deficit Disorder -- we can only maintain an interest in topic in units of 15 minutes or less (even that is a stretch for many of us) and most of our researchers, as well as clinicians, bounce around from topic to topic. At heart, we are wandering, migratory, shifting, and even nomadic in our interests.  The research cycle from start to publication is often 7 years or more….we just aren’t built for it! </a:t>
            </a:r>
          </a:p>
          <a:p>
            <a:endParaRPr lang="en-US" baseline="0" dirty="0"/>
          </a:p>
        </p:txBody>
      </p:sp>
      <p:sp>
        <p:nvSpPr>
          <p:cNvPr id="4" name="Slide Number Placeholder 3"/>
          <p:cNvSpPr>
            <a:spLocks noGrp="1"/>
          </p:cNvSpPr>
          <p:nvPr>
            <p:ph type="sldNum" sz="quarter" idx="10"/>
          </p:nvPr>
        </p:nvSpPr>
        <p:spPr/>
        <p:txBody>
          <a:bodyPr/>
          <a:lstStyle/>
          <a:p>
            <a:fld id="{F7860E2A-D338-4B14-8708-DFF96873C326}" type="slidenum">
              <a:rPr lang="en-US" smtClean="0"/>
              <a:t>7</a:t>
            </a:fld>
            <a:endParaRPr lang="en-US"/>
          </a:p>
        </p:txBody>
      </p:sp>
    </p:spTree>
    <p:extLst>
      <p:ext uri="{BB962C8B-B14F-4D97-AF65-F5344CB8AC3E}">
        <p14:creationId xmlns:p14="http://schemas.microsoft.com/office/powerpoint/2010/main" val="3444553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400" dirty="0"/>
              <a:t>Let be honest –– we are experts at patient care, we are awesome at education – why not focus on what we do </a:t>
            </a:r>
            <a:r>
              <a:rPr lang="en-US" sz="1400" b="1" dirty="0"/>
              <a:t>best?</a:t>
            </a:r>
          </a:p>
          <a:p>
            <a:pPr lvl="0"/>
            <a:endParaRPr lang="en-US" sz="1400" dirty="0"/>
          </a:p>
          <a:p>
            <a:pPr lvl="0"/>
            <a:r>
              <a:rPr lang="en-US" sz="1400" baseline="0" dirty="0"/>
              <a:t>– all the studies show it and we see it in every medical school and residency </a:t>
            </a:r>
            <a:r>
              <a:rPr lang="en-US" sz="1400" dirty="0"/>
              <a:t>– We</a:t>
            </a:r>
            <a:r>
              <a:rPr lang="en-US" sz="1400" baseline="0" dirty="0"/>
              <a:t> are AMAZING  when we see patients and teach the next generation. </a:t>
            </a:r>
          </a:p>
          <a:p>
            <a:pPr lvl="0"/>
            <a:r>
              <a:rPr lang="en-US" sz="1400" dirty="0"/>
              <a:t>Face it!  We should just focus on being good at these things and leave research</a:t>
            </a:r>
            <a:r>
              <a:rPr lang="en-US" sz="1400" baseline="0" dirty="0"/>
              <a:t> to other disciplines  -- the folks in Internal Medicine, </a:t>
            </a:r>
            <a:r>
              <a:rPr lang="en-US" sz="1400" baseline="0" dirty="0" err="1"/>
              <a:t>Peds</a:t>
            </a:r>
            <a:r>
              <a:rPr lang="en-US" sz="1400" baseline="0" dirty="0"/>
              <a:t>, and OB always say they are smarter than us– let them knock themselves out doing research rather than us! </a:t>
            </a:r>
            <a:r>
              <a:rPr lang="en-US" sz="1400" kern="1200" dirty="0">
                <a:solidFill>
                  <a:schemeClr val="tx1"/>
                </a:solidFill>
                <a:effectLst/>
                <a:latin typeface="+mn-lt"/>
                <a:ea typeface="+mn-ea"/>
                <a:cs typeface="+mn-cs"/>
              </a:rPr>
              <a:t>In the meantime we can generate more </a:t>
            </a:r>
            <a:r>
              <a:rPr lang="en-US" sz="1400" kern="1200" dirty="0" err="1">
                <a:solidFill>
                  <a:schemeClr val="tx1"/>
                </a:solidFill>
                <a:effectLst/>
                <a:latin typeface="+mn-lt"/>
                <a:ea typeface="+mn-ea"/>
                <a:cs typeface="+mn-cs"/>
              </a:rPr>
              <a:t>wRVUs</a:t>
            </a:r>
            <a:r>
              <a:rPr lang="en-US" sz="1400" kern="1200" dirty="0">
                <a:solidFill>
                  <a:schemeClr val="tx1"/>
                </a:solidFill>
                <a:effectLst/>
                <a:latin typeface="+mn-lt"/>
                <a:ea typeface="+mn-ea"/>
                <a:cs typeface="+mn-cs"/>
              </a:rPr>
              <a:t>, lead</a:t>
            </a:r>
            <a:r>
              <a:rPr lang="en-US" sz="1400" kern="1200" baseline="0" dirty="0">
                <a:solidFill>
                  <a:schemeClr val="tx1"/>
                </a:solidFill>
                <a:effectLst/>
                <a:latin typeface="+mn-lt"/>
                <a:ea typeface="+mn-ea"/>
                <a:cs typeface="+mn-cs"/>
              </a:rPr>
              <a:t> a group visit, mentor a student, </a:t>
            </a:r>
            <a:r>
              <a:rPr lang="en-US" sz="1400" kern="1200" dirty="0">
                <a:solidFill>
                  <a:schemeClr val="tx1"/>
                </a:solidFill>
                <a:effectLst/>
                <a:latin typeface="+mn-lt"/>
                <a:ea typeface="+mn-ea"/>
                <a:cs typeface="+mn-cs"/>
              </a:rPr>
              <a:t>and maybe see our families and kids once and a while.    </a:t>
            </a:r>
          </a:p>
          <a:p>
            <a:endParaRPr lang="en-US" sz="1400" baseline="0" dirty="0"/>
          </a:p>
          <a:p>
            <a:r>
              <a:rPr lang="en-US" sz="1400" baseline="0" dirty="0"/>
              <a:t>Queen and Freddie Mercury knew, let’s sing together -- “we are the champions, we are champions, clinicians and teachers, let someone else be the researchers, of the world”</a:t>
            </a:r>
          </a:p>
        </p:txBody>
      </p:sp>
      <p:sp>
        <p:nvSpPr>
          <p:cNvPr id="4" name="Slide Number Placeholder 3"/>
          <p:cNvSpPr>
            <a:spLocks noGrp="1"/>
          </p:cNvSpPr>
          <p:nvPr>
            <p:ph type="sldNum" sz="quarter" idx="10"/>
          </p:nvPr>
        </p:nvSpPr>
        <p:spPr/>
        <p:txBody>
          <a:bodyPr/>
          <a:lstStyle/>
          <a:p>
            <a:fld id="{F7860E2A-D338-4B14-8708-DFF96873C326}" type="slidenum">
              <a:rPr lang="en-US" smtClean="0"/>
              <a:t>8</a:t>
            </a:fld>
            <a:endParaRPr lang="en-US"/>
          </a:p>
        </p:txBody>
      </p:sp>
    </p:spTree>
    <p:extLst>
      <p:ext uri="{BB962C8B-B14F-4D97-AF65-F5344CB8AC3E}">
        <p14:creationId xmlns:p14="http://schemas.microsoft.com/office/powerpoint/2010/main" val="3930609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We are amateurs in a world of highly trained, exquisitely</a:t>
            </a:r>
            <a:r>
              <a:rPr lang="en-US" sz="1400" baseline="0" dirty="0"/>
              <a:t> prepared professional research players, </a:t>
            </a:r>
            <a:r>
              <a:rPr lang="en-US" sz="1400" dirty="0"/>
              <a:t>teams, and franchises. There is a false sense in family</a:t>
            </a:r>
            <a:r>
              <a:rPr lang="en-US" sz="1400" baseline="0" dirty="0"/>
              <a:t> medicine that </a:t>
            </a:r>
            <a:r>
              <a:rPr lang="en-US" sz="1400" dirty="0"/>
              <a:t>“everyone can be a researcher” – even without training. </a:t>
            </a:r>
          </a:p>
          <a:p>
            <a:r>
              <a:rPr lang="en-US" sz="1400" dirty="0"/>
              <a:t>Raise your hand if you ever had more than a 1 year of research training? </a:t>
            </a:r>
          </a:p>
          <a:p>
            <a:endParaRPr lang="en-US" sz="1400" dirty="0"/>
          </a:p>
          <a:p>
            <a:r>
              <a:rPr lang="en-US" sz="1400" dirty="0"/>
              <a:t>Many</a:t>
            </a:r>
            <a:r>
              <a:rPr lang="en-US" sz="1400" baseline="0" dirty="0"/>
              <a:t> of our most accomplished researchers met at the University of Wisconsin about a decade ago to determine how long it takes to transform a neophyte FM investigator into an independent, funded researcher – guess what – they came up with 10 years as the “incubation time”.  We send out our sweet, naïve, researchers into the field with at most 1-2 years of faculty development and what happens to them?  </a:t>
            </a:r>
            <a:endParaRPr lang="en-US" sz="1400" dirty="0"/>
          </a:p>
        </p:txBody>
      </p:sp>
      <p:sp>
        <p:nvSpPr>
          <p:cNvPr id="4" name="Slide Number Placeholder 3"/>
          <p:cNvSpPr>
            <a:spLocks noGrp="1"/>
          </p:cNvSpPr>
          <p:nvPr>
            <p:ph type="sldNum" sz="quarter" idx="10"/>
          </p:nvPr>
        </p:nvSpPr>
        <p:spPr/>
        <p:txBody>
          <a:bodyPr/>
          <a:lstStyle/>
          <a:p>
            <a:fld id="{F7860E2A-D338-4B14-8708-DFF96873C326}" type="slidenum">
              <a:rPr lang="en-US" smtClean="0"/>
              <a:t>9</a:t>
            </a:fld>
            <a:endParaRPr lang="en-US"/>
          </a:p>
        </p:txBody>
      </p:sp>
    </p:spTree>
    <p:extLst>
      <p:ext uri="{BB962C8B-B14F-4D97-AF65-F5344CB8AC3E}">
        <p14:creationId xmlns:p14="http://schemas.microsoft.com/office/powerpoint/2010/main" val="27132586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06099" y="1971573"/>
            <a:ext cx="6853412" cy="1102519"/>
          </a:xfrm>
        </p:spPr>
        <p:txBody>
          <a:bodyPr>
            <a:normAutofit/>
          </a:bodyPr>
          <a:lstStyle>
            <a:lvl1pPr algn="ctr">
              <a:defRPr sz="3800" b="1" i="0">
                <a:solidFill>
                  <a:schemeClr val="tx1"/>
                </a:solidFill>
                <a:latin typeface="Helvetica"/>
                <a:cs typeface="Helvetica"/>
              </a:defRPr>
            </a:lvl1pPr>
          </a:lstStyle>
          <a:p>
            <a:r>
              <a:rPr lang="en-US" dirty="0"/>
              <a:t>Click to edit Master title style</a:t>
            </a:r>
            <a:br>
              <a:rPr lang="en-US" dirty="0"/>
            </a:br>
            <a:r>
              <a:rPr lang="en-US" dirty="0"/>
              <a:t>Click to edit Master title style Click to edit Master title style</a:t>
            </a:r>
          </a:p>
        </p:txBody>
      </p:sp>
      <p:sp>
        <p:nvSpPr>
          <p:cNvPr id="3" name="Subtitle 2"/>
          <p:cNvSpPr>
            <a:spLocks noGrp="1"/>
          </p:cNvSpPr>
          <p:nvPr>
            <p:ph type="subTitle" idx="1" hasCustomPrompt="1"/>
          </p:nvPr>
        </p:nvSpPr>
        <p:spPr>
          <a:xfrm>
            <a:off x="1492316" y="3439660"/>
            <a:ext cx="6079746" cy="1314450"/>
          </a:xfrm>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3000" b="0" i="1">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br>
              <a:rPr lang="en-US" dirty="0"/>
            </a:br>
            <a:r>
              <a:rPr lang="en-US" dirty="0"/>
              <a:t>Click to edit Master subtitle style</a:t>
            </a:r>
          </a:p>
          <a:p>
            <a:endParaRPr lang="en-US" dirty="0"/>
          </a:p>
        </p:txBody>
      </p:sp>
    </p:spTree>
    <p:extLst>
      <p:ext uri="{BB962C8B-B14F-4D97-AF65-F5344CB8AC3E}">
        <p14:creationId xmlns:p14="http://schemas.microsoft.com/office/powerpoint/2010/main" val="3174556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981088"/>
            <a:ext cx="8229600" cy="857250"/>
          </a:xfrm>
          <a:prstGeom prst="rect">
            <a:avLst/>
          </a:prstGeom>
        </p:spPr>
        <p:txBody>
          <a:bodyPr vert="horz" lIns="91440" tIns="45720" rIns="91440" bIns="45720" rtlCol="0" anchor="ctr">
            <a:normAutofit/>
          </a:bodyPr>
          <a:lstStyle/>
          <a:p>
            <a:r>
              <a:rPr lang="en-US" dirty="0"/>
              <a:t>Click to edit Master title style</a:t>
            </a:r>
            <a:br>
              <a:rPr lang="en-US" dirty="0"/>
            </a:br>
            <a:r>
              <a:rPr lang="en-US" dirty="0"/>
              <a:t>Click to edit Master title style</a:t>
            </a:r>
          </a:p>
        </p:txBody>
      </p:sp>
      <p:sp>
        <p:nvSpPr>
          <p:cNvPr id="4" name="Text Placeholder 2"/>
          <p:cNvSpPr>
            <a:spLocks noGrp="1"/>
          </p:cNvSpPr>
          <p:nvPr>
            <p:ph idx="1"/>
          </p:nvPr>
        </p:nvSpPr>
        <p:spPr>
          <a:xfrm>
            <a:off x="457200" y="1975260"/>
            <a:ext cx="8229600" cy="296015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7955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2025005F-F023-4C29-8DC5-21001A528320}" type="datetimeFigureOut">
              <a:rPr lang="en-US" smtClean="0"/>
              <a:t>5/3/18</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06FCE7D0-F446-46EF-B48E-31F9CE8A021F}" type="slidenum">
              <a:rPr lang="en-US" smtClean="0"/>
              <a:t>‹#›</a:t>
            </a:fld>
            <a:endParaRPr lang="en-US"/>
          </a:p>
        </p:txBody>
      </p:sp>
    </p:spTree>
    <p:extLst>
      <p:ext uri="{BB962C8B-B14F-4D97-AF65-F5344CB8AC3E}">
        <p14:creationId xmlns:p14="http://schemas.microsoft.com/office/powerpoint/2010/main" val="8864986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20754"/>
            <a:ext cx="8229600" cy="890899"/>
          </a:xfrm>
          <a:prstGeom prst="rect">
            <a:avLst/>
          </a:prstGeom>
        </p:spPr>
        <p:txBody>
          <a:bodyPr vert="horz" lIns="91440" tIns="45720" rIns="91440" bIns="45720" rtlCol="0" anchor="ctr">
            <a:normAutofit/>
          </a:bodyPr>
          <a:lstStyle/>
          <a:p>
            <a:r>
              <a:rPr lang="en-US" dirty="0"/>
              <a:t>Click to edit Master title style</a:t>
            </a:r>
            <a:br>
              <a:rPr lang="en-US" dirty="0"/>
            </a:br>
            <a:r>
              <a:rPr lang="en-US" dirty="0"/>
              <a:t>Click to edit Master title style</a:t>
            </a:r>
          </a:p>
        </p:txBody>
      </p:sp>
      <p:sp>
        <p:nvSpPr>
          <p:cNvPr id="3" name="Text Placeholder 2"/>
          <p:cNvSpPr>
            <a:spLocks noGrp="1"/>
          </p:cNvSpPr>
          <p:nvPr>
            <p:ph type="body" idx="1"/>
          </p:nvPr>
        </p:nvSpPr>
        <p:spPr>
          <a:xfrm>
            <a:off x="457200" y="2014927"/>
            <a:ext cx="8229600" cy="29671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8395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457200" rtl="0" eaLnBrk="1" latinLnBrk="0" hangingPunct="1">
        <a:spcBef>
          <a:spcPct val="0"/>
        </a:spcBef>
        <a:buNone/>
        <a:defRPr sz="4000" b="1" i="0" kern="1200">
          <a:solidFill>
            <a:schemeClr val="tx1"/>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b="0" i="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70728" y="-1"/>
            <a:ext cx="5329787" cy="5183765"/>
          </a:xfrm>
          <a:prstGeom prst="rect">
            <a:avLst/>
          </a:prstGeom>
        </p:spPr>
      </p:pic>
    </p:spTree>
    <p:extLst>
      <p:ext uri="{BB962C8B-B14F-4D97-AF65-F5344CB8AC3E}">
        <p14:creationId xmlns:p14="http://schemas.microsoft.com/office/powerpoint/2010/main" val="1495043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9660" y="906449"/>
            <a:ext cx="8721303" cy="2784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9659" y="3878219"/>
            <a:ext cx="8721303" cy="800219"/>
          </a:xfrm>
          <a:prstGeom prst="rect">
            <a:avLst/>
          </a:prstGeom>
          <a:noFill/>
        </p:spPr>
        <p:txBody>
          <a:bodyPr wrap="square" rtlCol="0">
            <a:spAutoFit/>
          </a:bodyPr>
          <a:lstStyle/>
          <a:p>
            <a:r>
              <a:rPr lang="en-US" sz="2300" dirty="0"/>
              <a:t>Death of the Jedi younglings….</a:t>
            </a:r>
            <a:r>
              <a:rPr lang="en-US" sz="2300" b="1" i="1" dirty="0">
                <a:solidFill>
                  <a:srgbClr val="C00000"/>
                </a:solidFill>
              </a:rPr>
              <a:t>Star Wars: The Last Jedi</a:t>
            </a:r>
            <a:r>
              <a:rPr lang="en-US" sz="2300" dirty="0"/>
              <a:t>….and  also true for new researchers in Family Medicine 1980-present</a:t>
            </a:r>
          </a:p>
        </p:txBody>
      </p:sp>
    </p:spTree>
    <p:extLst>
      <p:ext uri="{BB962C8B-B14F-4D97-AF65-F5344CB8AC3E}">
        <p14:creationId xmlns:p14="http://schemas.microsoft.com/office/powerpoint/2010/main" val="2144236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0616" y="889801"/>
            <a:ext cx="457200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175675"/>
            <a:ext cx="4074898" cy="2436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9466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47008" y="757119"/>
            <a:ext cx="8218158" cy="3780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8999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9669"/>
            <a:ext cx="8229600" cy="890899"/>
          </a:xfrm>
        </p:spPr>
        <p:txBody>
          <a:bodyPr>
            <a:normAutofit fontScale="90000"/>
          </a:bodyPr>
          <a:lstStyle/>
          <a:p>
            <a:r>
              <a:rPr lang="en-US" dirty="0"/>
              <a:t>Why Not Research in FM?</a:t>
            </a:r>
            <a:br>
              <a:rPr lang="en-US" dirty="0"/>
            </a:br>
            <a:r>
              <a:rPr lang="en-US" dirty="0"/>
              <a:t>…a superfluous question!! </a:t>
            </a:r>
          </a:p>
        </p:txBody>
      </p:sp>
      <p:sp>
        <p:nvSpPr>
          <p:cNvPr id="3" name="Content Placeholder 2"/>
          <p:cNvSpPr>
            <a:spLocks noGrp="1"/>
          </p:cNvSpPr>
          <p:nvPr>
            <p:ph idx="1"/>
          </p:nvPr>
        </p:nvSpPr>
        <p:spPr>
          <a:xfrm>
            <a:off x="457200" y="1846398"/>
            <a:ext cx="8229600" cy="2967164"/>
          </a:xfrm>
        </p:spPr>
        <p:txBody>
          <a:bodyPr/>
          <a:lstStyle/>
          <a:p>
            <a:r>
              <a:rPr lang="en-US" sz="2400" dirty="0"/>
              <a:t>We don’t have a focused discipline that can be studied</a:t>
            </a:r>
          </a:p>
          <a:p>
            <a:r>
              <a:rPr lang="en-US" sz="2400" dirty="0"/>
              <a:t>We lack the resources</a:t>
            </a:r>
          </a:p>
          <a:p>
            <a:r>
              <a:rPr lang="en-US" sz="2400" dirty="0"/>
              <a:t>Our identity is as clinicians and teachers</a:t>
            </a:r>
          </a:p>
          <a:p>
            <a:r>
              <a:rPr lang="en-US" sz="2400" dirty="0"/>
              <a:t>We are amateurs at research</a:t>
            </a:r>
          </a:p>
          <a:p>
            <a:r>
              <a:rPr lang="en-US" sz="2400" dirty="0"/>
              <a:t>We kill off researchers </a:t>
            </a:r>
          </a:p>
          <a:p>
            <a:r>
              <a:rPr lang="en-US" sz="2400" dirty="0"/>
              <a:t>Research kills off joy</a:t>
            </a:r>
          </a:p>
          <a:p>
            <a:endParaRPr lang="en-US" dirty="0"/>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7230358" y="3065282"/>
            <a:ext cx="1748280" cy="1748280"/>
          </a:xfrm>
          <a:prstGeom prst="rect">
            <a:avLst/>
          </a:prstGeom>
          <a:noFill/>
          <a:ln w="19050" cmpd="sng">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97775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6099" y="2424797"/>
            <a:ext cx="6853412" cy="1102519"/>
          </a:xfrm>
        </p:spPr>
        <p:txBody>
          <a:bodyPr>
            <a:normAutofit fontScale="90000"/>
          </a:bodyPr>
          <a:lstStyle/>
          <a:p>
            <a:r>
              <a:rPr lang="en-US" dirty="0"/>
              <a:t>Should Family Medicine Educators Be Expected to Do Research?</a:t>
            </a:r>
          </a:p>
        </p:txBody>
      </p:sp>
      <p:pic>
        <p:nvPicPr>
          <p:cNvPr id="5" name="Picture 4"/>
          <p:cNvPicPr>
            <a:picLocks noChangeAspect="1"/>
          </p:cNvPicPr>
          <p:nvPr/>
        </p:nvPicPr>
        <p:blipFill>
          <a:blip r:embed="rId3"/>
          <a:stretch>
            <a:fillRect/>
          </a:stretch>
        </p:blipFill>
        <p:spPr>
          <a:xfrm>
            <a:off x="3357586" y="960078"/>
            <a:ext cx="2350438" cy="1128211"/>
          </a:xfrm>
          <a:prstGeom prst="rect">
            <a:avLst/>
          </a:prstGeom>
        </p:spPr>
      </p:pic>
    </p:spTree>
    <p:extLst>
      <p:ext uri="{BB962C8B-B14F-4D97-AF65-F5344CB8AC3E}">
        <p14:creationId xmlns:p14="http://schemas.microsoft.com/office/powerpoint/2010/main" val="153764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1755" y="986160"/>
            <a:ext cx="5505254" cy="3578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9904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889BE4D-152D-3147-B0C2-5F8A4623CEB2}"/>
              </a:ext>
            </a:extLst>
          </p:cNvPr>
          <p:cNvPicPr>
            <a:picLocks noGrp="1" noChangeAspect="1"/>
          </p:cNvPicPr>
          <p:nvPr>
            <p:ph idx="1"/>
          </p:nvPr>
        </p:nvPicPr>
        <p:blipFill>
          <a:blip r:embed="rId3"/>
          <a:stretch>
            <a:fillRect/>
          </a:stretch>
        </p:blipFill>
        <p:spPr>
          <a:xfrm>
            <a:off x="1738993" y="589518"/>
            <a:ext cx="5619197" cy="4209994"/>
          </a:xfrm>
          <a:prstGeom prst="rect">
            <a:avLst/>
          </a:prstGeom>
        </p:spPr>
      </p:pic>
    </p:spTree>
    <p:extLst>
      <p:ext uri="{BB962C8B-B14F-4D97-AF65-F5344CB8AC3E}">
        <p14:creationId xmlns:p14="http://schemas.microsoft.com/office/powerpoint/2010/main" val="3846074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B5B79D-6524-2644-B38C-2769FD7F6F15}"/>
              </a:ext>
            </a:extLst>
          </p:cNvPr>
          <p:cNvPicPr>
            <a:picLocks noChangeAspect="1"/>
          </p:cNvPicPr>
          <p:nvPr/>
        </p:nvPicPr>
        <p:blipFill>
          <a:blip r:embed="rId3"/>
          <a:stretch>
            <a:fillRect/>
          </a:stretch>
        </p:blipFill>
        <p:spPr>
          <a:xfrm>
            <a:off x="2639785" y="686707"/>
            <a:ext cx="4064000" cy="4064000"/>
          </a:xfrm>
          <a:prstGeom prst="rect">
            <a:avLst/>
          </a:prstGeom>
        </p:spPr>
      </p:pic>
    </p:spTree>
    <p:extLst>
      <p:ext uri="{BB962C8B-B14F-4D97-AF65-F5344CB8AC3E}">
        <p14:creationId xmlns:p14="http://schemas.microsoft.com/office/powerpoint/2010/main" val="522688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782E-A317-8C46-8206-F4FF4A99CCD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58CB8F0-C6C2-114B-AE24-91D3A7A58265}"/>
              </a:ext>
            </a:extLst>
          </p:cNvPr>
          <p:cNvPicPr>
            <a:picLocks noGrp="1" noChangeAspect="1"/>
          </p:cNvPicPr>
          <p:nvPr>
            <p:ph idx="1"/>
          </p:nvPr>
        </p:nvPicPr>
        <p:blipFill>
          <a:blip r:embed="rId3"/>
          <a:stretch>
            <a:fillRect/>
          </a:stretch>
        </p:blipFill>
        <p:spPr>
          <a:xfrm>
            <a:off x="1958295" y="781731"/>
            <a:ext cx="5227410" cy="3920558"/>
          </a:xfrm>
        </p:spPr>
      </p:pic>
    </p:spTree>
    <p:extLst>
      <p:ext uri="{BB962C8B-B14F-4D97-AF65-F5344CB8AC3E}">
        <p14:creationId xmlns:p14="http://schemas.microsoft.com/office/powerpoint/2010/main" val="3935440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9564E4-45F8-A648-8A02-E7DD9D515249}"/>
              </a:ext>
            </a:extLst>
          </p:cNvPr>
          <p:cNvPicPr>
            <a:picLocks noChangeAspect="1"/>
          </p:cNvPicPr>
          <p:nvPr/>
        </p:nvPicPr>
        <p:blipFill>
          <a:blip r:embed="rId3"/>
          <a:stretch>
            <a:fillRect/>
          </a:stretch>
        </p:blipFill>
        <p:spPr>
          <a:xfrm>
            <a:off x="2555421" y="604157"/>
            <a:ext cx="4165600" cy="4165600"/>
          </a:xfrm>
          <a:prstGeom prst="rect">
            <a:avLst/>
          </a:prstGeom>
        </p:spPr>
      </p:pic>
    </p:spTree>
    <p:extLst>
      <p:ext uri="{BB962C8B-B14F-4D97-AF65-F5344CB8AC3E}">
        <p14:creationId xmlns:p14="http://schemas.microsoft.com/office/powerpoint/2010/main" val="4240285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Should Family Medicine Educators Be Expected to Do Research?</a:t>
            </a:r>
          </a:p>
        </p:txBody>
      </p:sp>
      <p:sp>
        <p:nvSpPr>
          <p:cNvPr id="3" name="Subtitle 2"/>
          <p:cNvSpPr>
            <a:spLocks noGrp="1"/>
          </p:cNvSpPr>
          <p:nvPr>
            <p:ph type="subTitle" idx="1"/>
          </p:nvPr>
        </p:nvSpPr>
        <p:spPr/>
        <p:txBody>
          <a:bodyPr/>
          <a:lstStyle/>
          <a:p>
            <a:endParaRPr lang="en-US" sz="1600" dirty="0"/>
          </a:p>
          <a:p>
            <a:r>
              <a:rPr lang="en-US" dirty="0"/>
              <a:t>A Point-Counterpoint Debate</a:t>
            </a:r>
          </a:p>
        </p:txBody>
      </p:sp>
    </p:spTree>
    <p:extLst>
      <p:ext uri="{BB962C8B-B14F-4D97-AF65-F5344CB8AC3E}">
        <p14:creationId xmlns:p14="http://schemas.microsoft.com/office/powerpoint/2010/main" val="653720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92059-5A19-1A47-AD5E-86597318E65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BDD762B-02EE-D044-9B4D-2C818F96EF3B}"/>
              </a:ext>
            </a:extLst>
          </p:cNvPr>
          <p:cNvPicPr>
            <a:picLocks noGrp="1" noChangeAspect="1"/>
          </p:cNvPicPr>
          <p:nvPr>
            <p:ph idx="1"/>
          </p:nvPr>
        </p:nvPicPr>
        <p:blipFill>
          <a:blip r:embed="rId3"/>
          <a:stretch>
            <a:fillRect/>
          </a:stretch>
        </p:blipFill>
        <p:spPr>
          <a:xfrm>
            <a:off x="1275805" y="673418"/>
            <a:ext cx="6592389" cy="3924708"/>
          </a:xfrm>
        </p:spPr>
      </p:pic>
    </p:spTree>
    <p:extLst>
      <p:ext uri="{BB962C8B-B14F-4D97-AF65-F5344CB8AC3E}">
        <p14:creationId xmlns:p14="http://schemas.microsoft.com/office/powerpoint/2010/main" val="4007573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C3B378-B01D-A948-B65D-C451D3E72EB9}"/>
              </a:ext>
            </a:extLst>
          </p:cNvPr>
          <p:cNvPicPr>
            <a:picLocks noChangeAspect="1"/>
          </p:cNvPicPr>
          <p:nvPr/>
        </p:nvPicPr>
        <p:blipFill>
          <a:blip r:embed="rId3"/>
          <a:stretch>
            <a:fillRect/>
          </a:stretch>
        </p:blipFill>
        <p:spPr>
          <a:xfrm>
            <a:off x="1898649" y="674006"/>
            <a:ext cx="5612493" cy="3996095"/>
          </a:xfrm>
          <a:prstGeom prst="rect">
            <a:avLst/>
          </a:prstGeom>
        </p:spPr>
      </p:pic>
    </p:spTree>
    <p:extLst>
      <p:ext uri="{BB962C8B-B14F-4D97-AF65-F5344CB8AC3E}">
        <p14:creationId xmlns:p14="http://schemas.microsoft.com/office/powerpoint/2010/main" val="3805656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 </a:t>
            </a:r>
          </a:p>
        </p:txBody>
      </p:sp>
      <p:sp>
        <p:nvSpPr>
          <p:cNvPr id="3" name="Content Placeholder 2"/>
          <p:cNvSpPr>
            <a:spLocks noGrp="1"/>
          </p:cNvSpPr>
          <p:nvPr>
            <p:ph idx="1"/>
          </p:nvPr>
        </p:nvSpPr>
        <p:spPr>
          <a:xfrm>
            <a:off x="1675737" y="2010316"/>
            <a:ext cx="5792525" cy="2302631"/>
          </a:xfrm>
        </p:spPr>
        <p:txBody>
          <a:bodyPr/>
          <a:lstStyle/>
          <a:p>
            <a:pPr marL="0" indent="0" algn="ctr">
              <a:buNone/>
            </a:pPr>
            <a:r>
              <a:rPr lang="en-US" dirty="0"/>
              <a:t>There is room for discovery in everything we do. </a:t>
            </a:r>
          </a:p>
        </p:txBody>
      </p:sp>
    </p:spTree>
    <p:extLst>
      <p:ext uri="{BB962C8B-B14F-4D97-AF65-F5344CB8AC3E}">
        <p14:creationId xmlns:p14="http://schemas.microsoft.com/office/powerpoint/2010/main" val="4220653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1755" y="986160"/>
            <a:ext cx="5505254" cy="3578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0150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Why Research in FM…NOT a superfluous question </a:t>
            </a:r>
          </a:p>
        </p:txBody>
      </p:sp>
      <p:sp>
        <p:nvSpPr>
          <p:cNvPr id="3" name="Content Placeholder 2"/>
          <p:cNvSpPr>
            <a:spLocks noGrp="1"/>
          </p:cNvSpPr>
          <p:nvPr>
            <p:ph idx="1"/>
          </p:nvPr>
        </p:nvSpPr>
        <p:spPr/>
        <p:txBody>
          <a:bodyPr>
            <a:normAutofit lnSpcReduction="10000"/>
          </a:bodyPr>
          <a:lstStyle/>
          <a:p>
            <a:r>
              <a:rPr lang="en-US" sz="2400" dirty="0"/>
              <a:t>How do we need to know if what we do is effective?</a:t>
            </a:r>
          </a:p>
          <a:p>
            <a:r>
              <a:rPr lang="en-US" sz="2400" dirty="0"/>
              <a:t>Most research is done by subspecialists on sicker patients</a:t>
            </a:r>
          </a:p>
          <a:p>
            <a:r>
              <a:rPr lang="en-US" sz="2400" dirty="0"/>
              <a:t>We need our own body of knowledge</a:t>
            </a:r>
          </a:p>
          <a:p>
            <a:r>
              <a:rPr lang="en-US" sz="2400" dirty="0"/>
              <a:t>Credibility as teachers</a:t>
            </a:r>
          </a:p>
          <a:p>
            <a:r>
              <a:rPr lang="en-US" sz="2400" dirty="0"/>
              <a:t>It makes us better doctors and teachers</a:t>
            </a:r>
          </a:p>
          <a:p>
            <a:r>
              <a:rPr lang="en-US" sz="2400" dirty="0"/>
              <a:t>Research is fun</a:t>
            </a:r>
            <a:endParaRPr lang="en-US" dirty="0"/>
          </a:p>
        </p:txBody>
      </p:sp>
    </p:spTree>
    <p:extLst>
      <p:ext uri="{BB962C8B-B14F-4D97-AF65-F5344CB8AC3E}">
        <p14:creationId xmlns:p14="http://schemas.microsoft.com/office/powerpoint/2010/main" val="1794627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1386" y="1319775"/>
            <a:ext cx="3939871" cy="3550897"/>
          </a:xfrm>
        </p:spPr>
        <p:txBody>
          <a:bodyPr>
            <a:noAutofit/>
          </a:bodyPr>
          <a:lstStyle/>
          <a:p>
            <a:r>
              <a:rPr lang="en-US" sz="2400" dirty="0"/>
              <a:t>Opening Statements </a:t>
            </a:r>
          </a:p>
          <a:p>
            <a:pPr lvl="1"/>
            <a:r>
              <a:rPr lang="en-US" sz="2000" dirty="0"/>
              <a:t>POSE A QUESTION</a:t>
            </a:r>
          </a:p>
          <a:p>
            <a:r>
              <a:rPr lang="en-US" sz="2400" b="1" dirty="0"/>
              <a:t>Rebuttal</a:t>
            </a:r>
          </a:p>
          <a:p>
            <a:r>
              <a:rPr lang="en-US" sz="2400" dirty="0"/>
              <a:t>10 minute- Discussion </a:t>
            </a:r>
          </a:p>
          <a:p>
            <a:r>
              <a:rPr lang="en-US" sz="2400" dirty="0"/>
              <a:t>10 minute- Questions</a:t>
            </a:r>
          </a:p>
          <a:p>
            <a:r>
              <a:rPr lang="en-US" sz="2400" dirty="0"/>
              <a:t>Closing Statements</a:t>
            </a:r>
          </a:p>
        </p:txBody>
      </p:sp>
      <p:pic>
        <p:nvPicPr>
          <p:cNvPr id="5" name="Picture 4"/>
          <p:cNvPicPr>
            <a:picLocks noChangeAspect="1"/>
          </p:cNvPicPr>
          <p:nvPr/>
        </p:nvPicPr>
        <p:blipFill>
          <a:blip r:embed="rId3"/>
          <a:stretch>
            <a:fillRect/>
          </a:stretch>
        </p:blipFill>
        <p:spPr>
          <a:xfrm>
            <a:off x="4071257" y="1272138"/>
            <a:ext cx="4876800" cy="2743200"/>
          </a:xfrm>
          <a:prstGeom prst="rect">
            <a:avLst/>
          </a:prstGeom>
        </p:spPr>
      </p:pic>
    </p:spTree>
    <p:extLst>
      <p:ext uri="{BB962C8B-B14F-4D97-AF65-F5344CB8AC3E}">
        <p14:creationId xmlns:p14="http://schemas.microsoft.com/office/powerpoint/2010/main" val="18161964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&amp; Questions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684523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1755" y="986160"/>
            <a:ext cx="5505254" cy="3578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4815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61822" y="787179"/>
            <a:ext cx="6016752" cy="3760470"/>
          </a:xfrm>
          <a:prstGeom prst="rect">
            <a:avLst/>
          </a:prstGeom>
        </p:spPr>
      </p:pic>
      <p:pic>
        <p:nvPicPr>
          <p:cNvPr id="5" name="Picture 4"/>
          <p:cNvPicPr>
            <a:picLocks noChangeAspect="1"/>
          </p:cNvPicPr>
          <p:nvPr/>
        </p:nvPicPr>
        <p:blipFill rotWithShape="1">
          <a:blip r:embed="rId4"/>
          <a:srcRect b="50831"/>
          <a:stretch/>
        </p:blipFill>
        <p:spPr>
          <a:xfrm>
            <a:off x="2688204" y="3531662"/>
            <a:ext cx="1152619" cy="457200"/>
          </a:xfrm>
          <a:prstGeom prst="rect">
            <a:avLst/>
          </a:prstGeom>
        </p:spPr>
      </p:pic>
    </p:spTree>
    <p:extLst>
      <p:ext uri="{BB962C8B-B14F-4D97-AF65-F5344CB8AC3E}">
        <p14:creationId xmlns:p14="http://schemas.microsoft.com/office/powerpoint/2010/main" val="1798005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1386" y="1319775"/>
            <a:ext cx="3939871" cy="3550897"/>
          </a:xfrm>
        </p:spPr>
        <p:txBody>
          <a:bodyPr>
            <a:noAutofit/>
          </a:bodyPr>
          <a:lstStyle/>
          <a:p>
            <a:r>
              <a:rPr lang="en-US" sz="2400" dirty="0"/>
              <a:t>Opening Statements </a:t>
            </a:r>
          </a:p>
          <a:p>
            <a:pPr lvl="1"/>
            <a:r>
              <a:rPr lang="en-US" sz="2000" dirty="0"/>
              <a:t>POSE A QUESTION</a:t>
            </a:r>
          </a:p>
          <a:p>
            <a:r>
              <a:rPr lang="en-US" sz="2400" dirty="0"/>
              <a:t>Rebuttal</a:t>
            </a:r>
          </a:p>
          <a:p>
            <a:r>
              <a:rPr lang="en-US" sz="2400" dirty="0"/>
              <a:t>10 minute- Discussion </a:t>
            </a:r>
          </a:p>
          <a:p>
            <a:r>
              <a:rPr lang="en-US" sz="2400" dirty="0"/>
              <a:t>10 minute- Questions</a:t>
            </a:r>
          </a:p>
          <a:p>
            <a:r>
              <a:rPr lang="en-US" sz="2400" dirty="0"/>
              <a:t>Closing Statements</a:t>
            </a:r>
          </a:p>
        </p:txBody>
      </p:sp>
      <p:pic>
        <p:nvPicPr>
          <p:cNvPr id="5" name="Picture 4"/>
          <p:cNvPicPr>
            <a:picLocks noChangeAspect="1"/>
          </p:cNvPicPr>
          <p:nvPr/>
        </p:nvPicPr>
        <p:blipFill>
          <a:blip r:embed="rId3"/>
          <a:stretch>
            <a:fillRect/>
          </a:stretch>
        </p:blipFill>
        <p:spPr>
          <a:xfrm>
            <a:off x="4071257" y="1272138"/>
            <a:ext cx="4876800" cy="2743200"/>
          </a:xfrm>
          <a:prstGeom prst="rect">
            <a:avLst/>
          </a:prstGeom>
        </p:spPr>
      </p:pic>
    </p:spTree>
    <p:extLst>
      <p:ext uri="{BB962C8B-B14F-4D97-AF65-F5344CB8AC3E}">
        <p14:creationId xmlns:p14="http://schemas.microsoft.com/office/powerpoint/2010/main" val="509021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6099" y="2758752"/>
            <a:ext cx="6853412" cy="1102519"/>
          </a:xfrm>
        </p:spPr>
        <p:txBody>
          <a:bodyPr>
            <a:normAutofit fontScale="90000"/>
          </a:bodyPr>
          <a:lstStyle/>
          <a:p>
            <a:r>
              <a:rPr lang="en-US" dirty="0"/>
              <a:t>Should Family Medicine Educators Be Expected to Do Research?</a:t>
            </a:r>
          </a:p>
        </p:txBody>
      </p:sp>
      <p:pic>
        <p:nvPicPr>
          <p:cNvPr id="6" name="Picture 5"/>
          <p:cNvPicPr>
            <a:picLocks noChangeAspect="1"/>
          </p:cNvPicPr>
          <p:nvPr/>
        </p:nvPicPr>
        <p:blipFill>
          <a:blip r:embed="rId3"/>
          <a:stretch>
            <a:fillRect/>
          </a:stretch>
        </p:blipFill>
        <p:spPr>
          <a:xfrm>
            <a:off x="3297951" y="1000736"/>
            <a:ext cx="2469708" cy="1272393"/>
          </a:xfrm>
          <a:prstGeom prst="rect">
            <a:avLst/>
          </a:prstGeom>
        </p:spPr>
      </p:pic>
    </p:spTree>
    <p:extLst>
      <p:ext uri="{BB962C8B-B14F-4D97-AF65-F5344CB8AC3E}">
        <p14:creationId xmlns:p14="http://schemas.microsoft.com/office/powerpoint/2010/main" val="15275447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9890" y="1876156"/>
            <a:ext cx="4108225" cy="2560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200962" y="782526"/>
            <a:ext cx="6968658" cy="3884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5921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285" y="1315443"/>
            <a:ext cx="7579200" cy="3417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812022" y="784787"/>
            <a:ext cx="5276675" cy="461665"/>
          </a:xfrm>
          <a:prstGeom prst="rect">
            <a:avLst/>
          </a:prstGeom>
        </p:spPr>
        <p:txBody>
          <a:bodyPr wrap="square">
            <a:spAutoFit/>
          </a:bodyPr>
          <a:lstStyle/>
          <a:p>
            <a:pPr algn="ctr"/>
            <a:r>
              <a:rPr lang="en-US" sz="2400" b="1" i="1" dirty="0"/>
              <a:t>“All I am surrounded by is Fear”</a:t>
            </a:r>
          </a:p>
        </p:txBody>
      </p:sp>
    </p:spTree>
    <p:extLst>
      <p:ext uri="{BB962C8B-B14F-4D97-AF65-F5344CB8AC3E}">
        <p14:creationId xmlns:p14="http://schemas.microsoft.com/office/powerpoint/2010/main" val="2584459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39467" y="849716"/>
            <a:ext cx="3159008" cy="3159008"/>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165" y="1527169"/>
            <a:ext cx="2405469" cy="1804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6494981" y="1041415"/>
            <a:ext cx="1975998" cy="2967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7222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696" y="465961"/>
            <a:ext cx="4472730" cy="3354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21641" y="2029108"/>
            <a:ext cx="8565159" cy="646331"/>
          </a:xfrm>
          <a:prstGeom prst="rect">
            <a:avLst/>
          </a:prstGeom>
          <a:solidFill>
            <a:schemeClr val="accent3"/>
          </a:solidFill>
        </p:spPr>
        <p:txBody>
          <a:bodyPr wrap="square" rtlCol="0">
            <a:spAutoFit/>
          </a:bodyPr>
          <a:lstStyle/>
          <a:p>
            <a:pPr algn="ctr"/>
            <a:r>
              <a:rPr lang="en-US" sz="3600" dirty="0"/>
              <a:t>…</a:t>
            </a:r>
            <a:r>
              <a:rPr lang="en-US" sz="2400" dirty="0"/>
              <a:t>clinicians and teachers….</a:t>
            </a:r>
            <a:r>
              <a:rPr lang="en-US" sz="2400" i="1" dirty="0"/>
              <a:t>let someone else be the researchers</a:t>
            </a:r>
            <a:endParaRPr lang="en-US" sz="3600" i="1" dirty="0"/>
          </a:p>
        </p:txBody>
      </p:sp>
      <p:pic>
        <p:nvPicPr>
          <p:cNvPr id="1028" name="Picture 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308047" y="3146156"/>
            <a:ext cx="725110" cy="1348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8716" y="3050141"/>
            <a:ext cx="725487" cy="134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671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26" y="1137037"/>
            <a:ext cx="8743346" cy="2872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157827" y="1100620"/>
            <a:ext cx="2600325" cy="1321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391189" y="1683236"/>
            <a:ext cx="2133600" cy="369332"/>
          </a:xfrm>
          <a:prstGeom prst="rect">
            <a:avLst/>
          </a:prstGeom>
          <a:solidFill>
            <a:schemeClr val="bg1"/>
          </a:solidFill>
        </p:spPr>
        <p:txBody>
          <a:bodyPr wrap="square" rtlCol="0">
            <a:spAutoFit/>
          </a:bodyPr>
          <a:lstStyle/>
          <a:p>
            <a:r>
              <a:rPr lang="en-US" b="1" dirty="0"/>
              <a:t>REAL RESEARCHERS</a:t>
            </a:r>
          </a:p>
        </p:txBody>
      </p:sp>
    </p:spTree>
    <p:extLst>
      <p:ext uri="{BB962C8B-B14F-4D97-AF65-F5344CB8AC3E}">
        <p14:creationId xmlns:p14="http://schemas.microsoft.com/office/powerpoint/2010/main" val="40093649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7480</TotalTime>
  <Words>3028</Words>
  <Application>Microsoft Macintosh PowerPoint</Application>
  <PresentationFormat>On-screen Show (16:9)</PresentationFormat>
  <Paragraphs>212</Paragraphs>
  <Slides>28</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Helvetica</vt:lpstr>
      <vt:lpstr>Office Theme</vt:lpstr>
      <vt:lpstr>PowerPoint Presentation</vt:lpstr>
      <vt:lpstr>Should Family Medicine Educators Be Expected to Do Research?</vt:lpstr>
      <vt:lpstr>PowerPoint Presentation</vt:lpstr>
      <vt:lpstr>Should Family Medicine Educators Be Expected to Do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Not Research in FM? …a superfluous question!! </vt:lpstr>
      <vt:lpstr>Should Family Medicine Educators Be Expected to Do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 </vt:lpstr>
      <vt:lpstr>PowerPoint Presentation</vt:lpstr>
      <vt:lpstr>Why Research in FM…NOT a superfluous question </vt:lpstr>
      <vt:lpstr>PowerPoint Presentation</vt:lpstr>
      <vt:lpstr>Discussion &amp; Questions</vt:lpstr>
      <vt:lpstr>PowerPoint Presentation</vt:lpstr>
      <vt:lpstr>PowerPoint Presentation</vt:lpstr>
    </vt:vector>
  </TitlesOfParts>
  <Company>STFM</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Abuel</dc:creator>
  <cp:lastModifiedBy>Microsoft Office User</cp:lastModifiedBy>
  <cp:revision>75</cp:revision>
  <cp:lastPrinted>2018-04-23T18:33:27Z</cp:lastPrinted>
  <dcterms:created xsi:type="dcterms:W3CDTF">2013-07-17T19:19:39Z</dcterms:created>
  <dcterms:modified xsi:type="dcterms:W3CDTF">2018-05-03T15:41:20Z</dcterms:modified>
</cp:coreProperties>
</file>