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6" r:id="rId3"/>
    <p:sldId id="268" r:id="rId4"/>
    <p:sldId id="259" r:id="rId5"/>
    <p:sldId id="260" r:id="rId6"/>
    <p:sldId id="258" r:id="rId7"/>
    <p:sldId id="269" r:id="rId8"/>
    <p:sldId id="261" r:id="rId9"/>
    <p:sldId id="276" r:id="rId10"/>
    <p:sldId id="275" r:id="rId11"/>
    <p:sldId id="271" r:id="rId12"/>
    <p:sldId id="272" r:id="rId13"/>
    <p:sldId id="273" r:id="rId14"/>
    <p:sldId id="277" r:id="rId15"/>
    <p:sldId id="279" r:id="rId16"/>
    <p:sldId id="280" r:id="rId17"/>
    <p:sldId id="281" r:id="rId18"/>
    <p:sldId id="283" r:id="rId19"/>
    <p:sldId id="282" r:id="rId20"/>
    <p:sldId id="263" r:id="rId21"/>
    <p:sldId id="264" r:id="rId22"/>
    <p:sldId id="262" r:id="rId23"/>
    <p:sldId id="284" r:id="rId24"/>
    <p:sldId id="285" r:id="rId25"/>
    <p:sldId id="286" r:id="rId26"/>
    <p:sldId id="287" r:id="rId27"/>
    <p:sldId id="265" r:id="rId28"/>
    <p:sldId id="27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30" dt="2021-05-05T15:17:50.548"/>
    <p1510:client id="{16924E9C-E5B1-8169-42F1-2F0D966B7819}" v="147" dt="2021-02-18T15:13:27.254"/>
    <p1510:client id="{60D9563E-F9A7-1B2E-37F1-A90A3F9EDD49}" v="69" dt="2021-05-04T15:58:52.482"/>
    <p1510:client id="{87BB6651-509C-413F-B933-96EC6234E82E}" v="6724" dt="2021-02-17T18:44:57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an, Jessica B" userId="S::jessica.koran@unmc.edu::ad540402-bdf8-4c90-b550-5fd6d68c8db1" providerId="AD" clId="Web-{00000000-0000-0000-0000-000000000000}"/>
    <pc:docChg chg="modSld">
      <pc:chgData name="Koran, Jessica B" userId="S::jessica.koran@unmc.edu::ad540402-bdf8-4c90-b550-5fd6d68c8db1" providerId="AD" clId="Web-{00000000-0000-0000-0000-000000000000}" dt="2021-05-05T15:17:48.891" v="13" actId="20577"/>
      <pc:docMkLst>
        <pc:docMk/>
      </pc:docMkLst>
      <pc:sldChg chg="modSp">
        <pc:chgData name="Koran, Jessica B" userId="S::jessica.koran@unmc.edu::ad540402-bdf8-4c90-b550-5fd6d68c8db1" providerId="AD" clId="Web-{00000000-0000-0000-0000-000000000000}" dt="2021-05-05T15:17:48.891" v="13" actId="20577"/>
        <pc:sldMkLst>
          <pc:docMk/>
          <pc:sldMk cId="109857222" sldId="256"/>
        </pc:sldMkLst>
        <pc:spChg chg="mod">
          <ac:chgData name="Koran, Jessica B" userId="S::jessica.koran@unmc.edu::ad540402-bdf8-4c90-b550-5fd6d68c8db1" providerId="AD" clId="Web-{00000000-0000-0000-0000-000000000000}" dt="2021-05-05T15:17:48.891" v="13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Koran, Jessica B" userId="S::jessica.koran@unmc.edu::ad540402-bdf8-4c90-b550-5fd6d68c8db1" providerId="AD" clId="Web-{60D9563E-F9A7-1B2E-37F1-A90A3F9EDD49}"/>
    <pc:docChg chg="modSld">
      <pc:chgData name="Koran, Jessica B" userId="S::jessica.koran@unmc.edu::ad540402-bdf8-4c90-b550-5fd6d68c8db1" providerId="AD" clId="Web-{60D9563E-F9A7-1B2E-37F1-A90A3F9EDD49}" dt="2021-05-04T15:58:51.295" v="29" actId="14100"/>
      <pc:docMkLst>
        <pc:docMk/>
      </pc:docMkLst>
      <pc:sldChg chg="modSp">
        <pc:chgData name="Koran, Jessica B" userId="S::jessica.koran@unmc.edu::ad540402-bdf8-4c90-b550-5fd6d68c8db1" providerId="AD" clId="Web-{60D9563E-F9A7-1B2E-37F1-A90A3F9EDD49}" dt="2021-05-04T15:58:51.295" v="29" actId="14100"/>
        <pc:sldMkLst>
          <pc:docMk/>
          <pc:sldMk cId="3761510024" sldId="265"/>
        </pc:sldMkLst>
        <pc:spChg chg="mod">
          <ac:chgData name="Koran, Jessica B" userId="S::jessica.koran@unmc.edu::ad540402-bdf8-4c90-b550-5fd6d68c8db1" providerId="AD" clId="Web-{60D9563E-F9A7-1B2E-37F1-A90A3F9EDD49}" dt="2021-05-04T15:58:44.091" v="26" actId="20577"/>
          <ac:spMkLst>
            <pc:docMk/>
            <pc:sldMk cId="3761510024" sldId="265"/>
            <ac:spMk id="2" creationId="{53982195-2013-4533-A8C4-55B14DBF9BEB}"/>
          </ac:spMkLst>
        </pc:spChg>
        <pc:spChg chg="mod">
          <ac:chgData name="Koran, Jessica B" userId="S::jessica.koran@unmc.edu::ad540402-bdf8-4c90-b550-5fd6d68c8db1" providerId="AD" clId="Web-{60D9563E-F9A7-1B2E-37F1-A90A3F9EDD49}" dt="2021-05-04T15:58:51.295" v="29" actId="14100"/>
          <ac:spMkLst>
            <pc:docMk/>
            <pc:sldMk cId="3761510024" sldId="265"/>
            <ac:spMk id="3" creationId="{5720435D-3C84-4323-8B54-1B1E16BCA56F}"/>
          </ac:spMkLst>
        </pc:spChg>
      </pc:sldChg>
      <pc:sldChg chg="modSp">
        <pc:chgData name="Koran, Jessica B" userId="S::jessica.koran@unmc.edu::ad540402-bdf8-4c90-b550-5fd6d68c8db1" providerId="AD" clId="Web-{60D9563E-F9A7-1B2E-37F1-A90A3F9EDD49}" dt="2021-05-04T15:56:01.254" v="1" actId="20577"/>
        <pc:sldMkLst>
          <pc:docMk/>
          <pc:sldMk cId="2225169647" sldId="268"/>
        </pc:sldMkLst>
        <pc:spChg chg="mod">
          <ac:chgData name="Koran, Jessica B" userId="S::jessica.koran@unmc.edu::ad540402-bdf8-4c90-b550-5fd6d68c8db1" providerId="AD" clId="Web-{60D9563E-F9A7-1B2E-37F1-A90A3F9EDD49}" dt="2021-05-04T15:56:01.254" v="1" actId="20577"/>
          <ac:spMkLst>
            <pc:docMk/>
            <pc:sldMk cId="2225169647" sldId="268"/>
            <ac:spMk id="3" creationId="{C1BEBF30-443F-4F2C-8A3E-88F7CEE29A47}"/>
          </ac:spMkLst>
        </pc:spChg>
      </pc:sldChg>
      <pc:sldChg chg="modSp">
        <pc:chgData name="Koran, Jessica B" userId="S::jessica.koran@unmc.edu::ad540402-bdf8-4c90-b550-5fd6d68c8db1" providerId="AD" clId="Web-{60D9563E-F9A7-1B2E-37F1-A90A3F9EDD49}" dt="2021-05-04T15:58:05.058" v="25" actId="20577"/>
        <pc:sldMkLst>
          <pc:docMk/>
          <pc:sldMk cId="1902554388" sldId="282"/>
        </pc:sldMkLst>
        <pc:spChg chg="mod">
          <ac:chgData name="Koran, Jessica B" userId="S::jessica.koran@unmc.edu::ad540402-bdf8-4c90-b550-5fd6d68c8db1" providerId="AD" clId="Web-{60D9563E-F9A7-1B2E-37F1-A90A3F9EDD49}" dt="2021-05-04T15:58:05.058" v="25" actId="20577"/>
          <ac:spMkLst>
            <pc:docMk/>
            <pc:sldMk cId="1902554388" sldId="282"/>
            <ac:spMk id="3" creationId="{0522BCE0-54CB-4C49-BF27-00EC834F294D}"/>
          </ac:spMkLst>
        </pc:spChg>
      </pc:sldChg>
      <pc:sldChg chg="modSp">
        <pc:chgData name="Koran, Jessica B" userId="S::jessica.koran@unmc.edu::ad540402-bdf8-4c90-b550-5fd6d68c8db1" providerId="AD" clId="Web-{60D9563E-F9A7-1B2E-37F1-A90A3F9EDD49}" dt="2021-05-04T15:57:24.774" v="5" actId="20577"/>
        <pc:sldMkLst>
          <pc:docMk/>
          <pc:sldMk cId="584440850" sldId="283"/>
        </pc:sldMkLst>
        <pc:spChg chg="mod">
          <ac:chgData name="Koran, Jessica B" userId="S::jessica.koran@unmc.edu::ad540402-bdf8-4c90-b550-5fd6d68c8db1" providerId="AD" clId="Web-{60D9563E-F9A7-1B2E-37F1-A90A3F9EDD49}" dt="2021-05-04T15:57:24.774" v="5" actId="20577"/>
          <ac:spMkLst>
            <pc:docMk/>
            <pc:sldMk cId="584440850" sldId="283"/>
            <ac:spMk id="3" creationId="{43E44BC3-108C-4191-BBEA-E2B214A4B1ED}"/>
          </ac:spMkLst>
        </pc:spChg>
      </pc:sldChg>
    </pc:docChg>
  </pc:docChgLst>
  <pc:docChgLst>
    <pc:chgData name="Koran, Jessica B" userId="S::jessica.koran@unmc.edu::ad540402-bdf8-4c90-b550-5fd6d68c8db1" providerId="AD" clId="Web-{16924E9C-E5B1-8169-42F1-2F0D966B7819}"/>
    <pc:docChg chg="addSld modSld">
      <pc:chgData name="Koran, Jessica B" userId="S::jessica.koran@unmc.edu::ad540402-bdf8-4c90-b550-5fd6d68c8db1" providerId="AD" clId="Web-{16924E9C-E5B1-8169-42F1-2F0D966B7819}" dt="2021-02-18T15:13:26.722" v="70" actId="20577"/>
      <pc:docMkLst>
        <pc:docMk/>
      </pc:docMkLst>
      <pc:sldChg chg="modSp new">
        <pc:chgData name="Koran, Jessica B" userId="S::jessica.koran@unmc.edu::ad540402-bdf8-4c90-b550-5fd6d68c8db1" providerId="AD" clId="Web-{16924E9C-E5B1-8169-42F1-2F0D966B7819}" dt="2021-02-18T15:13:26.722" v="70" actId="20577"/>
        <pc:sldMkLst>
          <pc:docMk/>
          <pc:sldMk cId="584440850" sldId="283"/>
        </pc:sldMkLst>
        <pc:spChg chg="mod">
          <ac:chgData name="Koran, Jessica B" userId="S::jessica.koran@unmc.edu::ad540402-bdf8-4c90-b550-5fd6d68c8db1" providerId="AD" clId="Web-{16924E9C-E5B1-8169-42F1-2F0D966B7819}" dt="2021-02-18T15:11:16.013" v="11" actId="20577"/>
          <ac:spMkLst>
            <pc:docMk/>
            <pc:sldMk cId="584440850" sldId="283"/>
            <ac:spMk id="2" creationId="{56A4E31C-A7FB-4813-BAA8-BB1400142370}"/>
          </ac:spMkLst>
        </pc:spChg>
        <pc:spChg chg="mod">
          <ac:chgData name="Koran, Jessica B" userId="S::jessica.koran@unmc.edu::ad540402-bdf8-4c90-b550-5fd6d68c8db1" providerId="AD" clId="Web-{16924E9C-E5B1-8169-42F1-2F0D966B7819}" dt="2021-02-18T15:13:26.722" v="70" actId="20577"/>
          <ac:spMkLst>
            <pc:docMk/>
            <pc:sldMk cId="584440850" sldId="283"/>
            <ac:spMk id="3" creationId="{43E44BC3-108C-4191-BBEA-E2B214A4B1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9C69C-7CD7-40FD-BACE-EDB20CD64433}" type="datetimeFigureOut">
              <a:rPr lang="en-US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10089-2511-46C9-ADBC-410D5045FF6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xNjdewAAA&amp;feature=youtu.b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www.youtube.com/watch?v=KCxNjdewAAA&amp;feature=youtu.be__;!!JkUDQA!Yb8xGitVRsCNOOWOkPqzQQa6mAshzRM2I_tToVDIwEamBWMIPN-AuYyk0Z4_aLqdepYUqBM$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2. extra into: </a:t>
            </a:r>
            <a:r>
              <a:rPr lang="en-US"/>
              <a:t>including the living and working conditions of our own Black, Indigenous, and People of Color (BIPOC) communities in Omaha.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10089-2511-46C9-ADBC-410D5045FF6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4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7 Questions from AAFP EveryONE project</a:t>
            </a:r>
          </a:p>
          <a:p>
            <a:pPr marL="228600" indent="-228600"/>
            <a:r>
              <a:rPr lang="en-US"/>
              <a:t>·         First individually on paper</a:t>
            </a:r>
          </a:p>
          <a:p>
            <a:pPr marL="228600" indent="-228600"/>
            <a:r>
              <a:rPr lang="en-US"/>
              <a:t>·         Then share within small group as comfortable</a:t>
            </a:r>
          </a:p>
          <a:p>
            <a:pPr marL="228600" indent="-228600"/>
            <a:r>
              <a:rPr lang="en-US"/>
              <a:t>·         Have individuals keep their paper for later</a:t>
            </a:r>
          </a:p>
          <a:p>
            <a:pPr marL="228600" indent="-228600"/>
            <a:endParaRPr lang="en-US" dirty="0">
              <a:cs typeface="Calibri"/>
            </a:endParaRPr>
          </a:p>
          <a:p>
            <a:r>
              <a:rPr lang="en-US"/>
              <a:t>Video segments: White fragilitys </a:t>
            </a:r>
            <a:r>
              <a:rPr lang="en-US" dirty="0">
                <a:hlinkClick r:id="rId3"/>
              </a:rPr>
              <a:t>https://www.youtube.com/watch?v=KCxNjdewAAA&amp;feature=youtu.be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228600" indent="-228600"/>
            <a:r>
              <a:rPr lang="en-US"/>
              <a:t>Entire video is 30:27 min, watching from 8:23 to 17:30 shortens to 14:27, and 21:31 to 26:40 for 18:04 min.</a:t>
            </a:r>
          </a:p>
          <a:p>
            <a:r>
              <a:rPr lang="en-US"/>
              <a:t>Have participants substitute concept of patient-physician relationship for student-teacher relationship.</a:t>
            </a:r>
          </a:p>
          <a:p>
            <a:pPr marL="228600" indent="-228600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10089-2511-46C9-ADBC-410D5045FF6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58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Kept most content – shortened Racial wealth gap simulation from 60 to 45 minutes</a:t>
            </a:r>
          </a:p>
          <a:p>
            <a:r>
              <a:rPr lang="en-US" b="1">
                <a:cs typeface="Calibri"/>
              </a:rPr>
              <a:t>Shortened lectures from 50 to 40 minues, shortened break from 15 to 10 minutes, shortened conclusion and debrief from 25 to 10 minutes</a:t>
            </a:r>
          </a:p>
          <a:p>
            <a:r>
              <a:rPr lang="en-US" b="1">
                <a:cs typeface="Calibri"/>
              </a:rPr>
              <a:t>Swapped out one video to cut 5 minutes (net 55 minutes difference)</a:t>
            </a:r>
          </a:p>
          <a:p>
            <a:r>
              <a:rPr lang="en-US"/>
              <a:t>Video segment: White fragility</a:t>
            </a:r>
          </a:p>
          <a:p>
            <a:pPr marL="342900" indent="-342900"/>
            <a:r>
              <a:rPr lang="en-US" dirty="0">
                <a:hlinkClick r:id="rId3"/>
              </a:rPr>
              <a:t>https://www.youtube.com/watch?v=KCxNjdewAAA&amp;feature=youtu.be[youtube.com]</a:t>
            </a:r>
            <a:endParaRPr lang="en-US"/>
          </a:p>
          <a:p>
            <a:r>
              <a:rPr lang="en-US"/>
              <a:t>Entire video is 30:27 min, watching from 8:23 to 17:30 shortens to 14:27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10089-2511-46C9-ADBC-410D5045FF6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5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Pooled from AAFP and other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10089-2511-46C9-ADBC-410D5045FF61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3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Jessica.koran@unmc.edu" TargetMode="External"/><Relationship Id="rId3" Type="http://schemas.openxmlformats.org/officeDocument/2006/relationships/hyperlink" Target="mailto:Hannah.christiansen@unmc.edu" TargetMode="External"/><Relationship Id="rId7" Type="http://schemas.openxmlformats.org/officeDocument/2006/relationships/hyperlink" Target="mailto:Jlliu@unmc.edu" TargetMode="External"/><Relationship Id="rId2" Type="http://schemas.openxmlformats.org/officeDocument/2006/relationships/hyperlink" Target="mailto:Neil.kalsi@unm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elanie.menning@unmc.edu" TargetMode="External"/><Relationship Id="rId5" Type="http://schemas.openxmlformats.org/officeDocument/2006/relationships/hyperlink" Target="mailto:Andrea.jones@unmc.edu" TargetMode="External"/><Relationship Id="rId10" Type="http://schemas.openxmlformats.org/officeDocument/2006/relationships/hyperlink" Target="mailto:Adworak@oneworldomaha.org" TargetMode="External"/><Relationship Id="rId4" Type="http://schemas.openxmlformats.org/officeDocument/2006/relationships/hyperlink" Target="mailto:Susan.evans@unmc.edu" TargetMode="External"/><Relationship Id="rId9" Type="http://schemas.openxmlformats.org/officeDocument/2006/relationships/hyperlink" Target="mailto:Alberto.marcelin@unmc.ed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ead.org/library/racial-wealth-gap-learning-simulation" TargetMode="External"/><Relationship Id="rId2" Type="http://schemas.openxmlformats.org/officeDocument/2006/relationships/hyperlink" Target="https://www.aafp.org/family-physician/patient-care/the-everyone-project/toolkit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rHIQIO_bd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KCxNjdewAAA&amp;feature=youtu.be" TargetMode="External"/><Relationship Id="rId4" Type="http://schemas.openxmlformats.org/officeDocument/2006/relationships/hyperlink" Target="https://www.youtube.com/watch?v=-aCn72iXO9s&amp;feature=youtu.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www.youtube.com/watch?v=YrHIQIO_bdQ__;!!JkUDQA!Yb8xGitVRsCNOOWOkPqzQQa6mAshzRM2I_tToVDIwEamBWMIPN-AuYyk0Z4_aLqdy1Xji3g$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rldefense.com/v3/__https:/www.youtube.com/watch?v=KCxNjdewAAA&amp;feature=youtu.be__;!!JkUDQA!Yb8xGitVRsCNOOWOkPqzQQa6mAshzRM2I_tToVDIwEamBWMIPN-AuYyk0Z4_aLqdepYUqBM$" TargetMode="External"/><Relationship Id="rId4" Type="http://schemas.openxmlformats.org/officeDocument/2006/relationships/hyperlink" Target="https://www.ted.com/talks/dorothy_roberts_the_problem_with_race_based_medicin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7557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Socially Determined: How to build a workshop exploring anti-racism and privilege for family medicine residents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273" y="4450629"/>
            <a:ext cx="9144000" cy="16557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May 5, 2021</a:t>
            </a:r>
          </a:p>
          <a:p>
            <a:r>
              <a:rPr lang="en-US" dirty="0">
                <a:cs typeface="Calibri"/>
              </a:rPr>
              <a:t>STFM Annual Spring Conference</a:t>
            </a:r>
          </a:p>
          <a:p>
            <a:r>
              <a:rPr lang="en-US" dirty="0">
                <a:cs typeface="Calibri"/>
              </a:rPr>
              <a:t>Submission #5470</a:t>
            </a:r>
          </a:p>
          <a:p>
            <a:r>
              <a:rPr lang="en-US" dirty="0">
                <a:cs typeface="Calibri"/>
              </a:rPr>
              <a:t>D#25 Breakout </a:t>
            </a:r>
            <a:r>
              <a:rPr lang="en-US" dirty="0" smtClean="0">
                <a:cs typeface="Calibri"/>
              </a:rPr>
              <a:t>Room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C821-31D8-4B9F-80E8-D0A89A98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7 Questions from AAFP EveryONE project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6AAD-4A7C-4E5E-8027-EDB8AB7DE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2200" dirty="0">
                <a:ea typeface="+mn-lt"/>
                <a:cs typeface="+mn-lt"/>
              </a:rPr>
              <a:t>1. The part of my identity that I am most aware of on a daily basis is </a:t>
            </a:r>
            <a:r>
              <a:rPr lang="en-US" sz="2200">
                <a:ea typeface="+mn-lt"/>
                <a:cs typeface="+mn-lt"/>
              </a:rPr>
              <a:t>_____________ </a:t>
            </a:r>
            <a:r>
              <a:rPr lang="en-US" sz="2200" dirty="0">
                <a:ea typeface="+mn-lt"/>
                <a:cs typeface="+mn-lt"/>
              </a:rPr>
              <a:t>. </a:t>
            </a:r>
            <a:endParaRPr lang="en-US" sz="2200">
              <a:cs typeface="Calibri" panose="020F0502020204030204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200" dirty="0">
                <a:ea typeface="+mn-lt"/>
                <a:cs typeface="+mn-lt"/>
              </a:rPr>
              <a:t>2. The part of my identity that I am the least aware of on a daily basis is </a:t>
            </a:r>
            <a:r>
              <a:rPr lang="en-US" sz="2200">
                <a:ea typeface="+mn-lt"/>
                <a:cs typeface="+mn-lt"/>
              </a:rPr>
              <a:t>___________ . </a:t>
            </a:r>
            <a:endParaRPr lang="en-US" sz="2200">
              <a:cs typeface="Calibri" panose="020F0502020204030204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200" dirty="0">
                <a:ea typeface="+mn-lt"/>
                <a:cs typeface="+mn-lt"/>
              </a:rPr>
              <a:t>3. The part of my identity that I wish I knew more about is </a:t>
            </a:r>
            <a:r>
              <a:rPr lang="en-US" sz="2200">
                <a:ea typeface="+mn-lt"/>
                <a:cs typeface="+mn-lt"/>
              </a:rPr>
              <a:t>_____________________ </a:t>
            </a:r>
            <a:r>
              <a:rPr lang="en-US" sz="2200" dirty="0">
                <a:ea typeface="+mn-lt"/>
                <a:cs typeface="+mn-lt"/>
              </a:rPr>
              <a:t>. </a:t>
            </a:r>
            <a:endParaRPr lang="en-US" sz="2200">
              <a:cs typeface="Calibri" panose="020F0502020204030204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200" dirty="0">
                <a:ea typeface="+mn-lt"/>
                <a:cs typeface="+mn-lt"/>
              </a:rPr>
              <a:t>4. The part of my identity that provides me the most privilege is </a:t>
            </a:r>
            <a:r>
              <a:rPr lang="en-US" sz="2200">
                <a:ea typeface="+mn-lt"/>
                <a:cs typeface="+mn-lt"/>
              </a:rPr>
              <a:t>_______________ . </a:t>
            </a:r>
            <a:endParaRPr lang="en-US" sz="2200">
              <a:cs typeface="Calibri" panose="020F0502020204030204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200">
                <a:ea typeface="+mn-lt"/>
                <a:cs typeface="+mn-lt"/>
              </a:rPr>
              <a:t>5. The part of my identity that I believe is the most misunderstood by others is_____ </a:t>
            </a:r>
            <a:r>
              <a:rPr lang="en-US" sz="2200" dirty="0">
                <a:ea typeface="+mn-lt"/>
                <a:cs typeface="+mn-lt"/>
              </a:rPr>
              <a:t>. </a:t>
            </a:r>
            <a:endParaRPr lang="en-US" sz="2200">
              <a:cs typeface="Calibri" panose="020F0502020204030204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200" dirty="0">
                <a:ea typeface="+mn-lt"/>
                <a:cs typeface="+mn-lt"/>
              </a:rPr>
              <a:t>6. The part of my identity that I feel is difficult to discuss with others who </a:t>
            </a:r>
            <a:r>
              <a:rPr lang="en-US" sz="2200">
                <a:ea typeface="+mn-lt"/>
                <a:cs typeface="+mn-lt"/>
              </a:rPr>
              <a:t>identify differently is ________________ . </a:t>
            </a:r>
            <a:endParaRPr lang="en-US" sz="2200">
              <a:cs typeface="Calibri" panose="020F0502020204030204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200" dirty="0">
                <a:ea typeface="+mn-lt"/>
                <a:cs typeface="+mn-lt"/>
              </a:rPr>
              <a:t>7.  The part of my identity that makes me feel discriminated against is </a:t>
            </a:r>
            <a:r>
              <a:rPr lang="en-US" sz="2200">
                <a:ea typeface="+mn-lt"/>
                <a:cs typeface="+mn-lt"/>
              </a:rPr>
              <a:t>____________ </a:t>
            </a:r>
            <a:r>
              <a:rPr lang="en-US" sz="2200" dirty="0">
                <a:ea typeface="+mn-lt"/>
                <a:cs typeface="+mn-lt"/>
              </a:rPr>
              <a:t>. </a:t>
            </a:r>
            <a:endParaRPr lang="en-US" sz="2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4964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D5767CD4-68B3-48AB-8370-04B6C66F6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036" y="352714"/>
            <a:ext cx="7285511" cy="1659740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EFD31892-B41D-409B-8930-0A127AD77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32" y="2166258"/>
            <a:ext cx="10224654" cy="453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2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7BEF8F07-B317-4D9D-ACE2-BD31D28BF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244" y="154792"/>
            <a:ext cx="7305303" cy="1659740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57D1E81-86C4-4A12-A26F-9F427EA83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61" y="1996752"/>
            <a:ext cx="9502236" cy="486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0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302416F9-BE5B-4700-A05E-49A7750C4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193" y="35748"/>
            <a:ext cx="5721926" cy="67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3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E376AA02-2D6C-4D21-A257-55000ABC4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699" y="-1119"/>
            <a:ext cx="5266706" cy="686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56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EA3A-3CDD-4EFC-BE88-073A2071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Instructions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68B68-1EF0-4B96-BD9E-07BF41EF4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+mn-lt"/>
                <a:cs typeface="+mn-lt"/>
              </a:rPr>
              <a:t>Each person is randomly assigned “</a:t>
            </a:r>
            <a:r>
              <a:rPr lang="en-US" b="1">
                <a:ea typeface="+mn-lt"/>
                <a:cs typeface="+mn-lt"/>
              </a:rPr>
              <a:t>white participant</a:t>
            </a:r>
            <a:r>
              <a:rPr lang="en-US">
                <a:ea typeface="+mn-lt"/>
                <a:cs typeface="+mn-lt"/>
              </a:rPr>
              <a:t>” or “</a:t>
            </a:r>
            <a:r>
              <a:rPr lang="en-US" b="1">
                <a:ea typeface="+mn-lt"/>
                <a:cs typeface="+mn-lt"/>
              </a:rPr>
              <a:t>black participant</a:t>
            </a:r>
            <a:r>
              <a:rPr lang="en-US">
                <a:ea typeface="+mn-lt"/>
                <a:cs typeface="+mn-lt"/>
              </a:rPr>
              <a:t>”  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There are </a:t>
            </a:r>
            <a:r>
              <a:rPr lang="en-US" b="1">
                <a:ea typeface="+mn-lt"/>
                <a:cs typeface="+mn-lt"/>
              </a:rPr>
              <a:t>three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>
                <a:ea typeface="+mn-lt"/>
                <a:cs typeface="+mn-lt"/>
              </a:rPr>
              <a:t>action cards </a:t>
            </a:r>
            <a:r>
              <a:rPr lang="en-US">
                <a:ea typeface="+mn-lt"/>
                <a:cs typeface="+mn-lt"/>
              </a:rPr>
              <a:t>(“</a:t>
            </a:r>
            <a:r>
              <a:rPr lang="en-US">
                <a:solidFill>
                  <a:srgbClr val="00B050"/>
                </a:solidFill>
                <a:ea typeface="+mn-lt"/>
                <a:cs typeface="+mn-lt"/>
              </a:rPr>
              <a:t>money,</a:t>
            </a:r>
            <a:r>
              <a:rPr lang="en-US">
                <a:ea typeface="+mn-lt"/>
                <a:cs typeface="+mn-lt"/>
              </a:rPr>
              <a:t>” “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land,</a:t>
            </a:r>
            <a:r>
              <a:rPr lang="en-US">
                <a:ea typeface="+mn-lt"/>
                <a:cs typeface="+mn-lt"/>
              </a:rPr>
              <a:t>” and “</a:t>
            </a:r>
            <a:r>
              <a:rPr lang="en-US">
                <a:solidFill>
                  <a:srgbClr val="0070C0"/>
                </a:solidFill>
                <a:ea typeface="+mn-lt"/>
                <a:cs typeface="+mn-lt"/>
              </a:rPr>
              <a:t>lost opportunity</a:t>
            </a:r>
            <a:r>
              <a:rPr lang="en-US">
                <a:ea typeface="+mn-lt"/>
                <a:cs typeface="+mn-lt"/>
              </a:rPr>
              <a:t>”) and 13 policy cards.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Starting with a participant with a “white” race card, each participant will take turns reading </a:t>
            </a:r>
            <a:r>
              <a:rPr lang="en-US" b="1">
                <a:ea typeface="+mn-lt"/>
                <a:cs typeface="+mn-lt"/>
              </a:rPr>
              <a:t>policy</a:t>
            </a:r>
            <a:r>
              <a:rPr lang="en-US">
                <a:ea typeface="+mn-lt"/>
                <a:cs typeface="+mn-lt"/>
              </a:rPr>
              <a:t> and then reading the </a:t>
            </a:r>
            <a:r>
              <a:rPr lang="en-US" b="1">
                <a:ea typeface="+mn-lt"/>
                <a:cs typeface="+mn-lt"/>
              </a:rPr>
              <a:t>action(s)</a:t>
            </a:r>
            <a:r>
              <a:rPr lang="en-US">
                <a:ea typeface="+mn-lt"/>
                <a:cs typeface="+mn-lt"/>
              </a:rPr>
              <a:t> on the card for participants to carry out. </a:t>
            </a:r>
            <a:endParaRPr lang="en-US"/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r>
              <a:rPr lang="en-US" b="1">
                <a:ea typeface="+mn-lt"/>
                <a:cs typeface="+mn-lt"/>
              </a:rPr>
              <a:t>Participants will gain or lose cards in each round. At the end, count how many cards you have! </a:t>
            </a:r>
            <a:endParaRPr lang="en-US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32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C1D51-F686-467A-ACAE-CEFD74EC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Example – Policy #7: The G.I. Bill of 1944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306E6-EFA6-4491-9759-E1BDE9343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This was enacted to help World War II veterans adjust to civilian life by providing low-cost home mortgages, low-interest business loans, tuition assistance, and unemployment insurance. 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Unfortunately, black veterans were excluded from many of these benefits. </a:t>
            </a:r>
            <a:endParaRPr lang="en-US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282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E3D65-1ECA-408D-A896-BB479A7D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Example: Action #7: The G.I. Bill of 1944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17993-9BAF-4087-BA6E-876120048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ea typeface="+mn-lt"/>
                <a:cs typeface="+mn-lt"/>
              </a:rPr>
              <a:t>White participants: </a:t>
            </a:r>
            <a:endParaRPr lang="en-US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>
                <a:ea typeface="+mn-lt"/>
                <a:cs typeface="+mn-lt"/>
              </a:rPr>
              <a:t>Pick up two </a:t>
            </a:r>
            <a:r>
              <a:rPr lang="en-US">
                <a:solidFill>
                  <a:srgbClr val="00B050"/>
                </a:solidFill>
                <a:ea typeface="+mn-lt"/>
                <a:cs typeface="+mn-lt"/>
              </a:rPr>
              <a:t>money cards</a:t>
            </a:r>
            <a:r>
              <a:rPr lang="en-US">
                <a:ea typeface="+mn-lt"/>
                <a:cs typeface="+mn-lt"/>
              </a:rPr>
              <a:t> and one 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land card</a:t>
            </a:r>
            <a:r>
              <a:rPr lang="en-US">
                <a:ea typeface="+mn-lt"/>
                <a:cs typeface="+mn-lt"/>
              </a:rPr>
              <a:t> for the opportunities you received, such as government-guaranteed housing loans, which helped to build the American “middle class.” </a:t>
            </a:r>
            <a:endParaRPr lang="en-US">
              <a:cs typeface="Calibri" panose="020F0502020204030204"/>
            </a:endParaRPr>
          </a:p>
          <a:p>
            <a:r>
              <a:rPr lang="en-US" b="1">
                <a:ea typeface="+mn-lt"/>
                <a:cs typeface="+mn-lt"/>
              </a:rPr>
              <a:t>Black participants: </a:t>
            </a:r>
            <a:endParaRPr lang="en-US"/>
          </a:p>
          <a:p>
            <a:pPr marL="457200" lvl="1" indent="0">
              <a:buNone/>
            </a:pPr>
            <a:r>
              <a:rPr lang="en-US">
                <a:ea typeface="+mn-lt"/>
                <a:cs typeface="+mn-lt"/>
              </a:rPr>
              <a:t>Only </a:t>
            </a:r>
            <a:r>
              <a:rPr lang="en-US" b="1">
                <a:ea typeface="+mn-lt"/>
                <a:cs typeface="+mn-lt"/>
              </a:rPr>
              <a:t>ONE</a:t>
            </a:r>
            <a:r>
              <a:rPr lang="en-US">
                <a:ea typeface="+mn-lt"/>
                <a:cs typeface="+mn-lt"/>
              </a:rPr>
              <a:t> black participant picks up a </a:t>
            </a:r>
            <a:r>
              <a:rPr lang="en-US" dirty="0">
                <a:solidFill>
                  <a:srgbClr val="00B050"/>
                </a:solidFill>
                <a:ea typeface="+mn-lt"/>
                <a:cs typeface="+mn-lt"/>
              </a:rPr>
              <a:t>money card</a:t>
            </a:r>
            <a:r>
              <a:rPr lang="en-US" dirty="0">
                <a:ea typeface="+mn-lt"/>
                <a:cs typeface="+mn-lt"/>
              </a:rPr>
              <a:t>, representing the few African Americans who had access to some benefits of the GI Bill. All black participants pick up one 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lost opportunity card</a:t>
            </a:r>
            <a:r>
              <a:rPr lang="en-US" dirty="0">
                <a:ea typeface="+mn-lt"/>
                <a:cs typeface="+mn-lt"/>
              </a:rPr>
              <a:t> for not being able to benefit from the GI Bill even though they too had fought for the United States in World War II. </a:t>
            </a:r>
            <a:endParaRPr lang="en-US" dirty="0">
              <a:cs typeface="Calibri" panose="020F0502020204030204"/>
            </a:endParaRPr>
          </a:p>
          <a:p>
            <a:r>
              <a:rPr lang="en-US" b="1">
                <a:ea typeface="+mn-lt"/>
                <a:cs typeface="+mn-lt"/>
              </a:rPr>
              <a:t>PAUSE</a:t>
            </a:r>
            <a:r>
              <a:rPr lang="en-US">
                <a:ea typeface="+mn-lt"/>
                <a:cs typeface="+mn-lt"/>
              </a:rPr>
              <a:t> to allow participants to complete their respective action(s). </a:t>
            </a:r>
            <a:endParaRPr lang="en-US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88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E31C-A7FB-4813-BAA8-BB1400142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Lecture Presentations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44BC3-108C-4191-BBEA-E2B214A4B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Health Equity and Omaha's Race History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Dr. Andrea Jones – </a:t>
            </a:r>
            <a:r>
              <a:rPr lang="en-US" dirty="0">
                <a:ea typeface="+mn-lt"/>
                <a:cs typeface="+mn-lt"/>
              </a:rPr>
              <a:t>Focus on North Omaha, redlining, health desert in North Omaha, white privilege, family medicine creed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Dr. Melanie Menning – </a:t>
            </a:r>
            <a:r>
              <a:rPr lang="en-US" dirty="0">
                <a:ea typeface="+mn-lt"/>
                <a:cs typeface="+mn-lt"/>
              </a:rPr>
              <a:t>Focus on South Omaha, immigrants &amp; refugees </a:t>
            </a:r>
          </a:p>
        </p:txBody>
      </p:sp>
    </p:spTree>
    <p:extLst>
      <p:ext uri="{BB962C8B-B14F-4D97-AF65-F5344CB8AC3E}">
        <p14:creationId xmlns:p14="http://schemas.microsoft.com/office/powerpoint/2010/main" val="584440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D4A6-4FC5-4588-8327-DFFEDA62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Pre and Post Workshop Survey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2BCE0-54CB-4C49-BF27-00EC834F2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Surveys were matched pre/post for all residents</a:t>
            </a:r>
          </a:p>
          <a:p>
            <a:pPr lvl="1"/>
            <a:r>
              <a:rPr lang="en-US" dirty="0">
                <a:cs typeface="Calibri"/>
              </a:rPr>
              <a:t>Interns completed surveys via paper (front/back)</a:t>
            </a:r>
          </a:p>
          <a:p>
            <a:pPr lvl="1"/>
            <a:r>
              <a:rPr lang="en-US" dirty="0">
                <a:cs typeface="Calibri"/>
              </a:rPr>
              <a:t>2nd/3rd years completed surveys via Microsoft Forms (created a unique code to match responses)</a:t>
            </a:r>
          </a:p>
          <a:p>
            <a:r>
              <a:rPr lang="en-US" dirty="0">
                <a:cs typeface="Calibri"/>
              </a:rPr>
              <a:t>8 Survey questions were provided to all participants to assess resident training and education in:</a:t>
            </a:r>
          </a:p>
          <a:p>
            <a:pPr lvl="1"/>
            <a:r>
              <a:rPr lang="en-US" dirty="0">
                <a:cs typeface="Calibri"/>
              </a:rPr>
              <a:t>Recognizing</a:t>
            </a:r>
          </a:p>
          <a:p>
            <a:pPr lvl="1"/>
            <a:r>
              <a:rPr lang="en-US" dirty="0">
                <a:cs typeface="Calibri"/>
              </a:rPr>
              <a:t>Addressing</a:t>
            </a:r>
          </a:p>
          <a:p>
            <a:pPr lvl="1"/>
            <a:r>
              <a:rPr lang="en-US" dirty="0">
                <a:cs typeface="Calibri"/>
              </a:rPr>
              <a:t>Understanding</a:t>
            </a:r>
          </a:p>
          <a:p>
            <a:pPr lvl="1"/>
            <a:r>
              <a:rPr lang="en-US" dirty="0">
                <a:cs typeface="Calibri"/>
              </a:rPr>
              <a:t>Reducing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   systemic Racism and Health Inequity</a:t>
            </a:r>
          </a:p>
        </p:txBody>
      </p:sp>
    </p:spTree>
    <p:extLst>
      <p:ext uri="{BB962C8B-B14F-4D97-AF65-F5344CB8AC3E}">
        <p14:creationId xmlns:p14="http://schemas.microsoft.com/office/powerpoint/2010/main" val="190255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4E03-6D8C-42E1-B461-A07DD6EB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Workshop Facilitators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771E-7896-4ABB-9F25-A3D737799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Hannah Christiansen, MD</a:t>
            </a:r>
          </a:p>
          <a:p>
            <a:r>
              <a:rPr lang="en-US" dirty="0">
                <a:cs typeface="Calibri"/>
              </a:rPr>
              <a:t>Susan Evans, MD</a:t>
            </a:r>
          </a:p>
          <a:p>
            <a:r>
              <a:rPr lang="en-US" dirty="0">
                <a:cs typeface="Calibri"/>
              </a:rPr>
              <a:t>Andrea Jones, MD</a:t>
            </a:r>
          </a:p>
          <a:p>
            <a:r>
              <a:rPr lang="en-US" dirty="0">
                <a:cs typeface="Calibri"/>
              </a:rPr>
              <a:t>Melanie Menning, MD</a:t>
            </a:r>
          </a:p>
          <a:p>
            <a:r>
              <a:rPr lang="en-US" dirty="0">
                <a:cs typeface="Calibri"/>
              </a:rPr>
              <a:t>Jennifer Liu, MD</a:t>
            </a:r>
          </a:p>
          <a:p>
            <a:r>
              <a:rPr lang="en-US" dirty="0">
                <a:cs typeface="Calibri"/>
              </a:rPr>
              <a:t>Jessica Koran-Scholl, PhD</a:t>
            </a:r>
          </a:p>
          <a:p>
            <a:r>
              <a:rPr lang="en-US" dirty="0">
                <a:cs typeface="Calibri"/>
              </a:rPr>
              <a:t>Alberto Marcelin, MD</a:t>
            </a:r>
          </a:p>
          <a:p>
            <a:r>
              <a:rPr lang="en-US" dirty="0">
                <a:cs typeface="Calibri"/>
              </a:rPr>
              <a:t>Alex Dworak, MD</a:t>
            </a:r>
          </a:p>
          <a:p>
            <a:r>
              <a:rPr lang="en-US">
                <a:cs typeface="Calibri"/>
              </a:rPr>
              <a:t>Neil Kalsi, MD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8562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4E1DD-BDEC-4DF3-BBCA-E231649E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2" y="2445962"/>
            <a:ext cx="10515600" cy="1325563"/>
          </a:xfrm>
        </p:spPr>
        <p:txBody>
          <a:bodyPr/>
          <a:lstStyle/>
          <a:p>
            <a:r>
              <a:rPr lang="en-US" b="1">
                <a:cs typeface="Calibri Light"/>
              </a:rPr>
              <a:t>Survey Results</a:t>
            </a:r>
            <a:endParaRPr lang="en-US" b="1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B9FF4AD1-AFC9-4406-83D9-FEA007AA3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2562" y="126996"/>
            <a:ext cx="7914670" cy="6621406"/>
          </a:xfrm>
        </p:spPr>
      </p:pic>
    </p:spTree>
    <p:extLst>
      <p:ext uri="{BB962C8B-B14F-4D97-AF65-F5344CB8AC3E}">
        <p14:creationId xmlns:p14="http://schemas.microsoft.com/office/powerpoint/2010/main" val="194364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FDE3-CF05-43B6-86C6-7726A1B3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Survey Results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08A46-64CF-4FA3-8358-57396DD96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ea typeface="+mn-lt"/>
                <a:cs typeface="+mn-lt"/>
              </a:rPr>
              <a:t>Seventeen interns attended the workshop and all completed the pre and post surveys.</a:t>
            </a:r>
          </a:p>
          <a:p>
            <a:r>
              <a:rPr lang="en-US">
                <a:ea typeface="+mn-lt"/>
                <a:cs typeface="+mn-lt"/>
              </a:rPr>
              <a:t>Twenty-one second- and third-year residents attended the workshop. All completed the pre survey and 19 completed the post survey. 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Respondents demonstrated statistically significant improvements in all 8 questions concerning their education in and understanding of bias and racism.  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Comments ranged from positive to critical.  Critical comments regarding the session included the following themes:</a:t>
            </a:r>
          </a:p>
          <a:p>
            <a:pPr lvl="1"/>
            <a:r>
              <a:rPr lang="en-US">
                <a:ea typeface="+mn-lt"/>
                <a:cs typeface="+mn-lt"/>
              </a:rPr>
              <a:t>Denial about the existence of systemic racism</a:t>
            </a:r>
            <a:endParaRPr lang="en-US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Factual misrepresentation</a:t>
            </a:r>
          </a:p>
          <a:p>
            <a:pPr lvl="1"/>
            <a:r>
              <a:rPr lang="en-US">
                <a:ea typeface="+mn-lt"/>
                <a:cs typeface="+mn-lt"/>
              </a:rPr>
              <a:t>White shaming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Political agenda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Race baiting</a:t>
            </a:r>
            <a:endParaRPr lang="en-US">
              <a:cs typeface="Calibri" panose="020F0502020204030204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722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F9FE9-CB31-4582-9189-E7A6C612D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Questions to ponder and Open 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9C995-7E6D-4DF2-AE1E-0E4B4DA0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What is working well in your department/institution to combat structural racism and to build a culture of equity?</a:t>
            </a:r>
          </a:p>
          <a:p>
            <a:r>
              <a:rPr lang="en-US">
                <a:cs typeface="Calibri"/>
              </a:rPr>
              <a:t>What is your institution's biggest challenges at this time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>
                <a:cs typeface="Calibri"/>
              </a:rPr>
              <a:t>How are you incorporating social determinants of health education into the residency curriculum?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What feedback have you received from faculty/residents/staff about your efforts?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What are your next steps?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657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460"/>
            <a:ext cx="12192000" cy="67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26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1025" y="-233363"/>
            <a:ext cx="13354050" cy="73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57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7225" y="-257175"/>
            <a:ext cx="13506450" cy="737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66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7"/>
            <a:ext cx="12201608" cy="48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53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2195-2013-4533-A8C4-55B14DBF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Future Collaboration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0435D-3C84-4323-8B54-1B1E16BCA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7" y="1825625"/>
            <a:ext cx="1166485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Please reach out to any of us if you are interested in possible collaborations.</a:t>
            </a:r>
          </a:p>
          <a:p>
            <a:pPr lvl="1"/>
            <a:r>
              <a:rPr lang="en-US" dirty="0">
                <a:cs typeface="Calibri"/>
                <a:hlinkClick r:id="rId2"/>
              </a:rPr>
              <a:t>Neil.kalsi@unmc.edu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  <a:hlinkClick r:id="rId3"/>
              </a:rPr>
              <a:t>Hannah.christiansen@unmc.edu</a:t>
            </a:r>
            <a:endParaRPr lang="en-US">
              <a:cs typeface="Calibri"/>
            </a:endParaRPr>
          </a:p>
          <a:p>
            <a:pPr lvl="1"/>
            <a:r>
              <a:rPr lang="en-US" dirty="0">
                <a:cs typeface="Calibri"/>
                <a:hlinkClick r:id="rId4"/>
              </a:rPr>
              <a:t>Susan.evans@unmc.edu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  <a:hlinkClick r:id="rId5"/>
              </a:rPr>
              <a:t>Andrea.jones@unmc.edu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  <a:hlinkClick r:id="rId6"/>
              </a:rPr>
              <a:t>Melanie.menning@unmc.edu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  <a:hlinkClick r:id="rId7"/>
              </a:rPr>
              <a:t>Jlliu@unmc.edu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  <a:hlinkClick r:id="rId8"/>
              </a:rPr>
              <a:t>Jessica.koran@unmc.edu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  <a:hlinkClick r:id="rId9"/>
              </a:rPr>
              <a:t>Alberto.marcelin@unmc.edu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  <a:hlinkClick r:id="rId10"/>
              </a:rPr>
              <a:t>Adworak@oneworldomaha.org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1510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9B8E-59EB-47AC-8DDC-99DB63F3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Thank you!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7BC0-2F32-4CC3-ADAC-8AF1FE246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References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https://www.aafp.org/family-physician/patient-care/the-everyone-project/toolkit.html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3"/>
              </a:rPr>
              <a:t>https://www.bread.org/library/racial-wealth-gap-learning-simulation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8BC7-3CC6-4205-9FAF-CD727483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Workshop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EBF30-443F-4F2C-8A3E-88F7CEE29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1.  Bring awareness to racism as a structural determinant of health. 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2.  Examine the historical and structural roots of racism. 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3.  Develop skills to promote health equity in clinical decision making.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4.  Develop concrete plans to promote health equity.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5.  Build a culture of anti-racism in our department, institution and community.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16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B104-6768-4146-BC31-18521A79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Timelines and Workshop settings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7FC72-D7AA-4A0A-B4A2-54E2AEBD5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601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Interns  - completed during orientation</a:t>
            </a:r>
          </a:p>
          <a:p>
            <a:pPr lvl="1"/>
            <a:r>
              <a:rPr lang="en-US" dirty="0">
                <a:cs typeface="Calibri"/>
              </a:rPr>
              <a:t>4-hour workshop</a:t>
            </a:r>
          </a:p>
          <a:p>
            <a:pPr lvl="1"/>
            <a:r>
              <a:rPr lang="en-US" dirty="0">
                <a:cs typeface="Calibri"/>
              </a:rPr>
              <a:t>6 residents per small group</a:t>
            </a:r>
          </a:p>
          <a:p>
            <a:pPr lvl="1"/>
            <a:r>
              <a:rPr lang="en-US" dirty="0">
                <a:cs typeface="Calibri"/>
              </a:rPr>
              <a:t>2 facilitators per small group</a:t>
            </a:r>
          </a:p>
          <a:p>
            <a:pPr lvl="1"/>
            <a:r>
              <a:rPr lang="en-US">
                <a:cs typeface="Calibri"/>
              </a:rPr>
              <a:t>In person and via Zoom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2nd/3rd year residents – completed during protected monthly teaching time</a:t>
            </a:r>
          </a:p>
          <a:p>
            <a:pPr lvl="1"/>
            <a:r>
              <a:rPr lang="en-US">
                <a:cs typeface="Calibri"/>
              </a:rPr>
              <a:t>3-hour workshop</a:t>
            </a:r>
          </a:p>
          <a:p>
            <a:pPr lvl="1"/>
            <a:r>
              <a:rPr lang="en-US" dirty="0">
                <a:cs typeface="Calibri"/>
              </a:rPr>
              <a:t>8 residents per small group</a:t>
            </a:r>
          </a:p>
          <a:p>
            <a:pPr lvl="1"/>
            <a:r>
              <a:rPr lang="en-US" dirty="0">
                <a:cs typeface="Calibri"/>
              </a:rPr>
              <a:t>2 facilitators per small group</a:t>
            </a:r>
          </a:p>
          <a:p>
            <a:pPr lvl="1"/>
            <a:r>
              <a:rPr lang="en-US">
                <a:cs typeface="Calibri"/>
              </a:rPr>
              <a:t>Zoom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5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4124-A347-4381-8290-CF314709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workshop consisted of: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3A32-9312-413F-9BBA-DC9CCF314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55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Lectures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Video segments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Reflection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Racial wealth gap simulation that highlighted federal policies that have led to structural harm. 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Some activities were completed in small groups while lectures were </a:t>
            </a:r>
            <a:r>
              <a:rPr lang="en-US" dirty="0">
                <a:cs typeface="Calibri"/>
              </a:rPr>
              <a:t>presented via zoom to all groups simultaneously.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15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402D-DDBC-4C5A-B930-B115EDFF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85E4F48-B426-4133-ABAD-A854DC417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51" y="496771"/>
            <a:ext cx="10246936" cy="5763825"/>
          </a:xfrm>
        </p:spPr>
      </p:pic>
    </p:spTree>
    <p:extLst>
      <p:ext uri="{BB962C8B-B14F-4D97-AF65-F5344CB8AC3E}">
        <p14:creationId xmlns:p14="http://schemas.microsoft.com/office/powerpoint/2010/main" val="38052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FF083A-97F1-46B6-B22A-45483D27E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340723"/>
              </p:ext>
            </p:extLst>
          </p:nvPr>
        </p:nvGraphicFramePr>
        <p:xfrm>
          <a:off x="2539587" y="142256"/>
          <a:ext cx="8901544" cy="6339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568">
                  <a:extLst>
                    <a:ext uri="{9D8B030D-6E8A-4147-A177-3AD203B41FA5}">
                      <a16:colId xmlns:a16="http://schemas.microsoft.com/office/drawing/2014/main" val="331208486"/>
                    </a:ext>
                  </a:extLst>
                </a:gridCol>
                <a:gridCol w="1065067">
                  <a:extLst>
                    <a:ext uri="{9D8B030D-6E8A-4147-A177-3AD203B41FA5}">
                      <a16:colId xmlns:a16="http://schemas.microsoft.com/office/drawing/2014/main" val="1930104268"/>
                    </a:ext>
                  </a:extLst>
                </a:gridCol>
                <a:gridCol w="6961909">
                  <a:extLst>
                    <a:ext uri="{9D8B030D-6E8A-4147-A177-3AD203B41FA5}">
                      <a16:colId xmlns:a16="http://schemas.microsoft.com/office/drawing/2014/main" val="2584444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Start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>
                          <a:effectLst/>
                        </a:rPr>
                        <a:t>Duration</a:t>
                      </a:r>
                      <a:endParaRPr lang="en-US" sz="1300" dirty="0">
                        <a:effectLst/>
                      </a:endParaRPr>
                    </a:p>
                    <a:p>
                      <a:pPr algn="ctr" fontAlgn="base"/>
                      <a:r>
                        <a:rPr lang="en-US" sz="1300">
                          <a:effectLst/>
                        </a:rPr>
                        <a:t>(minutes)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Title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838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1:00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>
                          <a:effectLst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Pre-Session Eval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827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1:10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>
                          <a:effectLst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7 Questions from AAFP EveryONE project</a:t>
                      </a:r>
                      <a:endParaRPr lang="en-US" sz="1300" dirty="0">
                        <a:effectLst/>
                      </a:endParaRPr>
                    </a:p>
                    <a:p>
                      <a:pPr marL="228600" indent="-228600" fontAlgn="base"/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8141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1:25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>
                          <a:effectLst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Videos: Intro + watch</a:t>
                      </a:r>
                      <a:endParaRPr lang="en-US" sz="1300" dirty="0">
                        <a:effectLst/>
                      </a:endParaRPr>
                    </a:p>
                    <a:p>
                      <a:pPr marL="228600" indent="-228600" fontAlgn="base"/>
                      <a:r>
                        <a:rPr lang="en-US" sz="1300">
                          <a:effectLst/>
                        </a:rPr>
                        <a:t>·</a:t>
                      </a:r>
                      <a:r>
                        <a:rPr lang="en-US" sz="1300" dirty="0">
                          <a:effectLst/>
                        </a:rPr>
                        <a:t>         </a:t>
                      </a:r>
                      <a:r>
                        <a:rPr lang="en-US" sz="1300">
                          <a:effectLst/>
                        </a:rPr>
                        <a:t>Systemic racism (4:23 min)</a:t>
                      </a:r>
                      <a:r>
                        <a:rPr lang="en-US" sz="1300" dirty="0">
                          <a:effectLst/>
                        </a:rPr>
                        <a:t/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  <a:hlinkClick r:id="rId3"/>
                        </a:rPr>
                        <a:t>https://www.youtube.com/watch?v=YrHIQIO_bdQ</a:t>
                      </a: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228600" indent="-228600" fontAlgn="base"/>
                      <a:r>
                        <a:rPr lang="en-US" sz="1300">
                          <a:effectLst/>
                        </a:rPr>
                        <a:t>·</a:t>
                      </a:r>
                      <a:r>
                        <a:rPr lang="en-US" sz="1300" dirty="0">
                          <a:effectLst/>
                        </a:rPr>
                        <a:t>         </a:t>
                      </a:r>
                      <a:r>
                        <a:rPr lang="en-US" sz="1300">
                          <a:effectLst/>
                        </a:rPr>
                        <a:t>Roots of racism (19:37 min)</a:t>
                      </a:r>
                      <a:r>
                        <a:rPr lang="en-US" sz="1300" dirty="0">
                          <a:effectLst/>
                        </a:rPr>
                        <a:t/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  <a:hlinkClick r:id="rId4"/>
                        </a:rPr>
                        <a:t>https://www.youtube.com/watch?v=-aCn72iXO9s&amp;feature=youtu.be</a:t>
                      </a: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0160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1:50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>
                          <a:effectLst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Health equity &amp; Omaha’s race history</a:t>
                      </a:r>
                      <a:endParaRPr lang="en-US" sz="1300" dirty="0">
                        <a:effectLst/>
                      </a:endParaRPr>
                    </a:p>
                    <a:p>
                      <a:pPr marL="228600" indent="-228600" fontAlgn="base"/>
                      <a:r>
                        <a:rPr lang="en-US" sz="1300">
                          <a:effectLst/>
                        </a:rPr>
                        <a:t>·</a:t>
                      </a:r>
                      <a:r>
                        <a:rPr lang="en-US" sz="1300" dirty="0">
                          <a:effectLst/>
                        </a:rPr>
                        <a:t>         </a:t>
                      </a:r>
                      <a:r>
                        <a:rPr lang="en-US" sz="1300">
                          <a:effectLst/>
                        </a:rPr>
                        <a:t>Dr. Jones (30 min): focus on North Omaha, redlining, health desert in North Omaha, white privilege, family medicine creed</a:t>
                      </a:r>
                      <a:endParaRPr lang="en-US" sz="1300" dirty="0">
                        <a:effectLst/>
                      </a:endParaRPr>
                    </a:p>
                    <a:p>
                      <a:pPr marL="228600" indent="-228600" fontAlgn="base"/>
                      <a:r>
                        <a:rPr lang="en-US" sz="1300">
                          <a:effectLst/>
                        </a:rPr>
                        <a:t>·</a:t>
                      </a:r>
                      <a:r>
                        <a:rPr lang="en-US" sz="1300" dirty="0">
                          <a:effectLst/>
                        </a:rPr>
                        <a:t>         </a:t>
                      </a:r>
                      <a:r>
                        <a:rPr lang="en-US" sz="1300">
                          <a:effectLst/>
                        </a:rPr>
                        <a:t>Dr. Menning (20 min): focus on South Omaha, immigrants &amp; refugees </a:t>
                      </a:r>
                      <a:endParaRPr lang="en-US" sz="1300" dirty="0">
                        <a:effectLst/>
                      </a:endParaRPr>
                    </a:p>
                    <a:p>
                      <a:pPr marL="228600" lvl="0" indent="-228600">
                        <a:buNone/>
                      </a:pPr>
                      <a:r>
                        <a:rPr lang="en-US" sz="1300">
                          <a:effectLst/>
                        </a:rPr>
                        <a:t>·         Q&amp;A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639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2:40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>
                          <a:effectLst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BREAK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0905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2:55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>
                          <a:effectLst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Social Perspective for Medical Students &amp; Residents; Begin with appendix B as group (medical students and residents), can also discuss appendix A (health care professionals) as time/interest permits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11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3:20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>
                          <a:effectLst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 dirty="0">
                          <a:effectLst/>
                        </a:rPr>
                        <a:t>Video segments: White </a:t>
                      </a:r>
                      <a:r>
                        <a:rPr lang="en-US" sz="1300">
                          <a:effectLst/>
                        </a:rPr>
                        <a:t>fragility </a:t>
                      </a:r>
                      <a:r>
                        <a:rPr lang="en-US" sz="1300">
                          <a:effectLst/>
                          <a:hlinkClick r:id="rId5"/>
                        </a:rPr>
                        <a:t>https://www.youtube.com/watch?v=KCxNjdewAAA&amp;feature=youtu.be</a:t>
                      </a:r>
                      <a:r>
                        <a:rPr lang="en-US" sz="130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110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3:40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>
                          <a:effectLst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Racial wealth gap learning simulation + debrief</a:t>
                      </a:r>
                      <a:endParaRPr lang="en-US" sz="1300" dirty="0">
                        <a:effectLst/>
                      </a:endParaRPr>
                    </a:p>
                    <a:p>
                      <a:pPr marL="228600" indent="-228600" fontAlgn="base"/>
                      <a:r>
                        <a:rPr lang="en-US" sz="1300">
                          <a:effectLst/>
                        </a:rPr>
                        <a:t>·</a:t>
                      </a:r>
                      <a:r>
                        <a:rPr lang="en-US" sz="1300" dirty="0">
                          <a:effectLst/>
                        </a:rPr>
                        <a:t>         </a:t>
                      </a:r>
                      <a:r>
                        <a:rPr lang="en-US" sz="1300">
                          <a:effectLst/>
                        </a:rPr>
                        <a:t>6 participants (one faculty as facilitator, one faculty + 5 residents as participants)</a:t>
                      </a:r>
                      <a:endParaRPr lang="en-US" sz="1300" dirty="0">
                        <a:effectLst/>
                      </a:endParaRPr>
                    </a:p>
                    <a:p>
                      <a:pPr marL="228600" indent="-228600" fontAlgn="base"/>
                      <a:r>
                        <a:rPr lang="en-US" sz="1300">
                          <a:effectLst/>
                        </a:rPr>
                        <a:t>·</a:t>
                      </a:r>
                      <a:r>
                        <a:rPr lang="en-US" sz="1300" dirty="0">
                          <a:effectLst/>
                        </a:rPr>
                        <a:t>         </a:t>
                      </a:r>
                      <a:r>
                        <a:rPr lang="en-US" sz="1300">
                          <a:effectLst/>
                        </a:rPr>
                        <a:t>10 minutes: intro via powerpoint</a:t>
                      </a:r>
                      <a:endParaRPr lang="en-US" sz="1300" dirty="0">
                        <a:effectLst/>
                      </a:endParaRPr>
                    </a:p>
                    <a:p>
                      <a:pPr marL="228600" indent="-228600" fontAlgn="base"/>
                      <a:r>
                        <a:rPr lang="en-US" sz="1300">
                          <a:effectLst/>
                        </a:rPr>
                        <a:t>·</a:t>
                      </a:r>
                      <a:r>
                        <a:rPr lang="en-US" sz="1300" dirty="0">
                          <a:effectLst/>
                        </a:rPr>
                        <a:t>         </a:t>
                      </a:r>
                      <a:r>
                        <a:rPr lang="en-US" sz="1300">
                          <a:effectLst/>
                        </a:rPr>
                        <a:t>25-30 minutes: simulation</a:t>
                      </a:r>
                      <a:endParaRPr lang="en-US" sz="1300" dirty="0">
                        <a:effectLst/>
                      </a:endParaRPr>
                    </a:p>
                    <a:p>
                      <a:pPr marL="228600" indent="-228600" fontAlgn="base"/>
                      <a:r>
                        <a:rPr lang="en-US" sz="1300">
                          <a:effectLst/>
                        </a:rPr>
                        <a:t>·</a:t>
                      </a:r>
                      <a:r>
                        <a:rPr lang="en-US" sz="1300" dirty="0">
                          <a:effectLst/>
                        </a:rPr>
                        <a:t>         </a:t>
                      </a:r>
                      <a:r>
                        <a:rPr lang="en-US" sz="1300">
                          <a:effectLst/>
                        </a:rPr>
                        <a:t>20-30 minutes: group discussion via powerpoint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352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4:40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>
                          <a:effectLst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>
                          <a:effectLst/>
                        </a:rPr>
                        <a:t>Conclusion in small groups</a:t>
                      </a:r>
                      <a:endParaRPr lang="en-US" sz="1300" dirty="0">
                        <a:effectLst/>
                      </a:endParaRPr>
                    </a:p>
                    <a:p>
                      <a:pPr marL="342900" lvl="0" indent="-34290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00">
                          <a:effectLst/>
                        </a:rPr>
                        <a:t>Debrief</a:t>
                      </a:r>
                      <a:endParaRPr lang="en-US" sz="1300" dirty="0">
                        <a:effectLst/>
                      </a:endParaRPr>
                    </a:p>
                    <a:p>
                      <a:pPr marL="342900" lvl="0" indent="-34290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00">
                          <a:effectLst/>
                        </a:rPr>
                        <a:t>Written commitment to actionable next steps on back of icebreaker paper, "How will people of color know you are actively working to become anti-racist?”, then share with group</a:t>
                      </a:r>
                      <a:endParaRPr lang="en-US" sz="1300" dirty="0">
                        <a:effectLst/>
                      </a:endParaRPr>
                    </a:p>
                    <a:p>
                      <a:pPr marL="342900" lvl="0" indent="-34290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00">
                          <a:effectLst/>
                        </a:rPr>
                        <a:t>Post-Participation Eval: on paper</a:t>
                      </a:r>
                      <a:endParaRPr lang="en-US" sz="1300" dirty="0">
                        <a:effectLst/>
                      </a:endParaRPr>
                    </a:p>
                    <a:p>
                      <a:pPr fontAlgn="base"/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726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0D0F8F6-0CB0-4935-A9B5-490897B2B864}"/>
              </a:ext>
            </a:extLst>
          </p:cNvPr>
          <p:cNvSpPr txBox="1"/>
          <p:nvPr/>
        </p:nvSpPr>
        <p:spPr>
          <a:xfrm>
            <a:off x="230331" y="90574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cs typeface="Calibri"/>
              </a:rPr>
              <a:t>Workshop Schedule</a:t>
            </a:r>
          </a:p>
          <a:p>
            <a:r>
              <a:rPr lang="en-US">
                <a:cs typeface="Calibri"/>
              </a:rPr>
              <a:t>Interns</a:t>
            </a:r>
          </a:p>
        </p:txBody>
      </p:sp>
    </p:spTree>
    <p:extLst>
      <p:ext uri="{BB962C8B-B14F-4D97-AF65-F5344CB8AC3E}">
        <p14:creationId xmlns:p14="http://schemas.microsoft.com/office/powerpoint/2010/main" val="195305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779A82-DD4A-439C-819E-1419A6B3C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951375"/>
              </p:ext>
            </p:extLst>
          </p:nvPr>
        </p:nvGraphicFramePr>
        <p:xfrm>
          <a:off x="2819462" y="79169"/>
          <a:ext cx="8698587" cy="6537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0855">
                  <a:extLst>
                    <a:ext uri="{9D8B030D-6E8A-4147-A177-3AD203B41FA5}">
                      <a16:colId xmlns:a16="http://schemas.microsoft.com/office/drawing/2014/main" val="2308921254"/>
                    </a:ext>
                  </a:extLst>
                </a:gridCol>
                <a:gridCol w="955163">
                  <a:extLst>
                    <a:ext uri="{9D8B030D-6E8A-4147-A177-3AD203B41FA5}">
                      <a16:colId xmlns:a16="http://schemas.microsoft.com/office/drawing/2014/main" val="39767561"/>
                    </a:ext>
                  </a:extLst>
                </a:gridCol>
                <a:gridCol w="7122569">
                  <a:extLst>
                    <a:ext uri="{9D8B030D-6E8A-4147-A177-3AD203B41FA5}">
                      <a16:colId xmlns:a16="http://schemas.microsoft.com/office/drawing/2014/main" val="23262959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Start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Duration</a:t>
                      </a:r>
                      <a:endParaRPr lang="en-US" sz="13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(minutes)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Title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7759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8:00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Introduction of faculty</a:t>
                      </a:r>
                      <a:endParaRPr lang="en-US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Review objectives</a:t>
                      </a:r>
                      <a:endParaRPr lang="en-US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Pre-session Eval: via MIcrosoft Forms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788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8:10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Videos: Watch and then Introduction/Objectives</a:t>
                      </a:r>
                      <a:endParaRPr lang="en-US" sz="13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Systemic racism (4:23)</a:t>
                      </a:r>
                      <a:r>
                        <a:rPr lang="en-US" sz="1300" dirty="0">
                          <a:effectLst/>
                        </a:rPr>
                        <a:t/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  <a:hlinkClick r:id="rId3"/>
                        </a:rPr>
                        <a:t>https://www.youtube.com/watch?v=YrHIQIO_bdQ [youtube.com]</a:t>
                      </a: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Dorothy Roberts TED talk: The problem with race- based medicine</a:t>
                      </a:r>
                      <a:r>
                        <a:rPr lang="en-US" sz="1300" dirty="0">
                          <a:effectLst/>
                        </a:rPr>
                        <a:t/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  <a:hlinkClick r:id="rId4"/>
                        </a:rPr>
                        <a:t>https://www.ted.com/talks/dorothy_roberts_the_problem_with_race_based_medicine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(14:28)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434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8:30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Race Construct Intro/ 7 Questions from AAFP EveryONE project</a:t>
                      </a:r>
                      <a:endParaRPr lang="en-US" sz="13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First answer individually (will send out in advance)</a:t>
                      </a:r>
                      <a:endParaRPr lang="en-US" sz="13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Then share within small group as comfortable</a:t>
                      </a:r>
                      <a:endParaRPr lang="en-US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3990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8: 40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Racial Wealth Gap Learning Simulation + Debrief</a:t>
                      </a:r>
                      <a:endParaRPr lang="en-US" sz="13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 minutes: intro via powerpoint</a:t>
                      </a:r>
                      <a:endParaRPr lang="en-US" sz="13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 minutes: simulation</a:t>
                      </a:r>
                      <a:endParaRPr lang="en-US" sz="13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 minutes: group discussion via powerpoint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3668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9:25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Social Perspective for Medical Students &amp; Residents</a:t>
                      </a:r>
                      <a:endParaRPr lang="en-US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Handout is double sided, focus on appendix B as group (medical students and residents), can also discuss appendix A (health care professionals) as time/interest permits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018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9:35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Break!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162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9:45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Video segment: White fragility</a:t>
                      </a:r>
                      <a:endParaRPr lang="en-US" sz="13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hlinkClick r:id="rId5"/>
                        </a:rPr>
                        <a:t>https://www.youtube.com/watch?v=KCxNjdewAAA&amp;feature=youtu.be[youtube.com]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7637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10:00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Health equity &amp; Omaha’s race history</a:t>
                      </a:r>
                      <a:endParaRPr lang="en-US" sz="13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Dr. Jones (20 min): focus on North Omaha, redlining, health desert in North Omaha, bias, white privilege, SDOH</a:t>
                      </a:r>
                      <a:endParaRPr lang="en-US" sz="13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Dr. Menning (20 min): focus on South Omaha, immigrants &amp; refugees 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6093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10:40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Conclusion in small groups</a:t>
                      </a:r>
                      <a:endParaRPr lang="en-US" sz="13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00">
                          <a:effectLst/>
                        </a:rPr>
                        <a:t>Debrief</a:t>
                      </a:r>
                      <a:endParaRPr lang="en-US" sz="13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00">
                          <a:effectLst/>
                        </a:rPr>
                        <a:t>Written commitment to actionable next steps: "How will people of color know you are actively working to become anti-racist?”,</a:t>
                      </a:r>
                      <a:endParaRPr lang="en-US" sz="13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>
                          <a:effectLst/>
                        </a:rPr>
                        <a:t>Post-Participation Eval via Microsoft Forms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23051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90200CF-6EA5-47D0-9C5C-CF3DE8859B7F}"/>
              </a:ext>
            </a:extLst>
          </p:cNvPr>
          <p:cNvSpPr txBox="1"/>
          <p:nvPr/>
        </p:nvSpPr>
        <p:spPr>
          <a:xfrm>
            <a:off x="182088" y="148837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cs typeface="Segoe UI"/>
              </a:rPr>
              <a:t>Workshop Schedule</a:t>
            </a:r>
            <a:r>
              <a:rPr lang="en-US" u="sng">
                <a:cs typeface="Segoe UI"/>
              </a:rPr>
              <a:t>​</a:t>
            </a:r>
          </a:p>
          <a:p>
            <a:r>
              <a:rPr lang="en-US">
                <a:cs typeface="Segoe UI"/>
              </a:rPr>
              <a:t>2nd/3rd Year Residents</a:t>
            </a:r>
          </a:p>
        </p:txBody>
      </p:sp>
    </p:spTree>
    <p:extLst>
      <p:ext uri="{BB962C8B-B14F-4D97-AF65-F5344CB8AC3E}">
        <p14:creationId xmlns:p14="http://schemas.microsoft.com/office/powerpoint/2010/main" val="192661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E8B6-5E85-48CE-B9D8-7CD7871E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Resources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DA60A-B373-446C-9DEE-680046748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 Light"/>
                <a:cs typeface="Calibri Light"/>
              </a:rPr>
              <a:t>7 Questions from AAFP EveryONE project</a:t>
            </a:r>
            <a:endParaRPr lang="en-US">
              <a:ea typeface="+mn-lt"/>
              <a:cs typeface="+mn-lt"/>
            </a:endParaRPr>
          </a:p>
          <a:p>
            <a:r>
              <a:rPr lang="en-US">
                <a:latin typeface="Calibri Light"/>
                <a:cs typeface="Calibri Light"/>
              </a:rPr>
              <a:t>Appendix B. Social Perspective-Taking Survey for Medical Students and Residents</a:t>
            </a:r>
            <a:endParaRPr lang="en-US" dirty="0">
              <a:latin typeface="Calibri Light"/>
              <a:cs typeface="Calibri Light"/>
            </a:endParaRPr>
          </a:p>
          <a:p>
            <a:r>
              <a:rPr lang="en-US">
                <a:latin typeface="Calibri Light"/>
                <a:cs typeface="Calibri Light"/>
              </a:rPr>
              <a:t>Appendix A. Social Perspective-Taking Survey for Health Care Professionals</a:t>
            </a:r>
            <a:endParaRPr lang="en-US" dirty="0">
              <a:latin typeface="Calibri Light"/>
              <a:cs typeface="Calibri Light"/>
            </a:endParaRPr>
          </a:p>
          <a:p>
            <a:r>
              <a:rPr lang="en-US">
                <a:latin typeface="Calibri Light"/>
                <a:ea typeface="+mn-lt"/>
                <a:cs typeface="Calibri Light"/>
              </a:rPr>
              <a:t>Racial wealth gap learning simultion</a:t>
            </a:r>
            <a:endParaRPr lang="en-US" dirty="0">
              <a:latin typeface="Calibri Light"/>
              <a:ea typeface="+mn-lt"/>
              <a:cs typeface="Calibri Ligh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latin typeface="Calibri Light"/>
              <a:cs typeface="Calibri Light"/>
            </a:endParaRPr>
          </a:p>
          <a:p>
            <a:endParaRPr lang="en-US" dirty="0">
              <a:latin typeface="Calibri Light"/>
              <a:cs typeface="Calibri Ligh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429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1820</Words>
  <Application>Microsoft Office PowerPoint</Application>
  <PresentationFormat>Widescreen</PresentationFormat>
  <Paragraphs>235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Segoe UI</vt:lpstr>
      <vt:lpstr>office theme</vt:lpstr>
      <vt:lpstr>Socially Determined: How to build a workshop exploring anti-racism and privilege for family medicine residents </vt:lpstr>
      <vt:lpstr>Workshop Facilitators</vt:lpstr>
      <vt:lpstr>Workshop goals</vt:lpstr>
      <vt:lpstr>Timelines and Workshop settings</vt:lpstr>
      <vt:lpstr>The workshop consisted of:</vt:lpstr>
      <vt:lpstr>PowerPoint Presentation</vt:lpstr>
      <vt:lpstr>PowerPoint Presentation</vt:lpstr>
      <vt:lpstr>PowerPoint Presentation</vt:lpstr>
      <vt:lpstr>Resources </vt:lpstr>
      <vt:lpstr>7 Questions from AAFP EveryONE project</vt:lpstr>
      <vt:lpstr>PowerPoint Presentation</vt:lpstr>
      <vt:lpstr>PowerPoint Presentation</vt:lpstr>
      <vt:lpstr>PowerPoint Presentation</vt:lpstr>
      <vt:lpstr>PowerPoint Presentation</vt:lpstr>
      <vt:lpstr>Instructions</vt:lpstr>
      <vt:lpstr>Example – Policy #7: The G.I. Bill of 1944 </vt:lpstr>
      <vt:lpstr>Example: Action #7: The G.I. Bill of 1944</vt:lpstr>
      <vt:lpstr>Lecture Presentations</vt:lpstr>
      <vt:lpstr>Pre and Post Workshop Survey</vt:lpstr>
      <vt:lpstr>Survey Results</vt:lpstr>
      <vt:lpstr>Survey Results</vt:lpstr>
      <vt:lpstr>Questions to ponder and Open Discussion</vt:lpstr>
      <vt:lpstr>PowerPoint Presentation</vt:lpstr>
      <vt:lpstr>PowerPoint Presentation</vt:lpstr>
      <vt:lpstr>PowerPoint Presentation</vt:lpstr>
      <vt:lpstr>PowerPoint Presentation</vt:lpstr>
      <vt:lpstr>Future Collaboration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Koran, Jessica B</cp:lastModifiedBy>
  <cp:revision>520</cp:revision>
  <dcterms:created xsi:type="dcterms:W3CDTF">2021-02-17T15:35:42Z</dcterms:created>
  <dcterms:modified xsi:type="dcterms:W3CDTF">2021-05-05T15:18:39Z</dcterms:modified>
</cp:coreProperties>
</file>