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25"/>
  </p:notesMasterIdLst>
  <p:sldIdLst>
    <p:sldId id="257" r:id="rId2"/>
    <p:sldId id="279" r:id="rId3"/>
    <p:sldId id="258" r:id="rId4"/>
    <p:sldId id="271" r:id="rId5"/>
    <p:sldId id="259" r:id="rId6"/>
    <p:sldId id="260" r:id="rId7"/>
    <p:sldId id="262" r:id="rId8"/>
    <p:sldId id="266" r:id="rId9"/>
    <p:sldId id="274" r:id="rId10"/>
    <p:sldId id="267" r:id="rId11"/>
    <p:sldId id="275" r:id="rId12"/>
    <p:sldId id="283" r:id="rId13"/>
    <p:sldId id="261" r:id="rId14"/>
    <p:sldId id="278" r:id="rId15"/>
    <p:sldId id="265" r:id="rId16"/>
    <p:sldId id="263" r:id="rId17"/>
    <p:sldId id="268" r:id="rId18"/>
    <p:sldId id="276" r:id="rId19"/>
    <p:sldId id="273" r:id="rId20"/>
    <p:sldId id="282" r:id="rId21"/>
    <p:sldId id="277" r:id="rId22"/>
    <p:sldId id="281"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75793" autoAdjust="0"/>
  </p:normalViewPr>
  <p:slideViewPr>
    <p:cSldViewPr snapToGrid="0">
      <p:cViewPr varScale="1">
        <p:scale>
          <a:sx n="65" d="100"/>
          <a:sy n="65" d="100"/>
        </p:scale>
        <p:origin x="1402" y="53"/>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58EC4-C0EE-422B-96B8-DA792F903C7D}"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0582E-BA12-460F-9A2D-30FA1189E6E1}" type="slidenum">
              <a:rPr lang="en-US" smtClean="0"/>
              <a:t>‹#›</a:t>
            </a:fld>
            <a:endParaRPr lang="en-US"/>
          </a:p>
        </p:txBody>
      </p:sp>
    </p:spTree>
    <p:extLst>
      <p:ext uri="{BB962C8B-B14F-4D97-AF65-F5344CB8AC3E}">
        <p14:creationId xmlns:p14="http://schemas.microsoft.com/office/powerpoint/2010/main" val="10533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B0582E-BA12-460F-9A2D-30FA1189E6E1}" type="slidenum">
              <a:rPr lang="en-US" smtClean="0"/>
              <a:t>1</a:t>
            </a:fld>
            <a:endParaRPr lang="en-US"/>
          </a:p>
        </p:txBody>
      </p:sp>
    </p:spTree>
    <p:extLst>
      <p:ext uri="{BB962C8B-B14F-4D97-AF65-F5344CB8AC3E}">
        <p14:creationId xmlns:p14="http://schemas.microsoft.com/office/powerpoint/2010/main" val="199458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leadership-focused mission</a:t>
            </a:r>
          </a:p>
        </p:txBody>
      </p:sp>
      <p:sp>
        <p:nvSpPr>
          <p:cNvPr id="4" name="Slide Number Placeholder 3"/>
          <p:cNvSpPr>
            <a:spLocks noGrp="1"/>
          </p:cNvSpPr>
          <p:nvPr>
            <p:ph type="sldNum" sz="quarter" idx="5"/>
          </p:nvPr>
        </p:nvSpPr>
        <p:spPr/>
        <p:txBody>
          <a:bodyPr/>
          <a:lstStyle/>
          <a:p>
            <a:fld id="{71B0582E-BA12-460F-9A2D-30FA1189E6E1}" type="slidenum">
              <a:rPr lang="en-US" smtClean="0"/>
              <a:t>16</a:t>
            </a:fld>
            <a:endParaRPr lang="en-US"/>
          </a:p>
        </p:txBody>
      </p:sp>
    </p:spTree>
    <p:extLst>
      <p:ext uri="{BB962C8B-B14F-4D97-AF65-F5344CB8AC3E}">
        <p14:creationId xmlns:p14="http://schemas.microsoft.com/office/powerpoint/2010/main" val="276801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Self-Determination Theory – provide a framework/theory on how to think about it for self and others</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Autonomy</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Competence</a:t>
            </a:r>
          </a:p>
          <a:p>
            <a:pPr marL="342900" marR="0" lvl="0" indent="-342900">
              <a:lnSpc>
                <a:spcPct val="107000"/>
              </a:lnSpc>
              <a:spcBef>
                <a:spcPts val="0"/>
              </a:spcBef>
              <a:spcAft>
                <a:spcPts val="0"/>
              </a:spcAft>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Deep connection</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7 Why’s</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until you cannot go any deeper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 What made you choose being a family physician? Then…5xs “Why is that important to you?”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 min for each person (in pair) plus 15 min big group discussion = 30 min total</a:t>
            </a:r>
            <a:endParaRPr lang="en-US" dirty="0"/>
          </a:p>
        </p:txBody>
      </p:sp>
      <p:sp>
        <p:nvSpPr>
          <p:cNvPr id="4" name="Slide Number Placeholder 3"/>
          <p:cNvSpPr>
            <a:spLocks noGrp="1"/>
          </p:cNvSpPr>
          <p:nvPr>
            <p:ph type="sldNum" sz="quarter" idx="5"/>
          </p:nvPr>
        </p:nvSpPr>
        <p:spPr/>
        <p:txBody>
          <a:bodyPr/>
          <a:lstStyle/>
          <a:p>
            <a:fld id="{71B0582E-BA12-460F-9A2D-30FA1189E6E1}" type="slidenum">
              <a:rPr lang="en-US" smtClean="0"/>
              <a:t>19</a:t>
            </a:fld>
            <a:endParaRPr lang="en-US"/>
          </a:p>
        </p:txBody>
      </p:sp>
    </p:spTree>
    <p:extLst>
      <p:ext uri="{BB962C8B-B14F-4D97-AF65-F5344CB8AC3E}">
        <p14:creationId xmlns:p14="http://schemas.microsoft.com/office/powerpoint/2010/main" val="237676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meaning and joy in work reduce burnout; integrating this exercise pushes people to take stock of where they are, identify what’s most important to them and articulate those in a mission statement.  Where those don’t align, important to identify SMART goals toward alignment </a:t>
            </a:r>
          </a:p>
        </p:txBody>
      </p:sp>
      <p:sp>
        <p:nvSpPr>
          <p:cNvPr id="4" name="Slide Number Placeholder 3"/>
          <p:cNvSpPr>
            <a:spLocks noGrp="1"/>
          </p:cNvSpPr>
          <p:nvPr>
            <p:ph type="sldNum" sz="quarter" idx="5"/>
          </p:nvPr>
        </p:nvSpPr>
        <p:spPr/>
        <p:txBody>
          <a:bodyPr/>
          <a:lstStyle/>
          <a:p>
            <a:fld id="{71B0582E-BA12-460F-9A2D-30FA1189E6E1}" type="slidenum">
              <a:rPr lang="en-US" smtClean="0"/>
              <a:t>23</a:t>
            </a:fld>
            <a:endParaRPr lang="en-US"/>
          </a:p>
        </p:txBody>
      </p:sp>
    </p:spTree>
    <p:extLst>
      <p:ext uri="{BB962C8B-B14F-4D97-AF65-F5344CB8AC3E}">
        <p14:creationId xmlns:p14="http://schemas.microsoft.com/office/powerpoint/2010/main" val="115467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p>
        </p:txBody>
      </p:sp>
      <p:sp>
        <p:nvSpPr>
          <p:cNvPr id="4" name="Slide Number Placeholder 3"/>
          <p:cNvSpPr>
            <a:spLocks noGrp="1"/>
          </p:cNvSpPr>
          <p:nvPr>
            <p:ph type="sldNum" sz="quarter" idx="5"/>
          </p:nvPr>
        </p:nvSpPr>
        <p:spPr/>
        <p:txBody>
          <a:bodyPr/>
          <a:lstStyle/>
          <a:p>
            <a:fld id="{71B0582E-BA12-460F-9A2D-30FA1189E6E1}" type="slidenum">
              <a:rPr lang="en-US" smtClean="0"/>
              <a:t>4</a:t>
            </a:fld>
            <a:endParaRPr lang="en-US"/>
          </a:p>
        </p:txBody>
      </p:sp>
    </p:spTree>
    <p:extLst>
      <p:ext uri="{BB962C8B-B14F-4D97-AF65-F5344CB8AC3E}">
        <p14:creationId xmlns:p14="http://schemas.microsoft.com/office/powerpoint/2010/main" val="48052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way to focus your energy, actions, behaviors and decisions toward what’s most important to you</a:t>
            </a:r>
          </a:p>
          <a:p>
            <a:r>
              <a:rPr lang="en-US" dirty="0"/>
              <a:t>Includes actions, behaviors, values and traits important to you</a:t>
            </a:r>
          </a:p>
          <a:p>
            <a:r>
              <a:rPr lang="en-US" dirty="0"/>
              <a:t>1-5 sentences that convey your vision and path toward achieving it</a:t>
            </a:r>
          </a:p>
          <a:p>
            <a:endParaRPr lang="en-US" dirty="0"/>
          </a:p>
          <a:p>
            <a:r>
              <a:rPr lang="en-US" dirty="0"/>
              <a:t>Take a birds eye view of what you’ve just written </a:t>
            </a:r>
            <a:r>
              <a:rPr lang="en-US" dirty="0">
                <a:sym typeface="Wingdings" panose="05000000000000000000" pitchFamily="2" charset="2"/>
              </a:rPr>
              <a:t> what are themes, recurrent words/core values/clinical areas, who is present/who is not</a:t>
            </a:r>
          </a:p>
          <a:p>
            <a:endParaRPr lang="en-US" dirty="0"/>
          </a:p>
          <a:p>
            <a:endParaRPr lang="en-US" dirty="0"/>
          </a:p>
        </p:txBody>
      </p:sp>
      <p:sp>
        <p:nvSpPr>
          <p:cNvPr id="4" name="Slide Number Placeholder 3"/>
          <p:cNvSpPr>
            <a:spLocks noGrp="1"/>
          </p:cNvSpPr>
          <p:nvPr>
            <p:ph type="sldNum" sz="quarter" idx="5"/>
          </p:nvPr>
        </p:nvSpPr>
        <p:spPr/>
        <p:txBody>
          <a:bodyPr/>
          <a:lstStyle/>
          <a:p>
            <a:fld id="{71B0582E-BA12-460F-9A2D-30FA1189E6E1}" type="slidenum">
              <a:rPr lang="en-US" smtClean="0"/>
              <a:t>5</a:t>
            </a:fld>
            <a:endParaRPr lang="en-US"/>
          </a:p>
        </p:txBody>
      </p:sp>
    </p:spTree>
    <p:extLst>
      <p:ext uri="{BB962C8B-B14F-4D97-AF65-F5344CB8AC3E}">
        <p14:creationId xmlns:p14="http://schemas.microsoft.com/office/powerpoint/2010/main" val="171888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gained popularity in the 1960s; </a:t>
            </a:r>
            <a:r>
              <a:rPr lang="en-US" sz="1200" dirty="0"/>
              <a:t>means for an organization to express its vision, define its domain, highlight strengths &amp; identify core values; means to communicate its motivating vision to internal and external stakeholders</a:t>
            </a:r>
          </a:p>
          <a:p>
            <a:r>
              <a:rPr lang="en-US" sz="1200" dirty="0"/>
              <a:t>Non-profit health care: starting in 1990s, used to help develop business plans and organizational goals; helpful to define purpose and direction </a:t>
            </a:r>
          </a:p>
          <a:p>
            <a:r>
              <a:rPr lang="en-US" sz="1200" dirty="0"/>
              <a:t>Individual: more commonly promoted in 2000s as means for individuals to define/focus on their purpose and direction</a:t>
            </a:r>
          </a:p>
          <a:p>
            <a:r>
              <a:rPr lang="en-US" sz="1200" dirty="0"/>
              <a:t>Personal experience</a:t>
            </a:r>
            <a:endParaRPr lang="en-US" dirty="0"/>
          </a:p>
        </p:txBody>
      </p:sp>
      <p:sp>
        <p:nvSpPr>
          <p:cNvPr id="4" name="Slide Number Placeholder 3"/>
          <p:cNvSpPr>
            <a:spLocks noGrp="1"/>
          </p:cNvSpPr>
          <p:nvPr>
            <p:ph type="sldNum" sz="quarter" idx="5"/>
          </p:nvPr>
        </p:nvSpPr>
        <p:spPr/>
        <p:txBody>
          <a:bodyPr/>
          <a:lstStyle/>
          <a:p>
            <a:fld id="{71B0582E-BA12-460F-9A2D-30FA1189E6E1}" type="slidenum">
              <a:rPr lang="en-US" smtClean="0"/>
              <a:t>6</a:t>
            </a:fld>
            <a:endParaRPr lang="en-US"/>
          </a:p>
        </p:txBody>
      </p:sp>
    </p:spTree>
    <p:extLst>
      <p:ext uri="{BB962C8B-B14F-4D97-AF65-F5344CB8AC3E}">
        <p14:creationId xmlns:p14="http://schemas.microsoft.com/office/powerpoint/2010/main" val="2478791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 many elements but most of all, they don’t just happen;</a:t>
            </a:r>
          </a:p>
        </p:txBody>
      </p:sp>
      <p:sp>
        <p:nvSpPr>
          <p:cNvPr id="4" name="Slide Number Placeholder 3"/>
          <p:cNvSpPr>
            <a:spLocks noGrp="1"/>
          </p:cNvSpPr>
          <p:nvPr>
            <p:ph type="sldNum" sz="quarter" idx="5"/>
          </p:nvPr>
        </p:nvSpPr>
        <p:spPr/>
        <p:txBody>
          <a:bodyPr/>
          <a:lstStyle/>
          <a:p>
            <a:fld id="{71B0582E-BA12-460F-9A2D-30FA1189E6E1}" type="slidenum">
              <a:rPr lang="en-US" smtClean="0"/>
              <a:t>7</a:t>
            </a:fld>
            <a:endParaRPr lang="en-US"/>
          </a:p>
        </p:txBody>
      </p:sp>
    </p:spTree>
    <p:extLst>
      <p:ext uri="{BB962C8B-B14F-4D97-AF65-F5344CB8AC3E}">
        <p14:creationId xmlns:p14="http://schemas.microsoft.com/office/powerpoint/2010/main" val="356748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Roles/responsibilities: both at home and at work (and anywhere else: </a:t>
            </a:r>
            <a:r>
              <a:rPr lang="en-US" dirty="0" err="1"/>
              <a:t>eg</a:t>
            </a:r>
            <a:r>
              <a:rPr lang="en-US" dirty="0"/>
              <a:t> kids school, church, community): what percent of your time do you currently spend doing the activity</a:t>
            </a:r>
          </a:p>
          <a:p>
            <a:r>
              <a:rPr lang="en-US" dirty="0"/>
              <a:t>Key issues: speaks to the moment- may reflect transitions on the horizon or ongoing at home/work, specific pressures or needs; </a:t>
            </a:r>
            <a:r>
              <a:rPr lang="en-US" dirty="0" err="1"/>
              <a:t>eg</a:t>
            </a:r>
            <a:r>
              <a:rPr lang="en-US" dirty="0"/>
              <a:t> </a:t>
            </a:r>
            <a:r>
              <a:rPr lang="en-US" sz="1200" b="0" i="0" kern="1200" dirty="0">
                <a:solidFill>
                  <a:schemeClr val="tx1"/>
                </a:solidFill>
                <a:effectLst/>
                <a:latin typeface="+mn-lt"/>
                <a:ea typeface="+mn-ea"/>
                <a:cs typeface="+mn-cs"/>
              </a:rPr>
              <a:t>Defining what a meaningful career in medicine means to you, Developing credibility as a clinician/ faculty member, Finding where &amp; how you fit in your organization, Meeting competing demands from family, community, and profession, Balancing your different role sat work and at home., Prioritizing what is truly important to you</a:t>
            </a:r>
            <a:endParaRPr lang="en-US" dirty="0"/>
          </a:p>
          <a:p>
            <a:r>
              <a:rPr lang="en-US" dirty="0"/>
              <a:t>Passions &amp; priorities for you at home/work/community</a:t>
            </a:r>
          </a:p>
          <a:p>
            <a:r>
              <a:rPr lang="en-US" dirty="0"/>
              <a:t>Stephen Covey’s sharpening the saw: there are parts of are home, family and leisure time that bring us joy &amp; rejuvenate us and others that mostly leave us dulled or drained (may be particular domain of job, collaborations with certain colleagues/learners, time on social media, obligation outside of work)</a:t>
            </a:r>
          </a:p>
        </p:txBody>
      </p:sp>
      <p:sp>
        <p:nvSpPr>
          <p:cNvPr id="4" name="Slide Number Placeholder 3"/>
          <p:cNvSpPr>
            <a:spLocks noGrp="1"/>
          </p:cNvSpPr>
          <p:nvPr>
            <p:ph type="sldNum" sz="quarter" idx="5"/>
          </p:nvPr>
        </p:nvSpPr>
        <p:spPr/>
        <p:txBody>
          <a:bodyPr/>
          <a:lstStyle/>
          <a:p>
            <a:fld id="{71B0582E-BA12-460F-9A2D-30FA1189E6E1}" type="slidenum">
              <a:rPr lang="en-US" smtClean="0"/>
              <a:t>8</a:t>
            </a:fld>
            <a:endParaRPr lang="en-US"/>
          </a:p>
        </p:txBody>
      </p:sp>
    </p:spTree>
    <p:extLst>
      <p:ext uri="{BB962C8B-B14F-4D97-AF65-F5344CB8AC3E}">
        <p14:creationId xmlns:p14="http://schemas.microsoft.com/office/powerpoint/2010/main" val="83003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https://www.onegreenplanet.org/natural-health/how-a-vegan-macrobiotic-chef-stocks-her-pantry-and-kitchen-for-success/</a:t>
            </a:r>
          </a:p>
        </p:txBody>
      </p:sp>
      <p:sp>
        <p:nvSpPr>
          <p:cNvPr id="4" name="Slide Number Placeholder 3"/>
          <p:cNvSpPr>
            <a:spLocks noGrp="1"/>
          </p:cNvSpPr>
          <p:nvPr>
            <p:ph type="sldNum" sz="quarter" idx="5"/>
          </p:nvPr>
        </p:nvSpPr>
        <p:spPr/>
        <p:txBody>
          <a:bodyPr/>
          <a:lstStyle/>
          <a:p>
            <a:fld id="{71B0582E-BA12-460F-9A2D-30FA1189E6E1}" type="slidenum">
              <a:rPr lang="en-US" smtClean="0"/>
              <a:t>10</a:t>
            </a:fld>
            <a:endParaRPr lang="en-US"/>
          </a:p>
        </p:txBody>
      </p:sp>
    </p:spTree>
    <p:extLst>
      <p:ext uri="{BB962C8B-B14F-4D97-AF65-F5344CB8AC3E}">
        <p14:creationId xmlns:p14="http://schemas.microsoft.com/office/powerpoint/2010/main" val="1566300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credit: https://pixabay.com/photos/sea-boat-reflection-water-ocean-4276326/</a:t>
            </a:r>
          </a:p>
        </p:txBody>
      </p:sp>
      <p:sp>
        <p:nvSpPr>
          <p:cNvPr id="4" name="Slide Number Placeholder 3"/>
          <p:cNvSpPr>
            <a:spLocks noGrp="1"/>
          </p:cNvSpPr>
          <p:nvPr>
            <p:ph type="sldNum" sz="quarter" idx="5"/>
          </p:nvPr>
        </p:nvSpPr>
        <p:spPr/>
        <p:txBody>
          <a:bodyPr/>
          <a:lstStyle/>
          <a:p>
            <a:fld id="{71B0582E-BA12-460F-9A2D-30FA1189E6E1}" type="slidenum">
              <a:rPr lang="en-US" smtClean="0"/>
              <a:t>11</a:t>
            </a:fld>
            <a:endParaRPr lang="en-US"/>
          </a:p>
        </p:txBody>
      </p:sp>
    </p:spTree>
    <p:extLst>
      <p:ext uri="{BB962C8B-B14F-4D97-AF65-F5344CB8AC3E}">
        <p14:creationId xmlns:p14="http://schemas.microsoft.com/office/powerpoint/2010/main" val="1247118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general guiding principle for life</a:t>
            </a:r>
          </a:p>
        </p:txBody>
      </p:sp>
      <p:sp>
        <p:nvSpPr>
          <p:cNvPr id="4" name="Slide Number Placeholder 3"/>
          <p:cNvSpPr>
            <a:spLocks noGrp="1"/>
          </p:cNvSpPr>
          <p:nvPr>
            <p:ph type="sldNum" sz="quarter" idx="5"/>
          </p:nvPr>
        </p:nvSpPr>
        <p:spPr/>
        <p:txBody>
          <a:bodyPr/>
          <a:lstStyle/>
          <a:p>
            <a:fld id="{71B0582E-BA12-460F-9A2D-30FA1189E6E1}" type="slidenum">
              <a:rPr lang="en-US" smtClean="0"/>
              <a:t>13</a:t>
            </a:fld>
            <a:endParaRPr lang="en-US"/>
          </a:p>
        </p:txBody>
      </p:sp>
    </p:spTree>
    <p:extLst>
      <p:ext uri="{BB962C8B-B14F-4D97-AF65-F5344CB8AC3E}">
        <p14:creationId xmlns:p14="http://schemas.microsoft.com/office/powerpoint/2010/main" val="2761762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3/29/2021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3/29/2021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581192" y="2340864"/>
            <a:ext cx="11029615" cy="3634486"/>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3/29/2021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3/29/2021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3/29/2021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3/29/2021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share-your-work/"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666829"/>
            <a:ext cx="10993549" cy="1475013"/>
          </a:xfrm>
        </p:spPr>
        <p:txBody>
          <a:bodyPr>
            <a:normAutofit/>
          </a:bodyPr>
          <a:lstStyle/>
          <a:p>
            <a:r>
              <a:rPr lang="en-US" dirty="0"/>
              <a:t>Defining your Why and your what: Using mission statements as a career compass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256475"/>
            <a:ext cx="10993546" cy="707204"/>
          </a:xfrm>
        </p:spPr>
        <p:txBody>
          <a:bodyPr>
            <a:normAutofit fontScale="92500" lnSpcReduction="20000"/>
          </a:bodyPr>
          <a:lstStyle/>
          <a:p>
            <a:r>
              <a:rPr lang="en-US" dirty="0"/>
              <a:t>Society for teachers of Family Medicine, spring conference 2021</a:t>
            </a:r>
          </a:p>
          <a:p>
            <a:r>
              <a:rPr lang="en-US" dirty="0"/>
              <a:t>Isabel Lee, MD and Grace Shih, MD MAS</a:t>
            </a:r>
          </a:p>
          <a:p>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
        <p:nvSpPr>
          <p:cNvPr id="4" name="TextBox 3">
            <a:extLst>
              <a:ext uri="{FF2B5EF4-FFF2-40B4-BE49-F238E27FC236}">
                <a16:creationId xmlns:a16="http://schemas.microsoft.com/office/drawing/2014/main" id="{A42A9A59-2113-4AA2-8178-DF2AEDDC84B2}"/>
              </a:ext>
            </a:extLst>
          </p:cNvPr>
          <p:cNvSpPr txBox="1"/>
          <p:nvPr/>
        </p:nvSpPr>
        <p:spPr>
          <a:xfrm>
            <a:off x="1213231" y="6488668"/>
            <a:ext cx="9760517" cy="369332"/>
          </a:xfrm>
          <a:prstGeom prst="rect">
            <a:avLst/>
          </a:prstGeom>
          <a:noFill/>
        </p:spPr>
        <p:txBody>
          <a:bodyPr wrap="square" rtlCol="0">
            <a:spAutoFit/>
          </a:bodyPr>
          <a:lstStyle/>
          <a:p>
            <a:r>
              <a:rPr lang="en-US" dirty="0"/>
              <a:t>Thanks to Jessica Muller, PhD, co-founder UCSF Family Medicine Faculty Development Fellowship</a:t>
            </a:r>
          </a:p>
        </p:txBody>
      </p:sp>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17579-0F60-4E0C-A35C-9F0D9750607B}"/>
              </a:ext>
            </a:extLst>
          </p:cNvPr>
          <p:cNvSpPr>
            <a:spLocks noGrp="1"/>
          </p:cNvSpPr>
          <p:nvPr>
            <p:ph type="title"/>
          </p:nvPr>
        </p:nvSpPr>
        <p:spPr/>
        <p:txBody>
          <a:bodyPr/>
          <a:lstStyle/>
          <a:p>
            <a:r>
              <a:rPr lang="en-US" dirty="0"/>
              <a:t>Exercise #1: taking stock</a:t>
            </a:r>
          </a:p>
        </p:txBody>
      </p:sp>
      <p:sp>
        <p:nvSpPr>
          <p:cNvPr id="3" name="Content Placeholder 2">
            <a:extLst>
              <a:ext uri="{FF2B5EF4-FFF2-40B4-BE49-F238E27FC236}">
                <a16:creationId xmlns:a16="http://schemas.microsoft.com/office/drawing/2014/main" id="{02942A53-9B7F-44EE-80E5-E6477C94AA94}"/>
              </a:ext>
            </a:extLst>
          </p:cNvPr>
          <p:cNvSpPr>
            <a:spLocks noGrp="1"/>
          </p:cNvSpPr>
          <p:nvPr>
            <p:ph idx="1"/>
          </p:nvPr>
        </p:nvSpPr>
        <p:spPr>
          <a:xfrm>
            <a:off x="581192" y="3019594"/>
            <a:ext cx="11029615" cy="2663072"/>
          </a:xfrm>
        </p:spPr>
        <p:txBody>
          <a:bodyPr/>
          <a:lstStyle/>
          <a:p>
            <a:r>
              <a:rPr lang="en-US" dirty="0"/>
              <a:t>Using the worksheet provided, take 15 minutes to fill out the first side: outlining current roles, identifying key issues, &amp; listing passions &amp; priorities.  If you have time, also start to answer what activities rejuvenate vs drain you.</a:t>
            </a:r>
          </a:p>
        </p:txBody>
      </p:sp>
      <p:pic>
        <p:nvPicPr>
          <p:cNvPr id="4" name="Picture 3">
            <a:extLst>
              <a:ext uri="{FF2B5EF4-FFF2-40B4-BE49-F238E27FC236}">
                <a16:creationId xmlns:a16="http://schemas.microsoft.com/office/drawing/2014/main" id="{17BF34A6-1B1C-4704-A428-A0F4B8C2ECFB}"/>
              </a:ext>
            </a:extLst>
          </p:cNvPr>
          <p:cNvPicPr>
            <a:picLocks noChangeAspect="1"/>
          </p:cNvPicPr>
          <p:nvPr/>
        </p:nvPicPr>
        <p:blipFill>
          <a:blip r:embed="rId3"/>
          <a:stretch>
            <a:fillRect/>
          </a:stretch>
        </p:blipFill>
        <p:spPr>
          <a:xfrm>
            <a:off x="8516822" y="702156"/>
            <a:ext cx="3224658" cy="2142382"/>
          </a:xfrm>
          <a:prstGeom prst="rect">
            <a:avLst/>
          </a:prstGeom>
        </p:spPr>
      </p:pic>
    </p:spTree>
    <p:extLst>
      <p:ext uri="{BB962C8B-B14F-4D97-AF65-F5344CB8AC3E}">
        <p14:creationId xmlns:p14="http://schemas.microsoft.com/office/powerpoint/2010/main" val="389208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E2A499-FE53-48F4-A39F-526D4F168FEA}"/>
              </a:ext>
            </a:extLst>
          </p:cNvPr>
          <p:cNvPicPr>
            <a:picLocks noChangeAspect="1"/>
          </p:cNvPicPr>
          <p:nvPr/>
        </p:nvPicPr>
        <p:blipFill>
          <a:blip r:embed="rId3"/>
          <a:stretch>
            <a:fillRect/>
          </a:stretch>
        </p:blipFill>
        <p:spPr>
          <a:xfrm>
            <a:off x="-103695" y="-633413"/>
            <a:ext cx="12295695" cy="8193927"/>
          </a:xfrm>
          <a:prstGeom prst="rect">
            <a:avLst/>
          </a:prstGeom>
        </p:spPr>
      </p:pic>
      <p:sp>
        <p:nvSpPr>
          <p:cNvPr id="2" name="Title 1">
            <a:extLst>
              <a:ext uri="{FF2B5EF4-FFF2-40B4-BE49-F238E27FC236}">
                <a16:creationId xmlns:a16="http://schemas.microsoft.com/office/drawing/2014/main" id="{8841964C-C115-42C8-A834-4885417009E8}"/>
              </a:ext>
            </a:extLst>
          </p:cNvPr>
          <p:cNvSpPr>
            <a:spLocks noGrp="1"/>
          </p:cNvSpPr>
          <p:nvPr>
            <p:ph type="title"/>
          </p:nvPr>
        </p:nvSpPr>
        <p:spPr>
          <a:xfrm>
            <a:off x="-103695" y="0"/>
            <a:ext cx="12295695" cy="1118973"/>
          </a:xfrm>
          <a:solidFill>
            <a:schemeClr val="bg1">
              <a:alpha val="68000"/>
            </a:schemeClr>
          </a:solidFill>
        </p:spPr>
        <p:txBody>
          <a:bodyPr>
            <a:normAutofit fontScale="90000"/>
          </a:bodyPr>
          <a:lstStyle/>
          <a:p>
            <a:pPr algn="ctr"/>
            <a:r>
              <a:rPr lang="en-US" dirty="0"/>
              <a:t>Reflection: </a:t>
            </a:r>
            <a:br>
              <a:rPr lang="en-US" dirty="0"/>
            </a:br>
            <a:r>
              <a:rPr lang="en-US" dirty="0"/>
              <a:t>Preparing for mission Statement writing</a:t>
            </a:r>
          </a:p>
        </p:txBody>
      </p:sp>
      <p:sp>
        <p:nvSpPr>
          <p:cNvPr id="3" name="Content Placeholder 2">
            <a:extLst>
              <a:ext uri="{FF2B5EF4-FFF2-40B4-BE49-F238E27FC236}">
                <a16:creationId xmlns:a16="http://schemas.microsoft.com/office/drawing/2014/main" id="{B5F94963-C4A1-4D82-9D44-167E4BCA9220}"/>
              </a:ext>
            </a:extLst>
          </p:cNvPr>
          <p:cNvSpPr>
            <a:spLocks noGrp="1"/>
          </p:cNvSpPr>
          <p:nvPr>
            <p:ph idx="1"/>
          </p:nvPr>
        </p:nvSpPr>
        <p:spPr>
          <a:xfrm>
            <a:off x="290213" y="1269507"/>
            <a:ext cx="5533540" cy="5144068"/>
          </a:xfrm>
          <a:solidFill>
            <a:schemeClr val="bg1">
              <a:alpha val="68000"/>
            </a:schemeClr>
          </a:solidFill>
        </p:spPr>
        <p:txBody>
          <a:bodyPr>
            <a:normAutofit fontScale="85000" lnSpcReduction="10000"/>
          </a:bodyPr>
          <a:lstStyle/>
          <a:p>
            <a:r>
              <a:rPr lang="en-US" dirty="0"/>
              <a:t>Is your FTE distribution where you want it to be? Does it reflect emphasis on your passions and priorities?</a:t>
            </a:r>
          </a:p>
          <a:p>
            <a:r>
              <a:rPr lang="en-US" dirty="0"/>
              <a:t>Do your key issues at work align with your priorities? Are you giving the attention you want to key issues outside of work?</a:t>
            </a:r>
          </a:p>
          <a:p>
            <a:r>
              <a:rPr lang="en-US" dirty="0"/>
              <a:t>What is your mix of rejuvenating vs draining activities?</a:t>
            </a:r>
          </a:p>
        </p:txBody>
      </p:sp>
      <p:sp>
        <p:nvSpPr>
          <p:cNvPr id="5" name="TextBox 4">
            <a:extLst>
              <a:ext uri="{FF2B5EF4-FFF2-40B4-BE49-F238E27FC236}">
                <a16:creationId xmlns:a16="http://schemas.microsoft.com/office/drawing/2014/main" id="{47BCD309-73E6-496A-BD2F-BD9FEF106109}"/>
              </a:ext>
            </a:extLst>
          </p:cNvPr>
          <p:cNvSpPr txBox="1"/>
          <p:nvPr/>
        </p:nvSpPr>
        <p:spPr>
          <a:xfrm>
            <a:off x="501582" y="6413575"/>
            <a:ext cx="6140990" cy="246221"/>
          </a:xfrm>
          <a:prstGeom prst="rect">
            <a:avLst/>
          </a:prstGeom>
          <a:noFill/>
        </p:spPr>
        <p:txBody>
          <a:bodyPr wrap="square" rtlCol="0">
            <a:spAutoFit/>
          </a:bodyPr>
          <a:lstStyle/>
          <a:p>
            <a:r>
              <a:rPr lang="en-US" sz="1000" dirty="0"/>
              <a:t>https://pixabay.com/photos/sea-boat-reflection-water-ocean-4276326/</a:t>
            </a:r>
          </a:p>
        </p:txBody>
      </p:sp>
    </p:spTree>
    <p:extLst>
      <p:ext uri="{BB962C8B-B14F-4D97-AF65-F5344CB8AC3E}">
        <p14:creationId xmlns:p14="http://schemas.microsoft.com/office/powerpoint/2010/main" val="3408379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27F7-5C36-4136-A5EA-99817A996BE2}"/>
              </a:ext>
            </a:extLst>
          </p:cNvPr>
          <p:cNvSpPr>
            <a:spLocks noGrp="1"/>
          </p:cNvSpPr>
          <p:nvPr>
            <p:ph type="title"/>
          </p:nvPr>
        </p:nvSpPr>
        <p:spPr/>
        <p:txBody>
          <a:bodyPr>
            <a:normAutofit fontScale="90000"/>
          </a:bodyPr>
          <a:lstStyle/>
          <a:p>
            <a:pPr fontAlgn="base"/>
            <a:br>
              <a:rPr lang="en-US" dirty="0"/>
            </a:br>
            <a:br>
              <a:rPr lang="en-US" dirty="0"/>
            </a:br>
            <a:r>
              <a:rPr lang="en-US" dirty="0"/>
              <a:t>​Mission statement templates</a:t>
            </a:r>
            <a:br>
              <a:rPr lang="en-US" dirty="0"/>
            </a:br>
            <a:endParaRPr lang="en-US" dirty="0"/>
          </a:p>
        </p:txBody>
      </p:sp>
      <p:sp>
        <p:nvSpPr>
          <p:cNvPr id="3" name="Content Placeholder 2">
            <a:extLst>
              <a:ext uri="{FF2B5EF4-FFF2-40B4-BE49-F238E27FC236}">
                <a16:creationId xmlns:a16="http://schemas.microsoft.com/office/drawing/2014/main" id="{017657DF-A463-4A50-B53A-A78368504115}"/>
              </a:ext>
            </a:extLst>
          </p:cNvPr>
          <p:cNvSpPr>
            <a:spLocks noGrp="1"/>
          </p:cNvSpPr>
          <p:nvPr>
            <p:ph idx="1"/>
          </p:nvPr>
        </p:nvSpPr>
        <p:spPr>
          <a:xfrm>
            <a:off x="730211" y="1890876"/>
            <a:ext cx="10731577" cy="4084474"/>
          </a:xfrm>
        </p:spPr>
        <p:txBody>
          <a:bodyPr>
            <a:normAutofit fontScale="70000" lnSpcReduction="20000"/>
          </a:bodyPr>
          <a:lstStyle/>
          <a:p>
            <a:pPr fontAlgn="base"/>
            <a:endParaRPr lang="en-US" dirty="0"/>
          </a:p>
          <a:p>
            <a:pPr fontAlgn="base"/>
            <a:r>
              <a:rPr lang="en-US" sz="3700" dirty="0"/>
              <a:t>“To …. (do/become/</a:t>
            </a:r>
            <a:r>
              <a:rPr lang="en-US" sz="3700" dirty="0" err="1"/>
              <a:t>etc</a:t>
            </a:r>
            <a:r>
              <a:rPr lang="en-US" sz="3700" dirty="0"/>
              <a:t>) so that I will do …. by…”​</a:t>
            </a:r>
          </a:p>
          <a:p>
            <a:pPr fontAlgn="base"/>
            <a:r>
              <a:rPr lang="en-US" sz="3700" dirty="0"/>
              <a:t>“I value … because…  Accordingly, I will …”​</a:t>
            </a:r>
          </a:p>
          <a:p>
            <a:pPr fontAlgn="base"/>
            <a:r>
              <a:rPr lang="en-US" sz="3700" dirty="0"/>
              <a:t>“To appreciate and enjoy…”​</a:t>
            </a:r>
          </a:p>
          <a:p>
            <a:pPr fontAlgn="base"/>
            <a:r>
              <a:rPr lang="en-US" sz="3700" dirty="0"/>
              <a:t>“To be someone who is …”​</a:t>
            </a:r>
          </a:p>
          <a:p>
            <a:pPr fontAlgn="base"/>
            <a:r>
              <a:rPr lang="en-US" sz="3700" dirty="0"/>
              <a:t>“To treasure above all else …”​</a:t>
            </a:r>
          </a:p>
          <a:p>
            <a:pPr fontAlgn="base"/>
            <a:r>
              <a:rPr lang="en-US" sz="3700" dirty="0"/>
              <a:t>“To develop &amp; cultivate the qualities of …”​</a:t>
            </a:r>
          </a:p>
          <a:p>
            <a:pPr fontAlgn="base"/>
            <a:r>
              <a:rPr lang="en-US" sz="3700" dirty="0"/>
              <a:t>“To live each day with … so that …”​</a:t>
            </a:r>
          </a:p>
          <a:p>
            <a:pPr marL="0" indent="0" fontAlgn="base">
              <a:buNone/>
            </a:pPr>
            <a:endParaRPr lang="en-US" dirty="0"/>
          </a:p>
          <a:p>
            <a:endParaRPr lang="en-US" dirty="0"/>
          </a:p>
        </p:txBody>
      </p:sp>
    </p:spTree>
    <p:extLst>
      <p:ext uri="{BB962C8B-B14F-4D97-AF65-F5344CB8AC3E}">
        <p14:creationId xmlns:p14="http://schemas.microsoft.com/office/powerpoint/2010/main" val="14647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002-46FB-4EE3-A0C0-B692A60908B3}"/>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F3E9A2FF-1661-4133-9609-ACD6FA4E468F}"/>
              </a:ext>
            </a:extLst>
          </p:cNvPr>
          <p:cNvSpPr>
            <a:spLocks noGrp="1"/>
          </p:cNvSpPr>
          <p:nvPr>
            <p:ph idx="1"/>
          </p:nvPr>
        </p:nvSpPr>
        <p:spPr/>
        <p:txBody>
          <a:bodyPr/>
          <a:lstStyle/>
          <a:p>
            <a:r>
              <a:rPr lang="en-US" dirty="0"/>
              <a:t>“Not merely to survive, but to thrive; and to do so with some passion, some compassion, some humor, and some style.” –Maya Angelou</a:t>
            </a:r>
            <a:br>
              <a:rPr lang="en-US" dirty="0"/>
            </a:br>
            <a:r>
              <a:rPr lang="en-US" dirty="0"/>
              <a:t>Poet/novelist</a:t>
            </a:r>
          </a:p>
        </p:txBody>
      </p:sp>
    </p:spTree>
    <p:extLst>
      <p:ext uri="{BB962C8B-B14F-4D97-AF65-F5344CB8AC3E}">
        <p14:creationId xmlns:p14="http://schemas.microsoft.com/office/powerpoint/2010/main" val="322995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E0B9-D379-42DC-A4D5-3AC75D64702D}"/>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B3B60A36-0615-4B33-94DA-6A2F068A2A5B}"/>
              </a:ext>
            </a:extLst>
          </p:cNvPr>
          <p:cNvSpPr>
            <a:spLocks noGrp="1"/>
          </p:cNvSpPr>
          <p:nvPr>
            <p:ph idx="1"/>
          </p:nvPr>
        </p:nvSpPr>
        <p:spPr/>
        <p:txBody>
          <a:bodyPr/>
          <a:lstStyle/>
          <a:p>
            <a:r>
              <a:rPr lang="en-US" dirty="0">
                <a:effectLst/>
                <a:ea typeface="Calibri" panose="020F0502020204030204" pitchFamily="34" charset="0"/>
              </a:rPr>
              <a:t>“My purpose is to make the world a better place for everyone including my patients, myself and those I love. My goal is to become as emotionally strong as I am clinically strong so my patients have someone to lean on and are healthy to be there for those they love.”</a:t>
            </a:r>
          </a:p>
          <a:p>
            <a:pPr marL="0" indent="0">
              <a:buNone/>
            </a:pPr>
            <a:r>
              <a:rPr lang="en-US" dirty="0">
                <a:ea typeface="Arial" panose="020B0604020202020204" pitchFamily="34" charset="0"/>
              </a:rPr>
              <a:t>	</a:t>
            </a:r>
            <a:r>
              <a:rPr lang="en-US" sz="2000" dirty="0">
                <a:ea typeface="Arial" panose="020B0604020202020204" pitchFamily="34" charset="0"/>
              </a:rPr>
              <a:t>WWAMI Chief Resident, 2019</a:t>
            </a:r>
            <a:endParaRPr lang="en-US" sz="2000" dirty="0">
              <a:effectLst/>
              <a:ea typeface="Arial" panose="020B0604020202020204" pitchFamily="34" charset="0"/>
            </a:endParaRPr>
          </a:p>
          <a:p>
            <a:endParaRPr lang="en-US" dirty="0"/>
          </a:p>
        </p:txBody>
      </p:sp>
    </p:spTree>
    <p:extLst>
      <p:ext uri="{BB962C8B-B14F-4D97-AF65-F5344CB8AC3E}">
        <p14:creationId xmlns:p14="http://schemas.microsoft.com/office/powerpoint/2010/main" val="87287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002-46FB-4EE3-A0C0-B692A60908B3}"/>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F3E9A2FF-1661-4133-9609-ACD6FA4E468F}"/>
              </a:ext>
            </a:extLst>
          </p:cNvPr>
          <p:cNvSpPr>
            <a:spLocks noGrp="1"/>
          </p:cNvSpPr>
          <p:nvPr>
            <p:ph idx="1"/>
          </p:nvPr>
        </p:nvSpPr>
        <p:spPr>
          <a:xfrm>
            <a:off x="581192" y="2028825"/>
            <a:ext cx="11029615" cy="3946525"/>
          </a:xfrm>
        </p:spPr>
        <p:txBody>
          <a:bodyPr>
            <a:normAutofit lnSpcReduction="10000"/>
          </a:bodyPr>
          <a:lstStyle/>
          <a:p>
            <a:r>
              <a:rPr lang="en-US" dirty="0"/>
              <a:t>“To be a present &amp; caring member of my community—prioritizing family over work.  To lead with fairness, inclusion, and trustworthiness. To partner with my patients to help them thrive. To advocate for policies that address the root causes of disparities in health and healthcare.  To protect and appreciate nature and the environment.”</a:t>
            </a:r>
          </a:p>
          <a:p>
            <a:pPr marL="0" indent="0">
              <a:buNone/>
            </a:pPr>
            <a:r>
              <a:rPr lang="en-US" sz="2000" dirty="0" err="1"/>
              <a:t>Rossan</a:t>
            </a:r>
            <a:r>
              <a:rPr lang="en-US" sz="2000" dirty="0"/>
              <a:t> Chen, MD</a:t>
            </a:r>
            <a:br>
              <a:rPr lang="en-US" sz="2000" dirty="0"/>
            </a:br>
            <a:r>
              <a:rPr lang="en-US" sz="2000" dirty="0"/>
              <a:t>Faculty, Kaiser Vallejo Family Medicine Residency Program</a:t>
            </a:r>
          </a:p>
        </p:txBody>
      </p:sp>
    </p:spTree>
    <p:extLst>
      <p:ext uri="{BB962C8B-B14F-4D97-AF65-F5344CB8AC3E}">
        <p14:creationId xmlns:p14="http://schemas.microsoft.com/office/powerpoint/2010/main" val="330766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002-46FB-4EE3-A0C0-B692A60908B3}"/>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F3E9A2FF-1661-4133-9609-ACD6FA4E468F}"/>
              </a:ext>
            </a:extLst>
          </p:cNvPr>
          <p:cNvSpPr>
            <a:spLocks noGrp="1"/>
          </p:cNvSpPr>
          <p:nvPr>
            <p:ph idx="1"/>
          </p:nvPr>
        </p:nvSpPr>
        <p:spPr/>
        <p:txBody>
          <a:bodyPr/>
          <a:lstStyle/>
          <a:p>
            <a:r>
              <a:rPr lang="en-US" dirty="0"/>
              <a:t>“To guide learners to fulfillment and training programs to excellence, by attending to humanistic principles.”</a:t>
            </a:r>
          </a:p>
          <a:p>
            <a:pPr marL="0" indent="0">
              <a:buNone/>
            </a:pPr>
            <a:r>
              <a:rPr lang="en-US" dirty="0"/>
              <a:t>Mary </a:t>
            </a:r>
            <a:r>
              <a:rPr lang="en-US" dirty="0" err="1"/>
              <a:t>Westergaard</a:t>
            </a:r>
            <a:r>
              <a:rPr lang="en-US" dirty="0"/>
              <a:t>, MD </a:t>
            </a:r>
            <a:br>
              <a:rPr lang="en-US" dirty="0"/>
            </a:br>
            <a:r>
              <a:rPr lang="en-US" sz="2000" dirty="0"/>
              <a:t>Vice Chair of Education</a:t>
            </a:r>
            <a:br>
              <a:rPr lang="en-US" sz="2000" dirty="0"/>
            </a:br>
            <a:r>
              <a:rPr lang="en-US" sz="2000" dirty="0"/>
              <a:t>Emergency Medicine Residency PD</a:t>
            </a:r>
            <a:br>
              <a:rPr lang="en-US" sz="2000" dirty="0"/>
            </a:br>
            <a:r>
              <a:rPr lang="en-US" sz="2000" dirty="0"/>
              <a:t>University of Wisconsin</a:t>
            </a:r>
          </a:p>
        </p:txBody>
      </p:sp>
    </p:spTree>
    <p:extLst>
      <p:ext uri="{BB962C8B-B14F-4D97-AF65-F5344CB8AC3E}">
        <p14:creationId xmlns:p14="http://schemas.microsoft.com/office/powerpoint/2010/main" val="1841386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7A6A8-5B14-4944-938B-20F53716976F}"/>
              </a:ext>
            </a:extLst>
          </p:cNvPr>
          <p:cNvSpPr>
            <a:spLocks noGrp="1"/>
          </p:cNvSpPr>
          <p:nvPr>
            <p:ph type="title"/>
          </p:nvPr>
        </p:nvSpPr>
        <p:spPr>
          <a:xfrm>
            <a:off x="476250" y="702156"/>
            <a:ext cx="11134558" cy="936144"/>
          </a:xfrm>
        </p:spPr>
        <p:txBody>
          <a:bodyPr>
            <a:normAutofit fontScale="90000"/>
          </a:bodyPr>
          <a:lstStyle/>
          <a:p>
            <a:r>
              <a:rPr lang="en-US" dirty="0"/>
              <a:t>Exercise #2: drafting a mission statement</a:t>
            </a:r>
          </a:p>
        </p:txBody>
      </p:sp>
      <p:sp>
        <p:nvSpPr>
          <p:cNvPr id="3" name="Content Placeholder 2">
            <a:extLst>
              <a:ext uri="{FF2B5EF4-FFF2-40B4-BE49-F238E27FC236}">
                <a16:creationId xmlns:a16="http://schemas.microsoft.com/office/drawing/2014/main" id="{90048412-1207-4803-A222-17BAC916AC53}"/>
              </a:ext>
            </a:extLst>
          </p:cNvPr>
          <p:cNvSpPr>
            <a:spLocks noGrp="1"/>
          </p:cNvSpPr>
          <p:nvPr>
            <p:ph idx="1"/>
          </p:nvPr>
        </p:nvSpPr>
        <p:spPr/>
        <p:txBody>
          <a:bodyPr/>
          <a:lstStyle/>
          <a:p>
            <a:r>
              <a:rPr lang="en-US" dirty="0"/>
              <a:t>The time has come!  On page 2 of your worksheet, follow the prompt and take 15 minutes to craft a 3-5 line mission statement.  It can incorporate both professional and personal elements or focus on just one of those domains, if one feels more in need of intention-setting. </a:t>
            </a:r>
          </a:p>
        </p:txBody>
      </p:sp>
    </p:spTree>
    <p:extLst>
      <p:ext uri="{BB962C8B-B14F-4D97-AF65-F5344CB8AC3E}">
        <p14:creationId xmlns:p14="http://schemas.microsoft.com/office/powerpoint/2010/main" val="87960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CD8D62-54F7-4019-AE44-6F2D0B575F91}"/>
              </a:ext>
            </a:extLst>
          </p:cNvPr>
          <p:cNvPicPr>
            <a:picLocks noChangeAspect="1"/>
          </p:cNvPicPr>
          <p:nvPr/>
        </p:nvPicPr>
        <p:blipFill>
          <a:blip r:embed="rId2"/>
          <a:stretch>
            <a:fillRect/>
          </a:stretch>
        </p:blipFill>
        <p:spPr>
          <a:xfrm>
            <a:off x="7727644" y="829486"/>
            <a:ext cx="4340531" cy="5794834"/>
          </a:xfrm>
          <a:prstGeom prst="rect">
            <a:avLst/>
          </a:prstGeom>
        </p:spPr>
      </p:pic>
      <p:sp>
        <p:nvSpPr>
          <p:cNvPr id="2" name="Title 1">
            <a:extLst>
              <a:ext uri="{FF2B5EF4-FFF2-40B4-BE49-F238E27FC236}">
                <a16:creationId xmlns:a16="http://schemas.microsoft.com/office/drawing/2014/main" id="{F0DD6564-94E2-4268-B47D-C46BF8DAF804}"/>
              </a:ext>
            </a:extLst>
          </p:cNvPr>
          <p:cNvSpPr>
            <a:spLocks noGrp="1"/>
          </p:cNvSpPr>
          <p:nvPr>
            <p:ph type="title"/>
          </p:nvPr>
        </p:nvSpPr>
        <p:spPr>
          <a:xfrm>
            <a:off x="476417" y="605966"/>
            <a:ext cx="11029616" cy="1188720"/>
          </a:xfrm>
        </p:spPr>
        <p:txBody>
          <a:bodyPr/>
          <a:lstStyle/>
          <a:p>
            <a:r>
              <a:rPr lang="en-US" dirty="0"/>
              <a:t>Checking alignment</a:t>
            </a:r>
          </a:p>
        </p:txBody>
      </p:sp>
      <p:sp>
        <p:nvSpPr>
          <p:cNvPr id="3" name="Content Placeholder 2">
            <a:extLst>
              <a:ext uri="{FF2B5EF4-FFF2-40B4-BE49-F238E27FC236}">
                <a16:creationId xmlns:a16="http://schemas.microsoft.com/office/drawing/2014/main" id="{3267D949-2547-4C00-AE8B-8295BBE0084A}"/>
              </a:ext>
            </a:extLst>
          </p:cNvPr>
          <p:cNvSpPr>
            <a:spLocks noGrp="1"/>
          </p:cNvSpPr>
          <p:nvPr>
            <p:ph idx="1"/>
          </p:nvPr>
        </p:nvSpPr>
        <p:spPr>
          <a:xfrm>
            <a:off x="581192" y="2340864"/>
            <a:ext cx="6800683" cy="3634486"/>
          </a:xfrm>
        </p:spPr>
        <p:txBody>
          <a:bodyPr/>
          <a:lstStyle/>
          <a:p>
            <a:r>
              <a:rPr lang="en-US" dirty="0"/>
              <a:t>Looking back at first exercise, do your current roles, responsibilities and priorities align with your mission statement?</a:t>
            </a:r>
          </a:p>
          <a:p>
            <a:r>
              <a:rPr lang="en-US" dirty="0"/>
              <a:t>Take 5 minutes to identify three SMART goals to promote alignment</a:t>
            </a:r>
          </a:p>
        </p:txBody>
      </p:sp>
    </p:spTree>
    <p:extLst>
      <p:ext uri="{BB962C8B-B14F-4D97-AF65-F5344CB8AC3E}">
        <p14:creationId xmlns:p14="http://schemas.microsoft.com/office/powerpoint/2010/main" val="376284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EC60-DB40-40CE-803E-3EAC9133F0AF}"/>
              </a:ext>
            </a:extLst>
          </p:cNvPr>
          <p:cNvSpPr>
            <a:spLocks noGrp="1"/>
          </p:cNvSpPr>
          <p:nvPr>
            <p:ph type="title"/>
          </p:nvPr>
        </p:nvSpPr>
        <p:spPr>
          <a:xfrm>
            <a:off x="581192" y="549756"/>
            <a:ext cx="11029616" cy="678969"/>
          </a:xfrm>
        </p:spPr>
        <p:txBody>
          <a:bodyPr>
            <a:normAutofit fontScale="90000"/>
          </a:bodyPr>
          <a:lstStyle/>
          <a:p>
            <a:r>
              <a:rPr lang="en-US" dirty="0"/>
              <a:t>University of Washington FMRP</a:t>
            </a:r>
          </a:p>
        </p:txBody>
      </p:sp>
      <p:sp>
        <p:nvSpPr>
          <p:cNvPr id="3" name="Content Placeholder 2">
            <a:extLst>
              <a:ext uri="{FF2B5EF4-FFF2-40B4-BE49-F238E27FC236}">
                <a16:creationId xmlns:a16="http://schemas.microsoft.com/office/drawing/2014/main" id="{A3BE1834-C0E2-410F-97D8-1B9512F69750}"/>
              </a:ext>
            </a:extLst>
          </p:cNvPr>
          <p:cNvSpPr>
            <a:spLocks noGrp="1"/>
          </p:cNvSpPr>
          <p:nvPr>
            <p:ph idx="1"/>
          </p:nvPr>
        </p:nvSpPr>
        <p:spPr>
          <a:xfrm>
            <a:off x="581193" y="1395046"/>
            <a:ext cx="11029615" cy="5254329"/>
          </a:xfrm>
        </p:spPr>
        <p:txBody>
          <a:bodyPr>
            <a:normAutofit lnSpcReduction="10000"/>
          </a:bodyPr>
          <a:lstStyle/>
          <a:p>
            <a:pPr marL="0" indent="0">
              <a:buNone/>
            </a:pPr>
            <a:endParaRPr lang="en-US" dirty="0"/>
          </a:p>
          <a:p>
            <a:pPr marL="0" indent="0">
              <a:buNone/>
            </a:pPr>
            <a:r>
              <a:rPr lang="en-US" dirty="0"/>
              <a:t>Structure:</a:t>
            </a:r>
          </a:p>
          <a:p>
            <a:pPr marL="324000" lvl="1" indent="0">
              <a:buNone/>
            </a:pPr>
            <a:r>
              <a:rPr lang="en-US" sz="3200" dirty="0"/>
              <a:t>UW Chief Resident Conference</a:t>
            </a:r>
          </a:p>
          <a:p>
            <a:pPr lvl="1"/>
            <a:r>
              <a:rPr lang="en-US" sz="2400" dirty="0"/>
              <a:t>2-day in-person conference (pre-COVID); Day 1 “5-minute mission statement”; talk on self-determination theory, exercise of 7 Whys?; Day 2: Revisit mission statement and share with partner</a:t>
            </a:r>
          </a:p>
          <a:p>
            <a:pPr marL="324000" lvl="1" indent="0">
              <a:buNone/>
            </a:pPr>
            <a:r>
              <a:rPr lang="en-US" sz="3200" dirty="0"/>
              <a:t>UW R1 Retreat</a:t>
            </a:r>
          </a:p>
          <a:p>
            <a:pPr lvl="1"/>
            <a:r>
              <a:rPr lang="en-US" sz="2800" dirty="0"/>
              <a:t>Brief (45 min) as part of larger reflective half-day, during winter slump, start with identifying core values, then independent writing time followed by optional sharing with large group.</a:t>
            </a:r>
          </a:p>
          <a:p>
            <a:pPr marL="0" indent="0">
              <a:buNone/>
            </a:pPr>
            <a:endParaRPr lang="en-US" sz="3200" dirty="0"/>
          </a:p>
          <a:p>
            <a:pPr marL="0" indent="0">
              <a:buNone/>
            </a:pPr>
            <a:endParaRPr lang="en-US" sz="2400" dirty="0"/>
          </a:p>
        </p:txBody>
      </p:sp>
    </p:spTree>
    <p:extLst>
      <p:ext uri="{BB962C8B-B14F-4D97-AF65-F5344CB8AC3E}">
        <p14:creationId xmlns:p14="http://schemas.microsoft.com/office/powerpoint/2010/main" val="2202238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6F4C27-52A5-4F9A-BD15-DA2486CD362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4CB04D9-F91F-4B2B-96C3-FDF9A7C43EB2}"/>
              </a:ext>
            </a:extLst>
          </p:cNvPr>
          <p:cNvPicPr>
            <a:picLocks noGrp="1" noChangeAspect="1"/>
          </p:cNvPicPr>
          <p:nvPr>
            <p:ph sz="half" idx="1"/>
          </p:nvPr>
        </p:nvPicPr>
        <p:blipFill>
          <a:blip r:embed="rId2"/>
          <a:stretch>
            <a:fillRect/>
          </a:stretch>
        </p:blipFill>
        <p:spPr>
          <a:xfrm>
            <a:off x="641747" y="2133600"/>
            <a:ext cx="5303364" cy="3994742"/>
          </a:xfrm>
          <a:prstGeom prst="rect">
            <a:avLst/>
          </a:prstGeom>
        </p:spPr>
      </p:pic>
      <p:sp>
        <p:nvSpPr>
          <p:cNvPr id="6" name="Content Placeholder 5">
            <a:extLst>
              <a:ext uri="{FF2B5EF4-FFF2-40B4-BE49-F238E27FC236}">
                <a16:creationId xmlns:a16="http://schemas.microsoft.com/office/drawing/2014/main" id="{7756BB16-22C8-45B2-942D-9C6317412D4C}"/>
              </a:ext>
            </a:extLst>
          </p:cNvPr>
          <p:cNvSpPr>
            <a:spLocks noGrp="1"/>
          </p:cNvSpPr>
          <p:nvPr>
            <p:ph sz="half" idx="2"/>
          </p:nvPr>
        </p:nvSpPr>
        <p:spPr>
          <a:xfrm>
            <a:off x="6416039" y="2228003"/>
            <a:ext cx="5194769" cy="3994742"/>
          </a:xfrm>
        </p:spPr>
        <p:txBody>
          <a:bodyPr>
            <a:normAutofit/>
          </a:bodyPr>
          <a:lstStyle/>
          <a:p>
            <a:pPr marL="0" indent="0">
              <a:buNone/>
            </a:pPr>
            <a:r>
              <a:rPr lang="en-US" sz="3200" dirty="0">
                <a:hlinkClick r:id="rId3"/>
              </a:rPr>
              <a:t>Creative Commons License </a:t>
            </a:r>
            <a:r>
              <a:rPr lang="en-US" sz="3200" dirty="0"/>
              <a:t>Attribution-</a:t>
            </a:r>
            <a:r>
              <a:rPr lang="en-US" sz="3200" dirty="0" err="1"/>
              <a:t>NonCommercial</a:t>
            </a:r>
            <a:r>
              <a:rPr lang="en-US" sz="3200" dirty="0"/>
              <a:t>-Share Alike 3.0 </a:t>
            </a:r>
            <a:r>
              <a:rPr lang="en-US" sz="3200" dirty="0" err="1"/>
              <a:t>Unported</a:t>
            </a:r>
            <a:endParaRPr lang="en-US" sz="3200" dirty="0"/>
          </a:p>
        </p:txBody>
      </p:sp>
    </p:spTree>
    <p:extLst>
      <p:ext uri="{BB962C8B-B14F-4D97-AF65-F5344CB8AC3E}">
        <p14:creationId xmlns:p14="http://schemas.microsoft.com/office/powerpoint/2010/main" val="79142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1814B-180F-4891-AE0A-4C2128908F1A}"/>
              </a:ext>
            </a:extLst>
          </p:cNvPr>
          <p:cNvSpPr>
            <a:spLocks noGrp="1"/>
          </p:cNvSpPr>
          <p:nvPr>
            <p:ph type="title"/>
          </p:nvPr>
        </p:nvSpPr>
        <p:spPr/>
        <p:txBody>
          <a:bodyPr>
            <a:normAutofit/>
          </a:bodyPr>
          <a:lstStyle/>
          <a:p>
            <a:r>
              <a:rPr lang="en-US" dirty="0"/>
              <a:t>UW Chief’s conference feedback</a:t>
            </a:r>
          </a:p>
        </p:txBody>
      </p:sp>
      <p:sp>
        <p:nvSpPr>
          <p:cNvPr id="3" name="Content Placeholder 2">
            <a:extLst>
              <a:ext uri="{FF2B5EF4-FFF2-40B4-BE49-F238E27FC236}">
                <a16:creationId xmlns:a16="http://schemas.microsoft.com/office/drawing/2014/main" id="{5DCC12BA-5D3C-4ED8-9084-BC3C86B4864E}"/>
              </a:ext>
            </a:extLst>
          </p:cNvPr>
          <p:cNvSpPr>
            <a:spLocks noGrp="1"/>
          </p:cNvSpPr>
          <p:nvPr>
            <p:ph idx="1"/>
          </p:nvPr>
        </p:nvSpPr>
        <p:spPr>
          <a:xfrm>
            <a:off x="581192" y="2032986"/>
            <a:ext cx="11163965" cy="4580878"/>
          </a:xfrm>
        </p:spPr>
        <p:txBody>
          <a:bodyPr>
            <a:normAutofit/>
          </a:bodyPr>
          <a:lstStyle/>
          <a:p>
            <a:pPr marL="0" indent="0">
              <a:buNone/>
            </a:pPr>
            <a:r>
              <a:rPr lang="en-US" dirty="0"/>
              <a:t>Evaluations (n=32)</a:t>
            </a:r>
          </a:p>
          <a:p>
            <a:pPr lvl="2"/>
            <a:r>
              <a:rPr lang="en-US" sz="2400" dirty="0"/>
              <a:t>Overall exercise, 91% rated as at least 4 out of 5 (outstanding); 86% at least 4/5, sharing reflections with partner supported growth</a:t>
            </a:r>
          </a:p>
          <a:p>
            <a:pPr lvl="2"/>
            <a:r>
              <a:rPr lang="en-US" sz="2400" dirty="0"/>
              <a:t>Comments:</a:t>
            </a:r>
          </a:p>
          <a:p>
            <a:pPr lvl="3"/>
            <a:r>
              <a:rPr lang="en-US" sz="2400" dirty="0"/>
              <a:t> “</a:t>
            </a:r>
            <a:r>
              <a:rPr lang="en-US" sz="2400" dirty="0">
                <a:latin typeface="Calibri" panose="020F0502020204030204" pitchFamily="34" charset="0"/>
                <a:ea typeface="Calibri" panose="020F0502020204030204" pitchFamily="34" charset="0"/>
                <a:cs typeface="Times New Roman" panose="02020603050405020304" pitchFamily="18" charset="0"/>
              </a:rPr>
              <a:t>Forces you to clarify the exact value, meaning, and purpose of what you're hoping to do with your life/career...and how you're going to get there.”</a:t>
            </a:r>
          </a:p>
          <a:p>
            <a:pPr lvl="3"/>
            <a:r>
              <a:rPr lang="en-US" sz="2400" dirty="0">
                <a:latin typeface="Calibri" panose="020F0502020204030204" pitchFamily="34" charset="0"/>
                <a:ea typeface="Calibri" panose="020F0502020204030204" pitchFamily="34" charset="0"/>
                <a:cs typeface="Times New Roman" panose="02020603050405020304" pitchFamily="18" charset="0"/>
              </a:rPr>
              <a:t>“Gave me time to clarify my personal goals and synthesize the direction I want to take this year.”</a:t>
            </a:r>
          </a:p>
          <a:p>
            <a:pPr lvl="3"/>
            <a:r>
              <a:rPr lang="en-US" sz="2400" dirty="0">
                <a:latin typeface="Calibri" panose="020F0502020204030204" pitchFamily="34" charset="0"/>
                <a:ea typeface="Calibri" panose="020F0502020204030204" pitchFamily="34" charset="0"/>
                <a:cs typeface="Times New Roman" panose="02020603050405020304" pitchFamily="18" charset="0"/>
              </a:rPr>
              <a:t>“Direction in times of angst.” “</a:t>
            </a:r>
            <a:r>
              <a:rPr lang="en-US" sz="2400" dirty="0">
                <a:latin typeface="Calibri" panose="020F0502020204030204" pitchFamily="34" charset="0"/>
                <a:ea typeface="Calibri" panose="020F0502020204030204" pitchFamily="34" charset="0"/>
              </a:rPr>
              <a:t>Revisit it during transitions in life.”</a:t>
            </a:r>
            <a:endParaRPr lang="en-US" sz="2400" dirty="0"/>
          </a:p>
          <a:p>
            <a:endParaRPr lang="en-US" dirty="0"/>
          </a:p>
        </p:txBody>
      </p:sp>
    </p:spTree>
    <p:extLst>
      <p:ext uri="{BB962C8B-B14F-4D97-AF65-F5344CB8AC3E}">
        <p14:creationId xmlns:p14="http://schemas.microsoft.com/office/powerpoint/2010/main" val="262086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EC60-DB40-40CE-803E-3EAC9133F0AF}"/>
              </a:ext>
            </a:extLst>
          </p:cNvPr>
          <p:cNvSpPr>
            <a:spLocks noGrp="1"/>
          </p:cNvSpPr>
          <p:nvPr>
            <p:ph type="title"/>
          </p:nvPr>
        </p:nvSpPr>
        <p:spPr>
          <a:xfrm>
            <a:off x="581192" y="781235"/>
            <a:ext cx="11029616" cy="807868"/>
          </a:xfrm>
        </p:spPr>
        <p:txBody>
          <a:bodyPr>
            <a:normAutofit fontScale="90000"/>
          </a:bodyPr>
          <a:lstStyle/>
          <a:p>
            <a:r>
              <a:rPr lang="en-US" dirty="0"/>
              <a:t>UCSF FM Faculty Development Fellowship</a:t>
            </a:r>
          </a:p>
        </p:txBody>
      </p:sp>
      <p:sp>
        <p:nvSpPr>
          <p:cNvPr id="3" name="Content Placeholder 2">
            <a:extLst>
              <a:ext uri="{FF2B5EF4-FFF2-40B4-BE49-F238E27FC236}">
                <a16:creationId xmlns:a16="http://schemas.microsoft.com/office/drawing/2014/main" id="{A3BE1834-C0E2-410F-97D8-1B9512F69750}"/>
              </a:ext>
            </a:extLst>
          </p:cNvPr>
          <p:cNvSpPr>
            <a:spLocks noGrp="1"/>
          </p:cNvSpPr>
          <p:nvPr>
            <p:ph idx="1"/>
          </p:nvPr>
        </p:nvSpPr>
        <p:spPr>
          <a:xfrm>
            <a:off x="280987" y="1731146"/>
            <a:ext cx="11630025" cy="4755379"/>
          </a:xfrm>
        </p:spPr>
        <p:txBody>
          <a:bodyPr>
            <a:normAutofit/>
          </a:bodyPr>
          <a:lstStyle/>
          <a:p>
            <a:pPr marL="324000" lvl="1" indent="0">
              <a:buNone/>
            </a:pPr>
            <a:r>
              <a:rPr lang="en-US" sz="3600" dirty="0"/>
              <a:t>Structure</a:t>
            </a:r>
          </a:p>
          <a:p>
            <a:pPr lvl="2"/>
            <a:r>
              <a:rPr lang="en-US" sz="3500" dirty="0"/>
              <a:t>Half day</a:t>
            </a:r>
          </a:p>
          <a:p>
            <a:pPr lvl="2"/>
            <a:r>
              <a:rPr lang="en-US" sz="3500" dirty="0"/>
              <a:t>Workbook guides reflection steps, mission statement, goal-writing</a:t>
            </a:r>
          </a:p>
          <a:p>
            <a:pPr lvl="2"/>
            <a:r>
              <a:rPr lang="en-US" sz="3500" dirty="0"/>
              <a:t>Paired with partner</a:t>
            </a:r>
          </a:p>
          <a:p>
            <a:pPr lvl="2"/>
            <a:r>
              <a:rPr lang="en-US" sz="3500" dirty="0"/>
              <a:t>Gallery walk</a:t>
            </a:r>
          </a:p>
          <a:p>
            <a:pPr marL="0" indent="0">
              <a:buNone/>
            </a:pPr>
            <a:endParaRPr lang="en-US" dirty="0"/>
          </a:p>
        </p:txBody>
      </p:sp>
    </p:spTree>
    <p:extLst>
      <p:ext uri="{BB962C8B-B14F-4D97-AF65-F5344CB8AC3E}">
        <p14:creationId xmlns:p14="http://schemas.microsoft.com/office/powerpoint/2010/main" val="1004502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EC60-DB40-40CE-803E-3EAC9133F0AF}"/>
              </a:ext>
            </a:extLst>
          </p:cNvPr>
          <p:cNvSpPr>
            <a:spLocks noGrp="1"/>
          </p:cNvSpPr>
          <p:nvPr>
            <p:ph type="title"/>
          </p:nvPr>
        </p:nvSpPr>
        <p:spPr>
          <a:xfrm>
            <a:off x="581192" y="702156"/>
            <a:ext cx="11029616" cy="678969"/>
          </a:xfrm>
        </p:spPr>
        <p:txBody>
          <a:bodyPr>
            <a:normAutofit fontScale="90000"/>
          </a:bodyPr>
          <a:lstStyle/>
          <a:p>
            <a:r>
              <a:rPr lang="en-US" dirty="0"/>
              <a:t>FEEDBACK from the Fellows: </a:t>
            </a:r>
            <a:r>
              <a:rPr lang="en-US" dirty="0" err="1"/>
              <a:t>isabel</a:t>
            </a:r>
            <a:endParaRPr lang="en-US" dirty="0"/>
          </a:p>
        </p:txBody>
      </p:sp>
      <p:sp>
        <p:nvSpPr>
          <p:cNvPr id="3" name="Content Placeholder 2">
            <a:extLst>
              <a:ext uri="{FF2B5EF4-FFF2-40B4-BE49-F238E27FC236}">
                <a16:creationId xmlns:a16="http://schemas.microsoft.com/office/drawing/2014/main" id="{A3BE1834-C0E2-410F-97D8-1B9512F69750}"/>
              </a:ext>
            </a:extLst>
          </p:cNvPr>
          <p:cNvSpPr>
            <a:spLocks noGrp="1"/>
          </p:cNvSpPr>
          <p:nvPr>
            <p:ph idx="1"/>
          </p:nvPr>
        </p:nvSpPr>
        <p:spPr>
          <a:xfrm>
            <a:off x="295275" y="1533525"/>
            <a:ext cx="11630025" cy="4953000"/>
          </a:xfrm>
        </p:spPr>
        <p:txBody>
          <a:bodyPr>
            <a:normAutofit fontScale="92500" lnSpcReduction="10000"/>
          </a:bodyPr>
          <a:lstStyle/>
          <a:p>
            <a:pPr marL="0" indent="0">
              <a:buNone/>
            </a:pPr>
            <a:r>
              <a:rPr lang="en-US" sz="3500" dirty="0"/>
              <a:t>Evaluations (n=49)</a:t>
            </a:r>
          </a:p>
          <a:p>
            <a:pPr lvl="1"/>
            <a:r>
              <a:rPr lang="en-US" sz="2400" b="1" dirty="0"/>
              <a:t>&gt;75% agreed or strongly agreed:</a:t>
            </a:r>
            <a:r>
              <a:rPr lang="en-US" sz="2400" dirty="0"/>
              <a:t> the workbook self-inventory exercise helped clarify their roles and identify personal and professional values and priorities </a:t>
            </a:r>
          </a:p>
          <a:p>
            <a:pPr lvl="1"/>
            <a:r>
              <a:rPr lang="en-US" sz="2400" b="1" dirty="0"/>
              <a:t>100% agreed or strongly agreed</a:t>
            </a:r>
            <a:r>
              <a:rPr lang="en-US" sz="2400" dirty="0"/>
              <a:t>: developing a mission statement helped them identify short and long term goals for life and career. </a:t>
            </a:r>
          </a:p>
          <a:p>
            <a:pPr marL="324000" lvl="1" indent="0">
              <a:buNone/>
            </a:pPr>
            <a:r>
              <a:rPr lang="en-US" sz="3000" dirty="0"/>
              <a:t>Comments</a:t>
            </a:r>
          </a:p>
          <a:p>
            <a:pPr lvl="1"/>
            <a:r>
              <a:rPr lang="en-US" sz="2400" dirty="0"/>
              <a:t>“Although uncomfortable, I found that actually thinking about my values and putting (them) together as (a) Mission Statement and setting goals was extremely helpful and rejuvenating.”.  </a:t>
            </a:r>
          </a:p>
          <a:p>
            <a:pPr lvl="1"/>
            <a:r>
              <a:rPr lang="en-US" sz="2400" dirty="0"/>
              <a:t>“I have spent a lot of time doing this already, so I was skeptical I would get a lot out of it. But I was wrong as it was very helpful as the guidance helped tremendously. Previously I had only done it on my own.”</a:t>
            </a:r>
          </a:p>
          <a:p>
            <a:endParaRPr lang="en-US" dirty="0"/>
          </a:p>
        </p:txBody>
      </p:sp>
    </p:spTree>
    <p:extLst>
      <p:ext uri="{BB962C8B-B14F-4D97-AF65-F5344CB8AC3E}">
        <p14:creationId xmlns:p14="http://schemas.microsoft.com/office/powerpoint/2010/main" val="410316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1AD5-0DDB-474C-94A2-89C99E52E94D}"/>
              </a:ext>
            </a:extLst>
          </p:cNvPr>
          <p:cNvSpPr>
            <a:spLocks noGrp="1"/>
          </p:cNvSpPr>
          <p:nvPr>
            <p:ph type="title"/>
          </p:nvPr>
        </p:nvSpPr>
        <p:spPr/>
        <p:txBody>
          <a:bodyPr>
            <a:normAutofit fontScale="90000"/>
          </a:bodyPr>
          <a:lstStyle/>
          <a:p>
            <a:r>
              <a:rPr lang="en-US" dirty="0"/>
              <a:t>In sum… Mission statement writing: </a:t>
            </a:r>
            <a:br>
              <a:rPr lang="en-US" dirty="0"/>
            </a:br>
            <a:r>
              <a:rPr lang="en-US" dirty="0"/>
              <a:t>part of professional development </a:t>
            </a:r>
          </a:p>
        </p:txBody>
      </p:sp>
      <p:sp>
        <p:nvSpPr>
          <p:cNvPr id="3" name="Content Placeholder 2">
            <a:extLst>
              <a:ext uri="{FF2B5EF4-FFF2-40B4-BE49-F238E27FC236}">
                <a16:creationId xmlns:a16="http://schemas.microsoft.com/office/drawing/2014/main" id="{9CBCEE42-6A9D-4196-B89F-6A84898F4B5D}"/>
              </a:ext>
            </a:extLst>
          </p:cNvPr>
          <p:cNvSpPr>
            <a:spLocks noGrp="1"/>
          </p:cNvSpPr>
          <p:nvPr>
            <p:ph idx="1"/>
          </p:nvPr>
        </p:nvSpPr>
        <p:spPr/>
        <p:txBody>
          <a:bodyPr>
            <a:normAutofit fontScale="92500" lnSpcReduction="10000"/>
          </a:bodyPr>
          <a:lstStyle/>
          <a:p>
            <a:r>
              <a:rPr lang="en-US" dirty="0"/>
              <a:t>Applicable to residents, chief residents, junior faculty, leaders</a:t>
            </a:r>
          </a:p>
          <a:p>
            <a:r>
              <a:rPr lang="en-US" dirty="0"/>
              <a:t>Writing (and updating) an effective MS requires clarifying our current roles, pressing issues, priorities, and goals</a:t>
            </a:r>
          </a:p>
          <a:p>
            <a:r>
              <a:rPr lang="en-US" dirty="0"/>
              <a:t>Encourages reflection on components of meaningful work </a:t>
            </a:r>
          </a:p>
          <a:p>
            <a:r>
              <a:rPr lang="en-US" dirty="0"/>
              <a:t>Can provide a compass to support a sustainable, integrated career</a:t>
            </a:r>
          </a:p>
          <a:p>
            <a:endParaRPr lang="en-US" dirty="0"/>
          </a:p>
        </p:txBody>
      </p:sp>
    </p:spTree>
    <p:extLst>
      <p:ext uri="{BB962C8B-B14F-4D97-AF65-F5344CB8AC3E}">
        <p14:creationId xmlns:p14="http://schemas.microsoft.com/office/powerpoint/2010/main" val="421657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C4776348-BB1F-407C-8C54-97796BE2E4FA}"/>
              </a:ext>
            </a:extLst>
          </p:cNvPr>
          <p:cNvSpPr>
            <a:spLocks noGrp="1"/>
          </p:cNvSpPr>
          <p:nvPr>
            <p:ph idx="1"/>
          </p:nvPr>
        </p:nvSpPr>
        <p:spPr/>
        <p:txBody>
          <a:bodyPr/>
          <a:lstStyle/>
          <a:p>
            <a:pPr marL="342900" indent="-342900">
              <a:buAutoNum type="arabicPeriod"/>
            </a:pPr>
            <a:r>
              <a:rPr lang="en-US" dirty="0"/>
              <a:t>Describe the components of a personal and professional mission statement (PPMS)</a:t>
            </a:r>
          </a:p>
          <a:p>
            <a:pPr marL="342900" indent="-342900">
              <a:buAutoNum type="arabicPeriod"/>
            </a:pPr>
            <a:r>
              <a:rPr lang="en-US" dirty="0"/>
              <a:t>Write a draft of your own PPMS</a:t>
            </a:r>
          </a:p>
          <a:p>
            <a:pPr marL="342900" indent="-342900">
              <a:buAutoNum type="arabicPeriod"/>
            </a:pPr>
            <a:r>
              <a:rPr lang="en-US" dirty="0"/>
              <a:t>Identify one place where it would be meaningful to implement PPMS in your home program </a:t>
            </a:r>
          </a:p>
        </p:txBody>
      </p:sp>
    </p:spTree>
    <p:extLst>
      <p:ext uri="{BB962C8B-B14F-4D97-AF65-F5344CB8AC3E}">
        <p14:creationId xmlns:p14="http://schemas.microsoft.com/office/powerpoint/2010/main" val="263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EE64E5-29A8-41B5-9745-E9806F4B6110}"/>
              </a:ext>
            </a:extLst>
          </p:cNvPr>
          <p:cNvSpPr txBox="1"/>
          <p:nvPr/>
        </p:nvSpPr>
        <p:spPr>
          <a:xfrm>
            <a:off x="1477108" y="6712229"/>
            <a:ext cx="3506680" cy="276999"/>
          </a:xfrm>
          <a:prstGeom prst="rect">
            <a:avLst/>
          </a:prstGeom>
          <a:noFill/>
        </p:spPr>
        <p:txBody>
          <a:bodyPr wrap="square" rtlCol="0">
            <a:spAutoFit/>
          </a:bodyPr>
          <a:lstStyle/>
          <a:p>
            <a:r>
              <a:rPr lang="en-US" sz="1200" dirty="0"/>
              <a:t>https://hygger.io/blog/what-is-work-life-balance/</a:t>
            </a:r>
          </a:p>
        </p:txBody>
      </p:sp>
      <p:pic>
        <p:nvPicPr>
          <p:cNvPr id="3" name="Picture 2">
            <a:extLst>
              <a:ext uri="{FF2B5EF4-FFF2-40B4-BE49-F238E27FC236}">
                <a16:creationId xmlns:a16="http://schemas.microsoft.com/office/drawing/2014/main" id="{5F97D4BC-9821-4B44-AF9C-C0BA9F9F94BF}"/>
              </a:ext>
            </a:extLst>
          </p:cNvPr>
          <p:cNvPicPr>
            <a:picLocks noChangeAspect="1"/>
          </p:cNvPicPr>
          <p:nvPr/>
        </p:nvPicPr>
        <p:blipFill>
          <a:blip r:embed="rId3"/>
          <a:stretch>
            <a:fillRect/>
          </a:stretch>
        </p:blipFill>
        <p:spPr>
          <a:xfrm>
            <a:off x="0" y="-43934"/>
            <a:ext cx="12192000" cy="7315200"/>
          </a:xfrm>
          <a:prstGeom prst="rect">
            <a:avLst/>
          </a:prstGeom>
        </p:spPr>
      </p:pic>
      <p:sp>
        <p:nvSpPr>
          <p:cNvPr id="4" name="Rectangle 3">
            <a:extLst>
              <a:ext uri="{FF2B5EF4-FFF2-40B4-BE49-F238E27FC236}">
                <a16:creationId xmlns:a16="http://schemas.microsoft.com/office/drawing/2014/main" id="{8903EB98-216D-485F-8D05-DA1AA70792A9}"/>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5" name="Picture 4">
            <a:extLst>
              <a:ext uri="{FF2B5EF4-FFF2-40B4-BE49-F238E27FC236}">
                <a16:creationId xmlns:a16="http://schemas.microsoft.com/office/drawing/2014/main" id="{13A2DC95-78B1-4996-BD29-401987FF43DE}"/>
              </a:ext>
            </a:extLst>
          </p:cNvPr>
          <p:cNvPicPr>
            <a:picLocks noChangeAspect="1"/>
          </p:cNvPicPr>
          <p:nvPr/>
        </p:nvPicPr>
        <p:blipFill>
          <a:blip r:embed="rId4"/>
          <a:stretch>
            <a:fillRect/>
          </a:stretch>
        </p:blipFill>
        <p:spPr>
          <a:xfrm>
            <a:off x="1244082" y="-43934"/>
            <a:ext cx="9703836" cy="7315200"/>
          </a:xfrm>
          <a:prstGeom prst="rect">
            <a:avLst/>
          </a:prstGeom>
        </p:spPr>
      </p:pic>
    </p:spTree>
    <p:extLst>
      <p:ext uri="{BB962C8B-B14F-4D97-AF65-F5344CB8AC3E}">
        <p14:creationId xmlns:p14="http://schemas.microsoft.com/office/powerpoint/2010/main" val="400217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5D8A702-2D60-4AA6-8B33-C1903D9EA06E}"/>
              </a:ext>
            </a:extLst>
          </p:cNvPr>
          <p:cNvPicPr>
            <a:picLocks noGrp="1" noChangeAspect="1"/>
          </p:cNvPicPr>
          <p:nvPr>
            <p:ph idx="1"/>
          </p:nvPr>
        </p:nvPicPr>
        <p:blipFill rotWithShape="1">
          <a:blip r:embed="rId3"/>
          <a:srcRect l="8110" r="38887"/>
          <a:stretch/>
        </p:blipFill>
        <p:spPr>
          <a:xfrm>
            <a:off x="276520" y="1501045"/>
            <a:ext cx="4568457" cy="4802957"/>
          </a:xfrm>
          <a:prstGeom prst="rect">
            <a:avLst/>
          </a:prstGeom>
        </p:spPr>
      </p:pic>
      <p:sp>
        <p:nvSpPr>
          <p:cNvPr id="2" name="Title 1">
            <a:extLst>
              <a:ext uri="{FF2B5EF4-FFF2-40B4-BE49-F238E27FC236}">
                <a16:creationId xmlns:a16="http://schemas.microsoft.com/office/drawing/2014/main" id="{F7245F77-445F-411D-993E-41865F38DE2D}"/>
              </a:ext>
            </a:extLst>
          </p:cNvPr>
          <p:cNvSpPr>
            <a:spLocks noGrp="1"/>
          </p:cNvSpPr>
          <p:nvPr>
            <p:ph type="title"/>
          </p:nvPr>
        </p:nvSpPr>
        <p:spPr>
          <a:xfrm>
            <a:off x="81153" y="633780"/>
            <a:ext cx="12029694" cy="801278"/>
          </a:xfrm>
        </p:spPr>
        <p:txBody>
          <a:bodyPr>
            <a:normAutofit fontScale="90000"/>
          </a:bodyPr>
          <a:lstStyle/>
          <a:p>
            <a:pPr algn="ctr"/>
            <a:r>
              <a:rPr lang="en-US" dirty="0"/>
              <a:t>What makes something a mission statement?</a:t>
            </a:r>
          </a:p>
        </p:txBody>
      </p:sp>
      <p:sp>
        <p:nvSpPr>
          <p:cNvPr id="7" name="TextBox 6">
            <a:extLst>
              <a:ext uri="{FF2B5EF4-FFF2-40B4-BE49-F238E27FC236}">
                <a16:creationId xmlns:a16="http://schemas.microsoft.com/office/drawing/2014/main" id="{D001D2DD-0E77-496A-81EC-0115286172B8}"/>
              </a:ext>
            </a:extLst>
          </p:cNvPr>
          <p:cNvSpPr txBox="1"/>
          <p:nvPr/>
        </p:nvSpPr>
        <p:spPr>
          <a:xfrm>
            <a:off x="5231876" y="1555423"/>
            <a:ext cx="6683604" cy="2862322"/>
          </a:xfrm>
          <a:prstGeom prst="rect">
            <a:avLst/>
          </a:prstGeom>
          <a:noFill/>
        </p:spPr>
        <p:txBody>
          <a:bodyPr wrap="square" rtlCol="0">
            <a:spAutoFit/>
          </a:bodyPr>
          <a:lstStyle/>
          <a:p>
            <a:pPr marL="285750" indent="-285750">
              <a:buFont typeface="Arial" panose="020B0604020202020204" pitchFamily="34" charset="0"/>
              <a:buChar char="•"/>
            </a:pPr>
            <a:r>
              <a:rPr lang="en-US" sz="3000" b="1" dirty="0"/>
              <a:t>Incorporates</a:t>
            </a:r>
            <a:r>
              <a:rPr lang="en-US" sz="3000" dirty="0"/>
              <a:t>: what you want to focus on, what you are passionate about, and who you want to become</a:t>
            </a:r>
          </a:p>
          <a:p>
            <a:pPr marL="285750" indent="-285750">
              <a:buFont typeface="Arial" panose="020B0604020202020204" pitchFamily="34" charset="0"/>
              <a:buChar char="•"/>
            </a:pPr>
            <a:r>
              <a:rPr lang="en-US" sz="3000" b="1" dirty="0"/>
              <a:t>Identifies</a:t>
            </a:r>
            <a:r>
              <a:rPr lang="en-US" sz="3000" dirty="0"/>
              <a:t>: core values, priorities, and principles</a:t>
            </a:r>
          </a:p>
          <a:p>
            <a:pPr marL="285750" indent="-285750">
              <a:buFont typeface="Arial" panose="020B0604020202020204" pitchFamily="34" charset="0"/>
              <a:buChar char="•"/>
            </a:pPr>
            <a:r>
              <a:rPr lang="en-US" sz="3000" b="1" dirty="0"/>
              <a:t>Describes</a:t>
            </a:r>
            <a:r>
              <a:rPr lang="en-US" sz="3000" dirty="0"/>
              <a:t>: what, for whom, how</a:t>
            </a:r>
          </a:p>
        </p:txBody>
      </p:sp>
      <p:sp>
        <p:nvSpPr>
          <p:cNvPr id="9" name="TextBox 8">
            <a:extLst>
              <a:ext uri="{FF2B5EF4-FFF2-40B4-BE49-F238E27FC236}">
                <a16:creationId xmlns:a16="http://schemas.microsoft.com/office/drawing/2014/main" id="{ADF7DB02-8AD5-4F44-8392-B40B1ED73E40}"/>
              </a:ext>
            </a:extLst>
          </p:cNvPr>
          <p:cNvSpPr txBox="1"/>
          <p:nvPr/>
        </p:nvSpPr>
        <p:spPr>
          <a:xfrm>
            <a:off x="102374" y="6435977"/>
            <a:ext cx="4916748" cy="246221"/>
          </a:xfrm>
          <a:prstGeom prst="rect">
            <a:avLst/>
          </a:prstGeom>
          <a:noFill/>
        </p:spPr>
        <p:txBody>
          <a:bodyPr vert="horz" wrap="square" rtlCol="0">
            <a:spAutoFit/>
          </a:bodyPr>
          <a:lstStyle/>
          <a:p>
            <a:r>
              <a:rPr lang="en-US" sz="1000" dirty="0"/>
              <a:t>https://www.inc.com/steve-cody/how-to-create-the-right-purpose-for-your-business.html</a:t>
            </a:r>
          </a:p>
        </p:txBody>
      </p:sp>
      <p:sp>
        <p:nvSpPr>
          <p:cNvPr id="3" name="TextBox 2">
            <a:extLst>
              <a:ext uri="{FF2B5EF4-FFF2-40B4-BE49-F238E27FC236}">
                <a16:creationId xmlns:a16="http://schemas.microsoft.com/office/drawing/2014/main" id="{98443380-E3F8-4AFD-9B59-12C813174A6F}"/>
              </a:ext>
            </a:extLst>
          </p:cNvPr>
          <p:cNvSpPr txBox="1"/>
          <p:nvPr/>
        </p:nvSpPr>
        <p:spPr>
          <a:xfrm>
            <a:off x="6542770" y="4620095"/>
            <a:ext cx="537271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General or specific</a:t>
            </a:r>
          </a:p>
          <a:p>
            <a:pPr marL="285750" indent="-285750">
              <a:buFont typeface="Arial" panose="020B0604020202020204" pitchFamily="34" charset="0"/>
              <a:buChar char="•"/>
            </a:pPr>
            <a:r>
              <a:rPr lang="en-US" sz="2800" dirty="0"/>
              <a:t>Guides every day actions, e.g. yes vs no</a:t>
            </a:r>
          </a:p>
          <a:p>
            <a:pPr marL="285750" indent="-285750">
              <a:buFont typeface="Arial" panose="020B0604020202020204" pitchFamily="34" charset="0"/>
              <a:buChar char="•"/>
            </a:pPr>
            <a:r>
              <a:rPr lang="en-US" sz="2800" dirty="0"/>
              <a:t>Simple, brief, &amp; positive</a:t>
            </a:r>
          </a:p>
        </p:txBody>
      </p:sp>
    </p:spTree>
    <p:extLst>
      <p:ext uri="{BB962C8B-B14F-4D97-AF65-F5344CB8AC3E}">
        <p14:creationId xmlns:p14="http://schemas.microsoft.com/office/powerpoint/2010/main" val="331322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3B7F-84D7-47B5-95F0-1402F171D319}"/>
              </a:ext>
            </a:extLst>
          </p:cNvPr>
          <p:cNvSpPr>
            <a:spLocks noGrp="1"/>
          </p:cNvSpPr>
          <p:nvPr>
            <p:ph type="title"/>
          </p:nvPr>
        </p:nvSpPr>
        <p:spPr>
          <a:xfrm>
            <a:off x="581192" y="702156"/>
            <a:ext cx="11029616" cy="947535"/>
          </a:xfrm>
        </p:spPr>
        <p:txBody>
          <a:bodyPr/>
          <a:lstStyle/>
          <a:p>
            <a:r>
              <a:rPr lang="en-US" dirty="0"/>
              <a:t>Why are mission statements useful?</a:t>
            </a:r>
          </a:p>
        </p:txBody>
      </p:sp>
      <p:pic>
        <p:nvPicPr>
          <p:cNvPr id="4" name="Content Placeholder 3">
            <a:extLst>
              <a:ext uri="{FF2B5EF4-FFF2-40B4-BE49-F238E27FC236}">
                <a16:creationId xmlns:a16="http://schemas.microsoft.com/office/drawing/2014/main" id="{0719AA80-0794-448A-A310-864A267C4A79}"/>
              </a:ext>
            </a:extLst>
          </p:cNvPr>
          <p:cNvPicPr>
            <a:picLocks noGrp="1" noChangeAspect="1"/>
          </p:cNvPicPr>
          <p:nvPr>
            <p:ph idx="1"/>
          </p:nvPr>
        </p:nvPicPr>
        <p:blipFill>
          <a:blip r:embed="rId3"/>
          <a:stretch>
            <a:fillRect/>
          </a:stretch>
        </p:blipFill>
        <p:spPr>
          <a:xfrm>
            <a:off x="8508015" y="2290439"/>
            <a:ext cx="4112579" cy="3633787"/>
          </a:xfrm>
          <a:prstGeom prst="rect">
            <a:avLst/>
          </a:prstGeom>
        </p:spPr>
      </p:pic>
      <p:sp>
        <p:nvSpPr>
          <p:cNvPr id="5" name="TextBox 4">
            <a:extLst>
              <a:ext uri="{FF2B5EF4-FFF2-40B4-BE49-F238E27FC236}">
                <a16:creationId xmlns:a16="http://schemas.microsoft.com/office/drawing/2014/main" id="{53380ABD-B169-4B90-B983-AED64F7B71AF}"/>
              </a:ext>
            </a:extLst>
          </p:cNvPr>
          <p:cNvSpPr txBox="1"/>
          <p:nvPr/>
        </p:nvSpPr>
        <p:spPr>
          <a:xfrm>
            <a:off x="11717321" y="2290439"/>
            <a:ext cx="338554" cy="3886184"/>
          </a:xfrm>
          <a:prstGeom prst="rect">
            <a:avLst/>
          </a:prstGeom>
          <a:noFill/>
        </p:spPr>
        <p:txBody>
          <a:bodyPr vert="vert" wrap="square" rtlCol="0">
            <a:spAutoFit/>
          </a:bodyPr>
          <a:lstStyle/>
          <a:p>
            <a:r>
              <a:rPr lang="en-US" sz="1000" dirty="0"/>
              <a:t>https://live.staticflickr.com/7213/7163227255_dafb74ab94_b.jpg</a:t>
            </a:r>
          </a:p>
        </p:txBody>
      </p:sp>
      <p:sp>
        <p:nvSpPr>
          <p:cNvPr id="3" name="TextBox 2">
            <a:extLst>
              <a:ext uri="{FF2B5EF4-FFF2-40B4-BE49-F238E27FC236}">
                <a16:creationId xmlns:a16="http://schemas.microsoft.com/office/drawing/2014/main" id="{18B99AE6-1C5F-47EE-9939-C59FFBDF5AE7}"/>
              </a:ext>
            </a:extLst>
          </p:cNvPr>
          <p:cNvSpPr txBox="1"/>
          <p:nvPr/>
        </p:nvSpPr>
        <p:spPr>
          <a:xfrm>
            <a:off x="754145" y="2058419"/>
            <a:ext cx="8210746" cy="3046988"/>
          </a:xfrm>
          <a:prstGeom prst="rect">
            <a:avLst/>
          </a:prstGeom>
          <a:noFill/>
        </p:spPr>
        <p:txBody>
          <a:bodyPr wrap="square" rtlCol="0">
            <a:spAutoFit/>
          </a:bodyPr>
          <a:lstStyle/>
          <a:p>
            <a:r>
              <a:rPr lang="en-US" sz="3200" dirty="0"/>
              <a:t>Business &amp; Non-Profit Health Care Sector: </a:t>
            </a:r>
          </a:p>
          <a:p>
            <a:pPr marL="914400" lvl="1" indent="-457200">
              <a:buFont typeface="Arial" panose="020B0604020202020204" pitchFamily="34" charset="0"/>
              <a:buChar char="•"/>
            </a:pPr>
            <a:r>
              <a:rPr lang="en-US" sz="3200" dirty="0"/>
              <a:t>enhance organizational performance</a:t>
            </a:r>
          </a:p>
          <a:p>
            <a:endParaRPr lang="en-US" sz="3200" dirty="0"/>
          </a:p>
          <a:p>
            <a:r>
              <a:rPr lang="en-US" sz="3200" dirty="0"/>
              <a:t>Individual: </a:t>
            </a:r>
          </a:p>
          <a:p>
            <a:pPr marL="742950" lvl="1" indent="-285750">
              <a:buFont typeface="Arial" panose="020B0604020202020204" pitchFamily="34" charset="0"/>
              <a:buChar char="•"/>
            </a:pPr>
            <a:r>
              <a:rPr lang="en-US" sz="3200" dirty="0"/>
              <a:t>clarify purpose &amp; direction</a:t>
            </a:r>
          </a:p>
          <a:p>
            <a:pPr marL="742950" lvl="1" indent="-285750">
              <a:buFont typeface="Arial" panose="020B0604020202020204" pitchFamily="34" charset="0"/>
              <a:buChar char="•"/>
            </a:pPr>
            <a:r>
              <a:rPr lang="en-US" sz="3200" dirty="0"/>
              <a:t>more personal &amp; more dynamic</a:t>
            </a:r>
          </a:p>
        </p:txBody>
      </p:sp>
    </p:spTree>
    <p:extLst>
      <p:ext uri="{BB962C8B-B14F-4D97-AF65-F5344CB8AC3E}">
        <p14:creationId xmlns:p14="http://schemas.microsoft.com/office/powerpoint/2010/main" val="170634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65E896-C868-4E29-AD73-05AEFDD886F0}"/>
              </a:ext>
            </a:extLst>
          </p:cNvPr>
          <p:cNvPicPr>
            <a:picLocks noGrp="1" noChangeAspect="1"/>
          </p:cNvPicPr>
          <p:nvPr>
            <p:ph idx="1"/>
          </p:nvPr>
        </p:nvPicPr>
        <p:blipFill>
          <a:blip r:embed="rId3"/>
          <a:stretch>
            <a:fillRect/>
          </a:stretch>
        </p:blipFill>
        <p:spPr>
          <a:xfrm>
            <a:off x="0" y="0"/>
            <a:ext cx="12184594" cy="11169408"/>
          </a:xfrm>
          <a:prstGeom prst="rect">
            <a:avLst/>
          </a:prstGeom>
        </p:spPr>
      </p:pic>
      <p:sp>
        <p:nvSpPr>
          <p:cNvPr id="2" name="Title 1">
            <a:extLst>
              <a:ext uri="{FF2B5EF4-FFF2-40B4-BE49-F238E27FC236}">
                <a16:creationId xmlns:a16="http://schemas.microsoft.com/office/drawing/2014/main" id="{7125629F-63FD-4D42-9205-4D751092353B}"/>
              </a:ext>
            </a:extLst>
          </p:cNvPr>
          <p:cNvSpPr>
            <a:spLocks noGrp="1"/>
          </p:cNvSpPr>
          <p:nvPr>
            <p:ph type="title"/>
          </p:nvPr>
        </p:nvSpPr>
        <p:spPr>
          <a:xfrm>
            <a:off x="-46893" y="-304800"/>
            <a:ext cx="12301825" cy="1523597"/>
          </a:xfrm>
          <a:solidFill>
            <a:schemeClr val="bg1">
              <a:alpha val="59000"/>
            </a:schemeClr>
          </a:solidFill>
        </p:spPr>
        <p:txBody>
          <a:bodyPr>
            <a:normAutofit/>
          </a:bodyPr>
          <a:lstStyle/>
          <a:p>
            <a:pPr algn="ctr"/>
            <a:r>
              <a:rPr lang="en-US" dirty="0"/>
              <a:t>Sustainable, Satisfying Careers </a:t>
            </a:r>
            <a:br>
              <a:rPr lang="en-US" dirty="0"/>
            </a:br>
            <a:r>
              <a:rPr lang="en-US" dirty="0"/>
              <a:t>require clarity</a:t>
            </a:r>
          </a:p>
        </p:txBody>
      </p:sp>
      <p:sp>
        <p:nvSpPr>
          <p:cNvPr id="5" name="TextBox 4">
            <a:extLst>
              <a:ext uri="{FF2B5EF4-FFF2-40B4-BE49-F238E27FC236}">
                <a16:creationId xmlns:a16="http://schemas.microsoft.com/office/drawing/2014/main" id="{C1912C49-C6F6-4765-9265-07572E22236A}"/>
              </a:ext>
            </a:extLst>
          </p:cNvPr>
          <p:cNvSpPr txBox="1"/>
          <p:nvPr/>
        </p:nvSpPr>
        <p:spPr>
          <a:xfrm>
            <a:off x="-46893" y="2027689"/>
            <a:ext cx="12184594" cy="1138773"/>
          </a:xfrm>
          <a:prstGeom prst="rect">
            <a:avLst/>
          </a:prstGeom>
          <a:solidFill>
            <a:schemeClr val="bg1">
              <a:alpha val="66000"/>
            </a:schemeClr>
          </a:solidFill>
        </p:spPr>
        <p:txBody>
          <a:bodyPr wrap="square" rtlCol="0">
            <a:spAutoFit/>
          </a:bodyPr>
          <a:lstStyle/>
          <a:p>
            <a:pPr marL="742950" lvl="1" indent="-285750" algn="ctr">
              <a:buFont typeface="Arial" panose="020B0604020202020204" pitchFamily="34" charset="0"/>
              <a:buChar char="•"/>
            </a:pPr>
            <a:r>
              <a:rPr lang="en-US" sz="3600" b="1" dirty="0"/>
              <a:t>Clarity:</a:t>
            </a:r>
            <a:r>
              <a:rPr lang="en-US" sz="3200" dirty="0"/>
              <a:t> </a:t>
            </a:r>
            <a:r>
              <a:rPr lang="en-US" sz="3200" b="1" dirty="0"/>
              <a:t>about guiding principles for our professional and personal lives</a:t>
            </a:r>
          </a:p>
        </p:txBody>
      </p:sp>
      <p:sp>
        <p:nvSpPr>
          <p:cNvPr id="6" name="TextBox 5">
            <a:extLst>
              <a:ext uri="{FF2B5EF4-FFF2-40B4-BE49-F238E27FC236}">
                <a16:creationId xmlns:a16="http://schemas.microsoft.com/office/drawing/2014/main" id="{12BA3728-1E0D-4BAF-9DE2-1B90A2F24B6E}"/>
              </a:ext>
            </a:extLst>
          </p:cNvPr>
          <p:cNvSpPr txBox="1"/>
          <p:nvPr/>
        </p:nvSpPr>
        <p:spPr>
          <a:xfrm>
            <a:off x="7532017" y="6858000"/>
            <a:ext cx="3223967" cy="246221"/>
          </a:xfrm>
          <a:prstGeom prst="rect">
            <a:avLst/>
          </a:prstGeom>
          <a:noFill/>
        </p:spPr>
        <p:txBody>
          <a:bodyPr vert="horz" wrap="square" rtlCol="0">
            <a:spAutoFit/>
          </a:bodyPr>
          <a:lstStyle/>
          <a:p>
            <a:r>
              <a:rPr lang="en-US" sz="1000" dirty="0"/>
              <a:t>https://iliteam.org/coreleadership/thepowerofclarity</a:t>
            </a:r>
          </a:p>
        </p:txBody>
      </p:sp>
    </p:spTree>
    <p:extLst>
      <p:ext uri="{BB962C8B-B14F-4D97-AF65-F5344CB8AC3E}">
        <p14:creationId xmlns:p14="http://schemas.microsoft.com/office/powerpoint/2010/main" val="401849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0D8A-A050-4B63-AF07-E9B1CF9400AD}"/>
              </a:ext>
            </a:extLst>
          </p:cNvPr>
          <p:cNvSpPr>
            <a:spLocks noGrp="1"/>
          </p:cNvSpPr>
          <p:nvPr>
            <p:ph type="title"/>
          </p:nvPr>
        </p:nvSpPr>
        <p:spPr>
          <a:xfrm>
            <a:off x="581192" y="702156"/>
            <a:ext cx="11029616" cy="913110"/>
          </a:xfrm>
        </p:spPr>
        <p:txBody>
          <a:bodyPr/>
          <a:lstStyle/>
          <a:p>
            <a:r>
              <a:rPr lang="en-US" dirty="0"/>
              <a:t>Finding clarity &amp; vision</a:t>
            </a:r>
          </a:p>
        </p:txBody>
      </p:sp>
      <p:sp>
        <p:nvSpPr>
          <p:cNvPr id="3" name="Content Placeholder 2">
            <a:extLst>
              <a:ext uri="{FF2B5EF4-FFF2-40B4-BE49-F238E27FC236}">
                <a16:creationId xmlns:a16="http://schemas.microsoft.com/office/drawing/2014/main" id="{FC5CF4CA-F95A-404E-AE35-1544D904B905}"/>
              </a:ext>
            </a:extLst>
          </p:cNvPr>
          <p:cNvSpPr>
            <a:spLocks noGrp="1"/>
          </p:cNvSpPr>
          <p:nvPr>
            <p:ph idx="1"/>
          </p:nvPr>
        </p:nvSpPr>
        <p:spPr>
          <a:xfrm>
            <a:off x="581192" y="1707036"/>
            <a:ext cx="11029615" cy="4192900"/>
          </a:xfrm>
        </p:spPr>
        <p:txBody>
          <a:bodyPr/>
          <a:lstStyle/>
          <a:p>
            <a:r>
              <a:rPr lang="en-US" dirty="0"/>
              <a:t>Outline current roles/responsibilities</a:t>
            </a:r>
          </a:p>
          <a:p>
            <a:r>
              <a:rPr lang="en-US" dirty="0"/>
              <a:t>Define key current personal/professional</a:t>
            </a:r>
            <a:br>
              <a:rPr lang="en-US" dirty="0"/>
            </a:br>
            <a:r>
              <a:rPr lang="en-US" dirty="0"/>
              <a:t>issues</a:t>
            </a:r>
          </a:p>
          <a:p>
            <a:r>
              <a:rPr lang="en-US" dirty="0"/>
              <a:t>Identify passions &amp; priorities</a:t>
            </a:r>
          </a:p>
          <a:p>
            <a:r>
              <a:rPr lang="en-US" dirty="0"/>
              <a:t>Note what activities rejuvenate vs drain</a:t>
            </a:r>
          </a:p>
        </p:txBody>
      </p:sp>
      <p:pic>
        <p:nvPicPr>
          <p:cNvPr id="4" name="Picture 3">
            <a:extLst>
              <a:ext uri="{FF2B5EF4-FFF2-40B4-BE49-F238E27FC236}">
                <a16:creationId xmlns:a16="http://schemas.microsoft.com/office/drawing/2014/main" id="{841994C0-5FD1-40FB-8D40-AA519EE609EE}"/>
              </a:ext>
            </a:extLst>
          </p:cNvPr>
          <p:cNvPicPr>
            <a:picLocks noChangeAspect="1"/>
          </p:cNvPicPr>
          <p:nvPr/>
        </p:nvPicPr>
        <p:blipFill>
          <a:blip r:embed="rId3"/>
          <a:stretch>
            <a:fillRect/>
          </a:stretch>
        </p:blipFill>
        <p:spPr>
          <a:xfrm>
            <a:off x="9199100" y="1213062"/>
            <a:ext cx="1860214" cy="1499797"/>
          </a:xfrm>
          <a:prstGeom prst="rect">
            <a:avLst/>
          </a:prstGeom>
        </p:spPr>
      </p:pic>
      <p:pic>
        <p:nvPicPr>
          <p:cNvPr id="5" name="Picture 4">
            <a:extLst>
              <a:ext uri="{FF2B5EF4-FFF2-40B4-BE49-F238E27FC236}">
                <a16:creationId xmlns:a16="http://schemas.microsoft.com/office/drawing/2014/main" id="{FB5A10FA-6951-4B69-83DA-9F66B020C72E}"/>
              </a:ext>
            </a:extLst>
          </p:cNvPr>
          <p:cNvPicPr>
            <a:picLocks noChangeAspect="1"/>
          </p:cNvPicPr>
          <p:nvPr/>
        </p:nvPicPr>
        <p:blipFill>
          <a:blip r:embed="rId4"/>
          <a:stretch>
            <a:fillRect/>
          </a:stretch>
        </p:blipFill>
        <p:spPr>
          <a:xfrm>
            <a:off x="9215809" y="2955457"/>
            <a:ext cx="1876923" cy="1701384"/>
          </a:xfrm>
          <a:prstGeom prst="rect">
            <a:avLst/>
          </a:prstGeom>
        </p:spPr>
      </p:pic>
      <p:pic>
        <p:nvPicPr>
          <p:cNvPr id="7" name="Picture 6">
            <a:extLst>
              <a:ext uri="{FF2B5EF4-FFF2-40B4-BE49-F238E27FC236}">
                <a16:creationId xmlns:a16="http://schemas.microsoft.com/office/drawing/2014/main" id="{88152DEC-1BA4-4E5B-9E9D-45148BC53B0F}"/>
              </a:ext>
            </a:extLst>
          </p:cNvPr>
          <p:cNvPicPr>
            <a:picLocks noChangeAspect="1"/>
          </p:cNvPicPr>
          <p:nvPr/>
        </p:nvPicPr>
        <p:blipFill>
          <a:blip r:embed="rId5"/>
          <a:stretch>
            <a:fillRect/>
          </a:stretch>
        </p:blipFill>
        <p:spPr>
          <a:xfrm>
            <a:off x="9215809" y="4824025"/>
            <a:ext cx="1876923" cy="1876923"/>
          </a:xfrm>
          <a:prstGeom prst="rect">
            <a:avLst/>
          </a:prstGeom>
        </p:spPr>
      </p:pic>
    </p:spTree>
    <p:extLst>
      <p:ext uri="{BB962C8B-B14F-4D97-AF65-F5344CB8AC3E}">
        <p14:creationId xmlns:p14="http://schemas.microsoft.com/office/powerpoint/2010/main" val="2135042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E53A-7A6C-4845-81FB-423E3D29A7F3}"/>
              </a:ext>
            </a:extLst>
          </p:cNvPr>
          <p:cNvSpPr>
            <a:spLocks noGrp="1"/>
          </p:cNvSpPr>
          <p:nvPr>
            <p:ph type="title"/>
          </p:nvPr>
        </p:nvSpPr>
        <p:spPr/>
        <p:txBody>
          <a:bodyPr/>
          <a:lstStyle/>
          <a:p>
            <a:r>
              <a:rPr lang="en-US" dirty="0"/>
              <a:t>For example</a:t>
            </a:r>
          </a:p>
        </p:txBody>
      </p:sp>
      <p:sp>
        <p:nvSpPr>
          <p:cNvPr id="3" name="Content Placeholder 2">
            <a:extLst>
              <a:ext uri="{FF2B5EF4-FFF2-40B4-BE49-F238E27FC236}">
                <a16:creationId xmlns:a16="http://schemas.microsoft.com/office/drawing/2014/main" id="{742FA954-E825-43B4-A27B-C0887880CE96}"/>
              </a:ext>
            </a:extLst>
          </p:cNvPr>
          <p:cNvSpPr>
            <a:spLocks noGrp="1"/>
          </p:cNvSpPr>
          <p:nvPr>
            <p:ph sz="half" idx="1"/>
          </p:nvPr>
        </p:nvSpPr>
        <p:spPr/>
        <p:txBody>
          <a:bodyPr>
            <a:normAutofit/>
          </a:bodyPr>
          <a:lstStyle/>
          <a:p>
            <a:r>
              <a:rPr lang="en-US" dirty="0"/>
              <a:t>Current Roles (Work): </a:t>
            </a:r>
          </a:p>
          <a:p>
            <a:pPr lvl="1"/>
            <a:r>
              <a:rPr lang="en-US" dirty="0"/>
              <a:t>30% direct fellowship</a:t>
            </a:r>
          </a:p>
          <a:p>
            <a:pPr lvl="1"/>
            <a:r>
              <a:rPr lang="en-US" dirty="0"/>
              <a:t>15% clinic attending</a:t>
            </a:r>
          </a:p>
          <a:p>
            <a:pPr lvl="1"/>
            <a:r>
              <a:rPr lang="en-US" dirty="0"/>
              <a:t>20% direct patient care</a:t>
            </a:r>
          </a:p>
          <a:p>
            <a:pPr lvl="1"/>
            <a:r>
              <a:rPr lang="en-US" dirty="0"/>
              <a:t>15% resident professional development</a:t>
            </a:r>
          </a:p>
          <a:p>
            <a:r>
              <a:rPr lang="en-US" dirty="0"/>
              <a:t>Current Key Issues:</a:t>
            </a:r>
          </a:p>
          <a:p>
            <a:pPr lvl="1"/>
            <a:r>
              <a:rPr lang="en-US" dirty="0"/>
              <a:t>Negotiating mentoring program for junior faculty</a:t>
            </a:r>
          </a:p>
          <a:p>
            <a:pPr lvl="1"/>
            <a:r>
              <a:rPr lang="en-US" dirty="0"/>
              <a:t>Explore expansion of MAB services to county clinics</a:t>
            </a:r>
          </a:p>
          <a:p>
            <a:pPr lvl="1"/>
            <a:r>
              <a:rPr lang="en-US" dirty="0"/>
              <a:t>House renovation</a:t>
            </a:r>
          </a:p>
          <a:p>
            <a:pPr lvl="1"/>
            <a:r>
              <a:rPr lang="en-US" dirty="0"/>
              <a:t>Kindergarten/middle school starts on horizon</a:t>
            </a:r>
          </a:p>
          <a:p>
            <a:endParaRPr lang="en-US" dirty="0"/>
          </a:p>
        </p:txBody>
      </p:sp>
      <p:sp>
        <p:nvSpPr>
          <p:cNvPr id="4" name="Content Placeholder 3">
            <a:extLst>
              <a:ext uri="{FF2B5EF4-FFF2-40B4-BE49-F238E27FC236}">
                <a16:creationId xmlns:a16="http://schemas.microsoft.com/office/drawing/2014/main" id="{98456D25-8261-40D5-B68F-5444B834371B}"/>
              </a:ext>
            </a:extLst>
          </p:cNvPr>
          <p:cNvSpPr>
            <a:spLocks noGrp="1"/>
          </p:cNvSpPr>
          <p:nvPr>
            <p:ph sz="half" idx="2"/>
          </p:nvPr>
        </p:nvSpPr>
        <p:spPr/>
        <p:txBody>
          <a:bodyPr>
            <a:normAutofit/>
          </a:bodyPr>
          <a:lstStyle/>
          <a:p>
            <a:r>
              <a:rPr lang="en-US" dirty="0"/>
              <a:t>Passions/Priorities</a:t>
            </a:r>
          </a:p>
          <a:p>
            <a:pPr lvl="1"/>
            <a:r>
              <a:rPr lang="en-US" dirty="0"/>
              <a:t>Advocating for MAB services in primary care</a:t>
            </a:r>
          </a:p>
          <a:p>
            <a:pPr lvl="1"/>
            <a:r>
              <a:rPr lang="en-US" dirty="0"/>
              <a:t>Expanding URM mentorship for residents and faculty</a:t>
            </a:r>
          </a:p>
          <a:p>
            <a:pPr lvl="1"/>
            <a:r>
              <a:rPr lang="en-US" dirty="0"/>
              <a:t>Maintaining clinical skills</a:t>
            </a:r>
          </a:p>
          <a:p>
            <a:pPr lvl="1"/>
            <a:r>
              <a:rPr lang="en-US" dirty="0"/>
              <a:t>Spending time with kids/family</a:t>
            </a:r>
          </a:p>
          <a:p>
            <a:pPr lvl="1"/>
            <a:r>
              <a:rPr lang="en-US" dirty="0"/>
              <a:t>Making time for exercise, outdoors and friends</a:t>
            </a:r>
          </a:p>
          <a:p>
            <a:r>
              <a:rPr lang="en-US" dirty="0"/>
              <a:t>Rejuvenating/Draining</a:t>
            </a:r>
          </a:p>
          <a:p>
            <a:pPr lvl="1"/>
            <a:r>
              <a:rPr lang="en-US" dirty="0"/>
              <a:t>R: 1:1 mentoring with residents and faculty; teaching fellowship; 1:1 time with friends, wife; outdoors with kids</a:t>
            </a:r>
          </a:p>
          <a:p>
            <a:pPr lvl="1"/>
            <a:r>
              <a:rPr lang="en-US" dirty="0"/>
              <a:t>D: zoom, driving in traffic, the internet</a:t>
            </a:r>
          </a:p>
          <a:p>
            <a:endParaRPr lang="en-US" dirty="0"/>
          </a:p>
        </p:txBody>
      </p:sp>
    </p:spTree>
    <p:extLst>
      <p:ext uri="{BB962C8B-B14F-4D97-AF65-F5344CB8AC3E}">
        <p14:creationId xmlns:p14="http://schemas.microsoft.com/office/powerpoint/2010/main" val="34369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Future forward</Template>
  <TotalTime>0</TotalTime>
  <Words>1856</Words>
  <Application>Microsoft Office PowerPoint</Application>
  <PresentationFormat>Widescreen</PresentationFormat>
  <Paragraphs>156</Paragraphs>
  <Slides>23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Franklin Gothic Book</vt:lpstr>
      <vt:lpstr>Franklin Gothic Demi</vt:lpstr>
      <vt:lpstr>Times New Roman</vt:lpstr>
      <vt:lpstr>Wingdings 2</vt:lpstr>
      <vt:lpstr>DividendVTI</vt:lpstr>
      <vt:lpstr>Defining your Why and your what: Using mission statements as a career compass</vt:lpstr>
      <vt:lpstr>PowerPoint Presentation</vt:lpstr>
      <vt:lpstr>Learning objectives</vt:lpstr>
      <vt:lpstr>PowerPoint Presentation</vt:lpstr>
      <vt:lpstr>What makes something a mission statement?</vt:lpstr>
      <vt:lpstr>Why are mission statements useful?</vt:lpstr>
      <vt:lpstr>Sustainable, Satisfying Careers  require clarity</vt:lpstr>
      <vt:lpstr>Finding clarity &amp; vision</vt:lpstr>
      <vt:lpstr>For example</vt:lpstr>
      <vt:lpstr>Exercise #1: taking stock</vt:lpstr>
      <vt:lpstr>Reflection:  Preparing for mission Statement writing</vt:lpstr>
      <vt:lpstr>  ​Mission statement templates </vt:lpstr>
      <vt:lpstr>Examples</vt:lpstr>
      <vt:lpstr>Examples</vt:lpstr>
      <vt:lpstr>Examples</vt:lpstr>
      <vt:lpstr>Examples</vt:lpstr>
      <vt:lpstr>Exercise #2: drafting a mission statement</vt:lpstr>
      <vt:lpstr>Checking alignment</vt:lpstr>
      <vt:lpstr>University of Washington FMRP</vt:lpstr>
      <vt:lpstr>UW Chief’s conference feedback</vt:lpstr>
      <vt:lpstr>UCSF FM Faculty Development Fellowship</vt:lpstr>
      <vt:lpstr>FEEDBACK from the Fellows: isabel</vt:lpstr>
      <vt:lpstr>In sum… Mission statement writing:  part of professional development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2021-03-10T00:57:40Z</dcterms:created>
  <dcterms:modified xsi:type="dcterms:W3CDTF">2021-03-29T21:33:12Z</dcterms:modified>
</cp:coreProperties>
</file>