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  <p:sldMasterId id="2147483713" r:id="rId6"/>
    <p:sldMasterId id="2147483726" r:id="rId7"/>
    <p:sldMasterId id="2147483739" r:id="rId8"/>
    <p:sldMasterId id="2147483752" r:id="rId9"/>
    <p:sldMasterId id="2147483765" r:id="rId10"/>
  </p:sldMasterIdLst>
  <p:notesMasterIdLst>
    <p:notesMasterId r:id="rId55"/>
  </p:notesMasterIdLst>
  <p:sldIdLst>
    <p:sldId id="256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97" r:id="rId21"/>
    <p:sldId id="266" r:id="rId22"/>
    <p:sldId id="298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276" r:id="rId33"/>
    <p:sldId id="277" r:id="rId34"/>
    <p:sldId id="278" r:id="rId35"/>
    <p:sldId id="279" r:id="rId36"/>
    <p:sldId id="280" r:id="rId37"/>
    <p:sldId id="281" r:id="rId38"/>
    <p:sldId id="282" r:id="rId39"/>
    <p:sldId id="283" r:id="rId40"/>
    <p:sldId id="284" r:id="rId41"/>
    <p:sldId id="285" r:id="rId42"/>
    <p:sldId id="286" r:id="rId43"/>
    <p:sldId id="287" r:id="rId44"/>
    <p:sldId id="288" r:id="rId45"/>
    <p:sldId id="289" r:id="rId46"/>
    <p:sldId id="290" r:id="rId47"/>
    <p:sldId id="291" r:id="rId48"/>
    <p:sldId id="299" r:id="rId49"/>
    <p:sldId id="292" r:id="rId50"/>
    <p:sldId id="293" r:id="rId51"/>
    <p:sldId id="294" r:id="rId52"/>
    <p:sldId id="295" r:id="rId53"/>
    <p:sldId id="296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slide" Target="slides/slide29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42" Type="http://schemas.openxmlformats.org/officeDocument/2006/relationships/slide" Target="slides/slide32.xml"/><Relationship Id="rId47" Type="http://schemas.openxmlformats.org/officeDocument/2006/relationships/slide" Target="slides/slide37.xml"/><Relationship Id="rId50" Type="http://schemas.openxmlformats.org/officeDocument/2006/relationships/slide" Target="slides/slide40.xml"/><Relationship Id="rId55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9" Type="http://schemas.openxmlformats.org/officeDocument/2006/relationships/slide" Target="slides/slide19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slide" Target="slides/slide27.xml"/><Relationship Id="rId40" Type="http://schemas.openxmlformats.org/officeDocument/2006/relationships/slide" Target="slides/slide30.xml"/><Relationship Id="rId45" Type="http://schemas.openxmlformats.org/officeDocument/2006/relationships/slide" Target="slides/slide35.xml"/><Relationship Id="rId53" Type="http://schemas.openxmlformats.org/officeDocument/2006/relationships/slide" Target="slides/slide43.xml"/><Relationship Id="rId58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43" Type="http://schemas.openxmlformats.org/officeDocument/2006/relationships/slide" Target="slides/slide33.xml"/><Relationship Id="rId48" Type="http://schemas.openxmlformats.org/officeDocument/2006/relationships/slide" Target="slides/slide38.xml"/><Relationship Id="rId56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slide" Target="slides/slide28.xml"/><Relationship Id="rId46" Type="http://schemas.openxmlformats.org/officeDocument/2006/relationships/slide" Target="slides/slide36.xml"/><Relationship Id="rId59" Type="http://schemas.openxmlformats.org/officeDocument/2006/relationships/tableStyles" Target="tableStyles.xml"/><Relationship Id="rId20" Type="http://schemas.openxmlformats.org/officeDocument/2006/relationships/slide" Target="slides/slide10.xml"/><Relationship Id="rId41" Type="http://schemas.openxmlformats.org/officeDocument/2006/relationships/slide" Target="slides/slide31.xml"/><Relationship Id="rId54" Type="http://schemas.openxmlformats.org/officeDocument/2006/relationships/slide" Target="slides/slide4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49" Type="http://schemas.openxmlformats.org/officeDocument/2006/relationships/slide" Target="slides/slide39.xml"/><Relationship Id="rId57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31" Type="http://schemas.openxmlformats.org/officeDocument/2006/relationships/slide" Target="slides/slide21.xml"/><Relationship Id="rId44" Type="http://schemas.openxmlformats.org/officeDocument/2006/relationships/slide" Target="slides/slide34.xml"/><Relationship Id="rId52" Type="http://schemas.openxmlformats.org/officeDocument/2006/relationships/slide" Target="slides/slide4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436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43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438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439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40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C3509808-C01A-4C62-AD5F-998107812D6F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764280"/>
            <a:ext cx="5027760" cy="3770640"/>
          </a:xfrm>
          <a:prstGeom prst="rect">
            <a:avLst/>
          </a:prstGeom>
        </p:spPr>
      </p:sp>
      <p:sp>
        <p:nvSpPr>
          <p:cNvPr id="528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5851440" cy="39085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en-US" sz="2000" b="0" strike="noStrike" spc="-1">
                <a:latin typeface="Arial"/>
              </a:rPr>
              <a:t>Dx is hard. Over and Under dx.</a:t>
            </a:r>
          </a:p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en-US" sz="2000" b="0" strike="noStrike" spc="-1">
                <a:latin typeface="Arial"/>
              </a:rPr>
              <a:t>Multiple criteria, fluctuate over time</a:t>
            </a:r>
          </a:p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en-US" sz="2000" b="0" strike="noStrike" spc="-1">
                <a:latin typeface="Arial"/>
              </a:rPr>
              <a:t>Even the experts don’t get it right.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764280"/>
            <a:ext cx="5027760" cy="3770640"/>
          </a:xfrm>
          <a:prstGeom prst="rect">
            <a:avLst/>
          </a:prstGeom>
        </p:spPr>
      </p:sp>
      <p:sp>
        <p:nvSpPr>
          <p:cNvPr id="545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6840" cy="45252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en-US" sz="2000" b="0" strike="noStrike" spc="-1">
                <a:latin typeface="Arial"/>
              </a:rPr>
              <a:t>Dx is hard. Over and Under dx.</a:t>
            </a:r>
          </a:p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en-US" sz="2000" b="0" strike="noStrike" spc="-1">
                <a:latin typeface="Arial"/>
              </a:rPr>
              <a:t>Multiple criteria, fluctuate over time</a:t>
            </a:r>
          </a:p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en-US" sz="2000" b="0" strike="noStrike" spc="-1">
                <a:latin typeface="Arial"/>
              </a:rPr>
              <a:t>Even the experts don’t get it right.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7613" cy="3771900"/>
          </a:xfrm>
          <a:prstGeom prst="rect">
            <a:avLst/>
          </a:prstGeom>
        </p:spPr>
      </p:sp>
      <p:sp>
        <p:nvSpPr>
          <p:cNvPr id="547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5851440" cy="39085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en-US" sz="2000" b="0" strike="noStrike" spc="-1">
                <a:latin typeface="Arial"/>
              </a:rPr>
              <a:t>This is a partial version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prstGeom prst="rect">
            <a:avLst/>
          </a:prstGeom>
        </p:spPr>
      </p:sp>
      <p:sp>
        <p:nvSpPr>
          <p:cNvPr id="54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6000" indent="-216000">
              <a:lnSpc>
                <a:spcPct val="100000"/>
              </a:lnSpc>
            </a:pPr>
            <a:r>
              <a:rPr lang="en-US" sz="2000" b="0" strike="noStrike" spc="-1">
                <a:latin typeface="Arial"/>
              </a:rPr>
              <a:t>Cushings – steroids</a:t>
            </a:r>
          </a:p>
          <a:p>
            <a:pPr marL="216000" indent="-216000">
              <a:lnSpc>
                <a:spcPct val="100000"/>
              </a:lnSpc>
            </a:pPr>
            <a:r>
              <a:rPr lang="en-US" sz="2000" b="0" strike="noStrike" spc="-1">
                <a:latin typeface="Arial"/>
              </a:rPr>
              <a:t>Tumor</a:t>
            </a:r>
          </a:p>
          <a:p>
            <a:pPr marL="216000" indent="-216000">
              <a:lnSpc>
                <a:spcPct val="100000"/>
              </a:lnSpc>
            </a:pPr>
            <a:r>
              <a:rPr lang="en-US" sz="2000" b="0" strike="noStrike" spc="-1">
                <a:latin typeface="Arial"/>
              </a:rPr>
              <a:t>Stroke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764280"/>
            <a:ext cx="5027760" cy="3770640"/>
          </a:xfrm>
          <a:prstGeom prst="rect">
            <a:avLst/>
          </a:prstGeom>
        </p:spPr>
      </p:sp>
      <p:sp>
        <p:nvSpPr>
          <p:cNvPr id="551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5851440" cy="39085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en-US" sz="2000" b="0" strike="noStrike" spc="-1" dirty="0">
                <a:latin typeface="Arial"/>
              </a:rPr>
              <a:t>Making dx even more </a:t>
            </a:r>
            <a:r>
              <a:rPr lang="en-US" sz="2000" b="0" strike="noStrike" spc="-1" dirty="0" smtClean="0">
                <a:latin typeface="Arial"/>
              </a:rPr>
              <a:t>difficult</a:t>
            </a:r>
          </a:p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en-US" sz="2000" b="0" strike="noStrike" spc="-1" dirty="0" smtClean="0">
                <a:latin typeface="Arial"/>
              </a:rPr>
              <a:t>Note overlap with </a:t>
            </a:r>
            <a:r>
              <a:rPr lang="en-US" sz="2000" b="0" strike="noStrike" spc="-1" dirty="0" err="1" smtClean="0">
                <a:latin typeface="Arial"/>
              </a:rPr>
              <a:t>DDx</a:t>
            </a:r>
            <a:r>
              <a:rPr lang="en-US" sz="2000" b="0" strike="noStrike" spc="-1" dirty="0" smtClean="0">
                <a:latin typeface="Arial"/>
              </a:rPr>
              <a:t>.</a:t>
            </a:r>
            <a:endParaRPr lang="en-US" sz="2000" b="0" strike="noStrike" spc="-1" dirty="0">
              <a:latin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94800"/>
            <a:ext cx="4570920" cy="3427920"/>
          </a:xfrm>
          <a:prstGeom prst="rect">
            <a:avLst/>
          </a:prstGeom>
        </p:spPr>
      </p:sp>
      <p:sp>
        <p:nvSpPr>
          <p:cNvPr id="55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en-US" sz="2000" b="0" strike="noStrike" spc="-1">
                <a:latin typeface="Arial"/>
              </a:rPr>
              <a:t>Supportive did not work well.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94800"/>
            <a:ext cx="4571280" cy="3428280"/>
          </a:xfrm>
          <a:prstGeom prst="rect">
            <a:avLst/>
          </a:prstGeom>
        </p:spPr>
      </p:sp>
      <p:sp>
        <p:nvSpPr>
          <p:cNvPr id="55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6000" indent="-216000">
              <a:lnSpc>
                <a:spcPct val="100000"/>
              </a:lnSpc>
            </a:pPr>
            <a:r>
              <a:rPr lang="en-US" sz="2000" b="0" strike="noStrike" spc="-1" dirty="0">
                <a:latin typeface="Arial"/>
              </a:rPr>
              <a:t>Not all are approved by </a:t>
            </a:r>
            <a:r>
              <a:rPr lang="en-US" sz="2000" b="0" strike="noStrike" spc="-1" dirty="0" smtClean="0">
                <a:latin typeface="Arial"/>
              </a:rPr>
              <a:t>FDA</a:t>
            </a:r>
          </a:p>
          <a:p>
            <a:pPr marL="216000" indent="-216000">
              <a:lnSpc>
                <a:spcPct val="100000"/>
              </a:lnSpc>
            </a:pPr>
            <a:r>
              <a:rPr lang="en-US" sz="2000" b="0" strike="noStrike" spc="-1" dirty="0" smtClean="0">
                <a:latin typeface="Arial"/>
              </a:rPr>
              <a:t>½ respond to mono therapy within 4 weeks</a:t>
            </a:r>
          </a:p>
          <a:p>
            <a:pPr marL="216000" indent="-216000">
              <a:lnSpc>
                <a:spcPct val="100000"/>
              </a:lnSpc>
            </a:pPr>
            <a:r>
              <a:rPr lang="en-US" sz="2000" b="0" strike="noStrike" spc="-1" dirty="0" smtClean="0">
                <a:latin typeface="Arial"/>
              </a:rPr>
              <a:t>Stop stimulants!</a:t>
            </a:r>
            <a:endParaRPr lang="en-US" sz="2000" b="0" strike="noStrike" spc="-1" dirty="0">
              <a:latin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prstGeom prst="rect">
            <a:avLst/>
          </a:prstGeom>
        </p:spPr>
      </p:sp>
      <p:sp>
        <p:nvSpPr>
          <p:cNvPr id="55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en-US" sz="2000" b="0" strike="noStrike" spc="-1" dirty="0">
                <a:latin typeface="Arial"/>
              </a:rPr>
              <a:t>Combos</a:t>
            </a:r>
          </a:p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en-US" sz="2000" b="0" strike="noStrike" spc="-1" dirty="0">
                <a:latin typeface="Arial"/>
              </a:rPr>
              <a:t>SSRI less like to cause mania than SNRI or tricyclic</a:t>
            </a:r>
          </a:p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en-US" sz="2000" b="0" strike="noStrike" spc="-1" dirty="0">
                <a:latin typeface="Arial"/>
              </a:rPr>
              <a:t>Li reduces risk of suicide</a:t>
            </a:r>
          </a:p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en-US" sz="2000" b="0" strike="noStrike" spc="-1" dirty="0">
                <a:latin typeface="Arial"/>
              </a:rPr>
              <a:t>Avoid Trazodone</a:t>
            </a:r>
          </a:p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en-US" sz="2000" b="0" strike="noStrike" spc="-1" dirty="0">
                <a:latin typeface="Arial"/>
              </a:rPr>
              <a:t>If all else fails – ECT</a:t>
            </a:r>
          </a:p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en-US" sz="2000" b="0" strike="noStrike" spc="-1" dirty="0">
                <a:latin typeface="Arial"/>
              </a:rPr>
              <a:t>Evidence for melatonin scant and mixed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30787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study each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C3509808-C01A-4C62-AD5F-998107812D6F}" type="slidenum">
              <a:rPr lang="en-US" sz="1400" b="0" strike="noStrike" spc="-1" smtClean="0">
                <a:latin typeface="Times New Roman"/>
              </a:rPr>
              <a:t>39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03476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764280"/>
            <a:ext cx="5028120" cy="3771000"/>
          </a:xfrm>
          <a:prstGeom prst="rect">
            <a:avLst/>
          </a:prstGeom>
        </p:spPr>
      </p:sp>
      <p:sp>
        <p:nvSpPr>
          <p:cNvPr id="530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5623200" cy="39088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en-US" sz="2000" b="0" strike="noStrike" spc="-1">
                <a:latin typeface="Arial"/>
              </a:rPr>
              <a:t>At least 13 associated genes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764280"/>
            <a:ext cx="5027760" cy="3770640"/>
          </a:xfrm>
          <a:prstGeom prst="rect">
            <a:avLst/>
          </a:prstGeom>
        </p:spPr>
      </p:sp>
      <p:sp>
        <p:nvSpPr>
          <p:cNvPr id="532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5851440" cy="3679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en-US" sz="2000" b="0" strike="noStrike" spc="-1" dirty="0">
                <a:latin typeface="Arial"/>
              </a:rPr>
              <a:t>Not “mood swings</a:t>
            </a:r>
            <a:r>
              <a:rPr lang="en-US" sz="2000" b="0" strike="noStrike" spc="-1" dirty="0" smtClean="0">
                <a:latin typeface="Arial"/>
              </a:rPr>
              <a:t>.” </a:t>
            </a:r>
          </a:p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en-US" sz="2000" b="0" strike="noStrike" spc="-1" dirty="0" smtClean="0">
                <a:latin typeface="Arial"/>
              </a:rPr>
              <a:t>This says 4 or more in 12</a:t>
            </a:r>
            <a:r>
              <a:rPr lang="en-US" sz="2000" b="0" strike="noStrike" spc="-1" baseline="0" dirty="0" smtClean="0">
                <a:latin typeface="Arial"/>
              </a:rPr>
              <a:t> weeks,  The standard is 12 months</a:t>
            </a:r>
            <a:endParaRPr lang="en-US" sz="2000" b="0" strike="noStrike" spc="-1" dirty="0"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30787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C3509808-C01A-4C62-AD5F-998107812D6F}" type="slidenum">
              <a:rPr lang="en-US" sz="1400" b="0" strike="noStrike" spc="-1" smtClean="0">
                <a:latin typeface="Times New Roman"/>
              </a:rPr>
              <a:t>11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04056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7613" cy="3771900"/>
          </a:xfrm>
          <a:prstGeom prst="rect">
            <a:avLst/>
          </a:prstGeom>
        </p:spPr>
      </p:sp>
      <p:sp>
        <p:nvSpPr>
          <p:cNvPr id="534" name="CustomShape 2"/>
          <p:cNvSpPr/>
          <p:nvPr/>
        </p:nvSpPr>
        <p:spPr>
          <a:xfrm>
            <a:off x="914400" y="4800600"/>
            <a:ext cx="5622840" cy="3914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en-US" sz="2000" b="0" strike="noStrike" spc="-1">
                <a:latin typeface="Arial"/>
              </a:rPr>
              <a:t>Disinhibition</a:t>
            </a:r>
          </a:p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en-US" sz="2000" b="0" strike="noStrike" spc="-1">
                <a:latin typeface="Arial"/>
              </a:rPr>
              <a:t>Disregard for social boundaries</a:t>
            </a:r>
          </a:p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en-US" sz="2000" b="0" strike="noStrike" spc="-1">
                <a:latin typeface="Arial"/>
                <a:ea typeface="Microsoft YaHei"/>
              </a:rPr>
              <a:t>Relentless pursuit of stimulation and social activities (eg, acting flirtatious, renewing old friendships, or lengthy telephone calls with strangers or at unusual times)</a:t>
            </a:r>
            <a:endParaRPr lang="en-US" sz="20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en-US" sz="2000" b="0" strike="noStrike" spc="-1">
                <a:latin typeface="Arial"/>
                <a:ea typeface="Microsoft YaHei"/>
              </a:rPr>
              <a:t>Taking on new and foolish business ventures, unaffordable spending sprees, sexual infidelity or sexual encounters with strangers, and driving recklessly. </a:t>
            </a:r>
            <a:endParaRPr lang="en-US" sz="20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en-US" sz="2000" b="0" strike="noStrike" spc="-1">
                <a:latin typeface="Arial"/>
                <a:ea typeface="Microsoft YaHei"/>
              </a:rPr>
              <a:t>Often unable to complete the many tasks or projects that are started. </a:t>
            </a:r>
            <a:endParaRPr lang="en-US" sz="20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764280"/>
            <a:ext cx="5027760" cy="3770640"/>
          </a:xfrm>
          <a:prstGeom prst="rect">
            <a:avLst/>
          </a:prstGeom>
        </p:spPr>
      </p:sp>
      <p:sp>
        <p:nvSpPr>
          <p:cNvPr id="536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5622840" cy="39085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en-US" sz="2000" b="0" strike="noStrike" spc="-1">
                <a:latin typeface="Arial"/>
              </a:rPr>
              <a:t>Grandiosity.</a:t>
            </a:r>
          </a:p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en-US" sz="2000" b="0" strike="noStrike" spc="-1">
                <a:latin typeface="Arial"/>
              </a:rPr>
              <a:t>Personal relation to God or celebrities</a:t>
            </a:r>
          </a:p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en-US" sz="2000" b="0" strike="noStrike" spc="-1">
                <a:latin typeface="Arial"/>
              </a:rPr>
              <a:t>Special talents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7613" cy="3771900"/>
          </a:xfrm>
          <a:prstGeom prst="rect">
            <a:avLst/>
          </a:prstGeom>
        </p:spPr>
      </p:sp>
      <p:sp>
        <p:nvSpPr>
          <p:cNvPr id="538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5622840" cy="3679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en-US" sz="2000" b="0" strike="noStrike" spc="-1">
                <a:latin typeface="Arial"/>
              </a:rPr>
              <a:t>Recurrent depression very hard to tell from bipolar II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3360" cy="3084840"/>
          </a:xfrm>
          <a:prstGeom prst="rect">
            <a:avLst/>
          </a:prstGeom>
        </p:spPr>
      </p:sp>
      <p:sp>
        <p:nvSpPr>
          <p:cNvPr id="540" name="PlaceHolder 2"/>
          <p:cNvSpPr>
            <a:spLocks noGrp="1"/>
          </p:cNvSpPr>
          <p:nvPr>
            <p:ph type="body"/>
          </p:nvPr>
        </p:nvSpPr>
        <p:spPr>
          <a:xfrm>
            <a:off x="685800" y="4401360"/>
            <a:ext cx="5484960" cy="3598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en-US" sz="2000" b="0" strike="noStrike" spc="-1">
                <a:latin typeface="Arial"/>
              </a:rPr>
              <a:t>ICD 10 does not distinguish Bipolar I from II</a:t>
            </a:r>
          </a:p>
        </p:txBody>
      </p:sp>
      <p:sp>
        <p:nvSpPr>
          <p:cNvPr id="541" name="CustomShape 3"/>
          <p:cNvSpPr/>
          <p:nvPr/>
        </p:nvSpPr>
        <p:spPr>
          <a:xfrm>
            <a:off x="3884760" y="8685360"/>
            <a:ext cx="2970360" cy="45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5BAF6C42-A65A-426B-8483-972438343EB2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19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764280"/>
            <a:ext cx="5027760" cy="3770640"/>
          </a:xfrm>
          <a:prstGeom prst="rect">
            <a:avLst/>
          </a:prstGeom>
        </p:spPr>
      </p:sp>
      <p:sp>
        <p:nvSpPr>
          <p:cNvPr id="543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5622840" cy="39085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en-US" sz="2000" b="0" strike="noStrike" spc="-1">
                <a:latin typeface="Arial"/>
              </a:rPr>
              <a:t>Some believe in unipolar mania.</a:t>
            </a:r>
          </a:p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en-US" sz="2000" b="0" strike="noStrike" spc="-1">
                <a:latin typeface="Arial"/>
              </a:rPr>
              <a:t>Difference between unipolar depression and depression w/ multiple episodes?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5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2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0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1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1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1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2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27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3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3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3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3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34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9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3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3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9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62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63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6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65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66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7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1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4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5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7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8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1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5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slideLayout" Target="../slideLayouts/slideLayout120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image" Target="../media/image1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image" Target="../media/image1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Relationship Id="rId14" Type="http://schemas.openxmlformats.org/officeDocument/2006/relationships/image" Target="../media/image1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stomShape 1" hidden="1"/>
          <p:cNvSpPr/>
          <p:nvPr/>
        </p:nvSpPr>
        <p:spPr>
          <a:xfrm>
            <a:off x="0" y="0"/>
            <a:ext cx="9142560" cy="68565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" name="CustomShape 2" hidden="1"/>
          <p:cNvSpPr/>
          <p:nvPr/>
        </p:nvSpPr>
        <p:spPr>
          <a:xfrm>
            <a:off x="91440" y="101520"/>
            <a:ext cx="8959680" cy="6663600"/>
          </a:xfrm>
          <a:prstGeom prst="roundRect">
            <a:avLst>
              <a:gd name="adj" fmla="val 1735"/>
            </a:avLst>
          </a:prstGeom>
          <a:blipFill rotWithShape="0">
            <a:blip r:embed="rId15"/>
            <a:tile/>
          </a:blip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274320" y="278280"/>
            <a:ext cx="8593920" cy="132444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 hidden="1"/>
          <p:cNvSpPr/>
          <p:nvPr/>
        </p:nvSpPr>
        <p:spPr>
          <a:xfrm>
            <a:off x="372960" y="372960"/>
            <a:ext cx="8379000" cy="111708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0" y="0"/>
            <a:ext cx="9142560" cy="68565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91440" y="101520"/>
            <a:ext cx="8959680" cy="6663600"/>
          </a:xfrm>
          <a:prstGeom prst="roundRect">
            <a:avLst>
              <a:gd name="adj" fmla="val 1735"/>
            </a:avLst>
          </a:prstGeom>
          <a:blipFill rotWithShape="0">
            <a:blip r:embed="rId15"/>
            <a:tile/>
          </a:blip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345600" y="2942640"/>
            <a:ext cx="7146360" cy="24624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ustomShape 8"/>
          <p:cNvSpPr/>
          <p:nvPr/>
        </p:nvSpPr>
        <p:spPr>
          <a:xfrm>
            <a:off x="7572600" y="2944800"/>
            <a:ext cx="1189080" cy="245844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9"/>
          <p:cNvSpPr/>
          <p:nvPr/>
        </p:nvSpPr>
        <p:spPr>
          <a:xfrm>
            <a:off x="7712640" y="3136680"/>
            <a:ext cx="908640" cy="2074320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ustomShape 10"/>
          <p:cNvSpPr/>
          <p:nvPr/>
        </p:nvSpPr>
        <p:spPr>
          <a:xfrm>
            <a:off x="445320" y="3055680"/>
            <a:ext cx="6946560" cy="224388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" name="CustomShape 11"/>
          <p:cNvSpPr/>
          <p:nvPr/>
        </p:nvSpPr>
        <p:spPr>
          <a:xfrm>
            <a:off x="541800" y="4559400"/>
            <a:ext cx="6753600" cy="662760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" name="CustomShape 12"/>
          <p:cNvSpPr/>
          <p:nvPr/>
        </p:nvSpPr>
        <p:spPr>
          <a:xfrm>
            <a:off x="538920" y="3139560"/>
            <a:ext cx="6759360" cy="2076120"/>
          </a:xfrm>
          <a:prstGeom prst="rect">
            <a:avLst/>
          </a:prstGeom>
          <a:noFill/>
          <a:ln w="6350">
            <a:solidFill>
              <a:schemeClr val="accent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" name="PlaceHolder 1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13" name="PlaceHolder 1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CustomShape 1"/>
          <p:cNvSpPr/>
          <p:nvPr/>
        </p:nvSpPr>
        <p:spPr>
          <a:xfrm>
            <a:off x="0" y="0"/>
            <a:ext cx="9142560" cy="68565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4" name="CustomShape 2"/>
          <p:cNvSpPr/>
          <p:nvPr/>
        </p:nvSpPr>
        <p:spPr>
          <a:xfrm>
            <a:off x="91440" y="101520"/>
            <a:ext cx="8959680" cy="6663600"/>
          </a:xfrm>
          <a:prstGeom prst="roundRect">
            <a:avLst>
              <a:gd name="adj" fmla="val 1735"/>
            </a:avLst>
          </a:prstGeom>
          <a:blipFill rotWithShape="0">
            <a:blip r:embed="rId15"/>
            <a:tile/>
          </a:blip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5" name="CustomShape 3"/>
          <p:cNvSpPr/>
          <p:nvPr/>
        </p:nvSpPr>
        <p:spPr>
          <a:xfrm>
            <a:off x="274320" y="278280"/>
            <a:ext cx="8593920" cy="132444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6" name="CustomShape 4"/>
          <p:cNvSpPr/>
          <p:nvPr/>
        </p:nvSpPr>
        <p:spPr>
          <a:xfrm>
            <a:off x="372960" y="372960"/>
            <a:ext cx="8379000" cy="111708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7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98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520" cy="3976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0" y="0"/>
            <a:ext cx="9142560" cy="68565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" name="CustomShape 2"/>
          <p:cNvSpPr/>
          <p:nvPr/>
        </p:nvSpPr>
        <p:spPr>
          <a:xfrm>
            <a:off x="91440" y="101520"/>
            <a:ext cx="8959680" cy="6663600"/>
          </a:xfrm>
          <a:prstGeom prst="roundRect">
            <a:avLst>
              <a:gd name="adj" fmla="val 1735"/>
            </a:avLst>
          </a:prstGeom>
          <a:blipFill rotWithShape="0">
            <a:blip r:embed="rId15"/>
            <a:tile/>
          </a:blip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" name="CustomShape 3"/>
          <p:cNvSpPr/>
          <p:nvPr/>
        </p:nvSpPr>
        <p:spPr>
          <a:xfrm>
            <a:off x="274320" y="278280"/>
            <a:ext cx="8593920" cy="132444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4"/>
          <p:cNvSpPr/>
          <p:nvPr/>
        </p:nvSpPr>
        <p:spPr>
          <a:xfrm>
            <a:off x="372960" y="372960"/>
            <a:ext cx="8379000" cy="111708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5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 hidden="1"/>
          <p:cNvSpPr/>
          <p:nvPr/>
        </p:nvSpPr>
        <p:spPr>
          <a:xfrm>
            <a:off x="0" y="0"/>
            <a:ext cx="9142560" cy="68565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CustomShape 2" hidden="1"/>
          <p:cNvSpPr/>
          <p:nvPr/>
        </p:nvSpPr>
        <p:spPr>
          <a:xfrm>
            <a:off x="91440" y="101520"/>
            <a:ext cx="8959680" cy="6663600"/>
          </a:xfrm>
          <a:prstGeom prst="roundRect">
            <a:avLst>
              <a:gd name="adj" fmla="val 1735"/>
            </a:avLst>
          </a:prstGeom>
          <a:blipFill rotWithShape="0">
            <a:blip r:embed="rId15"/>
            <a:tile/>
          </a:blip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4" name="CustomShape 3" hidden="1"/>
          <p:cNvSpPr/>
          <p:nvPr/>
        </p:nvSpPr>
        <p:spPr>
          <a:xfrm>
            <a:off x="274320" y="278280"/>
            <a:ext cx="8593920" cy="132444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CustomShape 4" hidden="1"/>
          <p:cNvSpPr/>
          <p:nvPr/>
        </p:nvSpPr>
        <p:spPr>
          <a:xfrm>
            <a:off x="372960" y="372960"/>
            <a:ext cx="8379000" cy="111708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CustomShape 5"/>
          <p:cNvSpPr/>
          <p:nvPr/>
        </p:nvSpPr>
        <p:spPr>
          <a:xfrm>
            <a:off x="0" y="0"/>
            <a:ext cx="9142560" cy="68565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CustomShape 6"/>
          <p:cNvSpPr/>
          <p:nvPr/>
        </p:nvSpPr>
        <p:spPr>
          <a:xfrm>
            <a:off x="91440" y="101520"/>
            <a:ext cx="8959680" cy="6663600"/>
          </a:xfrm>
          <a:prstGeom prst="roundRect">
            <a:avLst>
              <a:gd name="adj" fmla="val 1735"/>
            </a:avLst>
          </a:prstGeom>
          <a:blipFill rotWithShape="0">
            <a:blip r:embed="rId15"/>
            <a:tile/>
          </a:blip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" name="CustomShape 7"/>
          <p:cNvSpPr/>
          <p:nvPr/>
        </p:nvSpPr>
        <p:spPr>
          <a:xfrm>
            <a:off x="451800" y="2946240"/>
            <a:ext cx="8263800" cy="24624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9" name="CustomShape 8"/>
          <p:cNvSpPr/>
          <p:nvPr/>
        </p:nvSpPr>
        <p:spPr>
          <a:xfrm>
            <a:off x="567720" y="3048120"/>
            <a:ext cx="8032320" cy="224388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0" name="CustomShape 9"/>
          <p:cNvSpPr/>
          <p:nvPr/>
        </p:nvSpPr>
        <p:spPr>
          <a:xfrm>
            <a:off x="675360" y="4541400"/>
            <a:ext cx="7816680" cy="662760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1" name="CustomShape 10"/>
          <p:cNvSpPr/>
          <p:nvPr/>
        </p:nvSpPr>
        <p:spPr>
          <a:xfrm>
            <a:off x="675720" y="3124080"/>
            <a:ext cx="7816320" cy="2076120"/>
          </a:xfrm>
          <a:prstGeom prst="rect">
            <a:avLst/>
          </a:prstGeom>
          <a:noFill/>
          <a:ln w="6350">
            <a:solidFill>
              <a:schemeClr val="accent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2" name="PlaceHolder 1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103" name="PlaceHolder 1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0" y="0"/>
            <a:ext cx="9142560" cy="68565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1" name="CustomShape 2"/>
          <p:cNvSpPr/>
          <p:nvPr/>
        </p:nvSpPr>
        <p:spPr>
          <a:xfrm>
            <a:off x="91440" y="101520"/>
            <a:ext cx="8959680" cy="6663600"/>
          </a:xfrm>
          <a:prstGeom prst="roundRect">
            <a:avLst>
              <a:gd name="adj" fmla="val 1735"/>
            </a:avLst>
          </a:prstGeom>
          <a:blipFill rotWithShape="0">
            <a:blip r:embed="rId15"/>
            <a:tile/>
          </a:blip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2" name="CustomShape 3"/>
          <p:cNvSpPr/>
          <p:nvPr/>
        </p:nvSpPr>
        <p:spPr>
          <a:xfrm>
            <a:off x="274320" y="278280"/>
            <a:ext cx="8593920" cy="132444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3" name="CustomShape 4"/>
          <p:cNvSpPr/>
          <p:nvPr/>
        </p:nvSpPr>
        <p:spPr>
          <a:xfrm>
            <a:off x="372960" y="372960"/>
            <a:ext cx="8379000" cy="111708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4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14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520" cy="3976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0" y="0"/>
            <a:ext cx="9142560" cy="68565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3" name="CustomShape 2"/>
          <p:cNvSpPr/>
          <p:nvPr/>
        </p:nvSpPr>
        <p:spPr>
          <a:xfrm>
            <a:off x="91440" y="101520"/>
            <a:ext cx="8959680" cy="6663600"/>
          </a:xfrm>
          <a:prstGeom prst="roundRect">
            <a:avLst>
              <a:gd name="adj" fmla="val 1735"/>
            </a:avLst>
          </a:prstGeom>
          <a:blipFill rotWithShape="0">
            <a:blip r:embed="rId15"/>
            <a:tile/>
          </a:blip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4" name="CustomShape 3"/>
          <p:cNvSpPr/>
          <p:nvPr/>
        </p:nvSpPr>
        <p:spPr>
          <a:xfrm>
            <a:off x="274320" y="278280"/>
            <a:ext cx="8593920" cy="132444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5" name="CustomShape 4"/>
          <p:cNvSpPr/>
          <p:nvPr/>
        </p:nvSpPr>
        <p:spPr>
          <a:xfrm>
            <a:off x="372960" y="372960"/>
            <a:ext cx="8379000" cy="111708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6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187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0" y="0"/>
            <a:ext cx="9142560" cy="68565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5" name="CustomShape 2"/>
          <p:cNvSpPr/>
          <p:nvPr/>
        </p:nvSpPr>
        <p:spPr>
          <a:xfrm>
            <a:off x="91440" y="101520"/>
            <a:ext cx="8959680" cy="6663600"/>
          </a:xfrm>
          <a:prstGeom prst="roundRect">
            <a:avLst>
              <a:gd name="adj" fmla="val 1735"/>
            </a:avLst>
          </a:prstGeom>
          <a:blipFill rotWithShape="0">
            <a:blip r:embed="rId15"/>
            <a:tile/>
          </a:blip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6" name="CustomShape 3"/>
          <p:cNvSpPr/>
          <p:nvPr/>
        </p:nvSpPr>
        <p:spPr>
          <a:xfrm>
            <a:off x="274320" y="278280"/>
            <a:ext cx="8593920" cy="132444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4"/>
          <p:cNvSpPr/>
          <p:nvPr/>
        </p:nvSpPr>
        <p:spPr>
          <a:xfrm>
            <a:off x="372960" y="372960"/>
            <a:ext cx="8379000" cy="111708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8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229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080" cy="3976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Seventh Outline Level</a:t>
            </a:r>
          </a:p>
        </p:txBody>
      </p:sp>
      <p:sp>
        <p:nvSpPr>
          <p:cNvPr id="230" name="PlaceHolder 7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080" cy="3976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CustomShape 1"/>
          <p:cNvSpPr/>
          <p:nvPr/>
        </p:nvSpPr>
        <p:spPr>
          <a:xfrm>
            <a:off x="0" y="0"/>
            <a:ext cx="9142560" cy="68565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8" name="CustomShape 2"/>
          <p:cNvSpPr/>
          <p:nvPr/>
        </p:nvSpPr>
        <p:spPr>
          <a:xfrm>
            <a:off x="91440" y="101520"/>
            <a:ext cx="8959680" cy="6663600"/>
          </a:xfrm>
          <a:prstGeom prst="roundRect">
            <a:avLst>
              <a:gd name="adj" fmla="val 1735"/>
            </a:avLst>
          </a:prstGeom>
          <a:blipFill rotWithShape="0">
            <a:blip r:embed="rId15"/>
            <a:tile/>
          </a:blip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9" name="CustomShape 3"/>
          <p:cNvSpPr/>
          <p:nvPr/>
        </p:nvSpPr>
        <p:spPr>
          <a:xfrm>
            <a:off x="274320" y="278280"/>
            <a:ext cx="8593920" cy="132444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0" name="CustomShape 4"/>
          <p:cNvSpPr/>
          <p:nvPr/>
        </p:nvSpPr>
        <p:spPr>
          <a:xfrm>
            <a:off x="372960" y="372960"/>
            <a:ext cx="8379000" cy="111708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1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272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CustomShape 1"/>
          <p:cNvSpPr/>
          <p:nvPr/>
        </p:nvSpPr>
        <p:spPr>
          <a:xfrm>
            <a:off x="0" y="0"/>
            <a:ext cx="9142560" cy="68565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0" name="CustomShape 2"/>
          <p:cNvSpPr/>
          <p:nvPr/>
        </p:nvSpPr>
        <p:spPr>
          <a:xfrm>
            <a:off x="91440" y="101520"/>
            <a:ext cx="8959680" cy="6663600"/>
          </a:xfrm>
          <a:prstGeom prst="roundRect">
            <a:avLst>
              <a:gd name="adj" fmla="val 1735"/>
            </a:avLst>
          </a:prstGeom>
          <a:blipFill rotWithShape="0">
            <a:blip r:embed="rId15"/>
            <a:tile/>
          </a:blip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1" name="CustomShape 3"/>
          <p:cNvSpPr/>
          <p:nvPr/>
        </p:nvSpPr>
        <p:spPr>
          <a:xfrm>
            <a:off x="274320" y="278280"/>
            <a:ext cx="8593920" cy="132444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2" name="CustomShape 4"/>
          <p:cNvSpPr/>
          <p:nvPr/>
        </p:nvSpPr>
        <p:spPr>
          <a:xfrm>
            <a:off x="372960" y="372960"/>
            <a:ext cx="8379000" cy="111708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3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14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CustomShape 1"/>
          <p:cNvSpPr/>
          <p:nvPr/>
        </p:nvSpPr>
        <p:spPr>
          <a:xfrm>
            <a:off x="0" y="0"/>
            <a:ext cx="9142560" cy="68565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2" name="CustomShape 2"/>
          <p:cNvSpPr/>
          <p:nvPr/>
        </p:nvSpPr>
        <p:spPr>
          <a:xfrm>
            <a:off x="91440" y="101520"/>
            <a:ext cx="8959680" cy="6663600"/>
          </a:xfrm>
          <a:prstGeom prst="roundRect">
            <a:avLst>
              <a:gd name="adj" fmla="val 1735"/>
            </a:avLst>
          </a:prstGeom>
          <a:blipFill rotWithShape="0">
            <a:blip r:embed="rId15"/>
            <a:tile/>
          </a:blip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3" name="CustomShape 3"/>
          <p:cNvSpPr/>
          <p:nvPr/>
        </p:nvSpPr>
        <p:spPr>
          <a:xfrm>
            <a:off x="274320" y="278280"/>
            <a:ext cx="8593920" cy="132444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4" name="CustomShape 4"/>
          <p:cNvSpPr/>
          <p:nvPr/>
        </p:nvSpPr>
        <p:spPr>
          <a:xfrm>
            <a:off x="372960" y="372960"/>
            <a:ext cx="8379000" cy="111708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5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56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CustomShape 1"/>
          <p:cNvSpPr/>
          <p:nvPr/>
        </p:nvSpPr>
        <p:spPr>
          <a:xfrm>
            <a:off x="642960" y="4648320"/>
            <a:ext cx="6551640" cy="45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  <a:spcBef>
                <a:spcPts val="360"/>
              </a:spcBef>
              <a:tabLst>
                <a:tab pos="0" algn="l"/>
              </a:tabLst>
            </a:pPr>
            <a:r>
              <a:rPr lang="en-US" sz="1800" b="0" strike="noStrike" spc="290">
                <a:solidFill>
                  <a:srgbClr val="FFFFFF"/>
                </a:solidFill>
                <a:latin typeface="Century Gothic"/>
                <a:ea typeface="DejaVu Sans"/>
              </a:rPr>
              <a:t>David M. Newman, MD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442" name="CustomShape 2"/>
          <p:cNvSpPr/>
          <p:nvPr/>
        </p:nvSpPr>
        <p:spPr>
          <a:xfrm>
            <a:off x="604800" y="3227040"/>
            <a:ext cx="6627960" cy="1217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000" b="0" strike="noStrike" spc="-1">
                <a:solidFill>
                  <a:srgbClr val="47534C"/>
                </a:solidFill>
                <a:latin typeface="Book Antiqua"/>
                <a:ea typeface="DejaVu Sans"/>
              </a:rPr>
              <a:t>Bipolar Disorder</a:t>
            </a:r>
            <a:endParaRPr lang="en-US" sz="4000" b="0" strike="noStrike" spc="-1">
              <a:latin typeface="Arial"/>
            </a:endParaRPr>
          </a:p>
        </p:txBody>
      </p:sp>
      <p:pic>
        <p:nvPicPr>
          <p:cNvPr id="443" name="Picture 3"/>
          <p:cNvPicPr/>
          <p:nvPr/>
        </p:nvPicPr>
        <p:blipFill>
          <a:blip r:embed="rId2"/>
          <a:stretch/>
        </p:blipFill>
        <p:spPr>
          <a:xfrm>
            <a:off x="2133720" y="533520"/>
            <a:ext cx="3656160" cy="18273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CustomShape 1"/>
          <p:cNvSpPr/>
          <p:nvPr/>
        </p:nvSpPr>
        <p:spPr>
          <a:xfrm>
            <a:off x="426240" y="408240"/>
            <a:ext cx="8259120" cy="1037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500" b="0" strike="noStrike" spc="-1">
                <a:solidFill>
                  <a:srgbClr val="000000"/>
                </a:solidFill>
                <a:latin typeface="Book Antiqua"/>
                <a:ea typeface="DejaVu Sans"/>
              </a:rPr>
              <a:t>Mania DSM 5</a:t>
            </a:r>
            <a:endParaRPr lang="en-US" sz="3500" b="0" strike="noStrike" spc="-1">
              <a:latin typeface="Arial"/>
            </a:endParaRPr>
          </a:p>
        </p:txBody>
      </p:sp>
      <p:sp>
        <p:nvSpPr>
          <p:cNvPr id="461" name="CustomShape 2"/>
          <p:cNvSpPr/>
          <p:nvPr/>
        </p:nvSpPr>
        <p:spPr>
          <a:xfrm>
            <a:off x="457200" y="1752480"/>
            <a:ext cx="8228160" cy="4494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9500" lnSpcReduction="10000"/>
          </a:bodyPr>
          <a:lstStyle/>
          <a:p>
            <a:pPr marL="343080" indent="-341280">
              <a:lnSpc>
                <a:spcPct val="9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Distinct period of elevated, expansive, or irritable mood, lasting at least 1 week.  </a:t>
            </a:r>
            <a:endParaRPr lang="en-US" sz="3200" b="0" strike="noStrike" spc="-1">
              <a:latin typeface="Arial"/>
            </a:endParaRPr>
          </a:p>
          <a:p>
            <a:pPr marL="343080" indent="-341280">
              <a:lnSpc>
                <a:spcPct val="9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Accompanied by 3 or more* of following:</a:t>
            </a:r>
            <a:endParaRPr lang="en-US" sz="3200" b="0" strike="noStrike" spc="-1">
              <a:latin typeface="Arial"/>
            </a:endParaRPr>
          </a:p>
          <a:p>
            <a:pPr marL="1143000" lvl="2" indent="-22680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Inflated self-esteem or grandiosity</a:t>
            </a:r>
            <a:endParaRPr lang="en-US" sz="2400" b="0" strike="noStrike" spc="-1">
              <a:latin typeface="Arial"/>
            </a:endParaRPr>
          </a:p>
          <a:p>
            <a:pPr marL="1143000" lvl="2" indent="-22680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Decreased need for sleep (3 hours or less) </a:t>
            </a:r>
            <a:r>
              <a:rPr lang="en-US" sz="2400" b="0" i="1" strike="noStrike" spc="-1">
                <a:solidFill>
                  <a:srgbClr val="000000"/>
                </a:solidFill>
                <a:latin typeface="Calibri"/>
                <a:ea typeface="DejaVu Sans"/>
              </a:rPr>
              <a:t>and not missing it</a:t>
            </a:r>
            <a:endParaRPr lang="en-US" sz="2400" b="0" strike="noStrike" spc="-1">
              <a:latin typeface="Arial"/>
            </a:endParaRPr>
          </a:p>
          <a:p>
            <a:pPr marL="1143000" lvl="2" indent="-22680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More talkative or pressure to talk</a:t>
            </a:r>
            <a:endParaRPr lang="en-US" sz="2400" b="0" strike="noStrike" spc="-1">
              <a:latin typeface="Arial"/>
            </a:endParaRPr>
          </a:p>
          <a:p>
            <a:pPr marL="1143000" lvl="2" indent="-22680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Flight of ideas or thoughts racing</a:t>
            </a:r>
            <a:endParaRPr lang="en-US" sz="2400" b="0" strike="noStrike" spc="-1">
              <a:latin typeface="Arial"/>
            </a:endParaRPr>
          </a:p>
          <a:p>
            <a:pPr marL="1143000" lvl="2" indent="-22680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Distractibility </a:t>
            </a:r>
            <a:endParaRPr lang="en-US" sz="2400" b="0" strike="noStrike" spc="-1">
              <a:latin typeface="Arial"/>
            </a:endParaRPr>
          </a:p>
          <a:p>
            <a:pPr marL="1143000" lvl="2" indent="-22680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Increase in goal-directed activity</a:t>
            </a:r>
            <a:endParaRPr lang="en-US" sz="2400" b="0" strike="noStrike" spc="-1">
              <a:latin typeface="Arial"/>
            </a:endParaRPr>
          </a:p>
          <a:p>
            <a:pPr marL="1143000" lvl="2" indent="-22680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Excessive involvement in pleasurable activities that have a high potential for painful consequences</a:t>
            </a:r>
            <a:endParaRPr lang="en-US" sz="2400" b="0" strike="noStrike" spc="-1">
              <a:latin typeface="Arial"/>
            </a:endParaRPr>
          </a:p>
          <a:p>
            <a:pPr marL="457560">
              <a:lnSpc>
                <a:spcPct val="9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* </a:t>
            </a:r>
            <a:r>
              <a:rPr lang="en-US" sz="2800" b="0" strike="noStrike" spc="-1" baseline="30000">
                <a:solidFill>
                  <a:srgbClr val="000000"/>
                </a:solidFill>
                <a:latin typeface="Calibri"/>
                <a:ea typeface="DejaVu Sans"/>
              </a:rPr>
              <a:t>4 or more needed if mood is only irritable</a:t>
            </a:r>
            <a:endParaRPr lang="en-US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CustomShape 1"/>
          <p:cNvSpPr/>
          <p:nvPr/>
        </p:nvSpPr>
        <p:spPr>
          <a:xfrm>
            <a:off x="426240" y="408240"/>
            <a:ext cx="8259120" cy="1037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500" b="0" strike="noStrike" spc="-1">
                <a:solidFill>
                  <a:srgbClr val="000000"/>
                </a:solidFill>
                <a:latin typeface="Book Antiqua"/>
                <a:ea typeface="DejaVu Sans"/>
              </a:rPr>
              <a:t>Mania DSM 5</a:t>
            </a:r>
            <a:endParaRPr lang="en-US" sz="3500" b="0" strike="noStrike" spc="-1">
              <a:latin typeface="Arial"/>
            </a:endParaRPr>
          </a:p>
        </p:txBody>
      </p:sp>
      <p:sp>
        <p:nvSpPr>
          <p:cNvPr id="461" name="CustomShape 2"/>
          <p:cNvSpPr/>
          <p:nvPr/>
        </p:nvSpPr>
        <p:spPr>
          <a:xfrm>
            <a:off x="457200" y="1752480"/>
            <a:ext cx="8228160" cy="4494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9500" lnSpcReduction="10000"/>
          </a:bodyPr>
          <a:lstStyle/>
          <a:p>
            <a:pPr marL="343080" indent="-341280">
              <a:lnSpc>
                <a:spcPct val="9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Distinct period of elevated, expansive, or irritable mood, lasting at least 1 week.  </a:t>
            </a:r>
            <a:endParaRPr lang="en-US" sz="3200" b="0" strike="noStrike" spc="-1" dirty="0">
              <a:latin typeface="Arial"/>
            </a:endParaRPr>
          </a:p>
          <a:p>
            <a:pPr marL="343080" indent="-341280">
              <a:lnSpc>
                <a:spcPct val="9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Accompanied by </a:t>
            </a:r>
            <a:r>
              <a:rPr lang="en-US" sz="3200" b="1" u="sng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3 or more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* of following:</a:t>
            </a:r>
            <a:endParaRPr lang="en-US" sz="3200" b="0" strike="noStrike" spc="-1" dirty="0">
              <a:latin typeface="Arial"/>
            </a:endParaRPr>
          </a:p>
          <a:p>
            <a:pPr marL="1143000" lvl="2" indent="-22680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Inflated self-esteem or grandiosity</a:t>
            </a:r>
            <a:endParaRPr lang="en-US" sz="2400" b="0" strike="noStrike" spc="-1" dirty="0">
              <a:latin typeface="Arial"/>
            </a:endParaRPr>
          </a:p>
          <a:p>
            <a:pPr marL="1143000" lvl="2" indent="-22680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Decreased need for sleep (3 hours or less) </a:t>
            </a:r>
            <a:r>
              <a:rPr lang="en-US" sz="24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and not missing it</a:t>
            </a:r>
            <a:endParaRPr lang="en-US" sz="2400" b="0" strike="noStrike" spc="-1" dirty="0">
              <a:latin typeface="Arial"/>
            </a:endParaRPr>
          </a:p>
          <a:p>
            <a:pPr marL="1143000" lvl="2" indent="-22680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More talkative or pressure to talk</a:t>
            </a:r>
            <a:endParaRPr lang="en-US" sz="2400" b="0" strike="noStrike" spc="-1" dirty="0">
              <a:latin typeface="Arial"/>
            </a:endParaRPr>
          </a:p>
          <a:p>
            <a:pPr marL="1143000" lvl="2" indent="-22680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Flight of ideas or thoughts racing</a:t>
            </a:r>
            <a:endParaRPr lang="en-US" sz="2400" b="0" strike="noStrike" spc="-1" dirty="0">
              <a:latin typeface="Arial"/>
            </a:endParaRPr>
          </a:p>
          <a:p>
            <a:pPr marL="1143000" lvl="2" indent="-22680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Distractibility </a:t>
            </a:r>
            <a:endParaRPr lang="en-US" sz="2400" b="0" strike="noStrike" spc="-1" dirty="0">
              <a:latin typeface="Arial"/>
            </a:endParaRPr>
          </a:p>
          <a:p>
            <a:pPr marL="1143000" lvl="2" indent="-22680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Increase in goal-directed activity</a:t>
            </a:r>
            <a:endParaRPr lang="en-US" sz="2400" b="0" strike="noStrike" spc="-1" dirty="0">
              <a:latin typeface="Arial"/>
            </a:endParaRPr>
          </a:p>
          <a:p>
            <a:pPr marL="1143000" lvl="2" indent="-22680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Excessive involvement in pleasurable activities that have a high potential for painful consequences</a:t>
            </a:r>
            <a:endParaRPr lang="en-US" sz="2400" b="0" strike="noStrike" spc="-1" dirty="0">
              <a:latin typeface="Arial"/>
            </a:endParaRPr>
          </a:p>
          <a:p>
            <a:pPr marL="457560">
              <a:lnSpc>
                <a:spcPct val="9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* </a:t>
            </a:r>
            <a:r>
              <a:rPr lang="en-US" sz="2800" b="0" strike="noStrike" spc="-1" baseline="30000" dirty="0">
                <a:solidFill>
                  <a:srgbClr val="000000"/>
                </a:solidFill>
                <a:latin typeface="Calibri"/>
                <a:ea typeface="DejaVu Sans"/>
              </a:rPr>
              <a:t>4 or more needed if mood is only irritable</a:t>
            </a:r>
            <a:endParaRPr lang="en-US" sz="2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468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CustomShape 1"/>
          <p:cNvSpPr/>
          <p:nvPr/>
        </p:nvSpPr>
        <p:spPr>
          <a:xfrm>
            <a:off x="1757880" y="2144160"/>
            <a:ext cx="3428280" cy="45648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3" name="CustomShape 2"/>
          <p:cNvSpPr/>
          <p:nvPr/>
        </p:nvSpPr>
        <p:spPr>
          <a:xfrm>
            <a:off x="426240" y="408240"/>
            <a:ext cx="8259120" cy="1037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500" b="0" strike="noStrike" spc="-1">
                <a:solidFill>
                  <a:srgbClr val="000000"/>
                </a:solidFill>
                <a:latin typeface="Book Antiqua"/>
                <a:ea typeface="DejaVu Sans"/>
              </a:rPr>
              <a:t>Mania DSM 5</a:t>
            </a:r>
            <a:endParaRPr lang="en-US" sz="3500" b="0" strike="noStrike" spc="-1">
              <a:latin typeface="Arial"/>
            </a:endParaRPr>
          </a:p>
        </p:txBody>
      </p:sp>
      <p:sp>
        <p:nvSpPr>
          <p:cNvPr id="464" name="CustomShape 3"/>
          <p:cNvSpPr/>
          <p:nvPr/>
        </p:nvSpPr>
        <p:spPr>
          <a:xfrm>
            <a:off x="457200" y="1752480"/>
            <a:ext cx="8228160" cy="4494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9500" lnSpcReduction="10000"/>
          </a:bodyPr>
          <a:lstStyle/>
          <a:p>
            <a:pPr marL="343080" indent="-341280">
              <a:lnSpc>
                <a:spcPct val="9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Distinct period of elevated, expansive, or irritable mood, lasting at least 1 week.  </a:t>
            </a:r>
            <a:endParaRPr lang="en-US" sz="3200" b="0" strike="noStrike" spc="-1" dirty="0">
              <a:latin typeface="Arial"/>
            </a:endParaRPr>
          </a:p>
          <a:p>
            <a:pPr marL="343080" indent="-341280">
              <a:lnSpc>
                <a:spcPct val="9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Accompanied by 3 or more* of following:</a:t>
            </a:r>
            <a:endParaRPr lang="en-US" sz="3200" b="0" strike="noStrike" spc="-1" dirty="0">
              <a:latin typeface="Arial"/>
            </a:endParaRPr>
          </a:p>
          <a:p>
            <a:pPr marL="1143000" lvl="2" indent="-22680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Inflated self-esteem or grandiosity</a:t>
            </a:r>
            <a:endParaRPr lang="en-US" sz="2400" b="0" strike="noStrike" spc="-1" dirty="0">
              <a:latin typeface="Arial"/>
            </a:endParaRPr>
          </a:p>
          <a:p>
            <a:pPr marL="1143000" lvl="2" indent="-22680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Decreased need for sleep (3 hours or less) </a:t>
            </a:r>
            <a:r>
              <a:rPr lang="en-US" sz="24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and not missing it</a:t>
            </a:r>
            <a:endParaRPr lang="en-US" sz="2400" b="0" strike="noStrike" spc="-1" dirty="0">
              <a:latin typeface="Arial"/>
            </a:endParaRPr>
          </a:p>
          <a:p>
            <a:pPr marL="1143000" lvl="2" indent="-22680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More talkative or pressure to talk</a:t>
            </a:r>
            <a:endParaRPr lang="en-US" sz="2400" b="0" strike="noStrike" spc="-1" dirty="0">
              <a:latin typeface="Arial"/>
            </a:endParaRPr>
          </a:p>
          <a:p>
            <a:pPr marL="1143000" lvl="2" indent="-22680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Flight of ideas or thoughts racing</a:t>
            </a:r>
            <a:endParaRPr lang="en-US" sz="2400" b="0" strike="noStrike" spc="-1" dirty="0">
              <a:latin typeface="Arial"/>
            </a:endParaRPr>
          </a:p>
          <a:p>
            <a:pPr marL="1143000" lvl="2" indent="-22680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Distractibility </a:t>
            </a:r>
            <a:endParaRPr lang="en-US" sz="2400" b="0" strike="noStrike" spc="-1" dirty="0">
              <a:latin typeface="Arial"/>
            </a:endParaRPr>
          </a:p>
          <a:p>
            <a:pPr marL="1143000" lvl="2" indent="-22680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Increase in goal-directed activity</a:t>
            </a:r>
            <a:endParaRPr lang="en-US" sz="2400" b="0" strike="noStrike" spc="-1" dirty="0">
              <a:latin typeface="Arial"/>
            </a:endParaRPr>
          </a:p>
          <a:p>
            <a:pPr marL="1143000" lvl="2" indent="-22680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Excessive involvement in pleasurable activities that have a high potential for painful consequences</a:t>
            </a:r>
            <a:endParaRPr lang="en-US" sz="2400" b="0" strike="noStrike" spc="-1" dirty="0">
              <a:latin typeface="Arial"/>
            </a:endParaRPr>
          </a:p>
          <a:p>
            <a:pPr marL="457560">
              <a:lnSpc>
                <a:spcPct val="9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* </a:t>
            </a:r>
            <a:r>
              <a:rPr lang="en-US" sz="2800" b="0" strike="noStrike" spc="-1" baseline="30000" dirty="0">
                <a:solidFill>
                  <a:srgbClr val="000000"/>
                </a:solidFill>
                <a:latin typeface="Calibri"/>
                <a:ea typeface="DejaVu Sans"/>
              </a:rPr>
              <a:t>4 or more needed if mood is only irritable</a:t>
            </a:r>
            <a:endParaRPr lang="en-US" sz="2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CustomShape 2"/>
          <p:cNvSpPr/>
          <p:nvPr/>
        </p:nvSpPr>
        <p:spPr>
          <a:xfrm>
            <a:off x="426240" y="408240"/>
            <a:ext cx="8259120" cy="1037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500" b="0" strike="noStrike" spc="-1">
                <a:solidFill>
                  <a:srgbClr val="000000"/>
                </a:solidFill>
                <a:latin typeface="Book Antiqua"/>
                <a:ea typeface="DejaVu Sans"/>
              </a:rPr>
              <a:t>Mania DSM 5</a:t>
            </a:r>
            <a:endParaRPr lang="en-US" sz="3500" b="0" strike="noStrike" spc="-1">
              <a:latin typeface="Arial"/>
            </a:endParaRPr>
          </a:p>
        </p:txBody>
      </p:sp>
      <p:sp>
        <p:nvSpPr>
          <p:cNvPr id="464" name="CustomShape 3"/>
          <p:cNvSpPr/>
          <p:nvPr/>
        </p:nvSpPr>
        <p:spPr>
          <a:xfrm>
            <a:off x="457200" y="1752480"/>
            <a:ext cx="8228160" cy="4494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7000"/>
          </a:bodyPr>
          <a:lstStyle/>
          <a:p>
            <a:pPr marL="343080" indent="-341280">
              <a:lnSpc>
                <a:spcPct val="9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4000" spc="-1" dirty="0" smtClean="0">
                <a:latin typeface="Calibri" panose="020F0502020204030204" pitchFamily="34" charset="0"/>
                <a:cs typeface="Calibri" panose="020F0502020204030204" pitchFamily="34" charset="0"/>
              </a:rPr>
              <a:t>Sufficient to cause significant disruption in personal or vocational functioning.</a:t>
            </a:r>
            <a:endParaRPr lang="en-US" sz="40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1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CustomShape 1"/>
          <p:cNvSpPr/>
          <p:nvPr/>
        </p:nvSpPr>
        <p:spPr>
          <a:xfrm>
            <a:off x="457200" y="273600"/>
            <a:ext cx="8228520" cy="1144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Book Antiqua"/>
                <a:ea typeface="DejaVu Sans"/>
              </a:rPr>
              <a:t>Mania - Details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466" name="CustomShape 2"/>
          <p:cNvSpPr/>
          <p:nvPr/>
        </p:nvSpPr>
        <p:spPr>
          <a:xfrm>
            <a:off x="457200" y="1604520"/>
            <a:ext cx="8228520" cy="397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84500" lnSpcReduction="10000"/>
          </a:bodyPr>
          <a:lstStyle/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Flight of ideas = </a:t>
            </a: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abrupt changes from one topic to another that are based upon understandable associations</a:t>
            </a:r>
            <a:endParaRPr lang="en-US" sz="32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Manic speech is generally loud, pressured or fast,  difficult to interrupt, and may have joking, singing, clanging (choosing words based upon sounds rather than meaning), and dramatic gestures.</a:t>
            </a:r>
            <a:endParaRPr lang="en-US" sz="32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Irritable patients often make hostile comments, swear more than usual, or go off on angry tirades </a:t>
            </a: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CustomShape 1"/>
          <p:cNvSpPr/>
          <p:nvPr/>
        </p:nvSpPr>
        <p:spPr>
          <a:xfrm>
            <a:off x="426240" y="408240"/>
            <a:ext cx="8259120" cy="1037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500" b="0" strike="noStrike" spc="-1">
                <a:solidFill>
                  <a:srgbClr val="6B7D72"/>
                </a:solidFill>
                <a:latin typeface="Book Antiqua"/>
                <a:ea typeface="DejaVu Sans"/>
              </a:rPr>
              <a:t>Mania with Psychotic Features</a:t>
            </a:r>
            <a:endParaRPr lang="en-US" sz="3500" b="0" strike="noStrike" spc="-1">
              <a:latin typeface="Arial"/>
            </a:endParaRPr>
          </a:p>
        </p:txBody>
      </p:sp>
      <p:sp>
        <p:nvSpPr>
          <p:cNvPr id="468" name="CustomShape 2"/>
          <p:cNvSpPr/>
          <p:nvPr/>
        </p:nvSpPr>
        <p:spPr>
          <a:xfrm>
            <a:off x="457200" y="1752480"/>
            <a:ext cx="8228160" cy="4372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12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Severe mania can be accompanied by psychosis:</a:t>
            </a:r>
            <a:endParaRPr lang="en-US" sz="3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>
              <a:latin typeface="Arial"/>
            </a:endParaRPr>
          </a:p>
          <a:p>
            <a:pPr marL="743040" lvl="1" indent="-2840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Hallucinations – hearing or seeing things</a:t>
            </a:r>
            <a:endParaRPr lang="en-US" sz="2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lang="en-US" sz="2800" b="0" strike="noStrike" spc="-1">
              <a:latin typeface="Arial"/>
            </a:endParaRPr>
          </a:p>
          <a:p>
            <a:pPr marL="743040" lvl="1" indent="-2840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Delusions – false fixed beliefs not linked to reason</a:t>
            </a:r>
            <a:endParaRPr lang="en-US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CustomShape 1"/>
          <p:cNvSpPr/>
          <p:nvPr/>
        </p:nvSpPr>
        <p:spPr>
          <a:xfrm>
            <a:off x="426240" y="408240"/>
            <a:ext cx="8259120" cy="1037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500" b="0" strike="noStrike" spc="-1">
                <a:solidFill>
                  <a:srgbClr val="6B7D72"/>
                </a:solidFill>
                <a:latin typeface="Book Antiqua"/>
                <a:ea typeface="DejaVu Sans"/>
              </a:rPr>
              <a:t>Hypomania</a:t>
            </a:r>
            <a:endParaRPr lang="en-US" sz="3500" b="0" strike="noStrike" spc="-1">
              <a:latin typeface="Arial"/>
            </a:endParaRPr>
          </a:p>
        </p:txBody>
      </p:sp>
      <p:sp>
        <p:nvSpPr>
          <p:cNvPr id="470" name="CustomShape 2"/>
          <p:cNvSpPr/>
          <p:nvPr/>
        </p:nvSpPr>
        <p:spPr>
          <a:xfrm>
            <a:off x="457200" y="1752480"/>
            <a:ext cx="8228160" cy="4372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43080" indent="-341280">
              <a:lnSpc>
                <a:spcPct val="9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Distinct period of elevated, expansive, or irritable mood, lasting at least </a:t>
            </a:r>
            <a:r>
              <a:rPr lang="en-US" sz="2800" b="0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4 days</a:t>
            </a:r>
            <a:r>
              <a:rPr lang="en-U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. </a:t>
            </a:r>
            <a:endParaRPr lang="en-US" sz="2800" b="0" strike="noStrike" spc="-1">
              <a:latin typeface="Arial"/>
            </a:endParaRPr>
          </a:p>
          <a:p>
            <a:pPr marL="343080" indent="-341280">
              <a:lnSpc>
                <a:spcPct val="9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Unlike mania, this is not severe enough to cause marked impairment in social or occupational functioning.  </a:t>
            </a:r>
            <a:endParaRPr lang="en-US" sz="2800" b="0" strike="noStrike" spc="-1">
              <a:latin typeface="Arial"/>
            </a:endParaRPr>
          </a:p>
          <a:p>
            <a:pPr marL="343080" indent="-341280">
              <a:lnSpc>
                <a:spcPct val="9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Unlike mania, there is no potential need for hospitalization.</a:t>
            </a:r>
            <a:endParaRPr lang="en-US" sz="2800" b="0" strike="noStrike" spc="-1">
              <a:latin typeface="Arial"/>
            </a:endParaRPr>
          </a:p>
          <a:p>
            <a:pPr marL="343080" indent="-341280">
              <a:lnSpc>
                <a:spcPct val="9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Unlike mania, there are no psychotic features.   </a:t>
            </a:r>
            <a:endParaRPr lang="en-US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CustomShape 1"/>
          <p:cNvSpPr/>
          <p:nvPr/>
        </p:nvSpPr>
        <p:spPr>
          <a:xfrm>
            <a:off x="457200" y="273600"/>
            <a:ext cx="8228520" cy="1144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Book Antiqua"/>
                <a:ea typeface="DejaVu Sans"/>
              </a:rPr>
              <a:t>Major Depression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472" name="CustomShape 2"/>
          <p:cNvSpPr/>
          <p:nvPr/>
        </p:nvSpPr>
        <p:spPr>
          <a:xfrm>
            <a:off x="457200" y="1604519"/>
            <a:ext cx="8228520" cy="420409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2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wks</a:t>
            </a:r>
            <a:r>
              <a:rPr lang="en-US" sz="3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of depressed mood / anhedonia + 5:</a:t>
            </a:r>
            <a:endParaRPr lang="en-US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3200" b="0" strike="noStrike" spc="-1" dirty="0">
              <a:latin typeface="Arial"/>
            </a:endParaRPr>
          </a:p>
          <a:p>
            <a:pPr marL="216000" indent="-215280">
              <a:lnSpc>
                <a:spcPct val="115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Weight change				</a:t>
            </a:r>
            <a:r>
              <a:rPr lang="en-US" sz="2200" b="0" u="sng" strike="noStrike" spc="-1" dirty="0">
                <a:solidFill>
                  <a:srgbClr val="000000"/>
                </a:solidFill>
                <a:uFillTx/>
                <a:latin typeface="Arial"/>
                <a:ea typeface="DejaVu Sans"/>
              </a:rPr>
              <a:t>AND</a:t>
            </a:r>
            <a:endParaRPr lang="en-US" sz="2200" b="0" strike="noStrike" spc="-1" dirty="0">
              <a:latin typeface="Arial"/>
            </a:endParaRPr>
          </a:p>
          <a:p>
            <a:pPr marL="216000" indent="-215280">
              <a:lnSpc>
                <a:spcPct val="115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Sleep change				</a:t>
            </a:r>
            <a:r>
              <a:rPr lang="en-US" sz="2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Not </a:t>
            </a:r>
            <a:r>
              <a:rPr lang="en-US" sz="2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from grief</a:t>
            </a:r>
            <a:endParaRPr lang="en-US" sz="2200" b="0" strike="noStrike" spc="-1" dirty="0">
              <a:latin typeface="Arial"/>
            </a:endParaRPr>
          </a:p>
          <a:p>
            <a:pPr marL="216000" indent="-215280">
              <a:lnSpc>
                <a:spcPct val="115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b="0" strike="noStrike" spc="-1" dirty="0">
                <a:solidFill>
                  <a:srgbClr val="000000"/>
                </a:solidFill>
                <a:latin typeface="Arial"/>
                <a:ea typeface="Microsoft YaHei"/>
              </a:rPr>
              <a:t>Agitation or slowing				Marked Impairment</a:t>
            </a:r>
            <a:endParaRPr lang="en-US" sz="2200" b="0" strike="noStrike" spc="-1" dirty="0">
              <a:latin typeface="Arial"/>
            </a:endParaRPr>
          </a:p>
          <a:p>
            <a:pPr marL="216000" indent="-215280">
              <a:lnSpc>
                <a:spcPct val="115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b="0" strike="noStrike" spc="-1" dirty="0">
                <a:solidFill>
                  <a:srgbClr val="000000"/>
                </a:solidFill>
                <a:latin typeface="Arial"/>
                <a:ea typeface="Microsoft YaHei"/>
              </a:rPr>
              <a:t>Fatigue</a:t>
            </a:r>
            <a:endParaRPr lang="en-US" sz="2200" b="0" strike="noStrike" spc="-1" dirty="0">
              <a:latin typeface="Arial"/>
            </a:endParaRPr>
          </a:p>
          <a:p>
            <a:pPr marL="216000" indent="-215280">
              <a:lnSpc>
                <a:spcPct val="115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b="0" strike="noStrike" spc="-1" dirty="0">
                <a:solidFill>
                  <a:srgbClr val="000000"/>
                </a:solidFill>
                <a:latin typeface="Arial"/>
                <a:ea typeface="Microsoft YaHei"/>
              </a:rPr>
              <a:t>Worthlessness or guilt			</a:t>
            </a:r>
            <a:r>
              <a:rPr lang="en-US" sz="2200" b="0" strike="noStrike" spc="-1" dirty="0" smtClean="0">
                <a:solidFill>
                  <a:srgbClr val="000000"/>
                </a:solidFill>
                <a:latin typeface="Arial"/>
                <a:ea typeface="Microsoft YaHei"/>
              </a:rPr>
              <a:t>Single </a:t>
            </a:r>
            <a:r>
              <a:rPr lang="en-US" sz="2200" b="0" strike="noStrike" spc="-1" dirty="0">
                <a:solidFill>
                  <a:srgbClr val="000000"/>
                </a:solidFill>
                <a:latin typeface="Arial"/>
                <a:ea typeface="Microsoft YaHei"/>
              </a:rPr>
              <a:t>or recurrent</a:t>
            </a:r>
            <a:endParaRPr lang="en-US" sz="2200" b="0" strike="noStrike" spc="-1" dirty="0">
              <a:latin typeface="Arial"/>
            </a:endParaRPr>
          </a:p>
          <a:p>
            <a:pPr marL="216000" indent="-215280">
              <a:lnSpc>
                <a:spcPct val="115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b="0" strike="noStrike" spc="-1" dirty="0">
                <a:solidFill>
                  <a:srgbClr val="000000"/>
                </a:solidFill>
                <a:latin typeface="Arial"/>
                <a:ea typeface="Microsoft YaHei"/>
              </a:rPr>
              <a:t>Poor concentration</a:t>
            </a:r>
            <a:endParaRPr lang="en-US" sz="2200" b="0" strike="noStrike" spc="-1" dirty="0">
              <a:latin typeface="Arial"/>
            </a:endParaRPr>
          </a:p>
          <a:p>
            <a:pPr marL="216000" indent="-215280">
              <a:lnSpc>
                <a:spcPct val="115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b="0" strike="noStrike" spc="-1" dirty="0">
                <a:solidFill>
                  <a:srgbClr val="000000"/>
                </a:solidFill>
                <a:latin typeface="Arial"/>
                <a:ea typeface="Microsoft YaHei"/>
              </a:rPr>
              <a:t>Thoughts of death</a:t>
            </a:r>
            <a:endParaRPr lang="en-US" sz="2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CustomShape 1"/>
          <p:cNvSpPr/>
          <p:nvPr/>
        </p:nvSpPr>
        <p:spPr>
          <a:xfrm>
            <a:off x="457200" y="273600"/>
            <a:ext cx="8228520" cy="1144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Book Antiqua"/>
                <a:ea typeface="DejaVu Sans"/>
              </a:rPr>
              <a:t>Mixed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474" name="CustomShape 2"/>
          <p:cNvSpPr/>
          <p:nvPr/>
        </p:nvSpPr>
        <p:spPr>
          <a:xfrm>
            <a:off x="457200" y="1604520"/>
            <a:ext cx="8228520" cy="397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Manic features with dysphoric mood, anxiety, agitation or irritability</a:t>
            </a:r>
            <a:endParaRPr lang="en-US" sz="32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Increased risk for suicide and drug abuse</a:t>
            </a: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CustomShape 1"/>
          <p:cNvSpPr/>
          <p:nvPr/>
        </p:nvSpPr>
        <p:spPr>
          <a:xfrm>
            <a:off x="426240" y="408240"/>
            <a:ext cx="8259120" cy="1037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500" b="0" strike="noStrike" spc="-1">
                <a:solidFill>
                  <a:srgbClr val="6B7D72"/>
                </a:solidFill>
                <a:latin typeface="Book Antiqua"/>
                <a:ea typeface="DejaVu Sans"/>
              </a:rPr>
              <a:t>Definitions</a:t>
            </a:r>
            <a:endParaRPr lang="en-US" sz="3500" b="0" strike="noStrike" spc="-1">
              <a:latin typeface="Arial"/>
            </a:endParaRPr>
          </a:p>
        </p:txBody>
      </p:sp>
      <p:pic>
        <p:nvPicPr>
          <p:cNvPr id="476" name="Content Placeholder 3"/>
          <p:cNvPicPr/>
          <p:nvPr/>
        </p:nvPicPr>
        <p:blipFill>
          <a:blip r:embed="rId3"/>
          <a:stretch/>
        </p:blipFill>
        <p:spPr>
          <a:xfrm>
            <a:off x="1295280" y="1693080"/>
            <a:ext cx="6976800" cy="4782240"/>
          </a:xfrm>
          <a:prstGeom prst="rect">
            <a:avLst/>
          </a:prstGeom>
          <a:ln w="0">
            <a:noFill/>
          </a:ln>
        </p:spPr>
      </p:pic>
      <p:sp>
        <p:nvSpPr>
          <p:cNvPr id="477" name="CustomShape 2"/>
          <p:cNvSpPr/>
          <p:nvPr/>
        </p:nvSpPr>
        <p:spPr>
          <a:xfrm>
            <a:off x="6172200" y="2743200"/>
            <a:ext cx="1142640" cy="914040"/>
          </a:xfrm>
          <a:custGeom>
            <a:avLst/>
            <a:gdLst/>
            <a:ahLst/>
            <a:cxnLst/>
            <a:rect l="l" t="t" r="r" b="b"/>
            <a:pathLst>
              <a:path w="3176" h="2541">
                <a:moveTo>
                  <a:pt x="0" y="635"/>
                </a:moveTo>
                <a:lnTo>
                  <a:pt x="3175" y="0"/>
                </a:lnTo>
                <a:lnTo>
                  <a:pt x="3175" y="2540"/>
                </a:lnTo>
                <a:lnTo>
                  <a:pt x="1905" y="1270"/>
                </a:lnTo>
                <a:lnTo>
                  <a:pt x="0" y="1270"/>
                </a:lnTo>
                <a:lnTo>
                  <a:pt x="0" y="635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CustomShape 1"/>
          <p:cNvSpPr/>
          <p:nvPr/>
        </p:nvSpPr>
        <p:spPr>
          <a:xfrm>
            <a:off x="426240" y="408240"/>
            <a:ext cx="8259120" cy="1037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500" b="1" strike="noStrike" spc="-1">
                <a:solidFill>
                  <a:srgbClr val="000000"/>
                </a:solidFill>
                <a:latin typeface="Book Antiqua"/>
                <a:ea typeface="DejaVu Sans"/>
              </a:rPr>
              <a:t>Disclosures</a:t>
            </a:r>
            <a:endParaRPr lang="en-US" sz="3500" b="0" strike="noStrike" spc="-1">
              <a:latin typeface="Arial"/>
            </a:endParaRPr>
          </a:p>
        </p:txBody>
      </p:sp>
      <p:sp>
        <p:nvSpPr>
          <p:cNvPr id="445" name="CustomShape 2"/>
          <p:cNvSpPr/>
          <p:nvPr/>
        </p:nvSpPr>
        <p:spPr>
          <a:xfrm>
            <a:off x="457200" y="1752480"/>
            <a:ext cx="8228160" cy="4372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43080" indent="-227160">
              <a:lnSpc>
                <a:spcPct val="100000"/>
              </a:lnSpc>
              <a:spcBef>
                <a:spcPts val="961"/>
              </a:spcBef>
              <a:buClr>
                <a:srgbClr val="93A299"/>
              </a:buClr>
              <a:buFont typeface="Arial"/>
              <a:buChar char="•"/>
            </a:pPr>
            <a:r>
              <a:rPr lang="en-US" sz="4800" b="0" strike="noStrike" spc="-1">
                <a:solidFill>
                  <a:srgbClr val="564B3C"/>
                </a:solidFill>
                <a:latin typeface="Century Gothic"/>
                <a:ea typeface="DejaVu Sans"/>
              </a:rPr>
              <a:t>None</a:t>
            </a:r>
            <a:endParaRPr lang="en-US" sz="4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CustomShape 1"/>
          <p:cNvSpPr/>
          <p:nvPr/>
        </p:nvSpPr>
        <p:spPr>
          <a:xfrm>
            <a:off x="426240" y="408240"/>
            <a:ext cx="8259120" cy="1037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500" b="0" strike="noStrike" spc="-1">
                <a:solidFill>
                  <a:srgbClr val="6B7D72"/>
                </a:solidFill>
                <a:latin typeface="Book Antiqua"/>
                <a:ea typeface="DejaVu Sans"/>
              </a:rPr>
              <a:t>Graphs</a:t>
            </a:r>
            <a:endParaRPr lang="en-US" sz="3500" b="0" strike="noStrike" spc="-1">
              <a:latin typeface="Arial"/>
            </a:endParaRPr>
          </a:p>
        </p:txBody>
      </p:sp>
      <p:pic>
        <p:nvPicPr>
          <p:cNvPr id="479" name="Content Placeholder 3"/>
          <p:cNvPicPr/>
          <p:nvPr/>
        </p:nvPicPr>
        <p:blipFill>
          <a:blip r:embed="rId3"/>
          <a:stretch/>
        </p:blipFill>
        <p:spPr>
          <a:xfrm>
            <a:off x="1898280" y="1752480"/>
            <a:ext cx="5872680" cy="48027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CustomShape 1"/>
          <p:cNvSpPr/>
          <p:nvPr/>
        </p:nvSpPr>
        <p:spPr>
          <a:xfrm>
            <a:off x="457200" y="273600"/>
            <a:ext cx="8228520" cy="1144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Book Antiqua"/>
                <a:ea typeface="DejaVu Sans"/>
              </a:rPr>
              <a:t>Duration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481" name="CustomShape 2"/>
          <p:cNvSpPr/>
          <p:nvPr/>
        </p:nvSpPr>
        <p:spPr>
          <a:xfrm>
            <a:off x="457200" y="1604520"/>
            <a:ext cx="8228520" cy="397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lnSpcReduction="10000"/>
          </a:bodyPr>
          <a:lstStyle/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Bipolar I: </a:t>
            </a:r>
            <a:endParaRPr lang="en-US" sz="3200" b="0" strike="noStrike" spc="-1" dirty="0">
              <a:latin typeface="Arial"/>
            </a:endParaRPr>
          </a:p>
          <a:p>
            <a:pPr marL="864000" lvl="1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Average duration of depression is 12 - 16 weeks</a:t>
            </a:r>
            <a:endParaRPr lang="en-US" sz="2800" b="0" strike="noStrike" spc="-1" dirty="0">
              <a:latin typeface="Arial"/>
            </a:endParaRPr>
          </a:p>
          <a:p>
            <a:pPr marL="1296000" lvl="2" indent="-287280">
              <a:lnSpc>
                <a:spcPct val="10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25% resolve in 4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wks</a:t>
            </a:r>
            <a:endParaRPr lang="en-US" sz="2400" b="0" strike="noStrike" spc="-1" dirty="0">
              <a:latin typeface="Arial"/>
            </a:endParaRPr>
          </a:p>
          <a:p>
            <a:pPr marL="864000" lvl="1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10% of the time they are either manic or hypomanic</a:t>
            </a:r>
            <a:endParaRPr lang="en-US" sz="2800" b="0" strike="noStrike" spc="-1" dirty="0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Bipolar II</a:t>
            </a:r>
            <a:endParaRPr lang="en-US" sz="3200" b="0" strike="noStrike" spc="-1" dirty="0">
              <a:latin typeface="Arial"/>
            </a:endParaRPr>
          </a:p>
          <a:p>
            <a:pPr marL="864000" lvl="1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1% 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of the time is hypomanic</a:t>
            </a:r>
            <a:endParaRPr lang="en-US" sz="2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CustomShape 1"/>
          <p:cNvSpPr/>
          <p:nvPr/>
        </p:nvSpPr>
        <p:spPr>
          <a:xfrm>
            <a:off x="457200" y="273600"/>
            <a:ext cx="8228520" cy="1144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Book Antiqua"/>
                <a:ea typeface="DejaVu Sans"/>
              </a:rPr>
              <a:t>Rapid Cycling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483" name="CustomShape 2"/>
          <p:cNvSpPr/>
          <p:nvPr/>
        </p:nvSpPr>
        <p:spPr>
          <a:xfrm>
            <a:off x="457560" y="1604520"/>
            <a:ext cx="8228520" cy="397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lnSpcReduction="10000"/>
          </a:bodyPr>
          <a:lstStyle/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More than 4 swings in a year</a:t>
            </a:r>
            <a:endParaRPr lang="en-US" sz="32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0 – 20% of bipolar; 0.7% of population</a:t>
            </a:r>
            <a:endParaRPr lang="en-US" sz="32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80% convert to non-rapid in 1 – 2 years but can last up to 8 years.</a:t>
            </a:r>
            <a:endParaRPr lang="en-US" sz="32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Changes not in reaction to life stress (unlike Borderline)</a:t>
            </a:r>
            <a:endParaRPr lang="en-US" sz="32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DSM: Mania must last at least 1 wk;</a:t>
            </a: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CustomShape 1"/>
          <p:cNvSpPr/>
          <p:nvPr/>
        </p:nvSpPr>
        <p:spPr>
          <a:xfrm>
            <a:off x="736560" y="3200400"/>
            <a:ext cx="7694640" cy="1293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6000" b="1" strike="noStrike" spc="-1">
                <a:solidFill>
                  <a:srgbClr val="47534C"/>
                </a:solidFill>
                <a:latin typeface="Book Antiqua"/>
                <a:ea typeface="DejaVu Sans"/>
              </a:rPr>
              <a:t>Diagnosis</a:t>
            </a:r>
            <a:endParaRPr lang="en-US" sz="6000" b="0" strike="noStrike" spc="-1">
              <a:latin typeface="Arial"/>
            </a:endParaRPr>
          </a:p>
        </p:txBody>
      </p:sp>
      <p:sp>
        <p:nvSpPr>
          <p:cNvPr id="485" name="CustomShape 2"/>
          <p:cNvSpPr/>
          <p:nvPr/>
        </p:nvSpPr>
        <p:spPr>
          <a:xfrm>
            <a:off x="736560" y="4607640"/>
            <a:ext cx="7694640" cy="522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CustomShape 1"/>
          <p:cNvSpPr/>
          <p:nvPr/>
        </p:nvSpPr>
        <p:spPr>
          <a:xfrm>
            <a:off x="426240" y="408240"/>
            <a:ext cx="8259120" cy="1037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500" b="0" strike="noStrike" spc="-1">
                <a:solidFill>
                  <a:srgbClr val="6B7D72"/>
                </a:solidFill>
                <a:latin typeface="Book Antiqua"/>
                <a:ea typeface="DejaVu Sans"/>
              </a:rPr>
              <a:t>Bipolar Screen</a:t>
            </a:r>
            <a:endParaRPr lang="en-US" sz="3500" b="0" strike="noStrike" spc="-1">
              <a:latin typeface="Arial"/>
            </a:endParaRPr>
          </a:p>
        </p:txBody>
      </p:sp>
      <p:sp>
        <p:nvSpPr>
          <p:cNvPr id="487" name="CustomShape 2"/>
          <p:cNvSpPr/>
          <p:nvPr/>
        </p:nvSpPr>
        <p:spPr>
          <a:xfrm>
            <a:off x="457200" y="1752480"/>
            <a:ext cx="8228160" cy="4372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7500"/>
          </a:bodyPr>
          <a:lstStyle/>
          <a:p>
            <a:pPr marL="114480">
              <a:lnSpc>
                <a:spcPct val="15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en-US" sz="2400" b="0" strike="noStrike" spc="-1" dirty="0">
                <a:solidFill>
                  <a:srgbClr val="564B3C"/>
                </a:solidFill>
                <a:latin typeface="Century Gothic"/>
                <a:ea typeface="DejaVu Sans"/>
              </a:rPr>
              <a:t>	</a:t>
            </a:r>
            <a:r>
              <a:rPr lang="en-US" sz="2400" b="0" i="1" strike="noStrike" spc="-1" dirty="0">
                <a:solidFill>
                  <a:srgbClr val="564B3C"/>
                </a:solidFill>
                <a:latin typeface="Century Gothic"/>
                <a:ea typeface="DejaVu Sans"/>
              </a:rPr>
              <a:t>current episode of major depression</a:t>
            </a:r>
            <a:endParaRPr lang="en-US" sz="2400" b="0" strike="noStrike" spc="-1" dirty="0">
              <a:latin typeface="Arial"/>
            </a:endParaRPr>
          </a:p>
          <a:p>
            <a:pPr marL="114480">
              <a:lnSpc>
                <a:spcPct val="15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en-US" sz="2400" b="0" strike="noStrike" spc="-1" dirty="0">
                <a:solidFill>
                  <a:srgbClr val="564B3C"/>
                </a:solidFill>
                <a:latin typeface="Century Gothic"/>
                <a:ea typeface="DejaVu Sans"/>
              </a:rPr>
              <a:t>☐  1 or more </a:t>
            </a:r>
            <a:r>
              <a:rPr lang="en-US" sz="2400" b="0" i="1" strike="noStrike" spc="-1" dirty="0">
                <a:solidFill>
                  <a:srgbClr val="564B3C"/>
                </a:solidFill>
                <a:latin typeface="Century Gothic"/>
                <a:ea typeface="DejaVu Sans"/>
              </a:rPr>
              <a:t>prior</a:t>
            </a:r>
            <a:r>
              <a:rPr lang="en-US" sz="2400" b="0" strike="noStrike" spc="-1" dirty="0">
                <a:solidFill>
                  <a:srgbClr val="564B3C"/>
                </a:solidFill>
                <a:latin typeface="Century Gothic"/>
                <a:ea typeface="DejaVu Sans"/>
              </a:rPr>
              <a:t> episodes of depression</a:t>
            </a:r>
            <a:endParaRPr lang="en-US" sz="2400" b="0" strike="noStrike" spc="-1" dirty="0">
              <a:latin typeface="Arial"/>
            </a:endParaRPr>
          </a:p>
          <a:p>
            <a:pPr marL="114480">
              <a:lnSpc>
                <a:spcPct val="15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en-US" sz="2400" b="0" strike="noStrike" spc="-1" dirty="0">
                <a:solidFill>
                  <a:srgbClr val="564B3C"/>
                </a:solidFill>
                <a:latin typeface="Century Gothic"/>
                <a:ea typeface="DejaVu Sans"/>
              </a:rPr>
              <a:t>☐  Parent, sibling, or child with major depression or bipolar</a:t>
            </a:r>
            <a:endParaRPr lang="en-US" sz="2400" b="0" strike="noStrike" spc="-1" dirty="0">
              <a:latin typeface="Arial"/>
            </a:endParaRPr>
          </a:p>
          <a:p>
            <a:pPr marL="114480">
              <a:lnSpc>
                <a:spcPct val="15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en-US" sz="2400" b="0" strike="noStrike" spc="-1" dirty="0">
                <a:solidFill>
                  <a:srgbClr val="564B3C"/>
                </a:solidFill>
                <a:latin typeface="Century Gothic"/>
                <a:ea typeface="DejaVu Sans"/>
              </a:rPr>
              <a:t>☐  Delusions of any type during this episode.</a:t>
            </a:r>
            <a:r>
              <a:rPr dirty="0"/>
              <a:t/>
            </a:r>
            <a:br>
              <a:rPr dirty="0"/>
            </a:br>
            <a:r>
              <a:rPr lang="en-US" sz="2400" b="0" strike="noStrike" spc="-1" dirty="0">
                <a:solidFill>
                  <a:srgbClr val="564B3C"/>
                </a:solidFill>
                <a:latin typeface="Century Gothic"/>
                <a:ea typeface="DejaVu Sans"/>
              </a:rPr>
              <a:t>	</a:t>
            </a:r>
            <a:r>
              <a:rPr lang="en-US" sz="2400" b="0" strike="noStrike" spc="-1" dirty="0" smtClean="0">
                <a:solidFill>
                  <a:srgbClr val="564B3C"/>
                </a:solidFill>
                <a:latin typeface="Century Gothic"/>
                <a:ea typeface="DejaVu Sans"/>
              </a:rPr>
              <a:t>Persecutory</a:t>
            </a:r>
            <a:r>
              <a:rPr lang="en-US" sz="2400" b="0" strike="noStrike" spc="-1" dirty="0">
                <a:solidFill>
                  <a:srgbClr val="564B3C"/>
                </a:solidFill>
                <a:latin typeface="Century Gothic"/>
                <a:ea typeface="DejaVu Sans"/>
              </a:rPr>
              <a:t>, somatic, grandiose, religious,</a:t>
            </a:r>
            <a:r>
              <a:rPr dirty="0"/>
              <a:t/>
            </a:r>
            <a:br>
              <a:rPr dirty="0"/>
            </a:br>
            <a:r>
              <a:rPr lang="en-US" sz="1800" b="0" strike="noStrike" spc="-1" dirty="0">
                <a:solidFill>
                  <a:srgbClr val="564B3C"/>
                </a:solidFill>
                <a:latin typeface="Century Gothic"/>
                <a:ea typeface="DejaVu Sans"/>
              </a:rPr>
              <a:t> </a:t>
            </a:r>
            <a:r>
              <a:rPr lang="en-US" sz="2400" b="0" strike="noStrike" spc="-1" dirty="0">
                <a:solidFill>
                  <a:srgbClr val="564B3C"/>
                </a:solidFill>
                <a:latin typeface="Century Gothic"/>
                <a:ea typeface="DejaVu Sans"/>
              </a:rPr>
              <a:t>	</a:t>
            </a:r>
            <a:r>
              <a:rPr lang="en-US" sz="2400" b="0" strike="noStrike" spc="-1" dirty="0" smtClean="0">
                <a:solidFill>
                  <a:srgbClr val="564B3C"/>
                </a:solidFill>
                <a:latin typeface="Century Gothic"/>
                <a:ea typeface="DejaVu Sans"/>
              </a:rPr>
              <a:t>Thought </a:t>
            </a:r>
            <a:r>
              <a:rPr lang="en-US" sz="2400" b="0" strike="noStrike" spc="-1" dirty="0">
                <a:solidFill>
                  <a:srgbClr val="564B3C"/>
                </a:solidFill>
                <a:latin typeface="Century Gothic"/>
                <a:ea typeface="DejaVu Sans"/>
              </a:rPr>
              <a:t>insertion or withdrawal</a:t>
            </a:r>
            <a:endParaRPr lang="en-US" sz="2400" b="0" strike="noStrike" spc="-1" dirty="0">
              <a:latin typeface="Arial"/>
            </a:endParaRPr>
          </a:p>
          <a:p>
            <a:pPr marL="114480"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endParaRPr lang="en-US" sz="2400" b="0" strike="noStrike" spc="-1" dirty="0">
              <a:latin typeface="Arial"/>
            </a:endParaRPr>
          </a:p>
          <a:p>
            <a:pPr marL="114480"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en-US" sz="2400" b="0" strike="noStrike" spc="-1" dirty="0">
                <a:solidFill>
                  <a:srgbClr val="564B3C"/>
                </a:solidFill>
                <a:latin typeface="Century Gothic"/>
                <a:ea typeface="DejaVu Sans"/>
              </a:rPr>
              <a:t>2 (+) = 80% chance of Bipolar I and 60% of bipolar II.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CustomShape 1"/>
          <p:cNvSpPr/>
          <p:nvPr/>
        </p:nvSpPr>
        <p:spPr>
          <a:xfrm>
            <a:off x="426240" y="408240"/>
            <a:ext cx="8259120" cy="1037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500" b="0" strike="noStrike" spc="-1">
                <a:solidFill>
                  <a:srgbClr val="6B7D72"/>
                </a:solidFill>
                <a:latin typeface="Book Antiqua"/>
                <a:ea typeface="DejaVu Sans"/>
              </a:rPr>
              <a:t>MDQ</a:t>
            </a:r>
            <a:endParaRPr lang="en-US" sz="3500" b="0" strike="noStrike" spc="-1">
              <a:latin typeface="Arial"/>
            </a:endParaRPr>
          </a:p>
        </p:txBody>
      </p:sp>
      <p:sp>
        <p:nvSpPr>
          <p:cNvPr id="489" name="CustomShape 2"/>
          <p:cNvSpPr/>
          <p:nvPr/>
        </p:nvSpPr>
        <p:spPr>
          <a:xfrm>
            <a:off x="457200" y="1752480"/>
            <a:ext cx="8228160" cy="4372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67500" lnSpcReduction="20000"/>
          </a:bodyPr>
          <a:lstStyle/>
          <a:p>
            <a:pPr marL="114480">
              <a:lnSpc>
                <a:spcPct val="100000"/>
              </a:lnSpc>
              <a:spcBef>
                <a:spcPts val="581"/>
              </a:spcBef>
              <a:tabLst>
                <a:tab pos="0" algn="l"/>
              </a:tabLst>
            </a:pPr>
            <a:r>
              <a:rPr lang="en-US" sz="29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Has there ever been a period of time when you were not your usual self and:</a:t>
            </a:r>
            <a:endParaRPr lang="en-US" sz="2900" b="0" strike="noStrike" spc="-1">
              <a:latin typeface="Arial"/>
            </a:endParaRPr>
          </a:p>
          <a:p>
            <a:pPr marL="114480"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endParaRPr lang="en-US" sz="2900" b="0" strike="noStrike" spc="-1">
              <a:latin typeface="Arial"/>
            </a:endParaRPr>
          </a:p>
          <a:p>
            <a:pPr marL="343080" indent="-22716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Y  N   You felt so good or so “hyper” that other people thought you were not your normal self, or you were so “hyper” that you got into trouble?</a:t>
            </a:r>
            <a:endParaRPr lang="en-US" sz="2400" b="0" strike="noStrike" spc="-1">
              <a:latin typeface="Arial"/>
            </a:endParaRPr>
          </a:p>
          <a:p>
            <a:pPr marL="343080" indent="-22716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Y  N   You were so irritable that you shouted at people or started fights?</a:t>
            </a:r>
            <a:endParaRPr lang="en-US" sz="2400" b="0" strike="noStrike" spc="-1">
              <a:latin typeface="Arial"/>
            </a:endParaRPr>
          </a:p>
          <a:p>
            <a:pPr marL="343080" indent="-22716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Y  N   You felt much more self-confident than usual?</a:t>
            </a:r>
            <a:endParaRPr lang="en-US" sz="2400" b="0" strike="noStrike" spc="-1">
              <a:latin typeface="Arial"/>
            </a:endParaRPr>
          </a:p>
          <a:p>
            <a:pPr marL="343080" indent="-22716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Y  N   You got much less sleep than usual and found you did not miss it?</a:t>
            </a:r>
            <a:endParaRPr lang="en-US" sz="2400" b="0" strike="noStrike" spc="-1">
              <a:latin typeface="Arial"/>
            </a:endParaRPr>
          </a:p>
          <a:p>
            <a:pPr marL="343080" indent="-22716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Y  N   You were much more talkative and spoke faster than usual?</a:t>
            </a:r>
            <a:endParaRPr lang="en-US" sz="2400" b="0" strike="noStrike" spc="-1">
              <a:latin typeface="Arial"/>
            </a:endParaRPr>
          </a:p>
          <a:p>
            <a:pPr marL="343080" indent="-22716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Y  N   Thoughts raced through your head or you could not slow your mind down?</a:t>
            </a:r>
            <a:endParaRPr lang="en-US" sz="2400" b="0" strike="noStrike" spc="-1">
              <a:latin typeface="Arial"/>
            </a:endParaRPr>
          </a:p>
          <a:p>
            <a:pPr marL="343080" indent="-22716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Y  N   You were so easily distracted by things around you that you had trouble concentrating or staying on track?</a:t>
            </a:r>
            <a:endParaRPr lang="en-US" sz="2400" b="0" strike="noStrike" spc="-1">
              <a:latin typeface="Arial"/>
            </a:endParaRPr>
          </a:p>
          <a:p>
            <a:pPr marL="343080" indent="-22716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Y  N   You had much more energy than usual?</a:t>
            </a:r>
            <a:endParaRPr lang="en-US" sz="2400" b="0" strike="noStrike" spc="-1">
              <a:latin typeface="Arial"/>
            </a:endParaRPr>
          </a:p>
          <a:p>
            <a:pPr marL="343080" indent="-22716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Y  N   You were much more active or did many more things than usual?</a:t>
            </a:r>
            <a:endParaRPr lang="en-US" sz="2400" b="0" strike="noStrike" spc="-1">
              <a:latin typeface="Arial"/>
            </a:endParaRPr>
          </a:p>
          <a:p>
            <a:pPr marL="114480"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endParaRPr lang="en-US" sz="2400" b="0" strike="noStrike" spc="-1">
              <a:latin typeface="Arial"/>
            </a:endParaRPr>
          </a:p>
          <a:p>
            <a:pPr marL="114480"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Sensitivity 58%, Specificity 90+%</a:t>
            </a:r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CustomShape 1"/>
          <p:cNvSpPr/>
          <p:nvPr/>
        </p:nvSpPr>
        <p:spPr>
          <a:xfrm>
            <a:off x="457200" y="325851"/>
            <a:ext cx="8228520" cy="1144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Arial"/>
                <a:ea typeface="DejaVu Sans"/>
              </a:rPr>
              <a:t>Differential Dx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491" name="CustomShape 2"/>
          <p:cNvSpPr/>
          <p:nvPr/>
        </p:nvSpPr>
        <p:spPr>
          <a:xfrm>
            <a:off x="457200" y="1604520"/>
            <a:ext cx="8228520" cy="397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TextBox 1"/>
          <p:cNvSpPr txBox="1"/>
          <p:nvPr/>
        </p:nvSpPr>
        <p:spPr>
          <a:xfrm>
            <a:off x="592183" y="1469931"/>
            <a:ext cx="7889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CustomShape 1"/>
          <p:cNvSpPr/>
          <p:nvPr/>
        </p:nvSpPr>
        <p:spPr>
          <a:xfrm>
            <a:off x="457200" y="273600"/>
            <a:ext cx="8228520" cy="1144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Arial"/>
                <a:ea typeface="DejaVu Sans"/>
              </a:rPr>
              <a:t>Differential Dx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493" name="CustomShape 2"/>
          <p:cNvSpPr/>
          <p:nvPr/>
        </p:nvSpPr>
        <p:spPr>
          <a:xfrm>
            <a:off x="457200" y="1604520"/>
            <a:ext cx="4015080" cy="397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75000" lnSpcReduction="20000"/>
          </a:bodyPr>
          <a:lstStyle/>
          <a:p>
            <a:pPr marL="432000" indent="-323280">
              <a:lnSpc>
                <a:spcPct val="15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DejaVu Sans"/>
              </a:rPr>
              <a:t>Anxiety</a:t>
            </a:r>
            <a:endParaRPr lang="en-US" sz="2600" b="0" strike="noStrike" spc="-1">
              <a:latin typeface="Arial"/>
            </a:endParaRPr>
          </a:p>
          <a:p>
            <a:pPr marL="432000" indent="-323280">
              <a:lnSpc>
                <a:spcPct val="15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DejaVu Sans"/>
              </a:rPr>
              <a:t>ADHD</a:t>
            </a:r>
            <a:endParaRPr lang="en-US" sz="2600" b="0" strike="noStrike" spc="-1">
              <a:latin typeface="Arial"/>
            </a:endParaRPr>
          </a:p>
          <a:p>
            <a:pPr marL="432000" indent="-323280">
              <a:lnSpc>
                <a:spcPct val="15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DejaVu Sans"/>
              </a:rPr>
              <a:t>PTSD</a:t>
            </a:r>
            <a:endParaRPr lang="en-US" sz="2600" b="0" strike="noStrike" spc="-1">
              <a:latin typeface="Arial"/>
            </a:endParaRPr>
          </a:p>
          <a:p>
            <a:pPr marL="432000" indent="-323280">
              <a:lnSpc>
                <a:spcPct val="15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DejaVu Sans"/>
              </a:rPr>
              <a:t>Abuse</a:t>
            </a:r>
            <a:endParaRPr lang="en-US" sz="2600" b="0" strike="noStrike" spc="-1">
              <a:latin typeface="Arial"/>
            </a:endParaRPr>
          </a:p>
          <a:p>
            <a:pPr marL="432000" indent="-323280">
              <a:lnSpc>
                <a:spcPct val="15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DejaVu Sans"/>
              </a:rPr>
              <a:t>Schizophrenia / Schizoaffective</a:t>
            </a:r>
            <a:endParaRPr lang="en-US" sz="2600" b="0" strike="noStrike" spc="-1">
              <a:latin typeface="Arial"/>
            </a:endParaRPr>
          </a:p>
          <a:p>
            <a:pPr marL="432000" indent="-323280">
              <a:lnSpc>
                <a:spcPct val="15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DejaVu Sans"/>
              </a:rPr>
              <a:t>Substance Use</a:t>
            </a:r>
            <a:endParaRPr lang="en-US" sz="2600" b="0" strike="noStrike" spc="-1">
              <a:latin typeface="Arial"/>
            </a:endParaRPr>
          </a:p>
          <a:p>
            <a:pPr marL="432000" indent="-323280">
              <a:lnSpc>
                <a:spcPct val="15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DejaVu Sans"/>
              </a:rPr>
              <a:t>Borderline</a:t>
            </a:r>
            <a:endParaRPr lang="en-US" sz="2600" b="0" strike="noStrike" spc="-1">
              <a:latin typeface="Arial"/>
            </a:endParaRPr>
          </a:p>
        </p:txBody>
      </p:sp>
      <p:sp>
        <p:nvSpPr>
          <p:cNvPr id="494" name="CustomShape 3"/>
          <p:cNvSpPr/>
          <p:nvPr/>
        </p:nvSpPr>
        <p:spPr>
          <a:xfrm>
            <a:off x="4674240" y="1604520"/>
            <a:ext cx="4015080" cy="397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1500" lnSpcReduction="20000"/>
          </a:bodyPr>
          <a:lstStyle/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Meds</a:t>
            </a:r>
            <a:endParaRPr lang="en-US" sz="3200" b="0" strike="noStrike" spc="-1">
              <a:latin typeface="Arial"/>
            </a:endParaRPr>
          </a:p>
          <a:p>
            <a:pPr marL="864000" lvl="1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Levodopa</a:t>
            </a:r>
            <a:endParaRPr lang="en-US" sz="2800" b="0" strike="noStrike" spc="-1">
              <a:latin typeface="Arial"/>
            </a:endParaRPr>
          </a:p>
          <a:p>
            <a:pPr marL="864000" lvl="1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Stimulants</a:t>
            </a:r>
            <a:endParaRPr lang="en-US" sz="2800" b="0" strike="noStrike" spc="-1">
              <a:latin typeface="Arial"/>
            </a:endParaRPr>
          </a:p>
          <a:p>
            <a:pPr marL="864000" lvl="1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Steroids </a:t>
            </a:r>
            <a:endParaRPr lang="en-US" sz="2800" b="0" strike="noStrike" spc="-1">
              <a:latin typeface="Arial"/>
            </a:endParaRPr>
          </a:p>
          <a:p>
            <a:pPr marL="1296000" lvl="2" indent="-287280">
              <a:lnSpc>
                <a:spcPct val="10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Cortico &amp; Anabolic</a:t>
            </a:r>
            <a:endParaRPr lang="en-US" sz="24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SLE</a:t>
            </a:r>
            <a:endParaRPr lang="en-US" sz="32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Hyperthyroid</a:t>
            </a:r>
            <a:endParaRPr lang="en-US" sz="32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Wilson’s Dz</a:t>
            </a: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CustomShape 1"/>
          <p:cNvSpPr/>
          <p:nvPr/>
        </p:nvSpPr>
        <p:spPr>
          <a:xfrm>
            <a:off x="457200" y="273600"/>
            <a:ext cx="8228520" cy="1144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Book Antiqua"/>
                <a:ea typeface="DejaVu Sans"/>
              </a:rPr>
              <a:t>Comorbidity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496" name="CustomShape 2"/>
          <p:cNvSpPr/>
          <p:nvPr/>
        </p:nvSpPr>
        <p:spPr>
          <a:xfrm>
            <a:off x="457200" y="1604520"/>
            <a:ext cx="8228520" cy="397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1000"/>
          </a:bodyPr>
          <a:lstStyle/>
          <a:p>
            <a:pPr marL="4320">
              <a:lnSpc>
                <a:spcPct val="115000"/>
              </a:lnSpc>
              <a:spcBef>
                <a:spcPts val="6"/>
              </a:spcBef>
              <a:spcAft>
                <a:spcPts val="6"/>
              </a:spcAf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●Anxiety disorders – 65 – 75%</a:t>
            </a:r>
            <a:endParaRPr lang="en-US" sz="3200" b="0" strike="noStrike" spc="-1">
              <a:latin typeface="Arial"/>
            </a:endParaRPr>
          </a:p>
          <a:p>
            <a:pPr marL="4320">
              <a:lnSpc>
                <a:spcPct val="115000"/>
              </a:lnSpc>
              <a:spcBef>
                <a:spcPts val="6"/>
              </a:spcBef>
              <a:spcAft>
                <a:spcPts val="6"/>
              </a:spcAf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●Substance use disorders – 50 – 60%</a:t>
            </a:r>
            <a:endParaRPr lang="en-US" sz="3200" b="0" strike="noStrike" spc="-1">
              <a:latin typeface="Arial"/>
            </a:endParaRPr>
          </a:p>
          <a:p>
            <a:pPr marL="4320">
              <a:lnSpc>
                <a:spcPct val="115000"/>
              </a:lnSpc>
              <a:spcBef>
                <a:spcPts val="6"/>
              </a:spcBef>
              <a:spcAft>
                <a:spcPts val="6"/>
              </a:spcAf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●ADHD 20 – 30%</a:t>
            </a:r>
            <a:endParaRPr lang="en-US" sz="3200" b="0" strike="noStrike" spc="-1">
              <a:latin typeface="Arial"/>
            </a:endParaRPr>
          </a:p>
          <a:p>
            <a:pPr marL="4320">
              <a:lnSpc>
                <a:spcPct val="115000"/>
              </a:lnSpc>
              <a:spcBef>
                <a:spcPts val="6"/>
              </a:spcBef>
              <a:spcAft>
                <a:spcPts val="6"/>
              </a:spcAf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●Eating disorders – 10 – 15%</a:t>
            </a:r>
            <a:endParaRPr lang="en-US" sz="3200" b="0" strike="noStrike" spc="-1">
              <a:latin typeface="Arial"/>
            </a:endParaRPr>
          </a:p>
          <a:p>
            <a:pPr marL="4320">
              <a:lnSpc>
                <a:spcPct val="115000"/>
              </a:lnSpc>
              <a:spcBef>
                <a:spcPts val="6"/>
              </a:spcBef>
              <a:spcAft>
                <a:spcPts val="6"/>
              </a:spcAf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●Intermittent explosive disorder – 25 – 30%</a:t>
            </a:r>
            <a:endParaRPr lang="en-US" sz="3200" b="0" strike="noStrike" spc="-1">
              <a:latin typeface="Arial"/>
            </a:endParaRPr>
          </a:p>
          <a:p>
            <a:pPr marL="4320">
              <a:lnSpc>
                <a:spcPct val="115000"/>
              </a:lnSpc>
              <a:spcBef>
                <a:spcPts val="6"/>
              </a:spcBef>
              <a:spcAft>
                <a:spcPts val="6"/>
              </a:spcAf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●Personality disorders – 50% (half borderline)</a:t>
            </a:r>
            <a:endParaRPr lang="en-US" sz="3200" b="0" strike="noStrike" spc="-1">
              <a:latin typeface="Arial"/>
            </a:endParaRPr>
          </a:p>
          <a:p>
            <a:pPr marL="4320">
              <a:lnSpc>
                <a:spcPct val="115000"/>
              </a:lnSpc>
              <a:spcBef>
                <a:spcPts val="6"/>
              </a:spcBef>
              <a:spcAft>
                <a:spcPts val="6"/>
              </a:spcAf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●Post-traumatic stress disorder</a:t>
            </a: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CustomShape 1"/>
          <p:cNvSpPr/>
          <p:nvPr/>
        </p:nvSpPr>
        <p:spPr>
          <a:xfrm>
            <a:off x="457200" y="273600"/>
            <a:ext cx="8228520" cy="1144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Arial"/>
                <a:ea typeface="DejaVu Sans"/>
              </a:rPr>
              <a:t>Questions?</a:t>
            </a:r>
            <a:endParaRPr lang="en-US" sz="4400" b="0" strike="noStrike" spc="-1">
              <a:latin typeface="Arial"/>
            </a:endParaRPr>
          </a:p>
        </p:txBody>
      </p:sp>
      <p:pic>
        <p:nvPicPr>
          <p:cNvPr id="498" name="Picture 497"/>
          <p:cNvPicPr/>
          <p:nvPr/>
        </p:nvPicPr>
        <p:blipFill>
          <a:blip r:embed="rId2"/>
          <a:stretch/>
        </p:blipFill>
        <p:spPr>
          <a:xfrm>
            <a:off x="2743200" y="1827000"/>
            <a:ext cx="3658680" cy="36586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CustomShape 1"/>
          <p:cNvSpPr/>
          <p:nvPr/>
        </p:nvSpPr>
        <p:spPr>
          <a:xfrm>
            <a:off x="426240" y="408240"/>
            <a:ext cx="8259120" cy="1037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000" b="0" strike="noStrike" spc="-1">
                <a:solidFill>
                  <a:srgbClr val="000000"/>
                </a:solidFill>
                <a:latin typeface="Book Antiqua"/>
                <a:ea typeface="DejaVu Sans"/>
              </a:rPr>
              <a:t>Outline</a:t>
            </a:r>
            <a:endParaRPr lang="en-US" sz="4000" b="0" strike="noStrike" spc="-1">
              <a:latin typeface="Arial"/>
            </a:endParaRPr>
          </a:p>
        </p:txBody>
      </p:sp>
      <p:sp>
        <p:nvSpPr>
          <p:cNvPr id="447" name="CustomShape 2"/>
          <p:cNvSpPr/>
          <p:nvPr/>
        </p:nvSpPr>
        <p:spPr>
          <a:xfrm>
            <a:off x="457200" y="1752480"/>
            <a:ext cx="8228160" cy="4372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000" lnSpcReduction="10000"/>
          </a:bodyPr>
          <a:lstStyle/>
          <a:p>
            <a:pPr marL="343080" indent="-227160">
              <a:lnSpc>
                <a:spcPct val="100000"/>
              </a:lnSpc>
              <a:spcBef>
                <a:spcPts val="1440"/>
              </a:spcBef>
              <a:buClr>
                <a:srgbClr val="93A299"/>
              </a:buClr>
              <a:buFont typeface="Arial"/>
              <a:buChar char="•"/>
            </a:pPr>
            <a:r>
              <a:rPr lang="en-US" sz="7200" b="0" strike="noStrike" spc="-1">
                <a:solidFill>
                  <a:srgbClr val="564B3C"/>
                </a:solidFill>
                <a:latin typeface="Century Gothic"/>
                <a:ea typeface="DejaVu Sans"/>
              </a:rPr>
              <a:t>Epidemiology</a:t>
            </a:r>
            <a:endParaRPr lang="en-US" sz="7200" b="0" strike="noStrike" spc="-1">
              <a:latin typeface="Arial"/>
            </a:endParaRPr>
          </a:p>
          <a:p>
            <a:pPr marL="343080" indent="-227160">
              <a:lnSpc>
                <a:spcPct val="100000"/>
              </a:lnSpc>
              <a:spcBef>
                <a:spcPts val="1440"/>
              </a:spcBef>
              <a:buClr>
                <a:srgbClr val="93A299"/>
              </a:buClr>
              <a:buFont typeface="Arial"/>
              <a:buChar char="•"/>
            </a:pPr>
            <a:r>
              <a:rPr lang="en-US" sz="7200" b="0" strike="noStrike" spc="-1">
                <a:solidFill>
                  <a:srgbClr val="564B3C"/>
                </a:solidFill>
                <a:latin typeface="Century Gothic"/>
                <a:ea typeface="DejaVu Sans"/>
              </a:rPr>
              <a:t>Description</a:t>
            </a:r>
            <a:endParaRPr lang="en-US" sz="7200" b="0" strike="noStrike" spc="-1">
              <a:latin typeface="Arial"/>
            </a:endParaRPr>
          </a:p>
          <a:p>
            <a:pPr marL="343080" indent="-227160">
              <a:lnSpc>
                <a:spcPct val="100000"/>
              </a:lnSpc>
              <a:spcBef>
                <a:spcPts val="1440"/>
              </a:spcBef>
              <a:buClr>
                <a:srgbClr val="93A299"/>
              </a:buClr>
              <a:buFont typeface="Arial"/>
              <a:buChar char="•"/>
            </a:pPr>
            <a:r>
              <a:rPr lang="en-US" sz="7200" b="0" strike="noStrike" spc="-1">
                <a:solidFill>
                  <a:srgbClr val="564B3C"/>
                </a:solidFill>
                <a:latin typeface="Century Gothic"/>
                <a:ea typeface="DejaVu Sans"/>
              </a:rPr>
              <a:t>Diagnosis</a:t>
            </a:r>
            <a:endParaRPr lang="en-US" sz="7200" b="0" strike="noStrike" spc="-1">
              <a:latin typeface="Arial"/>
            </a:endParaRPr>
          </a:p>
          <a:p>
            <a:pPr marL="343080" indent="-227160">
              <a:lnSpc>
                <a:spcPct val="100000"/>
              </a:lnSpc>
              <a:spcBef>
                <a:spcPts val="1440"/>
              </a:spcBef>
              <a:buClr>
                <a:srgbClr val="93A299"/>
              </a:buClr>
              <a:buFont typeface="Arial"/>
              <a:buChar char="•"/>
            </a:pPr>
            <a:r>
              <a:rPr lang="en-US" sz="7200" b="0" strike="noStrike" spc="-1">
                <a:solidFill>
                  <a:srgbClr val="564B3C"/>
                </a:solidFill>
                <a:latin typeface="Century Gothic"/>
                <a:ea typeface="DejaVu Sans"/>
              </a:rPr>
              <a:t>Treatment</a:t>
            </a:r>
            <a:endParaRPr lang="en-US" sz="7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CustomShape 1"/>
          <p:cNvSpPr/>
          <p:nvPr/>
        </p:nvSpPr>
        <p:spPr>
          <a:xfrm>
            <a:off x="736560" y="3200400"/>
            <a:ext cx="7694640" cy="1293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6000" b="1" strike="noStrike" spc="-1">
                <a:solidFill>
                  <a:srgbClr val="47534C"/>
                </a:solidFill>
                <a:latin typeface="Book Antiqua"/>
                <a:ea typeface="DejaVu Sans"/>
              </a:rPr>
              <a:t>Treatment</a:t>
            </a:r>
            <a:endParaRPr lang="en-US" sz="6000" b="0" strike="noStrike" spc="-1">
              <a:latin typeface="Arial"/>
            </a:endParaRPr>
          </a:p>
        </p:txBody>
      </p:sp>
      <p:sp>
        <p:nvSpPr>
          <p:cNvPr id="500" name="CustomShape 2"/>
          <p:cNvSpPr/>
          <p:nvPr/>
        </p:nvSpPr>
        <p:spPr>
          <a:xfrm>
            <a:off x="736560" y="4607640"/>
            <a:ext cx="7694640" cy="522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CustomShape 1"/>
          <p:cNvSpPr/>
          <p:nvPr/>
        </p:nvSpPr>
        <p:spPr>
          <a:xfrm>
            <a:off x="426240" y="408240"/>
            <a:ext cx="8259120" cy="1037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6000" b="1" strike="noStrike" spc="-1">
                <a:solidFill>
                  <a:srgbClr val="000000"/>
                </a:solidFill>
                <a:latin typeface="Book Antiqua"/>
                <a:ea typeface="DejaVu Sans"/>
              </a:rPr>
              <a:t>Non-Pharmacologic</a:t>
            </a:r>
            <a:endParaRPr lang="en-US" sz="6000" b="0" strike="noStrike" spc="-1">
              <a:latin typeface="Arial"/>
            </a:endParaRPr>
          </a:p>
        </p:txBody>
      </p:sp>
      <p:pic>
        <p:nvPicPr>
          <p:cNvPr id="502" name="Picture 501"/>
          <p:cNvPicPr/>
          <p:nvPr/>
        </p:nvPicPr>
        <p:blipFill>
          <a:blip r:embed="rId2"/>
          <a:stretch/>
        </p:blipFill>
        <p:spPr>
          <a:xfrm>
            <a:off x="228600" y="2286000"/>
            <a:ext cx="8685720" cy="29901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CustomShape 1"/>
          <p:cNvSpPr/>
          <p:nvPr/>
        </p:nvSpPr>
        <p:spPr>
          <a:xfrm>
            <a:off x="426240" y="408240"/>
            <a:ext cx="8259120" cy="1037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Book Antiqua"/>
                <a:ea typeface="DejaVu Sans"/>
              </a:rPr>
              <a:t>Talk Therapy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504" name="CustomShape 2"/>
          <p:cNvSpPr/>
          <p:nvPr/>
        </p:nvSpPr>
        <p:spPr>
          <a:xfrm>
            <a:off x="457200" y="1752480"/>
            <a:ext cx="8228160" cy="4372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Active Skills Training</a:t>
            </a:r>
            <a:endParaRPr lang="en-US" sz="3200" b="0" strike="noStrike" spc="-1">
              <a:latin typeface="Arial"/>
            </a:endParaRPr>
          </a:p>
          <a:p>
            <a:pPr marL="864000" lvl="1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Cognitive Behavioral Therapy (CBT)</a:t>
            </a:r>
            <a:endParaRPr lang="en-US" sz="2800" b="0" strike="noStrike" spc="-1">
              <a:latin typeface="Arial"/>
            </a:endParaRPr>
          </a:p>
          <a:p>
            <a:pPr marL="864000" lvl="1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Family Therapy</a:t>
            </a:r>
            <a:endParaRPr lang="en-US" sz="2800" b="0" strike="noStrike" spc="-1">
              <a:latin typeface="Arial"/>
            </a:endParaRPr>
          </a:p>
          <a:p>
            <a:pPr marL="864000" lvl="1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Psychoeducational</a:t>
            </a:r>
            <a:endParaRPr lang="en-US" sz="2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en-US" sz="28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u="sng" strike="noStrike" spc="-1">
                <a:solidFill>
                  <a:srgbClr val="000000"/>
                </a:solidFill>
                <a:uFillTx/>
                <a:latin typeface="Arial"/>
                <a:ea typeface="DejaVu Sans"/>
              </a:rPr>
              <a:t>Group / family better than individual</a:t>
            </a:r>
            <a:endParaRPr lang="en-US" sz="32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Meds + Talk better than either alone</a:t>
            </a: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CustomShape 1"/>
          <p:cNvSpPr/>
          <p:nvPr/>
        </p:nvSpPr>
        <p:spPr>
          <a:xfrm>
            <a:off x="426240" y="408240"/>
            <a:ext cx="8259120" cy="1037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Book Antiqua"/>
                <a:ea typeface="DejaVu Sans"/>
              </a:rPr>
              <a:t>Non-pharmacologic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506" name="CustomShape 2"/>
          <p:cNvSpPr/>
          <p:nvPr/>
        </p:nvSpPr>
        <p:spPr>
          <a:xfrm>
            <a:off x="457200" y="1752480"/>
            <a:ext cx="8228160" cy="4372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Skills:</a:t>
            </a:r>
            <a:endParaRPr lang="en-US" sz="3200" b="0" strike="noStrike" spc="-1">
              <a:latin typeface="Arial"/>
            </a:endParaRPr>
          </a:p>
          <a:p>
            <a:pPr marL="864000" lvl="1" indent="-32328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Education about bipolar disorder</a:t>
            </a:r>
            <a:endParaRPr lang="en-US" sz="2800" b="0" strike="noStrike" spc="-1">
              <a:latin typeface="Arial"/>
            </a:endParaRPr>
          </a:p>
          <a:p>
            <a:pPr marL="864000" lvl="1" indent="-32328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Mood Charting</a:t>
            </a:r>
            <a:endParaRPr lang="en-US" sz="2800" b="0" strike="noStrike" spc="-1">
              <a:latin typeface="Arial"/>
            </a:endParaRPr>
          </a:p>
          <a:p>
            <a:pPr marL="864000" lvl="1" indent="-32328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Improvement of treatment adherence</a:t>
            </a:r>
            <a:endParaRPr lang="en-US" sz="2800" b="0" strike="noStrike" spc="-1">
              <a:latin typeface="Arial"/>
            </a:endParaRPr>
          </a:p>
          <a:p>
            <a:pPr marL="864000" lvl="1" indent="-32328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Discussing consequences of impulsive behavior</a:t>
            </a:r>
            <a:endParaRPr lang="en-US" sz="2800" b="0" strike="noStrike" spc="-1">
              <a:latin typeface="Arial"/>
            </a:endParaRPr>
          </a:p>
          <a:p>
            <a:pPr marL="864000" lvl="1" indent="-32328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Sleep hygiene</a:t>
            </a:r>
            <a:endParaRPr lang="en-US" sz="2800" b="0" strike="noStrike" spc="-1">
              <a:latin typeface="Arial"/>
            </a:endParaRPr>
          </a:p>
          <a:p>
            <a:pPr marL="864000" lvl="1" indent="-32328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Dealing with triggers</a:t>
            </a:r>
            <a:endParaRPr lang="en-US" sz="2800" b="0" strike="noStrike" spc="-1">
              <a:latin typeface="Arial"/>
            </a:endParaRPr>
          </a:p>
          <a:p>
            <a:pPr marL="864000" lvl="1" indent="-32328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Train an observer!</a:t>
            </a:r>
            <a:endParaRPr lang="en-US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CustomShape 1"/>
          <p:cNvSpPr/>
          <p:nvPr/>
        </p:nvSpPr>
        <p:spPr>
          <a:xfrm>
            <a:off x="426240" y="408240"/>
            <a:ext cx="8259120" cy="1037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Book Antiqua"/>
                <a:ea typeface="DejaVu Sans"/>
              </a:rPr>
              <a:t>Light Therapy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508" name="CustomShape 2"/>
          <p:cNvSpPr/>
          <p:nvPr/>
        </p:nvSpPr>
        <p:spPr>
          <a:xfrm>
            <a:off x="457200" y="1752480"/>
            <a:ext cx="8228160" cy="4372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lnSpcReduction="10000"/>
          </a:bodyPr>
          <a:lstStyle/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Not great data, but...</a:t>
            </a:r>
            <a:endParaRPr lang="en-US" sz="2800" b="0" strike="noStrike" spc="-1">
              <a:latin typeface="Arial"/>
            </a:endParaRPr>
          </a:p>
          <a:p>
            <a:pPr marL="864000" lvl="1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Light therapy can help depression, esp SAD but can trigger mania.</a:t>
            </a:r>
            <a:endParaRPr lang="en-US" sz="2800" b="0" strike="noStrike" spc="-1">
              <a:latin typeface="Arial"/>
            </a:endParaRPr>
          </a:p>
          <a:p>
            <a:pPr marL="864000" lvl="1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“Women with bipolar illness are highly sensitive to morning bright light treatment; the induction of mixed states is a substantial risk. Initiating treatment with a brief duration (15 min) of midday light for bipolar depression is advisable.”</a:t>
            </a:r>
            <a:endParaRPr lang="en-US" sz="2800" b="0" strike="noStrike" spc="-1">
              <a:latin typeface="Arial"/>
            </a:endParaRPr>
          </a:p>
          <a:p>
            <a:pPr marL="864000" lvl="1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A small study indicated that blue-blocking glasses may help mania.</a:t>
            </a:r>
            <a:endParaRPr lang="en-US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CustomShape 1"/>
          <p:cNvSpPr/>
          <p:nvPr/>
        </p:nvSpPr>
        <p:spPr>
          <a:xfrm>
            <a:off x="426240" y="408240"/>
            <a:ext cx="8259120" cy="1037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Book Antiqua"/>
                <a:ea typeface="DejaVu Sans"/>
              </a:rPr>
              <a:t>Meds – Acute Mania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510" name="CustomShape 2"/>
          <p:cNvSpPr/>
          <p:nvPr/>
        </p:nvSpPr>
        <p:spPr>
          <a:xfrm>
            <a:off x="457200" y="1752480"/>
            <a:ext cx="8228160" cy="4372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IM</a:t>
            </a:r>
            <a:endParaRPr lang="en-US" sz="3200" b="0" strike="noStrike" spc="-1">
              <a:latin typeface="Arial"/>
            </a:endParaRPr>
          </a:p>
          <a:p>
            <a:pPr marL="864000" lvl="1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Haldol, Lorazepam, Atypical</a:t>
            </a:r>
            <a:endParaRPr lang="en-US" sz="28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Oral</a:t>
            </a:r>
            <a:endParaRPr lang="en-US" sz="3200" b="0" strike="noStrike" spc="-1">
              <a:latin typeface="Arial"/>
            </a:endParaRPr>
          </a:p>
          <a:p>
            <a:pPr marL="864000" lvl="1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Lithium</a:t>
            </a:r>
            <a:endParaRPr lang="en-US" sz="2800" b="0" strike="noStrike" spc="-1">
              <a:latin typeface="Arial"/>
            </a:endParaRPr>
          </a:p>
          <a:p>
            <a:pPr marL="864000" lvl="1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Valproate</a:t>
            </a:r>
            <a:endParaRPr lang="en-US" sz="2800" b="0" strike="noStrike" spc="-1">
              <a:latin typeface="Arial"/>
            </a:endParaRPr>
          </a:p>
          <a:p>
            <a:pPr marL="864000" lvl="1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Haldol</a:t>
            </a:r>
            <a:endParaRPr lang="en-US" sz="2800" b="0" strike="noStrike" spc="-1">
              <a:latin typeface="Arial"/>
            </a:endParaRPr>
          </a:p>
          <a:p>
            <a:pPr marL="864000" lvl="1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Atypical</a:t>
            </a:r>
            <a:endParaRPr lang="en-US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CustomShape 1"/>
          <p:cNvSpPr/>
          <p:nvPr/>
        </p:nvSpPr>
        <p:spPr>
          <a:xfrm>
            <a:off x="426240" y="408240"/>
            <a:ext cx="8259120" cy="1037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Book Antiqua"/>
                <a:ea typeface="DejaVu Sans"/>
              </a:rPr>
              <a:t>Meds – Bipolar Depression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512" name="CustomShape 2"/>
          <p:cNvSpPr/>
          <p:nvPr/>
        </p:nvSpPr>
        <p:spPr>
          <a:xfrm>
            <a:off x="457200" y="1752480"/>
            <a:ext cx="8228160" cy="4372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1</a:t>
            </a:r>
            <a:r>
              <a:rPr lang="en-US" sz="3200" b="0" strike="noStrike" spc="-1" baseline="30000" dirty="0" smtClean="0">
                <a:solidFill>
                  <a:srgbClr val="000000"/>
                </a:solidFill>
                <a:latin typeface="Arial"/>
                <a:ea typeface="DejaVu Sans"/>
              </a:rPr>
              <a:t>st </a:t>
            </a:r>
            <a:r>
              <a:rPr lang="en-US" sz="3200" b="0" strike="noStrike" spc="-1" baseline="14000000" dirty="0" err="1" smtClean="0">
                <a:solidFill>
                  <a:srgbClr val="000000"/>
                </a:solidFill>
                <a:latin typeface="Arial"/>
                <a:ea typeface="DejaVu Sans"/>
              </a:rPr>
              <a:t>s</a:t>
            </a:r>
            <a:r>
              <a:rPr lang="en-US" sz="3200" b="0" strike="noStrike" spc="-1" dirty="0" err="1" smtClean="0">
                <a:solidFill>
                  <a:srgbClr val="000000"/>
                </a:solidFill>
                <a:latin typeface="Arial"/>
                <a:ea typeface="DejaVu Sans"/>
              </a:rPr>
              <a:t>Line</a:t>
            </a:r>
            <a:endParaRPr lang="en-US" sz="3200" b="0" strike="noStrike" spc="-1" dirty="0">
              <a:latin typeface="Arial"/>
            </a:endParaRPr>
          </a:p>
          <a:p>
            <a:pPr marL="864000" lvl="1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Quetiapine,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Lurasidone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(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Latuda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®)</a:t>
            </a:r>
            <a:endParaRPr lang="en-US" sz="2800" b="0" strike="noStrike" spc="-1" dirty="0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r>
              <a:rPr lang="en-US" sz="3200" b="0" strike="noStrike" spc="-1" baseline="30000" dirty="0" smtClean="0">
                <a:solidFill>
                  <a:srgbClr val="000000"/>
                </a:solidFill>
                <a:latin typeface="Arial"/>
                <a:ea typeface="DejaVu Sans"/>
              </a:rPr>
              <a:t>nd</a:t>
            </a:r>
            <a:r>
              <a:rPr lang="en-US" sz="3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Line</a:t>
            </a:r>
            <a:endParaRPr lang="en-US" sz="3200" b="0" strike="noStrike" spc="-1" dirty="0">
              <a:latin typeface="Arial"/>
            </a:endParaRPr>
          </a:p>
          <a:p>
            <a:pPr marL="864000" lvl="1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Olanzapine + Fluoxetine</a:t>
            </a:r>
            <a:endParaRPr lang="en-US" sz="2800" b="0" strike="noStrike" spc="-1" dirty="0">
              <a:latin typeface="Arial"/>
            </a:endParaRPr>
          </a:p>
          <a:p>
            <a:pPr marL="864000" lvl="1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Valproate</a:t>
            </a:r>
            <a:endParaRPr lang="en-US" sz="2800" b="0" strike="noStrike" spc="-1" dirty="0">
              <a:latin typeface="Arial"/>
            </a:endParaRPr>
          </a:p>
          <a:p>
            <a:pPr marL="864000" lvl="1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Lithium</a:t>
            </a:r>
            <a:endParaRPr lang="en-US" sz="2800" b="0" strike="noStrike" spc="-1" dirty="0">
              <a:latin typeface="Arial"/>
            </a:endParaRPr>
          </a:p>
          <a:p>
            <a:pPr marL="864000" lvl="1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Lamotrigine</a:t>
            </a:r>
            <a:endParaRPr lang="en-US" sz="2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CustomShape 1"/>
          <p:cNvSpPr/>
          <p:nvPr/>
        </p:nvSpPr>
        <p:spPr>
          <a:xfrm>
            <a:off x="426240" y="408240"/>
            <a:ext cx="8259120" cy="1037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Book Antiqua"/>
                <a:ea typeface="DejaVu Sans"/>
              </a:rPr>
              <a:t>Preventing Relapse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514" name="CustomShape 2"/>
          <p:cNvSpPr/>
          <p:nvPr/>
        </p:nvSpPr>
        <p:spPr>
          <a:xfrm>
            <a:off x="457200" y="1752480"/>
            <a:ext cx="8228160" cy="4372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2500" lnSpcReduction="10000"/>
          </a:bodyPr>
          <a:lstStyle/>
          <a:p>
            <a:pPr marL="432000" indent="-323280">
              <a:lnSpc>
                <a:spcPct val="150000"/>
              </a:lnSpc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Acknowledge the illness</a:t>
            </a:r>
            <a:endParaRPr lang="en-US" sz="3200" b="0" strike="noStrike" spc="-1">
              <a:latin typeface="Arial"/>
            </a:endParaRPr>
          </a:p>
          <a:p>
            <a:pPr marL="432000" indent="-323280">
              <a:lnSpc>
                <a:spcPct val="150000"/>
              </a:lnSpc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Understand it</a:t>
            </a:r>
            <a:endParaRPr lang="en-US" sz="3200" b="0" strike="noStrike" spc="-1">
              <a:latin typeface="Arial"/>
            </a:endParaRPr>
          </a:p>
          <a:p>
            <a:pPr marL="432000" indent="-323280">
              <a:lnSpc>
                <a:spcPct val="150000"/>
              </a:lnSpc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Spot a relapse (appoint a spotter)</a:t>
            </a:r>
            <a:endParaRPr lang="en-US" sz="3200" b="0" strike="noStrike" spc="-1">
              <a:latin typeface="Arial"/>
            </a:endParaRPr>
          </a:p>
          <a:p>
            <a:pPr marL="432000" indent="-323280">
              <a:lnSpc>
                <a:spcPct val="150000"/>
              </a:lnSpc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Emergency plan</a:t>
            </a:r>
            <a:endParaRPr lang="en-US" sz="3200" b="0" strike="noStrike" spc="-1">
              <a:latin typeface="Arial"/>
            </a:endParaRPr>
          </a:p>
          <a:p>
            <a:pPr marL="432000" indent="-323280">
              <a:lnSpc>
                <a:spcPct val="150000"/>
              </a:lnSpc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Mend relationships</a:t>
            </a:r>
            <a:endParaRPr lang="en-US" sz="3200" b="0" strike="noStrike" spc="-1">
              <a:latin typeface="Arial"/>
            </a:endParaRPr>
          </a:p>
          <a:p>
            <a:pPr marL="432000" indent="-323280">
              <a:lnSpc>
                <a:spcPct val="150000"/>
              </a:lnSpc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Know the triggers</a:t>
            </a: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CustomShape 1"/>
          <p:cNvSpPr/>
          <p:nvPr/>
        </p:nvSpPr>
        <p:spPr>
          <a:xfrm>
            <a:off x="457200" y="273600"/>
            <a:ext cx="8228520" cy="1144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latin typeface="Book Antiqua"/>
              </a:rPr>
              <a:t>Triggers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516" name="CustomShape 2"/>
          <p:cNvSpPr/>
          <p:nvPr/>
        </p:nvSpPr>
        <p:spPr>
          <a:xfrm>
            <a:off x="457200" y="1604520"/>
            <a:ext cx="8228520" cy="397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88000" lnSpcReduction="10000"/>
          </a:bodyPr>
          <a:lstStyle/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Time change</a:t>
            </a:r>
          </a:p>
          <a:p>
            <a:pPr marL="864000" lvl="1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800" b="0" strike="noStrike" spc="-1">
                <a:latin typeface="Arial"/>
              </a:rPr>
              <a:t>Shift Work, Jet Lag</a:t>
            </a:r>
          </a:p>
          <a:p>
            <a:pPr marL="864000" lvl="1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800" b="0" strike="noStrike" spc="-1">
                <a:latin typeface="Arial"/>
              </a:rPr>
              <a:t>Daylight savings time, Seasons</a:t>
            </a:r>
          </a:p>
          <a:p>
            <a:pPr marL="216000" indent="-215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latin typeface="Arial"/>
              </a:rPr>
              <a:t>Hormone changes </a:t>
            </a:r>
          </a:p>
          <a:p>
            <a:pPr marL="216000" lvl="1" indent="-215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800" b="0" strike="noStrike" spc="-1">
                <a:latin typeface="Arial"/>
              </a:rPr>
              <a:t>Pregnancy</a:t>
            </a:r>
          </a:p>
          <a:p>
            <a:pPr marL="216000" lvl="1" indent="-215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800" b="0" strike="noStrike" spc="-1">
                <a:latin typeface="Arial"/>
                <a:ea typeface="Microsoft YaHei"/>
              </a:rPr>
              <a:t>Puberty, Menopause</a:t>
            </a:r>
            <a:endParaRPr lang="en-US" sz="2800" b="0" strike="noStrike" spc="-1">
              <a:latin typeface="Arial"/>
            </a:endParaRPr>
          </a:p>
          <a:p>
            <a:pPr marL="216000" lvl="1" indent="-215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800" b="0" strike="noStrike" spc="-1">
                <a:latin typeface="Arial"/>
                <a:ea typeface="Microsoft YaHei"/>
              </a:rPr>
              <a:t>Menses</a:t>
            </a:r>
            <a:endParaRPr lang="en-US" sz="28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latin typeface="Arial"/>
                <a:ea typeface="Microsoft YaHei"/>
              </a:rPr>
              <a:t>Psychosocial Stress</a:t>
            </a:r>
            <a:endParaRPr lang="en-US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 Antiqua" panose="02040602050305030304" pitchFamily="18" charset="0"/>
              </a:rPr>
              <a:t>Alternative Meds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457200" y="1976846"/>
            <a:ext cx="8229240" cy="3604954"/>
          </a:xfrm>
        </p:spPr>
        <p:txBody>
          <a:bodyPr/>
          <a:lstStyle/>
          <a:p>
            <a:r>
              <a:rPr lang="en-US" dirty="0" smtClean="0"/>
              <a:t>Omega-3</a:t>
            </a:r>
          </a:p>
          <a:p>
            <a:r>
              <a:rPr lang="en-US" dirty="0" smtClean="0"/>
              <a:t>Co-Q 10 - 200 mg daily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337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CustomShape 1"/>
          <p:cNvSpPr/>
          <p:nvPr/>
        </p:nvSpPr>
        <p:spPr>
          <a:xfrm>
            <a:off x="736560" y="3200400"/>
            <a:ext cx="7694640" cy="1293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6000" b="1" strike="noStrike" spc="-1">
                <a:solidFill>
                  <a:srgbClr val="47534C"/>
                </a:solidFill>
                <a:latin typeface="Book Antiqua"/>
                <a:ea typeface="DejaVu Sans"/>
              </a:rPr>
              <a:t>Epidemiology</a:t>
            </a:r>
            <a:endParaRPr lang="en-US" sz="6000" b="0" strike="noStrike" spc="-1">
              <a:latin typeface="Arial"/>
            </a:endParaRPr>
          </a:p>
        </p:txBody>
      </p:sp>
      <p:sp>
        <p:nvSpPr>
          <p:cNvPr id="449" name="CustomShape 2"/>
          <p:cNvSpPr/>
          <p:nvPr/>
        </p:nvSpPr>
        <p:spPr>
          <a:xfrm>
            <a:off x="736560" y="4607640"/>
            <a:ext cx="7694640" cy="522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CustomShape 1"/>
          <p:cNvSpPr/>
          <p:nvPr/>
        </p:nvSpPr>
        <p:spPr>
          <a:xfrm>
            <a:off x="426240" y="408240"/>
            <a:ext cx="8259120" cy="1037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Book Antiqua"/>
                <a:ea typeface="DejaVu Sans"/>
              </a:rPr>
              <a:t>Apps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518" name="CustomShape 2"/>
          <p:cNvSpPr/>
          <p:nvPr/>
        </p:nvSpPr>
        <p:spPr>
          <a:xfrm>
            <a:off x="457200" y="1752480"/>
            <a:ext cx="8228160" cy="4372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True Colours</a:t>
            </a:r>
            <a:endParaRPr lang="en-US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Emoods</a:t>
            </a:r>
            <a:endParaRPr lang="en-US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MoodLog (android)</a:t>
            </a:r>
            <a:endParaRPr lang="en-US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Up! (android)</a:t>
            </a:r>
            <a:endParaRPr lang="en-US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iMoodJournal - $</a:t>
            </a: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CustomShape 1"/>
          <p:cNvSpPr/>
          <p:nvPr/>
        </p:nvSpPr>
        <p:spPr>
          <a:xfrm>
            <a:off x="457200" y="273600"/>
            <a:ext cx="8228520" cy="1144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Arial"/>
                <a:ea typeface="DejaVu Sans"/>
              </a:rPr>
              <a:t>Questions?</a:t>
            </a:r>
            <a:endParaRPr lang="en-US" sz="4400" b="0" strike="noStrike" spc="-1">
              <a:latin typeface="Arial"/>
            </a:endParaRPr>
          </a:p>
        </p:txBody>
      </p:sp>
      <p:pic>
        <p:nvPicPr>
          <p:cNvPr id="520" name="Picture 519"/>
          <p:cNvPicPr/>
          <p:nvPr/>
        </p:nvPicPr>
        <p:blipFill>
          <a:blip r:embed="rId2"/>
          <a:stretch/>
        </p:blipFill>
        <p:spPr>
          <a:xfrm>
            <a:off x="2743200" y="1827000"/>
            <a:ext cx="3658680" cy="36586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CustomShape 1"/>
          <p:cNvSpPr/>
          <p:nvPr/>
        </p:nvSpPr>
        <p:spPr>
          <a:xfrm>
            <a:off x="457200" y="273600"/>
            <a:ext cx="8228520" cy="1144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Book Antiqua"/>
                <a:ea typeface="DejaVu Sans"/>
              </a:rPr>
              <a:t>References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522" name="CustomShape 2"/>
          <p:cNvSpPr/>
          <p:nvPr/>
        </p:nvSpPr>
        <p:spPr>
          <a:xfrm>
            <a:off x="457200" y="1604519"/>
            <a:ext cx="8228520" cy="466565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Marzani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G, Neff AP.  Bipolar Disorders: Evaluation and Treatment.  Am Fam Physician. 2021:103(4):227-239.</a:t>
            </a:r>
            <a:endParaRPr lang="en-US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Plante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DT. The Importance of Sleep Phenotypes in Bipolar Disorders. </a:t>
            </a:r>
            <a:r>
              <a:rPr lang="en-US" sz="1400" b="0" i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JAMA Psychiatry.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2020;77(3):235–236. doi:10.1001/jamapsychiatry.2019.3747 </a:t>
            </a:r>
            <a:endParaRPr lang="en-US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Kendler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KS,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Ohlsson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H,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Sundquist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J,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Sundquist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K. An Extended Swedish National Adoption Study of Bipolar Disorder Illness and Cross-Generational Familial Association With Schizophrenia and Major Depression. </a:t>
            </a:r>
            <a:r>
              <a:rPr lang="en-US" sz="1400" b="0" i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JAMA Psychiatry.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2020;77(8):814–822. doi:10.1001/jamapsychiatry.2020.0223 </a:t>
            </a:r>
            <a:endParaRPr lang="en-US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Miklowitz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DJ,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Efthimiou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O, Furukawa TA, et al. Adjunctive Psychotherapy for Bipolar Disorder: A Systematic Review and Component Network Meta-analysis. </a:t>
            </a:r>
            <a:r>
              <a:rPr lang="en-US" sz="1400" b="0" i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JAMA Psychiatry.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2021;78(2):141–150. doi:10.1001/jamapsychiatry.2020.299 </a:t>
            </a:r>
            <a:endParaRPr lang="en-US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Solé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B, Jiménez E, Torrent C,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Reinares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M,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Bonnin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CDM, Torres I, Varo C, Grande I,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Valls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E,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Salagre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E, Sanchez-Moreno J, Martinez-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Aran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A,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Carvalho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AF,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Vieta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E. Cognitive Impairment in Bipolar Disorder: Treatment and Prevention Strategies.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Int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J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Neuropsychopharmacol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2017 Aug 1;20(8):670-680.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doi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: 10.1093/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ijnp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/pyx032. PMID: 28498954; PMCID: PMC5570032.</a:t>
            </a:r>
            <a:endParaRPr lang="en-US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Harrison PJ, Geddes JR,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Tunbridge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EM. The Emerging Neurobiology of Bipolar Disorder. Trends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Neurosci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2018 Jan;41(1):18-30.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doi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: 10.1016/j.tins.2017.10.006.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Epub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2017 Nov 20. PMID: 29169634; PMCID: PMC5755726.</a:t>
            </a:r>
            <a:endParaRPr lang="en-US" sz="1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CustomShape 1"/>
          <p:cNvSpPr/>
          <p:nvPr/>
        </p:nvSpPr>
        <p:spPr>
          <a:xfrm>
            <a:off x="457200" y="273600"/>
            <a:ext cx="8228520" cy="1144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Book Antiqua"/>
                <a:ea typeface="DejaVu Sans"/>
              </a:rPr>
              <a:t>References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524" name="CustomShape 2"/>
          <p:cNvSpPr/>
          <p:nvPr/>
        </p:nvSpPr>
        <p:spPr>
          <a:xfrm>
            <a:off x="457200" y="1604520"/>
            <a:ext cx="8228520" cy="397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47500" lnSpcReduction="20000"/>
          </a:bodyPr>
          <a:lstStyle/>
          <a:p>
            <a:pPr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Tondo L, Vázquez GH, Baldessarini RJ. Depression and Mania in Bipolar Disorder. </a:t>
            </a:r>
            <a:r>
              <a:rPr lang="en-US" sz="3200" b="0" i="1" strike="noStrike" spc="-1">
                <a:solidFill>
                  <a:srgbClr val="000000"/>
                </a:solidFill>
                <a:latin typeface="Arial"/>
                <a:ea typeface="DejaVu Sans"/>
              </a:rPr>
              <a:t>Curr Neuropharmacol</a:t>
            </a: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. 2017;15(3):353-358. doi:10.2174/1570159X14666160606210811</a:t>
            </a:r>
            <a:endParaRPr lang="en-US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Phillips ML, Kupfer DJ. Bipolar disorder diagnosis: challenges and future directions. </a:t>
            </a:r>
            <a:r>
              <a:rPr lang="en-US" sz="3200" b="0" i="1" strike="noStrike" spc="-1">
                <a:solidFill>
                  <a:srgbClr val="000000"/>
                </a:solidFill>
                <a:latin typeface="Arial"/>
                <a:ea typeface="DejaVu Sans"/>
              </a:rPr>
              <a:t>Lancet</a:t>
            </a: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. 2013;381(9878):1663-1671. doi:10.1016/S0140-6736(13)60989-7</a:t>
            </a:r>
            <a:endParaRPr lang="en-US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Zimmerman M, Morgan TA. The relationship between borderline personality disorder and bipolar disorder. Dialogues Clin Neurosci. 2013 Jun;15(2):155-69. doi: 10.31887/DCNS.2013.15.2/mzimmerman. PMID: 24174890; PMCID: PMC3811087.</a:t>
            </a:r>
            <a:endParaRPr lang="en-US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UpToDate</a:t>
            </a:r>
            <a:endParaRPr lang="en-US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3200" b="0" i="1" strike="noStrike" spc="-1">
                <a:solidFill>
                  <a:srgbClr val="000000"/>
                </a:solidFill>
                <a:latin typeface="Arial"/>
                <a:ea typeface="DejaVu Sans"/>
              </a:rPr>
              <a:t>Marbles </a:t>
            </a: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&amp;</a:t>
            </a:r>
            <a:r>
              <a:rPr lang="en-US" sz="3200" b="0" i="1" strike="noStrike" spc="-1">
                <a:solidFill>
                  <a:srgbClr val="000000"/>
                </a:solidFill>
                <a:latin typeface="Arial"/>
                <a:ea typeface="DejaVu Sans"/>
              </a:rPr>
              <a:t> Rock Steady</a:t>
            </a: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 by Ellen Forney</a:t>
            </a:r>
            <a:endParaRPr lang="en-US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Johnson WM, Fields SA, Bluett E; Bipolar Disorder: Managing the Peaks and Valleys, PowerPoint Presentation from STFM Library.</a:t>
            </a:r>
            <a:endParaRPr lang="en-US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Solomon DA, Leon AC, Maser JD, Truman CJ, Coryell W, Endicott J, Teres JJ, Keller MB. Distinguishing bipolar major depression from unipolar major depression with the screening assessment of depression-polarity (SAD-P). J Clin Psychiatry. 2006 Mar;67(3):434-42. doi: 10.4088/jcp.v67n0315. PMID: 16649831.</a:t>
            </a: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CustomShape 1"/>
          <p:cNvSpPr/>
          <p:nvPr/>
        </p:nvSpPr>
        <p:spPr>
          <a:xfrm>
            <a:off x="457200" y="273600"/>
            <a:ext cx="8228520" cy="1144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Book Antiqua"/>
                <a:ea typeface="DejaVu Sans"/>
              </a:rPr>
              <a:t>References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526" name="CustomShape 2"/>
          <p:cNvSpPr/>
          <p:nvPr/>
        </p:nvSpPr>
        <p:spPr>
          <a:xfrm>
            <a:off x="457200" y="1604520"/>
            <a:ext cx="8228520" cy="397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  <a:spcAft>
                <a:spcPts val="865"/>
              </a:spcAft>
            </a:pPr>
            <a:r>
              <a:rPr lang="en-US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Sit D, Wisner KL, </a:t>
            </a:r>
            <a:r>
              <a:rPr lang="en-US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Hanusa</a:t>
            </a:r>
            <a:r>
              <a:rPr lang="en-US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BH, Stull S, </a:t>
            </a:r>
            <a:r>
              <a:rPr lang="en-US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Terman</a:t>
            </a:r>
            <a:r>
              <a:rPr lang="en-US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M. Light therapy for bipolar disorder: a case series in women. Bipolar </a:t>
            </a:r>
            <a:r>
              <a:rPr lang="en-US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Disord</a:t>
            </a:r>
            <a:r>
              <a:rPr lang="en-US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2007 Dec;9(8):918-27.</a:t>
            </a:r>
            <a:r>
              <a:rPr dirty="0"/>
              <a:t/>
            </a:r>
            <a:br>
              <a:rPr dirty="0"/>
            </a:br>
            <a:r>
              <a:rPr lang="en-US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doi</a:t>
            </a:r>
            <a:r>
              <a:rPr lang="en-US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: 10.1111/j.1399-5618.2007.00451.x. PMID: 18076544.</a:t>
            </a:r>
            <a:endParaRPr lang="en-US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865"/>
              </a:spcAft>
            </a:pPr>
            <a:r>
              <a:rPr lang="en-US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van </a:t>
            </a:r>
            <a:r>
              <a:rPr lang="en-US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Hout</a:t>
            </a:r>
            <a:r>
              <a:rPr lang="en-US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L.J.E., </a:t>
            </a:r>
            <a:r>
              <a:rPr lang="en-US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Rops</a:t>
            </a:r>
            <a:r>
              <a:rPr lang="en-US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L.E.P. &amp; Simons, C.J.P. Treating winter depressive episodes in bipolar disorder: an open trial of light therapy. </a:t>
            </a:r>
            <a:r>
              <a:rPr lang="en-US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Int</a:t>
            </a:r>
            <a:r>
              <a:rPr lang="en-US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J Bipolar </a:t>
            </a:r>
            <a:r>
              <a:rPr lang="en-US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Disord</a:t>
            </a:r>
            <a:r>
              <a:rPr lang="en-US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8, 17 (2020). </a:t>
            </a:r>
            <a:r>
              <a:rPr lang="en-US" b="0" strike="noStrike" spc="-1" dirty="0">
                <a:uFillTx/>
                <a:latin typeface="Arial"/>
                <a:ea typeface="DejaVu Sans"/>
              </a:rPr>
              <a:t>https://doi.org/10.1186/s40345-020-00182-5</a:t>
            </a:r>
            <a:endParaRPr lang="en-US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865"/>
              </a:spcAft>
            </a:pPr>
            <a:r>
              <a:rPr lang="en-US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Gottlieb JF, Benedetti F, </a:t>
            </a:r>
            <a:r>
              <a:rPr lang="en-US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Geoffroy</a:t>
            </a:r>
            <a:r>
              <a:rPr lang="en-US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PA,et</a:t>
            </a:r>
            <a:r>
              <a:rPr lang="en-US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al. The </a:t>
            </a:r>
            <a:r>
              <a:rPr lang="en-US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chronotherapeutic</a:t>
            </a:r>
            <a:r>
              <a:rPr lang="en-US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treatment of bipolar disorders: A systematic review and practice recommendations from the ISBD task force on chronotherapy and chronobiology. Bipolar </a:t>
            </a:r>
            <a:r>
              <a:rPr lang="en-US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Disord</a:t>
            </a:r>
            <a:r>
              <a:rPr lang="en-US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2019 Dec;21(8):741-773. </a:t>
            </a:r>
            <a:r>
              <a:rPr dirty="0"/>
              <a:t/>
            </a:r>
            <a:br>
              <a:rPr dirty="0"/>
            </a:br>
            <a:r>
              <a:rPr lang="en-US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doi</a:t>
            </a:r>
            <a:r>
              <a:rPr lang="en-US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: 10.1111/bdi.12847. </a:t>
            </a:r>
            <a:r>
              <a:rPr lang="en-US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Epub</a:t>
            </a:r>
            <a:r>
              <a:rPr lang="en-US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2019 Nov 22. PMID: 31609530</a:t>
            </a:r>
            <a:r>
              <a:rPr lang="en-US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</a:p>
          <a:p>
            <a:pPr>
              <a:lnSpc>
                <a:spcPct val="100000"/>
              </a:lnSpc>
              <a:spcAft>
                <a:spcPts val="865"/>
              </a:spcAft>
            </a:pPr>
            <a:r>
              <a:rPr lang="en-US" b="1" i="1" dirty="0"/>
              <a:t>Pharmacotherapy of Bipolar Disorder in Adults. Pharmacist’s Letter/Prescriber’s Letter. </a:t>
            </a:r>
            <a:r>
              <a:rPr lang="en-US" b="1" dirty="0"/>
              <a:t>July 2018</a:t>
            </a:r>
            <a:r>
              <a:rPr lang="en-US" b="1" i="1" dirty="0"/>
              <a:t>.</a:t>
            </a:r>
            <a:endParaRPr lang="en-US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CustomShape 1"/>
          <p:cNvSpPr/>
          <p:nvPr/>
        </p:nvSpPr>
        <p:spPr>
          <a:xfrm>
            <a:off x="457200" y="273600"/>
            <a:ext cx="8228520" cy="1144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Book Antiqua"/>
                <a:ea typeface="DejaVu Sans"/>
              </a:rPr>
              <a:t>Prevalence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451" name="CustomShape 2"/>
          <p:cNvSpPr/>
          <p:nvPr/>
        </p:nvSpPr>
        <p:spPr>
          <a:xfrm>
            <a:off x="457200" y="1604520"/>
            <a:ext cx="8228520" cy="397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1.5% of US population</a:t>
            </a:r>
            <a:endParaRPr lang="en-US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(~ 50:50 Type I and II)</a:t>
            </a:r>
            <a:endParaRPr lang="en-US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3200" b="0" u="sng" strike="noStrike" spc="-1">
                <a:solidFill>
                  <a:srgbClr val="000000"/>
                </a:solidFill>
                <a:uFillTx/>
                <a:latin typeface="Arial"/>
                <a:ea typeface="DejaVu Sans"/>
              </a:rPr>
              <a:t>Heritability</a:t>
            </a:r>
            <a:endParaRPr lang="en-US" sz="3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Identical twin: 	70%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Both parents: 	50-75%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Sibling: 		15-25%	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One parent: 		15-30%</a:t>
            </a:r>
            <a:endParaRPr lang="en-US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CustomShape 1"/>
          <p:cNvSpPr/>
          <p:nvPr/>
        </p:nvSpPr>
        <p:spPr>
          <a:xfrm>
            <a:off x="457200" y="273600"/>
            <a:ext cx="8228520" cy="1144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Book Antiqua"/>
                <a:ea typeface="DejaVu Sans"/>
              </a:rPr>
              <a:t>Course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453" name="CustomShape 2"/>
          <p:cNvSpPr/>
          <p:nvPr/>
        </p:nvSpPr>
        <p:spPr>
          <a:xfrm>
            <a:off x="457200" y="1604520"/>
            <a:ext cx="8228520" cy="397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Onset 15 – 25</a:t>
            </a:r>
            <a:endParaRPr lang="en-US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	The younger the worse</a:t>
            </a:r>
            <a:endParaRPr lang="en-US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	Mean </a:t>
            </a:r>
            <a:r>
              <a:rPr lang="en-US" sz="3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Bipolar I </a:t>
            </a:r>
            <a:r>
              <a:rPr lang="en-US" sz="3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= 18 	</a:t>
            </a:r>
            <a:endParaRPr lang="en-US" sz="3200" b="0" strike="noStrike" spc="-1" dirty="0" smtClean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en-US" sz="3200" spc="-1" dirty="0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lang="en-US" sz="3200" spc="-1" dirty="0" smtClean="0">
                <a:solidFill>
                  <a:srgbClr val="000000"/>
                </a:solidFill>
                <a:latin typeface="Arial"/>
                <a:ea typeface="DejaVu Sans"/>
              </a:rPr>
              <a:t>Mean Bipolar </a:t>
            </a:r>
            <a:r>
              <a:rPr lang="en-US" sz="3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II </a:t>
            </a:r>
            <a:r>
              <a:rPr lang="en-US" sz="3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= 22  (or delay </a:t>
            </a:r>
            <a:r>
              <a:rPr lang="en-US" sz="3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in </a:t>
            </a:r>
            <a:r>
              <a:rPr lang="en-US" sz="3200" b="0" strike="noStrike" spc="-1" dirty="0" err="1" smtClean="0">
                <a:solidFill>
                  <a:srgbClr val="000000"/>
                </a:solidFill>
                <a:latin typeface="Arial"/>
                <a:ea typeface="DejaVu Sans"/>
              </a:rPr>
              <a:t>Dx</a:t>
            </a:r>
            <a:r>
              <a:rPr lang="en-US" sz="3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)</a:t>
            </a:r>
            <a:endParaRPr lang="en-US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26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CustomShape 1"/>
          <p:cNvSpPr/>
          <p:nvPr/>
        </p:nvSpPr>
        <p:spPr>
          <a:xfrm>
            <a:off x="736560" y="3200400"/>
            <a:ext cx="7694640" cy="1293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6000" b="1" strike="noStrike" spc="-1">
                <a:solidFill>
                  <a:srgbClr val="47534C"/>
                </a:solidFill>
                <a:latin typeface="Book Antiqua"/>
                <a:ea typeface="DejaVu Sans"/>
              </a:rPr>
              <a:t>Description</a:t>
            </a:r>
            <a:endParaRPr lang="en-US" sz="6000" b="0" strike="noStrike" spc="-1">
              <a:latin typeface="Arial"/>
            </a:endParaRPr>
          </a:p>
        </p:txBody>
      </p:sp>
      <p:sp>
        <p:nvSpPr>
          <p:cNvPr id="455" name="CustomShape 2"/>
          <p:cNvSpPr/>
          <p:nvPr/>
        </p:nvSpPr>
        <p:spPr>
          <a:xfrm>
            <a:off x="736560" y="4607640"/>
            <a:ext cx="7694640" cy="522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CustomShape 1"/>
          <p:cNvSpPr/>
          <p:nvPr/>
        </p:nvSpPr>
        <p:spPr>
          <a:xfrm>
            <a:off x="426240" y="408240"/>
            <a:ext cx="8259120" cy="1037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500" b="0" strike="noStrike" spc="-1">
                <a:solidFill>
                  <a:srgbClr val="6B7D72"/>
                </a:solidFill>
                <a:latin typeface="Book Antiqua"/>
                <a:ea typeface="DejaVu Sans"/>
              </a:rPr>
              <a:t>Mood Definitions</a:t>
            </a:r>
            <a:endParaRPr lang="en-US" sz="3500" b="0" strike="noStrike" spc="-1">
              <a:latin typeface="Arial"/>
            </a:endParaRPr>
          </a:p>
        </p:txBody>
      </p:sp>
      <p:pic>
        <p:nvPicPr>
          <p:cNvPr id="457" name="Content Placeholder 3"/>
          <p:cNvPicPr/>
          <p:nvPr/>
        </p:nvPicPr>
        <p:blipFill>
          <a:blip r:embed="rId3"/>
          <a:stretch/>
        </p:blipFill>
        <p:spPr>
          <a:xfrm>
            <a:off x="1143000" y="1828800"/>
            <a:ext cx="6550920" cy="43934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CustomShape 1"/>
          <p:cNvSpPr/>
          <p:nvPr/>
        </p:nvSpPr>
        <p:spPr>
          <a:xfrm>
            <a:off x="457200" y="273600"/>
            <a:ext cx="8228520" cy="1144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Arial"/>
                <a:ea typeface="DejaVu Sans"/>
              </a:rPr>
              <a:t>Define mania: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459" name="CustomShape 2"/>
          <p:cNvSpPr/>
          <p:nvPr/>
        </p:nvSpPr>
        <p:spPr>
          <a:xfrm>
            <a:off x="457200" y="1418040"/>
            <a:ext cx="8228520" cy="4525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– 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356</TotalTime>
  <Words>2094</Words>
  <Application>Microsoft Office PowerPoint</Application>
  <PresentationFormat>On-screen Show (4:3)</PresentationFormat>
  <Paragraphs>294</Paragraphs>
  <Slides>44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44</vt:i4>
      </vt:variant>
    </vt:vector>
  </HeadingPairs>
  <TitlesOfParts>
    <vt:vector size="63" baseType="lpstr">
      <vt:lpstr>Microsoft YaHei</vt:lpstr>
      <vt:lpstr>Arial</vt:lpstr>
      <vt:lpstr>Book Antiqua</vt:lpstr>
      <vt:lpstr>Calibri</vt:lpstr>
      <vt:lpstr>Century Gothic</vt:lpstr>
      <vt:lpstr>DejaVu Sans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Alternative Meds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Bipolar</dc:title>
  <dc:subject/>
  <dc:creator>D Newman</dc:creator>
  <dc:description/>
  <cp:lastModifiedBy>Newman, David</cp:lastModifiedBy>
  <cp:revision>29</cp:revision>
  <dcterms:created xsi:type="dcterms:W3CDTF">2021-05-25T20:22:34Z</dcterms:created>
  <dcterms:modified xsi:type="dcterms:W3CDTF">2021-06-03T15:22:51Z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On-screen Show (4:3)</vt:lpwstr>
  </property>
  <property fmtid="{D5CDD505-2E9C-101B-9397-08002B2CF9AE}" pid="4" name="Slides">
    <vt:i4>12</vt:i4>
  </property>
</Properties>
</file>