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9296400" cy="14782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0228D0E-27C0-778B-37B4-320B1D513679}" name="Shepherd, Martha" initials="SM" userId="S::martha.shepherd@vumc.org::be144041-ba25-4656-97a1-01e66318608a" providerId="AD"/>
  <p188:author id="{1DC8494B-7C94-8029-01B9-010DC4DBE53F}" name="Denee Moore" initials="DM" userId="9b4373b1dbf763db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8F43B2-1EEC-4F8A-810F-F760E2EC42B6}" v="9" dt="2022-08-17T14:18:30.8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6245" autoAdjust="0"/>
  </p:normalViewPr>
  <p:slideViewPr>
    <p:cSldViewPr>
      <p:cViewPr>
        <p:scale>
          <a:sx n="160" d="100"/>
          <a:sy n="160" d="100"/>
        </p:scale>
        <p:origin x="816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8/10/relationships/authors" Target="author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41882230971128609"/>
          <c:y val="1.0722504928922818E-2"/>
          <c:w val="0.5052443569553805"/>
          <c:h val="0.75812169627882287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Practices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Safety Concerns</c:v>
                </c:pt>
                <c:pt idx="1">
                  <c:v>Personal or religious beliefs</c:v>
                </c:pt>
                <c:pt idx="2">
                  <c:v>Costs</c:v>
                </c:pt>
                <c:pt idx="3">
                  <c:v>Lack of Coverage</c:v>
                </c:pt>
                <c:pt idx="4">
                  <c:v>Transportation</c:v>
                </c:pt>
                <c:pt idx="5">
                  <c:v>Other (Please Specify)</c:v>
                </c:pt>
                <c:pt idx="6">
                  <c:v>Complexity of vaccines on Adult Immunizations</c:v>
                </c:pt>
                <c:pt idx="7">
                  <c:v>None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15</c:v>
                </c:pt>
                <c:pt idx="1">
                  <c:v>12</c:v>
                </c:pt>
                <c:pt idx="2">
                  <c:v>11</c:v>
                </c:pt>
                <c:pt idx="3">
                  <c:v>9</c:v>
                </c:pt>
                <c:pt idx="4">
                  <c:v>8</c:v>
                </c:pt>
                <c:pt idx="5">
                  <c:v>6</c:v>
                </c:pt>
                <c:pt idx="6">
                  <c:v>4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28-49A7-B273-1EFF40ECC8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25230144"/>
        <c:axId val="725232440"/>
        <c:axId val="0"/>
      </c:bar3DChart>
      <c:catAx>
        <c:axId val="7252301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25232440"/>
        <c:crosses val="autoZero"/>
        <c:auto val="1"/>
        <c:lblAlgn val="ctr"/>
        <c:lblOffset val="100"/>
        <c:noMultiLvlLbl val="0"/>
      </c:catAx>
      <c:valAx>
        <c:axId val="725232440"/>
        <c:scaling>
          <c:orientation val="minMax"/>
        </c:scaling>
        <c:delete val="0"/>
        <c:axPos val="b"/>
        <c:majorGridlines>
          <c:spPr>
            <a:ln w="25400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25230144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2.7754086836123317E-3"/>
          <c:y val="0.75590799657903895"/>
          <c:w val="0.20126614173228347"/>
          <c:h val="0.117249779185721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500" b="0" i="0" u="none" strike="noStrike" kern="1200" baseline="0">
              <a:solidFill>
                <a:schemeClr val="tx1"/>
              </a:solidFill>
              <a:highlight>
                <a:srgbClr val="FFFF00"/>
              </a:highlight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5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2600593338923885E-2"/>
          <c:y val="0.13385173484096882"/>
          <c:w val="0.93582502023351033"/>
          <c:h val="0.6362309594763473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Patient Reminder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ED4E-476E-AA65-07D0013160B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ED4E-476E-AA65-07D0013160BD}"/>
              </c:ext>
            </c:extLst>
          </c:dPt>
          <c:dLbls>
            <c:dLbl>
              <c:idx val="0"/>
              <c:layout>
                <c:manualLayout>
                  <c:x val="1.3953643155460157E-2"/>
                  <c:y val="-1.932962530586746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500" b="0" i="0" u="none" strike="noStrike" kern="1200" baseline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sz="500" b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32%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500" b="0" i="0" u="none" strike="noStrike" kern="120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ED4E-476E-AA65-07D0013160BD}"/>
                </c:ext>
              </c:extLst>
            </c:dLbl>
            <c:dLbl>
              <c:idx val="1"/>
              <c:layout>
                <c:manualLayout>
                  <c:x val="1.7709869624211033E-2"/>
                  <c:y val="-1.778566801500527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500" b="0" i="0" u="none" strike="noStrike" kern="1200" baseline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sz="500" b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58%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500" b="0" i="0" u="none" strike="noStrike" kern="120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ED4E-476E-AA65-07D0013160BD}"/>
                </c:ext>
              </c:extLst>
            </c:dLbl>
            <c:dLbl>
              <c:idx val="2"/>
              <c:layout>
                <c:manualLayout>
                  <c:x val="9.3655232308771305E-3"/>
                  <c:y val="-1.669342138684277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500" b="0" i="0" u="none" strike="noStrike" kern="1200" baseline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sz="500" b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500" b="0" i="0" u="none" strike="noStrike" kern="120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ED4E-476E-AA65-07D0013160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Unsure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0.32</c:v>
                </c:pt>
                <c:pt idx="1">
                  <c:v>0.57999999999999996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D4E-476E-AA65-07D0013160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42722816"/>
        <c:axId val="942717240"/>
        <c:axId val="0"/>
      </c:bar3DChart>
      <c:catAx>
        <c:axId val="942722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42717240"/>
        <c:crosses val="autoZero"/>
        <c:auto val="1"/>
        <c:lblAlgn val="ctr"/>
        <c:lblOffset val="100"/>
        <c:noMultiLvlLbl val="0"/>
      </c:catAx>
      <c:valAx>
        <c:axId val="942717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42722816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3890545465942255"/>
          <c:y val="0.8751378608195618"/>
          <c:w val="0.22189090681154905"/>
          <c:h val="0.124862139180438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5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675262074891178"/>
          <c:y val="0.135635605099329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5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view3D>
      <c:rotX val="2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7213962694206247"/>
          <c:y val="0.25256074702839043"/>
          <c:w val="0.71773237460027872"/>
          <c:h val="0.51566336148874337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Practice Setting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Rural </c:v>
                </c:pt>
                <c:pt idx="1">
                  <c:v>Suburban</c:v>
                </c:pt>
                <c:pt idx="2">
                  <c:v>Urban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</c:v>
                </c:pt>
                <c:pt idx="1">
                  <c:v>9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A9-42F3-A830-331BF17801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96203888"/>
        <c:axId val="596202248"/>
        <c:axId val="0"/>
      </c:bar3DChart>
      <c:catAx>
        <c:axId val="596203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96202248"/>
        <c:crosses val="autoZero"/>
        <c:auto val="1"/>
        <c:lblAlgn val="ctr"/>
        <c:lblOffset val="100"/>
        <c:noMultiLvlLbl val="0"/>
      </c:catAx>
      <c:valAx>
        <c:axId val="5962022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96203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207501636859618"/>
          <c:y val="0.85749557666331744"/>
          <c:w val="0.26803879186335439"/>
          <c:h val="0.128557568627106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5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5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330964642845237E-2"/>
          <c:y val="0.10419504089543585"/>
          <c:w val="0.77431754826791077"/>
          <c:h val="0.5765887697627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61443841854951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EBF-4537-AE79-9059F95C0A18}"/>
                </c:ext>
              </c:extLst>
            </c:dLbl>
            <c:dLbl>
              <c:idx val="1"/>
              <c:layout>
                <c:manualLayout>
                  <c:x val="4.036096046373827E-3"/>
                  <c:y val="6.85973304295597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EBF-4537-AE79-9059F95C0A18}"/>
                </c:ext>
              </c:extLst>
            </c:dLbl>
            <c:dLbl>
              <c:idx val="2"/>
              <c:layout>
                <c:manualLayout>
                  <c:x val="-7.3994239395751808E-17"/>
                  <c:y val="7.5457063472515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EBF-4537-AE79-9059F95C0A18}"/>
                </c:ext>
              </c:extLst>
            </c:dLbl>
            <c:dLbl>
              <c:idx val="3"/>
              <c:layout>
                <c:manualLayout>
                  <c:x val="1.614438418549508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EBF-4537-AE79-9059F95C0A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2019-2020 Influenza Vaccine</c:v>
                </c:pt>
                <c:pt idx="1">
                  <c:v>HPV Vaccine</c:v>
                </c:pt>
                <c:pt idx="2">
                  <c:v>Zoster Vaccine</c:v>
                </c:pt>
                <c:pt idx="3">
                  <c:v>Pneumococcal Vaccine(s)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</c:v>
                </c:pt>
                <c:pt idx="1">
                  <c:v>0.19</c:v>
                </c:pt>
                <c:pt idx="2">
                  <c:v>0.19</c:v>
                </c:pt>
                <c:pt idx="3">
                  <c:v>0.72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BF-4537-AE79-9059F95C0A1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4216576278242741E-2"/>
                  <c:y val="2.1993852119897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EBF-4537-AE79-9059F95C0A18}"/>
                </c:ext>
              </c:extLst>
            </c:dLbl>
            <c:dLbl>
              <c:idx val="1"/>
              <c:layout>
                <c:manualLayout>
                  <c:x val="8.0721920927475811E-3"/>
                  <c:y val="6.85973304295597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EBF-4537-AE79-9059F95C0A18}"/>
                </c:ext>
              </c:extLst>
            </c:dLbl>
            <c:dLbl>
              <c:idx val="2"/>
              <c:layout>
                <c:manualLayout>
                  <c:x val="-7.3994239395751808E-17"/>
                  <c:y val="1.3719466085911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EBF-4537-AE79-9059F95C0A18}"/>
                </c:ext>
              </c:extLst>
            </c:dLbl>
            <c:dLbl>
              <c:idx val="3"/>
              <c:layout>
                <c:manualLayout>
                  <c:x val="2.8252672324616531E-2"/>
                  <c:y val="1.3719466085912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EBF-4537-AE79-9059F95C0A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2019-2020 Influenza Vaccine</c:v>
                </c:pt>
                <c:pt idx="1">
                  <c:v>HPV Vaccine</c:v>
                </c:pt>
                <c:pt idx="2">
                  <c:v>Zoster Vaccine</c:v>
                </c:pt>
                <c:pt idx="3">
                  <c:v>Pneumococcal Vaccine(s)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0.47</c:v>
                </c:pt>
                <c:pt idx="1">
                  <c:v>0.72</c:v>
                </c:pt>
                <c:pt idx="2">
                  <c:v>0.75</c:v>
                </c:pt>
                <c:pt idx="3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BF-4537-AE79-9059F95C0A1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Unknown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18048023186895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EBF-4537-AE79-9059F95C0A18}"/>
                </c:ext>
              </c:extLst>
            </c:dLbl>
            <c:dLbl>
              <c:idx val="1"/>
              <c:layout>
                <c:manualLayout>
                  <c:x val="1.614438418549516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EBF-4537-AE79-9059F95C0A18}"/>
                </c:ext>
              </c:extLst>
            </c:dLbl>
            <c:dLbl>
              <c:idx val="2"/>
              <c:layout>
                <c:manualLayout>
                  <c:x val="2.0180480231868875E-2"/>
                  <c:y val="1.3719466085911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EBF-4537-AE79-9059F95C0A18}"/>
                </c:ext>
              </c:extLst>
            </c:dLbl>
            <c:dLbl>
              <c:idx val="3"/>
              <c:layout>
                <c:manualLayout>
                  <c:x val="2.825267232461638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EBF-4537-AE79-9059F95C0A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2019-2020 Influenza Vaccine</c:v>
                </c:pt>
                <c:pt idx="1">
                  <c:v>HPV Vaccine</c:v>
                </c:pt>
                <c:pt idx="2">
                  <c:v>Zoster Vaccine</c:v>
                </c:pt>
                <c:pt idx="3">
                  <c:v>Pneumococcal Vaccine(s)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0.03</c:v>
                </c:pt>
                <c:pt idx="1">
                  <c:v>0.09</c:v>
                </c:pt>
                <c:pt idx="2">
                  <c:v>0.06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EBF-4537-AE79-9059F95C0A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94919720"/>
        <c:axId val="894920376"/>
        <c:axId val="0"/>
      </c:bar3DChart>
      <c:catAx>
        <c:axId val="894919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94920376"/>
        <c:crosses val="autoZero"/>
        <c:auto val="1"/>
        <c:lblAlgn val="ctr"/>
        <c:lblOffset val="100"/>
        <c:noMultiLvlLbl val="0"/>
      </c:catAx>
      <c:valAx>
        <c:axId val="894920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94919720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33228098220145202"/>
          <c:y val="0.85917562212917464"/>
          <c:w val="0.24664392257687254"/>
          <c:h val="7.90867804842215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5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5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0.76557</cdr:y>
    </cdr:from>
    <cdr:to>
      <cdr:x>0.27927</cdr:x>
      <cdr:y>0.89073</cdr:y>
    </cdr:to>
    <cdr:sp macro="" textlink="">
      <cdr:nvSpPr>
        <cdr:cNvPr id="2" name="Text Box 25"/>
        <cdr:cNvSpPr txBox="1"/>
      </cdr:nvSpPr>
      <cdr:spPr>
        <a:xfrm xmlns:a="http://schemas.openxmlformats.org/drawingml/2006/main">
          <a:off x="-2919277" y="938368"/>
          <a:ext cx="923110" cy="15340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6350">
          <a:noFill/>
        </a:ln>
      </cdr:spPr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>
            <a:spcBef>
              <a:spcPts val="0"/>
            </a:spcBef>
            <a:spcAft>
              <a:spcPts val="0"/>
            </a:spcAft>
          </a:pPr>
          <a:r>
            <a:rPr lang="en-US" sz="500">
              <a:effectLst/>
              <a:highlight>
                <a:srgbClr val="FFFF00"/>
              </a:highligh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Percentage</a:t>
          </a:r>
          <a:r>
            <a:rPr lang="en-US" sz="500" baseline="0">
              <a:effectLst/>
              <a:highlight>
                <a:srgbClr val="FFFF00"/>
              </a:highligh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of Practices</a:t>
          </a:r>
          <a:endParaRPr lang="en-US" sz="500">
            <a:effectLst/>
            <a:highlight>
              <a:srgbClr val="FFFF00"/>
            </a:highlight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739140"/>
          </a:xfrm>
          <a:prstGeom prst="rect">
            <a:avLst/>
          </a:prstGeom>
        </p:spPr>
        <p:txBody>
          <a:bodyPr vert="horz" lIns="137579" tIns="68790" rIns="137579" bIns="68790" rtlCol="0"/>
          <a:lstStyle>
            <a:lvl1pPr algn="l">
              <a:defRPr sz="1800"/>
            </a:lvl1pPr>
          </a:lstStyle>
          <a:p>
            <a:r>
              <a:rPr lang="en-US"/>
              <a:t>AAFP Adolescent Immunization Office Champions Project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739140"/>
          </a:xfrm>
          <a:prstGeom prst="rect">
            <a:avLst/>
          </a:prstGeom>
        </p:spPr>
        <p:txBody>
          <a:bodyPr vert="horz" lIns="137579" tIns="68790" rIns="137579" bIns="68790" rtlCol="0"/>
          <a:lstStyle>
            <a:lvl1pPr algn="r">
              <a:defRPr sz="1800"/>
            </a:lvl1pPr>
          </a:lstStyle>
          <a:p>
            <a:fld id="{4B5AC0AC-3692-4701-BE17-052B4814E341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4041095"/>
            <a:ext cx="4028440" cy="739140"/>
          </a:xfrm>
          <a:prstGeom prst="rect">
            <a:avLst/>
          </a:prstGeom>
        </p:spPr>
        <p:txBody>
          <a:bodyPr vert="horz" lIns="137579" tIns="68790" rIns="137579" bIns="68790" rtlCol="0" anchor="b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14041095"/>
            <a:ext cx="4028440" cy="739140"/>
          </a:xfrm>
          <a:prstGeom prst="rect">
            <a:avLst/>
          </a:prstGeom>
        </p:spPr>
        <p:txBody>
          <a:bodyPr vert="horz" lIns="137579" tIns="68790" rIns="137579" bIns="68790" rtlCol="0" anchor="b"/>
          <a:lstStyle>
            <a:lvl1pPr algn="r">
              <a:defRPr sz="1800"/>
            </a:lvl1pPr>
          </a:lstStyle>
          <a:p>
            <a:fld id="{A0AFD493-0249-4724-B1D8-6CA51FD8D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525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739140"/>
          </a:xfrm>
          <a:prstGeom prst="rect">
            <a:avLst/>
          </a:prstGeom>
        </p:spPr>
        <p:txBody>
          <a:bodyPr vert="horz" lIns="137579" tIns="68790" rIns="137579" bIns="68790" rtlCol="0"/>
          <a:lstStyle>
            <a:lvl1pPr algn="l">
              <a:defRPr sz="1800"/>
            </a:lvl1pPr>
          </a:lstStyle>
          <a:p>
            <a:r>
              <a:rPr lang="en-US"/>
              <a:t>AAFP Adolescent Immunization Office Champions Project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739140"/>
          </a:xfrm>
          <a:prstGeom prst="rect">
            <a:avLst/>
          </a:prstGeom>
        </p:spPr>
        <p:txBody>
          <a:bodyPr vert="horz" lIns="137579" tIns="68790" rIns="137579" bIns="68790" rtlCol="0"/>
          <a:lstStyle>
            <a:lvl1pPr algn="r">
              <a:defRPr sz="1800"/>
            </a:lvl1pPr>
          </a:lstStyle>
          <a:p>
            <a:fld id="{EAB928CE-B777-425D-84ED-BBB7A146DE7D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1108075"/>
            <a:ext cx="7391400" cy="5543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7579" tIns="68790" rIns="137579" bIns="6879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7021830"/>
            <a:ext cx="7437120" cy="6652260"/>
          </a:xfrm>
          <a:prstGeom prst="rect">
            <a:avLst/>
          </a:prstGeom>
        </p:spPr>
        <p:txBody>
          <a:bodyPr vert="horz" lIns="137579" tIns="68790" rIns="137579" bIns="6879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041095"/>
            <a:ext cx="4028440" cy="739140"/>
          </a:xfrm>
          <a:prstGeom prst="rect">
            <a:avLst/>
          </a:prstGeom>
        </p:spPr>
        <p:txBody>
          <a:bodyPr vert="horz" lIns="137579" tIns="68790" rIns="137579" bIns="68790" rtlCol="0" anchor="b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14041095"/>
            <a:ext cx="4028440" cy="739140"/>
          </a:xfrm>
          <a:prstGeom prst="rect">
            <a:avLst/>
          </a:prstGeom>
        </p:spPr>
        <p:txBody>
          <a:bodyPr vert="horz" lIns="137579" tIns="68790" rIns="137579" bIns="68790" rtlCol="0" anchor="b"/>
          <a:lstStyle>
            <a:lvl1pPr algn="r">
              <a:defRPr sz="1800"/>
            </a:lvl1pPr>
          </a:lstStyle>
          <a:p>
            <a:fld id="{5111AEE0-5F9B-4CC2-BE80-F53CCA845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2671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AAFP Adolescent Immunization Office Champions Project</a:t>
            </a:r>
          </a:p>
        </p:txBody>
      </p:sp>
    </p:spTree>
    <p:extLst>
      <p:ext uri="{BB962C8B-B14F-4D97-AF65-F5344CB8AC3E}">
        <p14:creationId xmlns:p14="http://schemas.microsoft.com/office/powerpoint/2010/main" val="870593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8449-C8DE-45C4-977F-874C0A87B1E7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B95AC-AD0A-4768-AC4C-5743B67E1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48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8449-C8DE-45C4-977F-874C0A87B1E7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B95AC-AD0A-4768-AC4C-5743B67E1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242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8449-C8DE-45C4-977F-874C0A87B1E7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B95AC-AD0A-4768-AC4C-5743B67E1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87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8449-C8DE-45C4-977F-874C0A87B1E7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B95AC-AD0A-4768-AC4C-5743B67E1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3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8449-C8DE-45C4-977F-874C0A87B1E7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B95AC-AD0A-4768-AC4C-5743B67E1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69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8449-C8DE-45C4-977F-874C0A87B1E7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B95AC-AD0A-4768-AC4C-5743B67E1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71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8449-C8DE-45C4-977F-874C0A87B1E7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B95AC-AD0A-4768-AC4C-5743B67E1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572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8449-C8DE-45C4-977F-874C0A87B1E7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B95AC-AD0A-4768-AC4C-5743B67E1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8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8449-C8DE-45C4-977F-874C0A87B1E7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B95AC-AD0A-4768-AC4C-5743B67E1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5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8449-C8DE-45C4-977F-874C0A87B1E7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B95AC-AD0A-4768-AC4C-5743B67E1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188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8449-C8DE-45C4-977F-874C0A87B1E7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B95AC-AD0A-4768-AC4C-5743B67E1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591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71000">
              <a:schemeClr val="accent6">
                <a:lumMod val="20000"/>
                <a:lumOff val="80000"/>
              </a:schemeClr>
            </a:gs>
            <a:gs pos="92000">
              <a:schemeClr val="accent6">
                <a:lumMod val="20000"/>
                <a:lumOff val="80000"/>
              </a:schemeClr>
            </a:gs>
            <a:gs pos="100000">
              <a:schemeClr val="bg1">
                <a:lumMod val="9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38449-C8DE-45C4-977F-874C0A87B1E7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B95AC-AD0A-4768-AC4C-5743B67E1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923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chart" Target="../charts/chart1.xm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image" Target="../media/image1.jpe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67" y="82341"/>
            <a:ext cx="8839200" cy="523220"/>
          </a:xfrm>
          <a:prstGeom prst="rect">
            <a:avLst/>
          </a:prstGeom>
          <a:noFill/>
          <a:ln>
            <a:gradFill>
              <a:gsLst>
                <a:gs pos="0">
                  <a:schemeClr val="tx1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/>
            <a:bevelB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 Rounded MT Bold" pitchFamily="34" charset="0"/>
                <a:cs typeface="Arial" pitchFamily="34" charset="0"/>
              </a:rPr>
              <a:t>         </a:t>
            </a:r>
            <a:r>
              <a:rPr lang="en-US" sz="1350" dirty="0">
                <a:latin typeface="Arial Rounded MT Bold" pitchFamily="34" charset="0"/>
                <a:cs typeface="Arial" pitchFamily="34" charset="0"/>
              </a:rPr>
              <a:t>American Academy of Family Physicians (AAFP)</a:t>
            </a:r>
          </a:p>
          <a:p>
            <a:pPr algn="ctr"/>
            <a:r>
              <a:rPr lang="en-US" sz="1350" dirty="0">
                <a:latin typeface="Arial Rounded MT Bold" pitchFamily="34" charset="0"/>
                <a:cs typeface="Arial" pitchFamily="34" charset="0"/>
              </a:rPr>
              <a:t>Improving Adult Immunization Rates Among Racial and Ethnic Minority Populations Project</a:t>
            </a: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532" y="867296"/>
            <a:ext cx="2616342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>
                <a:latin typeface="Arial" panose="020B0604020202020204" pitchFamily="34" charset="0"/>
                <a:cs typeface="Arial" pitchFamily="34" charset="0"/>
              </a:rPr>
              <a:t>INTRODUCTION/PURPOSE: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In 2020 the AAFP was funded a Cooperative Agreement through the Centers for Disease Control and Prevention (CDC).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Funding supported two quality improvement projects designed to improve adult immunization rates: 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Among Adult Racial, Ethnic and Minority Populations 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Within Adult African American Communities</a:t>
            </a:r>
          </a:p>
          <a:p>
            <a:pPr marL="171450" lvl="1" indent="-171450">
              <a:buFont typeface="Wingdings" panose="05000000000000000000" pitchFamily="2" charset="2"/>
              <a:buChar char="§"/>
            </a:pPr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1" indent="-171450">
              <a:buFont typeface="Wingdings" panose="05000000000000000000" pitchFamily="2" charset="2"/>
              <a:buChar char="§"/>
            </a:pPr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Educate family physicians and their practice teams on effective strategies for improving adult immunization rates among the targeted populations 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endParaRPr lang="en-US" alt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en-US" altLang="en-US" sz="500" dirty="0">
                <a:latin typeface="Arial" panose="020B0604020202020204" pitchFamily="34" charset="0"/>
                <a:cs typeface="Arial" panose="020B0604020202020204" pitchFamily="34" charset="0"/>
              </a:rPr>
              <a:t>Multi-faceted "office champions" model approach:</a:t>
            </a:r>
          </a:p>
          <a:p>
            <a:pPr marL="628650" lvl="1" indent="-171450">
              <a:buFont typeface="Courier New" panose="02070309020205020404" pitchFamily="49" charset="0"/>
              <a:buChar char="o"/>
              <a:tabLst>
                <a:tab pos="573088" algn="l"/>
              </a:tabLst>
              <a:defRPr/>
            </a:pPr>
            <a:r>
              <a:rPr lang="en-US" altLang="en-US" sz="500" dirty="0">
                <a:latin typeface="Arial" panose="020B0604020202020204" pitchFamily="34" charset="0"/>
                <a:cs typeface="Arial" panose="020B0604020202020204" pitchFamily="34" charset="0"/>
              </a:rPr>
              <a:t>Improving strong physician recommendations</a:t>
            </a:r>
          </a:p>
          <a:p>
            <a:pPr marL="628650" lvl="1" indent="-171450">
              <a:buFont typeface="Courier New" panose="02070309020205020404" pitchFamily="49" charset="0"/>
              <a:buChar char="o"/>
              <a:tabLst>
                <a:tab pos="573088" algn="l"/>
              </a:tabLst>
              <a:defRPr/>
            </a:pPr>
            <a:r>
              <a:rPr lang="en-US" altLang="en-US" sz="500" dirty="0">
                <a:latin typeface="Arial" panose="020B0604020202020204" pitchFamily="34" charset="0"/>
                <a:cs typeface="Arial" panose="020B0604020202020204" pitchFamily="34" charset="0"/>
              </a:rPr>
              <a:t>Reducing missed opportunities to immunize</a:t>
            </a:r>
          </a:p>
          <a:p>
            <a:pPr marL="628650" lvl="1" indent="-171450">
              <a:buFont typeface="Courier New" panose="02070309020205020404" pitchFamily="49" charset="0"/>
              <a:buChar char="o"/>
              <a:tabLst>
                <a:tab pos="573088" algn="l"/>
              </a:tabLst>
              <a:defRPr/>
            </a:pPr>
            <a:r>
              <a:rPr lang="en-US" altLang="en-US" sz="500" dirty="0">
                <a:latin typeface="Arial" panose="020B0604020202020204" pitchFamily="34" charset="0"/>
                <a:cs typeface="Arial" panose="020B0604020202020204" pitchFamily="34" charset="0"/>
              </a:rPr>
              <a:t>Increasing awareness and acceptance of vaccines</a:t>
            </a:r>
          </a:p>
          <a:p>
            <a:pPr marL="628650" lvl="1" indent="-171450">
              <a:buFont typeface="Courier New" panose="02070309020205020404" pitchFamily="49" charset="0"/>
              <a:buChar char="o"/>
              <a:tabLst>
                <a:tab pos="573088" algn="l"/>
              </a:tabLst>
              <a:defRPr/>
            </a:pPr>
            <a:r>
              <a:rPr lang="en-US" altLang="en-US" sz="500" dirty="0">
                <a:latin typeface="Arial" panose="020B0604020202020204" pitchFamily="34" charset="0"/>
                <a:cs typeface="Arial" panose="020B0604020202020204" pitchFamily="34" charset="0"/>
              </a:rPr>
              <a:t>Evidence-based practices to improve immunization rates</a:t>
            </a:r>
          </a:p>
          <a:p>
            <a:pPr marL="174625" lvl="1" indent="-174625">
              <a:buFont typeface="Wingdings" panose="05000000000000000000" pitchFamily="2" charset="2"/>
              <a:buChar char="§"/>
            </a:pPr>
            <a:endParaRPr lang="en-US" alt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lvl="1" indent="-174625">
              <a:buFont typeface="Wingdings" panose="05000000000000000000" pitchFamily="2" charset="2"/>
              <a:buChar char="§"/>
            </a:pPr>
            <a:r>
              <a:rPr lang="en-US" altLang="en-US" sz="500" dirty="0">
                <a:latin typeface="Arial" panose="020B0604020202020204" pitchFamily="34" charset="0"/>
                <a:cs typeface="Arial" panose="020B0604020202020204" pitchFamily="34" charset="0"/>
              </a:rPr>
              <a:t>Sustaining, evaluating, and revising strategies in the long-term</a:t>
            </a:r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945" y="2430873"/>
            <a:ext cx="261292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PARTICIPATING PRACTICES: </a:t>
            </a:r>
          </a:p>
          <a:p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Nineteen family medicine practices, including residency practices are participating in this project:</a:t>
            </a:r>
            <a:endParaRPr lang="en-US" sz="500" b="1"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22983" y="877778"/>
            <a:ext cx="34550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>
                <a:latin typeface="Arial" pitchFamily="34" charset="0"/>
                <a:cs typeface="Arial" pitchFamily="34" charset="0"/>
              </a:rPr>
              <a:t>RESULTS: </a:t>
            </a:r>
            <a:r>
              <a:rPr lang="en-US" sz="500" dirty="0">
                <a:latin typeface="Arial" pitchFamily="34" charset="0"/>
                <a:cs typeface="Arial" pitchFamily="34" charset="0"/>
              </a:rPr>
              <a:t> Below are results from a practice self-assessment survey conducted by the 19 clinicians participating in the project: </a:t>
            </a:r>
            <a:endParaRPr lang="en-US" sz="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"/>
          <p:cNvSpPr txBox="1"/>
          <p:nvPr/>
        </p:nvSpPr>
        <p:spPr>
          <a:xfrm>
            <a:off x="2740253" y="4096270"/>
            <a:ext cx="334182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Figure 3: Reasons Vaccines Were Not Administered-</a:t>
            </a:r>
            <a:r>
              <a:rPr lang="en-US" sz="500" dirty="0">
                <a:latin typeface="Arial" pitchFamily="34" charset="0"/>
                <a:cs typeface="Arial" pitchFamily="34" charset="0"/>
              </a:rPr>
              <a:t> The reasons the 19 clinicians did not administer a vaccine to an adult racial and ethnic minority patient including how often each of the reasons occurred (Select all that apply).</a:t>
            </a:r>
            <a:r>
              <a:rPr 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232447" y="3720862"/>
            <a:ext cx="29140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>
                <a:latin typeface="Arial" pitchFamily="34" charset="0"/>
                <a:cs typeface="Arial" pitchFamily="34" charset="0"/>
              </a:rPr>
              <a:t>RESULTS:</a:t>
            </a:r>
            <a:r>
              <a:rPr lang="en-US" sz="500" dirty="0">
                <a:latin typeface="Arial" pitchFamily="34" charset="0"/>
                <a:cs typeface="Arial" pitchFamily="34" charset="0"/>
              </a:rPr>
              <a:t> Listed below are the action plan strategies identified by the 19 practices to improve adult immunization rates among racial and ethnic minority patients.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234259" y="3939146"/>
            <a:ext cx="28889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Figure 5</a:t>
            </a:r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: Action Plan Strategies- The percentage of practices (N=19) that have implemented the following interventions, strategies and system changes: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67189" y="2691330"/>
            <a:ext cx="2888924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>
                <a:latin typeface="Arial" pitchFamily="34" charset="0"/>
                <a:cs typeface="Arial" pitchFamily="34" charset="0"/>
              </a:rPr>
              <a:t>Limitations</a:t>
            </a:r>
            <a:r>
              <a:rPr lang="en-US" sz="500" dirty="0">
                <a:latin typeface="Arial" pitchFamily="34" charset="0"/>
                <a:cs typeface="Arial" pitchFamily="34" charset="0"/>
              </a:rPr>
              <a:t>: Listed are limitations that may have affected the results of the pre-intervention chart review: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500" dirty="0">
                <a:latin typeface="Arial" pitchFamily="34" charset="0"/>
                <a:cs typeface="Arial" pitchFamily="34" charset="0"/>
              </a:rPr>
              <a:t>Evaluating only immunization status for patients who have been seen during a specified timeframe 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500" dirty="0">
                <a:latin typeface="Arial" pitchFamily="34" charset="0"/>
                <a:cs typeface="Arial" pitchFamily="34" charset="0"/>
              </a:rPr>
              <a:t>Immunization administration for “high risk" patients were not included, which may include age groups younger than those in a vaccine-specific population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500" dirty="0">
                <a:latin typeface="Arial" pitchFamily="34" charset="0"/>
                <a:cs typeface="Arial" pitchFamily="34" charset="0"/>
              </a:rPr>
              <a:t>Each practice used their available system to randomly select their own population for the pre-intervention chart review measurement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500" dirty="0">
                <a:latin typeface="Arial" pitchFamily="34" charset="0"/>
                <a:cs typeface="Arial" pitchFamily="34" charset="0"/>
              </a:rPr>
              <a:t>Younger or healthier patients who were not seen during the influenza season may  disproportionately affect the number of younger adult patients included for the influenza measure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500" dirty="0">
                <a:latin typeface="Arial" pitchFamily="34" charset="0"/>
                <a:cs typeface="Arial" pitchFamily="34" charset="0"/>
              </a:rPr>
              <a:t>Focusing on 4 adult immunizations (Influenza, HPV, zoster and pneumococcal) as a starting point for quality improvement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19" y="6657945"/>
            <a:ext cx="40386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" b="1" i="1" dirty="0">
                <a:latin typeface="Arial" pitchFamily="34" charset="0"/>
                <a:cs typeface="Arial" pitchFamily="34" charset="0"/>
              </a:rPr>
              <a:t>Acknowledgments:  </a:t>
            </a:r>
            <a:r>
              <a:rPr lang="en-US" sz="350" i="1" dirty="0">
                <a:latin typeface="Arial" pitchFamily="34" charset="0"/>
                <a:cs typeface="Arial" pitchFamily="34" charset="0"/>
              </a:rPr>
              <a:t>The AAFP “Improving Adult Immunization Rates Among Racial and Ethnic Minority Populations" Project is supported by a Cooperative Agreement from the Centers for Disease Control and Prevention (6 NU66IP000681-02-01)  (The authors are solely responsible for the content and do not necessarily represent the official views of the CDC).  </a:t>
            </a:r>
            <a:r>
              <a:rPr lang="en-US" sz="35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350" i="1" dirty="0"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47800" y="613177"/>
            <a:ext cx="6373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Denee Moore MD FAAFP, Amra Resic MD FAAFP, Mina Khan MD FAAFP, Martha Shepherd DO MPH FAAFP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40253" y="1126758"/>
            <a:ext cx="30537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Figure 1: Barriers to Vaccinations-</a:t>
            </a:r>
            <a:r>
              <a:rPr lang="en-US" sz="500" dirty="0">
                <a:latin typeface="Arial" pitchFamily="34" charset="0"/>
                <a:cs typeface="Arial" pitchFamily="34" charset="0"/>
              </a:rPr>
              <a:t> Barriers to immunizing racial and ethnic minority adult patients in practice </a:t>
            </a:r>
            <a:endParaRPr lang="en-US" sz="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58"/>
          <p:cNvSpPr txBox="1"/>
          <p:nvPr/>
        </p:nvSpPr>
        <p:spPr>
          <a:xfrm>
            <a:off x="2728916" y="2659968"/>
            <a:ext cx="34028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5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Figure</a:t>
            </a:r>
            <a:r>
              <a:rPr lang="en-US" sz="500" b="1" kern="1200" cap="all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2</a:t>
            </a:r>
            <a:r>
              <a:rPr lang="en-US" sz="5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: Patient Re</a:t>
            </a:r>
            <a:r>
              <a:rPr lang="en-US" sz="500" b="1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minder-</a:t>
            </a:r>
            <a:r>
              <a:rPr lang="en-US" sz="500" dirty="0">
                <a:latin typeface="Arial" pitchFamily="34" charset="0"/>
                <a:cs typeface="Arial" pitchFamily="34" charset="0"/>
              </a:rPr>
              <a:t> Participating practices that provide vaccination reminders to adult racial and ethnic minority patients</a:t>
            </a:r>
            <a:endParaRPr lang="en-US" sz="50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176144" y="875133"/>
            <a:ext cx="28548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>
                <a:latin typeface="Arial" pitchFamily="34" charset="0"/>
                <a:cs typeface="Arial" pitchFamily="34" charset="0"/>
              </a:rPr>
              <a:t>RESULTS: </a:t>
            </a:r>
            <a:r>
              <a:rPr lang="en-US" sz="500" dirty="0">
                <a:latin typeface="Arial" pitchFamily="34" charset="0"/>
                <a:cs typeface="Arial" pitchFamily="34" charset="0"/>
              </a:rPr>
              <a:t>Listed below are the aggregate baseline (pre-intervention) chart review results from the 19 practices participating in the project: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67E5F8-F6EF-4180-A1D2-E642E8B1DBAF}"/>
              </a:ext>
            </a:extLst>
          </p:cNvPr>
          <p:cNvSpPr txBox="1"/>
          <p:nvPr/>
        </p:nvSpPr>
        <p:spPr>
          <a:xfrm>
            <a:off x="48719" y="5217431"/>
            <a:ext cx="2674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>
                <a:latin typeface="Arial" panose="020B0604020202020204" pitchFamily="34" charset="0"/>
                <a:cs typeface="Arial" pitchFamily="34" charset="0"/>
              </a:rPr>
              <a:t>METHODS: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500" dirty="0">
                <a:latin typeface="Arial" panose="020B0604020202020204" pitchFamily="34" charset="0"/>
                <a:cs typeface="Arial" pitchFamily="34" charset="0"/>
              </a:rPr>
              <a:t>Implementation of AAFP Office Champions Quality Improvement Model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500" dirty="0">
              <a:latin typeface="Arial" panose="020B0604020202020204" pitchFamily="34" charset="0"/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500" dirty="0">
                <a:latin typeface="Arial" panose="020B0604020202020204" pitchFamily="34" charset="0"/>
                <a:cs typeface="Arial" pitchFamily="34" charset="0"/>
              </a:rPr>
              <a:t>Completion of chart reviews </a:t>
            </a:r>
            <a:r>
              <a:rPr lang="en-US" sz="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50 random adult patient medical records, based on the provided criteria and as described in the AAFP Office Champions Quality Improvement Model:</a:t>
            </a:r>
          </a:p>
          <a:p>
            <a:pPr marL="341313" lvl="1" indent="-114300">
              <a:buFont typeface="Courier New" panose="02070309020205020404" pitchFamily="49" charset="0"/>
              <a:buChar char="o"/>
            </a:pPr>
            <a:r>
              <a:rPr lang="en-US" sz="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Pre-intervention chart review (baseline)</a:t>
            </a:r>
          </a:p>
          <a:p>
            <a:pPr marL="341313" lvl="1" indent="-114300">
              <a:buFont typeface="Courier New" panose="02070309020205020404" pitchFamily="49" charset="0"/>
              <a:buChar char="o"/>
            </a:pPr>
            <a:r>
              <a:rPr lang="en-US" sz="500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Post-intervention chart review (2</a:t>
            </a:r>
            <a:r>
              <a:rPr lang="en-US" sz="500" baseline="30000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nd</a:t>
            </a:r>
            <a:r>
              <a:rPr lang="en-US" sz="500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measurement)</a:t>
            </a:r>
          </a:p>
          <a:p>
            <a:pPr marL="341313" lvl="1" indent="-114300">
              <a:buFont typeface="Courier New" panose="02070309020205020404" pitchFamily="49" charset="0"/>
              <a:buChar char="o"/>
            </a:pPr>
            <a:r>
              <a:rPr lang="en-US" sz="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Sustainability chart review (3</a:t>
            </a:r>
            <a:r>
              <a:rPr lang="en-US" sz="5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rd</a:t>
            </a:r>
            <a:r>
              <a:rPr lang="en-US" sz="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measurement)</a:t>
            </a:r>
          </a:p>
          <a:p>
            <a:pPr marL="341313" lvl="1" indent="-114300">
              <a:buFont typeface="Courier New" panose="02070309020205020404" pitchFamily="49" charset="0"/>
              <a:buChar char="o"/>
            </a:pPr>
            <a:r>
              <a:rPr lang="en-US" sz="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sz="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valuation chart review (4</a:t>
            </a:r>
            <a:r>
              <a:rPr lang="en-US" sz="5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sz="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measurement) </a:t>
            </a:r>
          </a:p>
          <a:p>
            <a:pPr marL="341313" lvl="1" indent="-114300">
              <a:buFont typeface="Courier New" panose="02070309020205020404" pitchFamily="49" charset="0"/>
              <a:buChar char="o"/>
            </a:pPr>
            <a:endParaRPr lang="en-US" sz="5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en-US" sz="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Implementation of system changes to better integrate strategies, tools and resources to increase racial and minority adult immunization activities into the practice’s daily office routines and create a culture that encourages immunizations and continuous improvement </a:t>
            </a:r>
          </a:p>
          <a:p>
            <a:pPr marL="173038" lvl="1" indent="-173038">
              <a:buFont typeface="Arial" panose="020B0604020202020204" pitchFamily="34" charset="0"/>
              <a:buChar char="•"/>
            </a:pPr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Implementation of sustainability and evaluation plans, to revisit strategies and system changes in the long-term 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F93D6063-92C4-44E3-8498-D13AAACB0B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0813682"/>
              </p:ext>
            </p:extLst>
          </p:nvPr>
        </p:nvGraphicFramePr>
        <p:xfrm>
          <a:off x="2823993" y="1380595"/>
          <a:ext cx="3362748" cy="1310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0" name="Chart 29">
            <a:extLst>
              <a:ext uri="{FF2B5EF4-FFF2-40B4-BE49-F238E27FC236}">
                <a16:creationId xmlns:a16="http://schemas.microsoft.com/office/drawing/2014/main" id="{1605B585-A666-4D23-8609-3E50C47533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6712794"/>
              </p:ext>
            </p:extLst>
          </p:nvPr>
        </p:nvGraphicFramePr>
        <p:xfrm>
          <a:off x="2811123" y="2760376"/>
          <a:ext cx="3206599" cy="1317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Table 19">
            <a:extLst>
              <a:ext uri="{FF2B5EF4-FFF2-40B4-BE49-F238E27FC236}">
                <a16:creationId xmlns:a16="http://schemas.microsoft.com/office/drawing/2014/main" id="{98319C5B-DAE8-4B31-AE70-6A0D1C79FD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101971"/>
              </p:ext>
            </p:extLst>
          </p:nvPr>
        </p:nvGraphicFramePr>
        <p:xfrm>
          <a:off x="2826873" y="4424706"/>
          <a:ext cx="3295151" cy="173803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40044">
                  <a:extLst>
                    <a:ext uri="{9D8B030D-6E8A-4147-A177-3AD203B41FA5}">
                      <a16:colId xmlns:a16="http://schemas.microsoft.com/office/drawing/2014/main" val="414521302"/>
                    </a:ext>
                  </a:extLst>
                </a:gridCol>
                <a:gridCol w="390509">
                  <a:extLst>
                    <a:ext uri="{9D8B030D-6E8A-4147-A177-3AD203B41FA5}">
                      <a16:colId xmlns:a16="http://schemas.microsoft.com/office/drawing/2014/main" val="1954135449"/>
                    </a:ext>
                  </a:extLst>
                </a:gridCol>
                <a:gridCol w="390509">
                  <a:extLst>
                    <a:ext uri="{9D8B030D-6E8A-4147-A177-3AD203B41FA5}">
                      <a16:colId xmlns:a16="http://schemas.microsoft.com/office/drawing/2014/main" val="4284730627"/>
                    </a:ext>
                  </a:extLst>
                </a:gridCol>
                <a:gridCol w="546712">
                  <a:extLst>
                    <a:ext uri="{9D8B030D-6E8A-4147-A177-3AD203B41FA5}">
                      <a16:colId xmlns:a16="http://schemas.microsoft.com/office/drawing/2014/main" val="1737206511"/>
                    </a:ext>
                  </a:extLst>
                </a:gridCol>
                <a:gridCol w="527377">
                  <a:extLst>
                    <a:ext uri="{9D8B030D-6E8A-4147-A177-3AD203B41FA5}">
                      <a16:colId xmlns:a16="http://schemas.microsoft.com/office/drawing/2014/main" val="1871810612"/>
                    </a:ext>
                  </a:extLst>
                </a:gridCol>
              </a:tblGrid>
              <a:tr h="118234">
                <a:tc>
                  <a:txBody>
                    <a:bodyPr/>
                    <a:lstStyle/>
                    <a:p>
                      <a:pPr algn="r"/>
                      <a:endParaRPr lang="en-US"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Rarely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Sometimes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Frequently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97875"/>
                  </a:ext>
                </a:extLst>
              </a:tr>
              <a:tr h="151459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5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thought that the patient could not afford it.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456567"/>
                  </a:ext>
                </a:extLst>
              </a:tr>
              <a:tr h="154103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thought that the patient could receive it more affordably elsewhere.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521643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thought that the patient’s insurance would not cover it.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05875845"/>
                  </a:ext>
                </a:extLst>
              </a:tr>
              <a:tr h="151459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don’t stock the vaccine.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1635584"/>
                  </a:ext>
                </a:extLst>
              </a:tr>
              <a:tr h="154282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had more important issues to discuss with the patient than recommend vaccines.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31915995"/>
                  </a:ext>
                </a:extLst>
              </a:tr>
              <a:tr h="151459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thought the patient would refuse the vaccine.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63714371"/>
                  </a:ext>
                </a:extLst>
              </a:tr>
              <a:tr h="232364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thought the patient was not susceptible to the disease the vaccine protects against.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99829508"/>
                  </a:ext>
                </a:extLst>
              </a:tr>
              <a:tr h="255224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thought the patient would not accept the vaccine because of their race, cultural and/or ethnicity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42050038"/>
                  </a:ext>
                </a:extLst>
              </a:tr>
              <a:tr h="151459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Other (please specify): _________________________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70364174"/>
                  </a:ext>
                </a:extLst>
              </a:tr>
            </a:tbl>
          </a:graphicData>
        </a:graphic>
      </p:graphicFrame>
      <p:sp>
        <p:nvSpPr>
          <p:cNvPr id="40" name="Text Box 290">
            <a:extLst>
              <a:ext uri="{FF2B5EF4-FFF2-40B4-BE49-F238E27FC236}">
                <a16:creationId xmlns:a16="http://schemas.microsoft.com/office/drawing/2014/main" id="{56530AA0-D9EF-4045-92CE-10565E994116}"/>
              </a:ext>
            </a:extLst>
          </p:cNvPr>
          <p:cNvSpPr txBox="1"/>
          <p:nvPr/>
        </p:nvSpPr>
        <p:spPr>
          <a:xfrm>
            <a:off x="2841922" y="6211377"/>
            <a:ext cx="2642176" cy="332159"/>
          </a:xfrm>
          <a:prstGeom prst="rect">
            <a:avLst/>
          </a:prstGeom>
          <a:solidFill>
            <a:srgbClr val="FFFF00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5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 Answers: </a:t>
            </a:r>
            <a:r>
              <a:rPr lang="en-US" sz="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1.) Was out of stock that day; 2.) Not enough time/prioritizing; 3.) Pt refusal for certain vaccines (e.g., flu); 4.) Patient refuses, lack of standing orders; 5.) Patient refused and personal preference; 6.) Patient declines.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2E82B85-DE61-481A-9AD7-ABD2CB623452}"/>
              </a:ext>
            </a:extLst>
          </p:cNvPr>
          <p:cNvSpPr txBox="1"/>
          <p:nvPr/>
        </p:nvSpPr>
        <p:spPr>
          <a:xfrm>
            <a:off x="6186741" y="1112240"/>
            <a:ext cx="29223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Figure 4: Administration of Vaccinations-</a:t>
            </a:r>
            <a:r>
              <a:rPr lang="en-US" sz="500" dirty="0">
                <a:latin typeface="Arial" pitchFamily="34" charset="0"/>
                <a:cs typeface="Arial" pitchFamily="34" charset="0"/>
              </a:rPr>
              <a:t> The administration of the four (4) vaccines measured during the baseline timeframe (October 1, 2019-October 1, 2020)</a:t>
            </a:r>
            <a:endParaRPr lang="en-US" sz="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7B7CCA40-6B6B-417C-8BBB-960175A57D7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02730"/>
            <a:ext cx="2027792" cy="1136416"/>
          </a:xfrm>
          <a:prstGeom prst="rect">
            <a:avLst/>
          </a:prstGeom>
          <a:noFill/>
          <a:ln w="25400">
            <a:solidFill>
              <a:schemeClr val="tx1">
                <a:alpha val="83000"/>
              </a:schemeClr>
            </a:solidFill>
          </a:ln>
        </p:spPr>
      </p:pic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BC410CF4-1F1D-4148-81E0-6D349CFF24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2599953"/>
              </p:ext>
            </p:extLst>
          </p:nvPr>
        </p:nvGraphicFramePr>
        <p:xfrm>
          <a:off x="170316" y="4032323"/>
          <a:ext cx="2276663" cy="1138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2604D02-E846-4C9F-964A-1E07AA2A5B46}"/>
              </a:ext>
            </a:extLst>
          </p:cNvPr>
          <p:cNvSpPr txBox="1"/>
          <p:nvPr/>
        </p:nvSpPr>
        <p:spPr>
          <a:xfrm>
            <a:off x="3581400" y="3374775"/>
            <a:ext cx="3810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>
                <a:latin typeface="Arial" panose="020B0604020202020204" pitchFamily="34" charset="0"/>
                <a:cs typeface="Arial" panose="020B0604020202020204" pitchFamily="34" charset="0"/>
              </a:rPr>
              <a:t>(6)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EBB991A-293D-4ACB-B6AC-A71BF5BE0120}"/>
              </a:ext>
            </a:extLst>
          </p:cNvPr>
          <p:cNvSpPr txBox="1"/>
          <p:nvPr/>
        </p:nvSpPr>
        <p:spPr>
          <a:xfrm>
            <a:off x="4291533" y="3154624"/>
            <a:ext cx="3810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>
                <a:latin typeface="Arial" panose="020B0604020202020204" pitchFamily="34" charset="0"/>
                <a:cs typeface="Arial" panose="020B0604020202020204" pitchFamily="34" charset="0"/>
              </a:rPr>
              <a:t>(11)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77FA166-8645-47BA-9E9B-B2E364E33387}"/>
              </a:ext>
            </a:extLst>
          </p:cNvPr>
          <p:cNvSpPr txBox="1"/>
          <p:nvPr/>
        </p:nvSpPr>
        <p:spPr>
          <a:xfrm>
            <a:off x="5029200" y="3580046"/>
            <a:ext cx="3810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</a:p>
        </p:txBody>
      </p:sp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DA04219F-BCF8-4E11-85EB-231299870A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5052928"/>
              </p:ext>
            </p:extLst>
          </p:nvPr>
        </p:nvGraphicFramePr>
        <p:xfrm>
          <a:off x="6222118" y="1219200"/>
          <a:ext cx="3146605" cy="1534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3" name="Table 23">
            <a:extLst>
              <a:ext uri="{FF2B5EF4-FFF2-40B4-BE49-F238E27FC236}">
                <a16:creationId xmlns:a16="http://schemas.microsoft.com/office/drawing/2014/main" id="{B1C69A71-171D-45E1-940C-7FF55371DF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650993"/>
              </p:ext>
            </p:extLst>
          </p:nvPr>
        </p:nvGraphicFramePr>
        <p:xfrm>
          <a:off x="6338561" y="4171299"/>
          <a:ext cx="2669927" cy="2565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099">
                  <a:extLst>
                    <a:ext uri="{9D8B030D-6E8A-4147-A177-3AD203B41FA5}">
                      <a16:colId xmlns:a16="http://schemas.microsoft.com/office/drawing/2014/main" val="338713622"/>
                    </a:ext>
                  </a:extLst>
                </a:gridCol>
                <a:gridCol w="450840">
                  <a:extLst>
                    <a:ext uri="{9D8B030D-6E8A-4147-A177-3AD203B41FA5}">
                      <a16:colId xmlns:a16="http://schemas.microsoft.com/office/drawing/2014/main" val="4257805702"/>
                    </a:ext>
                  </a:extLst>
                </a:gridCol>
                <a:gridCol w="323842">
                  <a:extLst>
                    <a:ext uri="{9D8B030D-6E8A-4147-A177-3AD203B41FA5}">
                      <a16:colId xmlns:a16="http://schemas.microsoft.com/office/drawing/2014/main" val="270165967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4256427963"/>
                    </a:ext>
                  </a:extLst>
                </a:gridCol>
                <a:gridCol w="615146">
                  <a:extLst>
                    <a:ext uri="{9D8B030D-6E8A-4147-A177-3AD203B41FA5}">
                      <a16:colId xmlns:a16="http://schemas.microsoft.com/office/drawing/2014/main" val="2883838107"/>
                    </a:ext>
                  </a:extLst>
                </a:gridCol>
              </a:tblGrid>
              <a:tr h="196698">
                <a:tc>
                  <a:txBody>
                    <a:bodyPr/>
                    <a:lstStyle/>
                    <a:p>
                      <a:endParaRPr lang="en-US" sz="4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Influenza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HPV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Pneumococcal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706509"/>
                  </a:ext>
                </a:extLst>
              </a:tr>
              <a:tr h="157277">
                <a:tc>
                  <a:txBody>
                    <a:bodyPr/>
                    <a:lstStyle/>
                    <a:p>
                      <a:r>
                        <a:rPr lang="en-US" sz="4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Vaccination assessments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101429"/>
                  </a:ext>
                </a:extLst>
              </a:tr>
              <a:tr h="221406">
                <a:tc>
                  <a:txBody>
                    <a:bodyPr/>
                    <a:lstStyle/>
                    <a:p>
                      <a:r>
                        <a:rPr lang="en-US" sz="4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Vaccination knowledge increased among clinicians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561172"/>
                  </a:ext>
                </a:extLst>
              </a:tr>
              <a:tr h="221406">
                <a:tc>
                  <a:txBody>
                    <a:bodyPr/>
                    <a:lstStyle/>
                    <a:p>
                      <a:r>
                        <a:rPr lang="en-US" sz="4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Making a strong recommendation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8059872"/>
                  </a:ext>
                </a:extLst>
              </a:tr>
              <a:tr h="154984">
                <a:tc>
                  <a:txBody>
                    <a:bodyPr/>
                    <a:lstStyle/>
                    <a:p>
                      <a:r>
                        <a:rPr lang="en-US" sz="4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Referral for vaccinations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261924"/>
                  </a:ext>
                </a:extLst>
              </a:tr>
              <a:tr h="221406">
                <a:tc>
                  <a:txBody>
                    <a:bodyPr/>
                    <a:lstStyle/>
                    <a:p>
                      <a:r>
                        <a:rPr lang="en-US" sz="4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Vaccination statuses documented in EHR/IIS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79116"/>
                  </a:ext>
                </a:extLst>
              </a:tr>
              <a:tr h="221406">
                <a:tc>
                  <a:txBody>
                    <a:bodyPr/>
                    <a:lstStyle/>
                    <a:p>
                      <a:r>
                        <a:rPr lang="en-US" sz="4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Culturally competent vaccination materials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9127"/>
                  </a:ext>
                </a:extLst>
              </a:tr>
              <a:tr h="287827">
                <a:tc>
                  <a:txBody>
                    <a:bodyPr/>
                    <a:lstStyle/>
                    <a:p>
                      <a:r>
                        <a:rPr lang="en-US" sz="4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Explanation of knowledge regarding valid contraindications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842077"/>
                  </a:ext>
                </a:extLst>
              </a:tr>
              <a:tr h="154984">
                <a:tc>
                  <a:txBody>
                    <a:bodyPr/>
                    <a:lstStyle/>
                    <a:p>
                      <a:r>
                        <a:rPr lang="en-US" sz="4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Reducing missed opportunities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751897"/>
                  </a:ext>
                </a:extLst>
              </a:tr>
              <a:tr h="221406">
                <a:tc>
                  <a:txBody>
                    <a:bodyPr/>
                    <a:lstStyle/>
                    <a:p>
                      <a:r>
                        <a:rPr lang="en-US" sz="4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 about the receipt of vaccines after referral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44472"/>
                  </a:ext>
                </a:extLst>
              </a:tr>
              <a:tr h="1549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Standing Orders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125856"/>
                  </a:ext>
                </a:extLst>
              </a:tr>
              <a:tr h="196698">
                <a:tc>
                  <a:txBody>
                    <a:bodyPr/>
                    <a:lstStyle/>
                    <a:p>
                      <a:r>
                        <a:rPr lang="en-US" sz="4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Reminder/Recall Systems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77757"/>
                  </a:ext>
                </a:extLst>
              </a:tr>
            </a:tbl>
          </a:graphicData>
        </a:graphic>
      </p:graphicFrame>
      <p:pic>
        <p:nvPicPr>
          <p:cNvPr id="33" name="Picture 32" descr="brand logo">
            <a:extLst>
              <a:ext uri="{FF2B5EF4-FFF2-40B4-BE49-F238E27FC236}">
                <a16:creationId xmlns:a16="http://schemas.microsoft.com/office/drawing/2014/main" id="{4902E1C9-8DD7-48A2-98BF-F4079A23364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37" y="106395"/>
            <a:ext cx="1045563" cy="2139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7800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3535</TotalTime>
  <Words>1035</Words>
  <Application>Microsoft Office PowerPoint</Application>
  <PresentationFormat>On-screen Show (4:3)</PresentationFormat>
  <Paragraphs>177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Rounded MT Bold</vt:lpstr>
      <vt:lpstr>Calibri</vt:lpstr>
      <vt:lpstr>Courier New</vt:lpstr>
      <vt:lpstr>Tahoma</vt:lpstr>
      <vt:lpstr>Wingdings</vt:lpstr>
      <vt:lpstr>Office Theme</vt:lpstr>
      <vt:lpstr>PowerPoint Presentation</vt:lpstr>
    </vt:vector>
  </TitlesOfParts>
  <Company>American Academy of Family Physicians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Rover</dc:creator>
  <cp:lastModifiedBy>Pam Carter-Smith</cp:lastModifiedBy>
  <cp:revision>219</cp:revision>
  <cp:lastPrinted>2015-05-05T15:12:37Z</cp:lastPrinted>
  <dcterms:created xsi:type="dcterms:W3CDTF">2013-10-23T14:04:47Z</dcterms:created>
  <dcterms:modified xsi:type="dcterms:W3CDTF">2022-08-23T13:23:49Z</dcterms:modified>
</cp:coreProperties>
</file>