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84" r:id="rId5"/>
    <p:sldId id="260" r:id="rId6"/>
    <p:sldId id="263" r:id="rId7"/>
    <p:sldId id="262" r:id="rId8"/>
    <p:sldId id="267" r:id="rId9"/>
    <p:sldId id="290" r:id="rId10"/>
    <p:sldId id="268" r:id="rId11"/>
    <p:sldId id="270" r:id="rId12"/>
    <p:sldId id="271" r:id="rId13"/>
    <p:sldId id="277" r:id="rId14"/>
    <p:sldId id="289" r:id="rId15"/>
    <p:sldId id="273" r:id="rId16"/>
    <p:sldId id="280" r:id="rId17"/>
    <p:sldId id="276" r:id="rId18"/>
    <p:sldId id="274" r:id="rId19"/>
    <p:sldId id="275" r:id="rId20"/>
    <p:sldId id="281" r:id="rId21"/>
    <p:sldId id="279" r:id="rId22"/>
    <p:sldId id="282" r:id="rId23"/>
    <p:sldId id="291" r:id="rId24"/>
    <p:sldId id="28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CBD"/>
    <a:srgbClr val="FFFF00"/>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autoAdjust="0"/>
    <p:restoredTop sz="54675" autoAdjust="0"/>
  </p:normalViewPr>
  <p:slideViewPr>
    <p:cSldViewPr>
      <p:cViewPr>
        <p:scale>
          <a:sx n="115" d="100"/>
          <a:sy n="115" d="100"/>
        </p:scale>
        <p:origin x="-804"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3150" y="-90"/>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36876-B3DE-4E67-AC6D-4A190E8058C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C508A31-5B39-472C-AE4D-6BFFD3A99073}">
      <dgm:prSet phldrT="[Text]"/>
      <dgm:spPr>
        <a:solidFill>
          <a:schemeClr val="accent6">
            <a:lumMod val="75000"/>
          </a:schemeClr>
        </a:solidFill>
        <a:ln>
          <a:solidFill>
            <a:schemeClr val="accent4">
              <a:lumMod val="40000"/>
              <a:lumOff val="60000"/>
            </a:schemeClr>
          </a:solidFill>
        </a:ln>
      </dgm:spPr>
      <dgm:t>
        <a:bodyPr/>
        <a:lstStyle/>
        <a:p>
          <a:r>
            <a:rPr lang="en-US" dirty="0"/>
            <a:t>A brief counseling technique</a:t>
          </a:r>
        </a:p>
      </dgm:t>
    </dgm:pt>
    <dgm:pt modelId="{E898F2FD-1665-4DF1-B24D-3C01390505F0}" type="parTrans" cxnId="{36FFEBF7-38A4-4864-AB36-7AEA5F145EB8}">
      <dgm:prSet/>
      <dgm:spPr/>
      <dgm:t>
        <a:bodyPr/>
        <a:lstStyle/>
        <a:p>
          <a:endParaRPr lang="en-US"/>
        </a:p>
      </dgm:t>
    </dgm:pt>
    <dgm:pt modelId="{94028AEE-0DFB-4B73-A74C-D89E07A2E672}" type="sibTrans" cxnId="{36FFEBF7-38A4-4864-AB36-7AEA5F145EB8}">
      <dgm:prSet/>
      <dgm:spPr/>
      <dgm:t>
        <a:bodyPr/>
        <a:lstStyle/>
        <a:p>
          <a:endParaRPr lang="en-US"/>
        </a:p>
      </dgm:t>
    </dgm:pt>
    <dgm:pt modelId="{07E081E9-083A-49A0-A1BF-9E608B3019C8}">
      <dgm:prSet phldrT="[Text]"/>
      <dgm:spPr>
        <a:solidFill>
          <a:schemeClr val="accent6">
            <a:lumMod val="75000"/>
          </a:schemeClr>
        </a:solidFill>
      </dgm:spPr>
      <dgm:t>
        <a:bodyPr/>
        <a:lstStyle/>
        <a:p>
          <a:r>
            <a:rPr lang="en-US" dirty="0">
              <a:solidFill>
                <a:schemeClr val="bg1"/>
              </a:solidFill>
            </a:rPr>
            <a:t>Tailored for primary care</a:t>
          </a:r>
        </a:p>
      </dgm:t>
    </dgm:pt>
    <dgm:pt modelId="{7B1C2717-677A-4536-991F-7661605983BC}" type="parTrans" cxnId="{A1B3CD73-EEE8-40C6-A9D7-5BE3D32E7FEC}">
      <dgm:prSet/>
      <dgm:spPr/>
      <dgm:t>
        <a:bodyPr/>
        <a:lstStyle/>
        <a:p>
          <a:endParaRPr lang="en-US"/>
        </a:p>
      </dgm:t>
    </dgm:pt>
    <dgm:pt modelId="{F8A1BA8B-84E5-45DD-A175-410DA9EA460E}" type="sibTrans" cxnId="{A1B3CD73-EEE8-40C6-A9D7-5BE3D32E7FEC}">
      <dgm:prSet/>
      <dgm:spPr/>
      <dgm:t>
        <a:bodyPr/>
        <a:lstStyle/>
        <a:p>
          <a:endParaRPr lang="en-US"/>
        </a:p>
      </dgm:t>
    </dgm:pt>
    <dgm:pt modelId="{D0F76050-4F45-4B1E-8001-353108C00605}">
      <dgm:prSet/>
      <dgm:spPr>
        <a:solidFill>
          <a:schemeClr val="accent6">
            <a:lumMod val="75000"/>
          </a:schemeClr>
        </a:solidFill>
      </dgm:spPr>
      <dgm:t>
        <a:bodyPr/>
        <a:lstStyle/>
        <a:p>
          <a:r>
            <a:rPr lang="en-US" dirty="0"/>
            <a:t>For the delivery of empathy</a:t>
          </a:r>
        </a:p>
      </dgm:t>
    </dgm:pt>
    <dgm:pt modelId="{5A1597AB-9672-4C50-BDF1-01FF3E342C1F}" type="parTrans" cxnId="{126D3216-0F23-463D-9A0D-4EA8931E55A0}">
      <dgm:prSet/>
      <dgm:spPr/>
      <dgm:t>
        <a:bodyPr/>
        <a:lstStyle/>
        <a:p>
          <a:endParaRPr lang="en-US"/>
        </a:p>
      </dgm:t>
    </dgm:pt>
    <dgm:pt modelId="{A39A7DF3-AAC2-4A85-85D0-8C8A3F482FC6}" type="sibTrans" cxnId="{126D3216-0F23-463D-9A0D-4EA8931E55A0}">
      <dgm:prSet/>
      <dgm:spPr/>
      <dgm:t>
        <a:bodyPr/>
        <a:lstStyle/>
        <a:p>
          <a:endParaRPr lang="en-US"/>
        </a:p>
      </dgm:t>
    </dgm:pt>
    <dgm:pt modelId="{92B48AEF-3416-4606-A340-366FCFDA464E}">
      <dgm:prSet/>
      <dgm:spPr/>
      <dgm:t>
        <a:bodyPr/>
        <a:lstStyle/>
        <a:p>
          <a:r>
            <a:rPr lang="en-US" dirty="0"/>
            <a:t>So that the patient feels understood.</a:t>
          </a:r>
        </a:p>
      </dgm:t>
    </dgm:pt>
    <dgm:pt modelId="{7B12CBDD-93B6-4D16-9B69-76A500C31129}" type="parTrans" cxnId="{D4B77228-5B37-4A0F-8948-4301840975B7}">
      <dgm:prSet/>
      <dgm:spPr/>
      <dgm:t>
        <a:bodyPr/>
        <a:lstStyle/>
        <a:p>
          <a:endParaRPr lang="en-US"/>
        </a:p>
      </dgm:t>
    </dgm:pt>
    <dgm:pt modelId="{9374DE20-C7E9-46D8-8DE2-A9D1E80F9D28}" type="sibTrans" cxnId="{D4B77228-5B37-4A0F-8948-4301840975B7}">
      <dgm:prSet/>
      <dgm:spPr/>
      <dgm:t>
        <a:bodyPr/>
        <a:lstStyle/>
        <a:p>
          <a:endParaRPr lang="en-US"/>
        </a:p>
      </dgm:t>
    </dgm:pt>
    <dgm:pt modelId="{AAA8B24E-2328-478C-8C41-DEA6C1ED8152}" type="pres">
      <dgm:prSet presAssocID="{B9436876-B3DE-4E67-AC6D-4A190E8058CD}" presName="rootnode" presStyleCnt="0">
        <dgm:presLayoutVars>
          <dgm:chMax/>
          <dgm:chPref/>
          <dgm:dir/>
          <dgm:animLvl val="lvl"/>
        </dgm:presLayoutVars>
      </dgm:prSet>
      <dgm:spPr/>
      <dgm:t>
        <a:bodyPr/>
        <a:lstStyle/>
        <a:p>
          <a:endParaRPr lang="en-US"/>
        </a:p>
      </dgm:t>
    </dgm:pt>
    <dgm:pt modelId="{18E69D98-5EB6-49A8-A0BE-1B43916CC412}" type="pres">
      <dgm:prSet presAssocID="{8C508A31-5B39-472C-AE4D-6BFFD3A99073}" presName="composite" presStyleCnt="0"/>
      <dgm:spPr/>
    </dgm:pt>
    <dgm:pt modelId="{EFB22A32-CD96-4904-AE0A-21E5668221F1}" type="pres">
      <dgm:prSet presAssocID="{8C508A31-5B39-472C-AE4D-6BFFD3A99073}" presName="bentUpArrow1" presStyleLbl="alignImgPlace1" presStyleIdx="0" presStyleCnt="3"/>
      <dgm:spPr/>
    </dgm:pt>
    <dgm:pt modelId="{9A67F4A9-8A12-4EED-8648-E7BBA1424F95}" type="pres">
      <dgm:prSet presAssocID="{8C508A31-5B39-472C-AE4D-6BFFD3A99073}" presName="ParentText" presStyleLbl="node1" presStyleIdx="0" presStyleCnt="4">
        <dgm:presLayoutVars>
          <dgm:chMax val="1"/>
          <dgm:chPref val="1"/>
          <dgm:bulletEnabled val="1"/>
        </dgm:presLayoutVars>
      </dgm:prSet>
      <dgm:spPr/>
      <dgm:t>
        <a:bodyPr/>
        <a:lstStyle/>
        <a:p>
          <a:endParaRPr lang="en-US"/>
        </a:p>
      </dgm:t>
    </dgm:pt>
    <dgm:pt modelId="{3411E02F-66C4-464B-BC8F-C971BCC4A892}" type="pres">
      <dgm:prSet presAssocID="{8C508A31-5B39-472C-AE4D-6BFFD3A99073}" presName="ChildText" presStyleLbl="revTx" presStyleIdx="0" presStyleCnt="3">
        <dgm:presLayoutVars>
          <dgm:chMax val="0"/>
          <dgm:chPref val="0"/>
          <dgm:bulletEnabled val="1"/>
        </dgm:presLayoutVars>
      </dgm:prSet>
      <dgm:spPr/>
    </dgm:pt>
    <dgm:pt modelId="{3B92A22D-9345-4CA3-A068-E91FE3044508}" type="pres">
      <dgm:prSet presAssocID="{94028AEE-0DFB-4B73-A74C-D89E07A2E672}" presName="sibTrans" presStyleCnt="0"/>
      <dgm:spPr/>
    </dgm:pt>
    <dgm:pt modelId="{26F5A64F-C1E6-4FB6-BB8C-B299AB1EBCD6}" type="pres">
      <dgm:prSet presAssocID="{07E081E9-083A-49A0-A1BF-9E608B3019C8}" presName="composite" presStyleCnt="0"/>
      <dgm:spPr/>
    </dgm:pt>
    <dgm:pt modelId="{EC172F48-6E79-4F14-B0AC-72B8DAA7A793}" type="pres">
      <dgm:prSet presAssocID="{07E081E9-083A-49A0-A1BF-9E608B3019C8}" presName="bentUpArrow1" presStyleLbl="alignImgPlace1" presStyleIdx="1" presStyleCnt="3"/>
      <dgm:spPr/>
    </dgm:pt>
    <dgm:pt modelId="{024AEC6D-363A-4908-A66B-44B48B16FA85}" type="pres">
      <dgm:prSet presAssocID="{07E081E9-083A-49A0-A1BF-9E608B3019C8}" presName="ParentText" presStyleLbl="node1" presStyleIdx="1" presStyleCnt="4">
        <dgm:presLayoutVars>
          <dgm:chMax val="1"/>
          <dgm:chPref val="1"/>
          <dgm:bulletEnabled val="1"/>
        </dgm:presLayoutVars>
      </dgm:prSet>
      <dgm:spPr/>
      <dgm:t>
        <a:bodyPr/>
        <a:lstStyle/>
        <a:p>
          <a:endParaRPr lang="en-US"/>
        </a:p>
      </dgm:t>
    </dgm:pt>
    <dgm:pt modelId="{DE41FAA9-A26D-4FA9-8BBA-A2C891B77F90}" type="pres">
      <dgm:prSet presAssocID="{07E081E9-083A-49A0-A1BF-9E608B3019C8}" presName="ChildText" presStyleLbl="revTx" presStyleIdx="1" presStyleCnt="3">
        <dgm:presLayoutVars>
          <dgm:chMax val="0"/>
          <dgm:chPref val="0"/>
          <dgm:bulletEnabled val="1"/>
        </dgm:presLayoutVars>
      </dgm:prSet>
      <dgm:spPr/>
    </dgm:pt>
    <dgm:pt modelId="{0A42FA9E-5B59-4F37-BED8-B01B5151CFF9}" type="pres">
      <dgm:prSet presAssocID="{F8A1BA8B-84E5-45DD-A175-410DA9EA460E}" presName="sibTrans" presStyleCnt="0"/>
      <dgm:spPr/>
    </dgm:pt>
    <dgm:pt modelId="{F0D937D2-86C9-4E54-B687-D5141861CD11}" type="pres">
      <dgm:prSet presAssocID="{D0F76050-4F45-4B1E-8001-353108C00605}" presName="composite" presStyleCnt="0"/>
      <dgm:spPr/>
    </dgm:pt>
    <dgm:pt modelId="{3660C61A-4D02-4287-9688-9C25B3E51385}" type="pres">
      <dgm:prSet presAssocID="{D0F76050-4F45-4B1E-8001-353108C00605}" presName="bentUpArrow1" presStyleLbl="alignImgPlace1" presStyleIdx="2" presStyleCnt="3"/>
      <dgm:spPr/>
    </dgm:pt>
    <dgm:pt modelId="{FCFAD6B3-32AE-4AD2-ACB2-B65F9FD82B98}" type="pres">
      <dgm:prSet presAssocID="{D0F76050-4F45-4B1E-8001-353108C00605}" presName="ParentText" presStyleLbl="node1" presStyleIdx="2" presStyleCnt="4" custLinFactNeighborX="8278" custLinFactNeighborY="-3513">
        <dgm:presLayoutVars>
          <dgm:chMax val="1"/>
          <dgm:chPref val="1"/>
          <dgm:bulletEnabled val="1"/>
        </dgm:presLayoutVars>
      </dgm:prSet>
      <dgm:spPr/>
      <dgm:t>
        <a:bodyPr/>
        <a:lstStyle/>
        <a:p>
          <a:endParaRPr lang="en-US"/>
        </a:p>
      </dgm:t>
    </dgm:pt>
    <dgm:pt modelId="{078AE024-DFEB-442A-9F88-6019DD2E1572}" type="pres">
      <dgm:prSet presAssocID="{D0F76050-4F45-4B1E-8001-353108C00605}" presName="ChildText" presStyleLbl="revTx" presStyleIdx="2" presStyleCnt="3">
        <dgm:presLayoutVars>
          <dgm:chMax val="0"/>
          <dgm:chPref val="0"/>
          <dgm:bulletEnabled val="1"/>
        </dgm:presLayoutVars>
      </dgm:prSet>
      <dgm:spPr/>
    </dgm:pt>
    <dgm:pt modelId="{0A899CF7-7FCA-455C-A0C4-78A94742436E}" type="pres">
      <dgm:prSet presAssocID="{A39A7DF3-AAC2-4A85-85D0-8C8A3F482FC6}" presName="sibTrans" presStyleCnt="0"/>
      <dgm:spPr/>
    </dgm:pt>
    <dgm:pt modelId="{55C50A52-1339-4DEF-8C6A-42F13E3DE148}" type="pres">
      <dgm:prSet presAssocID="{92B48AEF-3416-4606-A340-366FCFDA464E}" presName="composite" presStyleCnt="0"/>
      <dgm:spPr/>
    </dgm:pt>
    <dgm:pt modelId="{F45E0129-FF95-4AC0-8251-5C3D586B2527}" type="pres">
      <dgm:prSet presAssocID="{92B48AEF-3416-4606-A340-366FCFDA464E}" presName="ParentText" presStyleLbl="node1" presStyleIdx="3" presStyleCnt="4" custLinFactNeighborX="8278" custLinFactNeighborY="-3513">
        <dgm:presLayoutVars>
          <dgm:chMax val="1"/>
          <dgm:chPref val="1"/>
          <dgm:bulletEnabled val="1"/>
        </dgm:presLayoutVars>
      </dgm:prSet>
      <dgm:spPr/>
      <dgm:t>
        <a:bodyPr/>
        <a:lstStyle/>
        <a:p>
          <a:endParaRPr lang="en-US"/>
        </a:p>
      </dgm:t>
    </dgm:pt>
  </dgm:ptLst>
  <dgm:cxnLst>
    <dgm:cxn modelId="{D4B77228-5B37-4A0F-8948-4301840975B7}" srcId="{B9436876-B3DE-4E67-AC6D-4A190E8058CD}" destId="{92B48AEF-3416-4606-A340-366FCFDA464E}" srcOrd="3" destOrd="0" parTransId="{7B12CBDD-93B6-4D16-9B69-76A500C31129}" sibTransId="{9374DE20-C7E9-46D8-8DE2-A9D1E80F9D28}"/>
    <dgm:cxn modelId="{14D3E453-DA8B-488A-AD65-82DA565BA108}" type="presOf" srcId="{92B48AEF-3416-4606-A340-366FCFDA464E}" destId="{F45E0129-FF95-4AC0-8251-5C3D586B2527}" srcOrd="0" destOrd="0" presId="urn:microsoft.com/office/officeart/2005/8/layout/StepDownProcess"/>
    <dgm:cxn modelId="{36FFEBF7-38A4-4864-AB36-7AEA5F145EB8}" srcId="{B9436876-B3DE-4E67-AC6D-4A190E8058CD}" destId="{8C508A31-5B39-472C-AE4D-6BFFD3A99073}" srcOrd="0" destOrd="0" parTransId="{E898F2FD-1665-4DF1-B24D-3C01390505F0}" sibTransId="{94028AEE-0DFB-4B73-A74C-D89E07A2E672}"/>
    <dgm:cxn modelId="{1DFD6FCA-FC34-4530-B29A-4A8F07D839F0}" type="presOf" srcId="{B9436876-B3DE-4E67-AC6D-4A190E8058CD}" destId="{AAA8B24E-2328-478C-8C41-DEA6C1ED8152}" srcOrd="0" destOrd="0" presId="urn:microsoft.com/office/officeart/2005/8/layout/StepDownProcess"/>
    <dgm:cxn modelId="{B7D13D89-2022-4237-B1C1-831FE9EC439A}" type="presOf" srcId="{07E081E9-083A-49A0-A1BF-9E608B3019C8}" destId="{024AEC6D-363A-4908-A66B-44B48B16FA85}" srcOrd="0" destOrd="0" presId="urn:microsoft.com/office/officeart/2005/8/layout/StepDownProcess"/>
    <dgm:cxn modelId="{A1B3CD73-EEE8-40C6-A9D7-5BE3D32E7FEC}" srcId="{B9436876-B3DE-4E67-AC6D-4A190E8058CD}" destId="{07E081E9-083A-49A0-A1BF-9E608B3019C8}" srcOrd="1" destOrd="0" parTransId="{7B1C2717-677A-4536-991F-7661605983BC}" sibTransId="{F8A1BA8B-84E5-45DD-A175-410DA9EA460E}"/>
    <dgm:cxn modelId="{4EE53A77-A576-4BCD-97E3-128ABAE45F3C}" type="presOf" srcId="{D0F76050-4F45-4B1E-8001-353108C00605}" destId="{FCFAD6B3-32AE-4AD2-ACB2-B65F9FD82B98}" srcOrd="0" destOrd="0" presId="urn:microsoft.com/office/officeart/2005/8/layout/StepDownProcess"/>
    <dgm:cxn modelId="{F9F17C98-9C4C-46F1-86DC-55FA6848F3C6}" type="presOf" srcId="{8C508A31-5B39-472C-AE4D-6BFFD3A99073}" destId="{9A67F4A9-8A12-4EED-8648-E7BBA1424F95}" srcOrd="0" destOrd="0" presId="urn:microsoft.com/office/officeart/2005/8/layout/StepDownProcess"/>
    <dgm:cxn modelId="{126D3216-0F23-463D-9A0D-4EA8931E55A0}" srcId="{B9436876-B3DE-4E67-AC6D-4A190E8058CD}" destId="{D0F76050-4F45-4B1E-8001-353108C00605}" srcOrd="2" destOrd="0" parTransId="{5A1597AB-9672-4C50-BDF1-01FF3E342C1F}" sibTransId="{A39A7DF3-AAC2-4A85-85D0-8C8A3F482FC6}"/>
    <dgm:cxn modelId="{C3B545EC-27D9-48CF-B0B2-EF7B2679C12C}" type="presParOf" srcId="{AAA8B24E-2328-478C-8C41-DEA6C1ED8152}" destId="{18E69D98-5EB6-49A8-A0BE-1B43916CC412}" srcOrd="0" destOrd="0" presId="urn:microsoft.com/office/officeart/2005/8/layout/StepDownProcess"/>
    <dgm:cxn modelId="{8966DFE6-25C6-4B68-8328-53C0614F6EA7}" type="presParOf" srcId="{18E69D98-5EB6-49A8-A0BE-1B43916CC412}" destId="{EFB22A32-CD96-4904-AE0A-21E5668221F1}" srcOrd="0" destOrd="0" presId="urn:microsoft.com/office/officeart/2005/8/layout/StepDownProcess"/>
    <dgm:cxn modelId="{71345D54-2DF0-4CE2-9312-FADA3ED0458C}" type="presParOf" srcId="{18E69D98-5EB6-49A8-A0BE-1B43916CC412}" destId="{9A67F4A9-8A12-4EED-8648-E7BBA1424F95}" srcOrd="1" destOrd="0" presId="urn:microsoft.com/office/officeart/2005/8/layout/StepDownProcess"/>
    <dgm:cxn modelId="{6B5294CF-FAE7-45C7-98F0-E97B230FA63D}" type="presParOf" srcId="{18E69D98-5EB6-49A8-A0BE-1B43916CC412}" destId="{3411E02F-66C4-464B-BC8F-C971BCC4A892}" srcOrd="2" destOrd="0" presId="urn:microsoft.com/office/officeart/2005/8/layout/StepDownProcess"/>
    <dgm:cxn modelId="{A41D5D8D-92C2-414A-9CAD-574F39851F6D}" type="presParOf" srcId="{AAA8B24E-2328-478C-8C41-DEA6C1ED8152}" destId="{3B92A22D-9345-4CA3-A068-E91FE3044508}" srcOrd="1" destOrd="0" presId="urn:microsoft.com/office/officeart/2005/8/layout/StepDownProcess"/>
    <dgm:cxn modelId="{B5F4E2E1-70B5-438F-A9D9-46738450DEC3}" type="presParOf" srcId="{AAA8B24E-2328-478C-8C41-DEA6C1ED8152}" destId="{26F5A64F-C1E6-4FB6-BB8C-B299AB1EBCD6}" srcOrd="2" destOrd="0" presId="urn:microsoft.com/office/officeart/2005/8/layout/StepDownProcess"/>
    <dgm:cxn modelId="{BAB4EBFC-A870-4EB2-99ED-0AA34325DB42}" type="presParOf" srcId="{26F5A64F-C1E6-4FB6-BB8C-B299AB1EBCD6}" destId="{EC172F48-6E79-4F14-B0AC-72B8DAA7A793}" srcOrd="0" destOrd="0" presId="urn:microsoft.com/office/officeart/2005/8/layout/StepDownProcess"/>
    <dgm:cxn modelId="{FB45D133-381F-4CC7-8A34-16130DAF707C}" type="presParOf" srcId="{26F5A64F-C1E6-4FB6-BB8C-B299AB1EBCD6}" destId="{024AEC6D-363A-4908-A66B-44B48B16FA85}" srcOrd="1" destOrd="0" presId="urn:microsoft.com/office/officeart/2005/8/layout/StepDownProcess"/>
    <dgm:cxn modelId="{23F1325B-76EB-4231-9A51-EE51718CD8B5}" type="presParOf" srcId="{26F5A64F-C1E6-4FB6-BB8C-B299AB1EBCD6}" destId="{DE41FAA9-A26D-4FA9-8BBA-A2C891B77F90}" srcOrd="2" destOrd="0" presId="urn:microsoft.com/office/officeart/2005/8/layout/StepDownProcess"/>
    <dgm:cxn modelId="{26D4998A-82FD-4B8C-95D4-DB0F20871DCB}" type="presParOf" srcId="{AAA8B24E-2328-478C-8C41-DEA6C1ED8152}" destId="{0A42FA9E-5B59-4F37-BED8-B01B5151CFF9}" srcOrd="3" destOrd="0" presId="urn:microsoft.com/office/officeart/2005/8/layout/StepDownProcess"/>
    <dgm:cxn modelId="{504E6761-1788-49D5-B7F3-CD0AC72A8E2C}" type="presParOf" srcId="{AAA8B24E-2328-478C-8C41-DEA6C1ED8152}" destId="{F0D937D2-86C9-4E54-B687-D5141861CD11}" srcOrd="4" destOrd="0" presId="urn:microsoft.com/office/officeart/2005/8/layout/StepDownProcess"/>
    <dgm:cxn modelId="{C9C97636-9A81-4D5E-B796-2A3734F2531D}" type="presParOf" srcId="{F0D937D2-86C9-4E54-B687-D5141861CD11}" destId="{3660C61A-4D02-4287-9688-9C25B3E51385}" srcOrd="0" destOrd="0" presId="urn:microsoft.com/office/officeart/2005/8/layout/StepDownProcess"/>
    <dgm:cxn modelId="{B1EBCCA3-D5FC-40FC-A1EF-7DA7C202E4D4}" type="presParOf" srcId="{F0D937D2-86C9-4E54-B687-D5141861CD11}" destId="{FCFAD6B3-32AE-4AD2-ACB2-B65F9FD82B98}" srcOrd="1" destOrd="0" presId="urn:microsoft.com/office/officeart/2005/8/layout/StepDownProcess"/>
    <dgm:cxn modelId="{B34681D7-0949-42F1-B63F-6921D991701E}" type="presParOf" srcId="{F0D937D2-86C9-4E54-B687-D5141861CD11}" destId="{078AE024-DFEB-442A-9F88-6019DD2E1572}" srcOrd="2" destOrd="0" presId="urn:microsoft.com/office/officeart/2005/8/layout/StepDownProcess"/>
    <dgm:cxn modelId="{362F58EE-0030-4F39-A246-DFED55C35F00}" type="presParOf" srcId="{AAA8B24E-2328-478C-8C41-DEA6C1ED8152}" destId="{0A899CF7-7FCA-455C-A0C4-78A94742436E}" srcOrd="5" destOrd="0" presId="urn:microsoft.com/office/officeart/2005/8/layout/StepDownProcess"/>
    <dgm:cxn modelId="{00B6645B-5D18-4C46-BD12-104078CD7251}" type="presParOf" srcId="{AAA8B24E-2328-478C-8C41-DEA6C1ED8152}" destId="{55C50A52-1339-4DEF-8C6A-42F13E3DE148}" srcOrd="6" destOrd="0" presId="urn:microsoft.com/office/officeart/2005/8/layout/StepDownProcess"/>
    <dgm:cxn modelId="{683CE7A0-195C-4D4B-BE11-CE1518785B07}" type="presParOf" srcId="{55C50A52-1339-4DEF-8C6A-42F13E3DE148}" destId="{F45E0129-FF95-4AC0-8251-5C3D586B2527}" srcOrd="0" destOrd="0" presId="urn:microsoft.com/office/officeart/2005/8/layout/StepDown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22A32-CD96-4904-AE0A-21E5668221F1}">
      <dsp:nvSpPr>
        <dsp:cNvPr id="0" name=""/>
        <dsp:cNvSpPr/>
      </dsp:nvSpPr>
      <dsp:spPr>
        <a:xfrm rot="5400000">
          <a:off x="804790" y="1021514"/>
          <a:ext cx="897112" cy="102133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67F4A9-8A12-4EED-8648-E7BBA1424F95}">
      <dsp:nvSpPr>
        <dsp:cNvPr id="0" name=""/>
        <dsp:cNvSpPr/>
      </dsp:nvSpPr>
      <dsp:spPr>
        <a:xfrm>
          <a:off x="567110" y="27048"/>
          <a:ext cx="1510208" cy="1057097"/>
        </a:xfrm>
        <a:prstGeom prst="roundRect">
          <a:avLst>
            <a:gd name="adj" fmla="val 16670"/>
          </a:avLst>
        </a:prstGeom>
        <a:solidFill>
          <a:schemeClr val="accent6">
            <a:lumMod val="7500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 brief counseling technique</a:t>
          </a:r>
        </a:p>
      </dsp:txBody>
      <dsp:txXfrm>
        <a:off x="618723" y="78661"/>
        <a:ext cx="1406982" cy="953871"/>
      </dsp:txXfrm>
    </dsp:sp>
    <dsp:sp modelId="{3411E02F-66C4-464B-BC8F-C971BCC4A892}">
      <dsp:nvSpPr>
        <dsp:cNvPr id="0" name=""/>
        <dsp:cNvSpPr/>
      </dsp:nvSpPr>
      <dsp:spPr>
        <a:xfrm>
          <a:off x="2077319" y="127866"/>
          <a:ext cx="1098381" cy="854392"/>
        </a:xfrm>
        <a:prstGeom prst="rect">
          <a:avLst/>
        </a:prstGeom>
        <a:noFill/>
        <a:ln>
          <a:noFill/>
        </a:ln>
        <a:effectLst/>
      </dsp:spPr>
      <dsp:style>
        <a:lnRef idx="0">
          <a:scrgbClr r="0" g="0" b="0"/>
        </a:lnRef>
        <a:fillRef idx="0">
          <a:scrgbClr r="0" g="0" b="0"/>
        </a:fillRef>
        <a:effectRef idx="0">
          <a:scrgbClr r="0" g="0" b="0"/>
        </a:effectRef>
        <a:fontRef idx="minor"/>
      </dsp:style>
    </dsp:sp>
    <dsp:sp modelId="{EC172F48-6E79-4F14-B0AC-72B8DAA7A793}">
      <dsp:nvSpPr>
        <dsp:cNvPr id="0" name=""/>
        <dsp:cNvSpPr/>
      </dsp:nvSpPr>
      <dsp:spPr>
        <a:xfrm rot="5400000">
          <a:off x="2056914" y="2208983"/>
          <a:ext cx="897112" cy="102133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4AEC6D-363A-4908-A66B-44B48B16FA85}">
      <dsp:nvSpPr>
        <dsp:cNvPr id="0" name=""/>
        <dsp:cNvSpPr/>
      </dsp:nvSpPr>
      <dsp:spPr>
        <a:xfrm>
          <a:off x="1819233" y="1214517"/>
          <a:ext cx="1510208" cy="1057097"/>
        </a:xfrm>
        <a:prstGeom prst="roundRect">
          <a:avLst>
            <a:gd name="adj" fmla="val 166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rPr>
            <a:t>Tailored for primary care</a:t>
          </a:r>
        </a:p>
      </dsp:txBody>
      <dsp:txXfrm>
        <a:off x="1870846" y="1266130"/>
        <a:ext cx="1406982" cy="953871"/>
      </dsp:txXfrm>
    </dsp:sp>
    <dsp:sp modelId="{DE41FAA9-A26D-4FA9-8BBA-A2C891B77F90}">
      <dsp:nvSpPr>
        <dsp:cNvPr id="0" name=""/>
        <dsp:cNvSpPr/>
      </dsp:nvSpPr>
      <dsp:spPr>
        <a:xfrm>
          <a:off x="3329442" y="1315335"/>
          <a:ext cx="1098381" cy="854392"/>
        </a:xfrm>
        <a:prstGeom prst="rect">
          <a:avLst/>
        </a:prstGeom>
        <a:noFill/>
        <a:ln>
          <a:noFill/>
        </a:ln>
        <a:effectLst/>
      </dsp:spPr>
      <dsp:style>
        <a:lnRef idx="0">
          <a:scrgbClr r="0" g="0" b="0"/>
        </a:lnRef>
        <a:fillRef idx="0">
          <a:scrgbClr r="0" g="0" b="0"/>
        </a:fillRef>
        <a:effectRef idx="0">
          <a:scrgbClr r="0" g="0" b="0"/>
        </a:effectRef>
        <a:fontRef idx="minor"/>
      </dsp:style>
    </dsp:sp>
    <dsp:sp modelId="{3660C61A-4D02-4287-9688-9C25B3E51385}">
      <dsp:nvSpPr>
        <dsp:cNvPr id="0" name=""/>
        <dsp:cNvSpPr/>
      </dsp:nvSpPr>
      <dsp:spPr>
        <a:xfrm rot="5400000">
          <a:off x="3309037" y="3396452"/>
          <a:ext cx="897112" cy="102133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AD6B3-32AE-4AD2-ACB2-B65F9FD82B98}">
      <dsp:nvSpPr>
        <dsp:cNvPr id="0" name=""/>
        <dsp:cNvSpPr/>
      </dsp:nvSpPr>
      <dsp:spPr>
        <a:xfrm>
          <a:off x="3196372" y="2364850"/>
          <a:ext cx="1510208" cy="1057097"/>
        </a:xfrm>
        <a:prstGeom prst="roundRect">
          <a:avLst>
            <a:gd name="adj" fmla="val 166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For the delivery of empathy</a:t>
          </a:r>
        </a:p>
      </dsp:txBody>
      <dsp:txXfrm>
        <a:off x="3247985" y="2416463"/>
        <a:ext cx="1406982" cy="953871"/>
      </dsp:txXfrm>
    </dsp:sp>
    <dsp:sp modelId="{078AE024-DFEB-442A-9F88-6019DD2E1572}">
      <dsp:nvSpPr>
        <dsp:cNvPr id="0" name=""/>
        <dsp:cNvSpPr/>
      </dsp:nvSpPr>
      <dsp:spPr>
        <a:xfrm>
          <a:off x="4581566" y="2502804"/>
          <a:ext cx="1098381" cy="854392"/>
        </a:xfrm>
        <a:prstGeom prst="rect">
          <a:avLst/>
        </a:prstGeom>
        <a:noFill/>
        <a:ln>
          <a:noFill/>
        </a:ln>
        <a:effectLst/>
      </dsp:spPr>
      <dsp:style>
        <a:lnRef idx="0">
          <a:scrgbClr r="0" g="0" b="0"/>
        </a:lnRef>
        <a:fillRef idx="0">
          <a:scrgbClr r="0" g="0" b="0"/>
        </a:fillRef>
        <a:effectRef idx="0">
          <a:scrgbClr r="0" g="0" b="0"/>
        </a:effectRef>
        <a:fontRef idx="minor"/>
      </dsp:style>
    </dsp:sp>
    <dsp:sp modelId="{F45E0129-FF95-4AC0-8251-5C3D586B2527}">
      <dsp:nvSpPr>
        <dsp:cNvPr id="0" name=""/>
        <dsp:cNvSpPr/>
      </dsp:nvSpPr>
      <dsp:spPr>
        <a:xfrm>
          <a:off x="4448495" y="3552318"/>
          <a:ext cx="1510208" cy="10570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 that the patient feels understood.</a:t>
          </a:r>
        </a:p>
      </dsp:txBody>
      <dsp:txXfrm>
        <a:off x="4500108" y="3603931"/>
        <a:ext cx="1406982" cy="95387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82A74D-C0A3-4979-8EE1-780E259EB21F}" type="datetimeFigureOut">
              <a:rPr lang="en-US" smtClean="0"/>
              <a:t>9/17/2019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CE937BA-4E8B-4B59-8515-FAD73EAB7FDC}" type="slidenum">
              <a:rPr lang="en-US" smtClean="0"/>
              <a:t>‹#›</a:t>
            </a:fld>
            <a:endParaRPr lang="en-US"/>
          </a:p>
        </p:txBody>
      </p:sp>
    </p:spTree>
    <p:extLst>
      <p:ext uri="{BB962C8B-B14F-4D97-AF65-F5344CB8AC3E}">
        <p14:creationId xmlns:p14="http://schemas.microsoft.com/office/powerpoint/2010/main" val="3188050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CF547A-A8C3-4B01-AD1F-6130E47F7359}" type="datetimeFigureOut">
              <a:rPr lang="en-US" smtClean="0"/>
              <a:t>9/17/2019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EB2D093-CBFE-4126-82DF-BC5FC1818CF6}" type="slidenum">
              <a:rPr lang="en-US" smtClean="0"/>
              <a:t>‹#›</a:t>
            </a:fld>
            <a:endParaRPr lang="en-US"/>
          </a:p>
        </p:txBody>
      </p:sp>
    </p:spTree>
    <p:extLst>
      <p:ext uri="{BB962C8B-B14F-4D97-AF65-F5344CB8AC3E}">
        <p14:creationId xmlns:p14="http://schemas.microsoft.com/office/powerpoint/2010/main" val="61975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a:t>
            </a:fld>
            <a:endParaRPr lang="en-US"/>
          </a:p>
        </p:txBody>
      </p:sp>
    </p:spTree>
    <p:extLst>
      <p:ext uri="{BB962C8B-B14F-4D97-AF65-F5344CB8AC3E}">
        <p14:creationId xmlns:p14="http://schemas.microsoft.com/office/powerpoint/2010/main" val="63902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10</a:t>
            </a:fld>
            <a:endParaRPr lang="en-US"/>
          </a:p>
        </p:txBody>
      </p:sp>
    </p:spTree>
    <p:extLst>
      <p:ext uri="{BB962C8B-B14F-4D97-AF65-F5344CB8AC3E}">
        <p14:creationId xmlns:p14="http://schemas.microsoft.com/office/powerpoint/2010/main" val="27828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11</a:t>
            </a:fld>
            <a:endParaRPr lang="en-US"/>
          </a:p>
        </p:txBody>
      </p:sp>
    </p:spTree>
    <p:extLst>
      <p:ext uri="{BB962C8B-B14F-4D97-AF65-F5344CB8AC3E}">
        <p14:creationId xmlns:p14="http://schemas.microsoft.com/office/powerpoint/2010/main" val="96413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12</a:t>
            </a:fld>
            <a:endParaRPr lang="en-US"/>
          </a:p>
        </p:txBody>
      </p:sp>
    </p:spTree>
    <p:extLst>
      <p:ext uri="{BB962C8B-B14F-4D97-AF65-F5344CB8AC3E}">
        <p14:creationId xmlns:p14="http://schemas.microsoft.com/office/powerpoint/2010/main" val="347490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13</a:t>
            </a:fld>
            <a:endParaRPr lang="en-US"/>
          </a:p>
        </p:txBody>
      </p:sp>
    </p:spTree>
    <p:extLst>
      <p:ext uri="{BB962C8B-B14F-4D97-AF65-F5344CB8AC3E}">
        <p14:creationId xmlns:p14="http://schemas.microsoft.com/office/powerpoint/2010/main" val="267916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14</a:t>
            </a:fld>
            <a:endParaRPr lang="en-US"/>
          </a:p>
        </p:txBody>
      </p:sp>
    </p:spTree>
    <p:extLst>
      <p:ext uri="{BB962C8B-B14F-4D97-AF65-F5344CB8AC3E}">
        <p14:creationId xmlns:p14="http://schemas.microsoft.com/office/powerpoint/2010/main" val="118572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15</a:t>
            </a:fld>
            <a:endParaRPr lang="en-US"/>
          </a:p>
        </p:txBody>
      </p:sp>
    </p:spTree>
    <p:extLst>
      <p:ext uri="{BB962C8B-B14F-4D97-AF65-F5344CB8AC3E}">
        <p14:creationId xmlns:p14="http://schemas.microsoft.com/office/powerpoint/2010/main" val="356206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16</a:t>
            </a:fld>
            <a:endParaRPr lang="en-US"/>
          </a:p>
        </p:txBody>
      </p:sp>
    </p:spTree>
    <p:extLst>
      <p:ext uri="{BB962C8B-B14F-4D97-AF65-F5344CB8AC3E}">
        <p14:creationId xmlns:p14="http://schemas.microsoft.com/office/powerpoint/2010/main" val="376499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17</a:t>
            </a:fld>
            <a:endParaRPr lang="en-US"/>
          </a:p>
        </p:txBody>
      </p:sp>
    </p:spTree>
    <p:extLst>
      <p:ext uri="{BB962C8B-B14F-4D97-AF65-F5344CB8AC3E}">
        <p14:creationId xmlns:p14="http://schemas.microsoft.com/office/powerpoint/2010/main" val="2118702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18</a:t>
            </a:fld>
            <a:endParaRPr lang="en-US"/>
          </a:p>
        </p:txBody>
      </p:sp>
    </p:spTree>
    <p:extLst>
      <p:ext uri="{BB962C8B-B14F-4D97-AF65-F5344CB8AC3E}">
        <p14:creationId xmlns:p14="http://schemas.microsoft.com/office/powerpoint/2010/main" val="848696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19</a:t>
            </a:fld>
            <a:endParaRPr lang="en-US"/>
          </a:p>
        </p:txBody>
      </p:sp>
    </p:spTree>
    <p:extLst>
      <p:ext uri="{BB962C8B-B14F-4D97-AF65-F5344CB8AC3E}">
        <p14:creationId xmlns:p14="http://schemas.microsoft.com/office/powerpoint/2010/main" val="164371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2</a:t>
            </a:fld>
            <a:endParaRPr lang="en-US"/>
          </a:p>
        </p:txBody>
      </p:sp>
    </p:spTree>
    <p:extLst>
      <p:ext uri="{BB962C8B-B14F-4D97-AF65-F5344CB8AC3E}">
        <p14:creationId xmlns:p14="http://schemas.microsoft.com/office/powerpoint/2010/main" val="323431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20</a:t>
            </a:fld>
            <a:endParaRPr lang="en-US"/>
          </a:p>
        </p:txBody>
      </p:sp>
    </p:spTree>
    <p:extLst>
      <p:ext uri="{BB962C8B-B14F-4D97-AF65-F5344CB8AC3E}">
        <p14:creationId xmlns:p14="http://schemas.microsoft.com/office/powerpoint/2010/main" val="3280422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21</a:t>
            </a:fld>
            <a:endParaRPr lang="en-US"/>
          </a:p>
        </p:txBody>
      </p:sp>
    </p:spTree>
    <p:extLst>
      <p:ext uri="{BB962C8B-B14F-4D97-AF65-F5344CB8AC3E}">
        <p14:creationId xmlns:p14="http://schemas.microsoft.com/office/powerpoint/2010/main" val="384967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3</a:t>
            </a:fld>
            <a:endParaRPr lang="en-US"/>
          </a:p>
        </p:txBody>
      </p:sp>
    </p:spTree>
    <p:extLst>
      <p:ext uri="{BB962C8B-B14F-4D97-AF65-F5344CB8AC3E}">
        <p14:creationId xmlns:p14="http://schemas.microsoft.com/office/powerpoint/2010/main" val="303094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4</a:t>
            </a:fld>
            <a:endParaRPr lang="en-US"/>
          </a:p>
        </p:txBody>
      </p:sp>
    </p:spTree>
    <p:extLst>
      <p:ext uri="{BB962C8B-B14F-4D97-AF65-F5344CB8AC3E}">
        <p14:creationId xmlns:p14="http://schemas.microsoft.com/office/powerpoint/2010/main" val="192097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7D728AF-0D13-1340-8428-78B7302B36AE}" type="slidenum">
              <a:rPr lang="en-US" smtClean="0"/>
              <a:t>5</a:t>
            </a:fld>
            <a:endParaRPr lang="en-US"/>
          </a:p>
        </p:txBody>
      </p:sp>
    </p:spTree>
    <p:extLst>
      <p:ext uri="{BB962C8B-B14F-4D97-AF65-F5344CB8AC3E}">
        <p14:creationId xmlns:p14="http://schemas.microsoft.com/office/powerpoint/2010/main" val="125960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6</a:t>
            </a:fld>
            <a:endParaRPr lang="en-US"/>
          </a:p>
        </p:txBody>
      </p:sp>
    </p:spTree>
    <p:extLst>
      <p:ext uri="{BB962C8B-B14F-4D97-AF65-F5344CB8AC3E}">
        <p14:creationId xmlns:p14="http://schemas.microsoft.com/office/powerpoint/2010/main" val="58044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7</a:t>
            </a:fld>
            <a:endParaRPr lang="en-US"/>
          </a:p>
        </p:txBody>
      </p:sp>
    </p:spTree>
    <p:extLst>
      <p:ext uri="{BB962C8B-B14F-4D97-AF65-F5344CB8AC3E}">
        <p14:creationId xmlns:p14="http://schemas.microsoft.com/office/powerpoint/2010/main" val="308804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8</a:t>
            </a:fld>
            <a:endParaRPr lang="en-US"/>
          </a:p>
        </p:txBody>
      </p:sp>
    </p:spTree>
    <p:extLst>
      <p:ext uri="{BB962C8B-B14F-4D97-AF65-F5344CB8AC3E}">
        <p14:creationId xmlns:p14="http://schemas.microsoft.com/office/powerpoint/2010/main" val="416289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2D093-CBFE-4126-82DF-BC5FC1818CF6}" type="slidenum">
              <a:rPr lang="en-US" smtClean="0"/>
              <a:t>9</a:t>
            </a:fld>
            <a:endParaRPr lang="en-US"/>
          </a:p>
        </p:txBody>
      </p:sp>
    </p:spTree>
    <p:extLst>
      <p:ext uri="{BB962C8B-B14F-4D97-AF65-F5344CB8AC3E}">
        <p14:creationId xmlns:p14="http://schemas.microsoft.com/office/powerpoint/2010/main" val="76873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493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40</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tan@virginia.edu" TargetMode="External"/><Relationship Id="rId2" Type="http://schemas.openxmlformats.org/officeDocument/2006/relationships/hyperlink" Target="mailto:claudiaallen@virginia.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arianstuart.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pubmedcentral.nih.gov/redirect3.cgi?&amp;&amp;reftype=ftxt&amp;artid=181054&amp;iid=5809&amp;jid=130&amp;availability=free&amp;&amp;http://www.psychiatrist.com/pcc/redirect/v01n02p035.htm"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dirty="0"/>
              <a:t>The Art and Science of BATHE: </a:t>
            </a:r>
            <a:br>
              <a:rPr lang="en-US" dirty="0"/>
            </a:br>
            <a:r>
              <a:rPr lang="en-US" sz="4000" dirty="0"/>
              <a:t>A foundational brief therapy tool </a:t>
            </a:r>
            <a:br>
              <a:rPr lang="en-US" sz="4000" dirty="0"/>
            </a:br>
            <a:r>
              <a:rPr lang="en-US" sz="4000" dirty="0"/>
              <a:t>that learners use (and love) </a:t>
            </a:r>
          </a:p>
        </p:txBody>
      </p:sp>
      <p:sp>
        <p:nvSpPr>
          <p:cNvPr id="3" name="Subtitle 2"/>
          <p:cNvSpPr>
            <a:spLocks noGrp="1"/>
          </p:cNvSpPr>
          <p:nvPr>
            <p:ph type="subTitle" idx="1"/>
          </p:nvPr>
        </p:nvSpPr>
        <p:spPr>
          <a:xfrm>
            <a:off x="1371600" y="3505200"/>
            <a:ext cx="6400800" cy="1752600"/>
          </a:xfrm>
        </p:spPr>
        <p:txBody>
          <a:bodyPr>
            <a:normAutofit fontScale="92500" lnSpcReduction="10000"/>
          </a:bodyPr>
          <a:lstStyle/>
          <a:p>
            <a:r>
              <a:rPr lang="en-US" sz="3000" dirty="0"/>
              <a:t>Claudia W. Allen, PhD, JD, ABPP</a:t>
            </a:r>
          </a:p>
          <a:p>
            <a:r>
              <a:rPr lang="en-US" sz="3000" dirty="0"/>
              <a:t>Joseph Tan, PhD</a:t>
            </a:r>
          </a:p>
          <a:p>
            <a:r>
              <a:rPr lang="en-US" sz="2300" dirty="0"/>
              <a:t>University of Virginia Family Medicine Residency</a:t>
            </a:r>
          </a:p>
          <a:p>
            <a:r>
              <a:rPr lang="en-US" sz="2300" dirty="0"/>
              <a:t>September 21, 2019</a:t>
            </a:r>
          </a:p>
        </p:txBody>
      </p:sp>
    </p:spTree>
    <p:extLst>
      <p:ext uri="{BB962C8B-B14F-4D97-AF65-F5344CB8AC3E}">
        <p14:creationId xmlns:p14="http://schemas.microsoft.com/office/powerpoint/2010/main" val="101185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066800"/>
            <a:ext cx="3124200" cy="468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20903019">
            <a:off x="228598" y="1874247"/>
            <a:ext cx="2438400" cy="1323439"/>
          </a:xfrm>
          <a:prstGeom prst="rect">
            <a:avLst/>
          </a:prstGeom>
          <a:noFill/>
        </p:spPr>
        <p:txBody>
          <a:bodyPr wrap="square" rtlCol="0">
            <a:spAutoFit/>
          </a:bodyPr>
          <a:lstStyle/>
          <a:p>
            <a:r>
              <a:rPr lang="en-US" sz="4000" dirty="0"/>
              <a:t>The Art:</a:t>
            </a:r>
          </a:p>
          <a:p>
            <a:r>
              <a:rPr lang="en-US" sz="4000" dirty="0"/>
              <a:t>Let’s try it!</a:t>
            </a:r>
          </a:p>
        </p:txBody>
      </p:sp>
    </p:spTree>
    <p:extLst>
      <p:ext uri="{BB962C8B-B14F-4D97-AF65-F5344CB8AC3E}">
        <p14:creationId xmlns:p14="http://schemas.microsoft.com/office/powerpoint/2010/main" val="2733046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499197"/>
            <a:ext cx="972807" cy="648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838200"/>
            <a:ext cx="8229600" cy="685800"/>
          </a:xfrm>
        </p:spPr>
        <p:txBody>
          <a:bodyPr>
            <a:normAutofit fontScale="90000"/>
          </a:bodyPr>
          <a:lstStyle/>
          <a:p>
            <a:r>
              <a:rPr lang="en-US" dirty="0"/>
              <a:t>The Art: Let’s Practice</a:t>
            </a:r>
          </a:p>
        </p:txBody>
      </p:sp>
      <p:sp>
        <p:nvSpPr>
          <p:cNvPr id="3" name="Content Placeholder 2"/>
          <p:cNvSpPr>
            <a:spLocks noGrp="1"/>
          </p:cNvSpPr>
          <p:nvPr>
            <p:ph idx="1"/>
          </p:nvPr>
        </p:nvSpPr>
        <p:spPr>
          <a:xfrm>
            <a:off x="1143000" y="1524000"/>
            <a:ext cx="7086600" cy="2392363"/>
          </a:xfrm>
        </p:spPr>
        <p:txBody>
          <a:bodyPr>
            <a:normAutofit/>
          </a:bodyPr>
          <a:lstStyle/>
          <a:p>
            <a:pPr marL="0" indent="0">
              <a:buNone/>
            </a:pPr>
            <a:r>
              <a:rPr lang="en-US" sz="2000" dirty="0" smtClean="0"/>
              <a:t>Pair up and BATHE (use your cheat sheet) (5 mins.)</a:t>
            </a:r>
          </a:p>
          <a:p>
            <a:pPr marL="0" indent="0">
              <a:buNone/>
            </a:pPr>
            <a:r>
              <a:rPr lang="en-US" sz="2000" dirty="0" smtClean="0"/>
              <a:t>We’ll pause and take questions after the first pair (2 mins.) </a:t>
            </a:r>
          </a:p>
          <a:p>
            <a:pPr marL="0" indent="0">
              <a:buNone/>
            </a:pPr>
            <a:r>
              <a:rPr lang="en-US" sz="2000" dirty="0" smtClean="0"/>
              <a:t>Then you’ll switch roles and do it again (5 mins.)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05187"/>
            <a:ext cx="3762375" cy="247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5638800"/>
            <a:ext cx="6781800" cy="369332"/>
          </a:xfrm>
          <a:prstGeom prst="rect">
            <a:avLst/>
          </a:prstGeom>
          <a:noFill/>
        </p:spPr>
        <p:txBody>
          <a:bodyPr wrap="square" rtlCol="0">
            <a:spAutoFit/>
          </a:bodyPr>
          <a:lstStyle/>
          <a:p>
            <a:r>
              <a:rPr lang="en-US" i="1" dirty="0"/>
              <a:t> </a:t>
            </a:r>
            <a:r>
              <a:rPr lang="en-US" i="1" dirty="0" smtClean="0"/>
              <a:t>        </a:t>
            </a:r>
            <a:r>
              <a:rPr lang="en-US" i="1" dirty="0">
                <a:solidFill>
                  <a:srgbClr val="00B050"/>
                </a:solidFill>
              </a:rPr>
              <a:t>Works better if you speak about something real.</a:t>
            </a:r>
            <a:endParaRPr lang="en-US" i="1" dirty="0">
              <a:solidFill>
                <a:srgbClr val="00B050"/>
              </a:solidFill>
            </a:endParaRPr>
          </a:p>
        </p:txBody>
      </p:sp>
    </p:spTree>
    <p:extLst>
      <p:ext uri="{BB962C8B-B14F-4D97-AF65-F5344CB8AC3E}">
        <p14:creationId xmlns:p14="http://schemas.microsoft.com/office/powerpoint/2010/main" val="64013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Discussion</a:t>
            </a:r>
          </a:p>
        </p:txBody>
      </p:sp>
      <p:sp>
        <p:nvSpPr>
          <p:cNvPr id="3" name="Content Placeholder 2"/>
          <p:cNvSpPr>
            <a:spLocks noGrp="1"/>
          </p:cNvSpPr>
          <p:nvPr>
            <p:ph idx="1"/>
          </p:nvPr>
        </p:nvSpPr>
        <p:spPr>
          <a:xfrm>
            <a:off x="4953000" y="1883892"/>
            <a:ext cx="4038600" cy="3373908"/>
          </a:xfrm>
        </p:spPr>
        <p:txBody>
          <a:bodyPr>
            <a:normAutofit fontScale="92500"/>
          </a:bodyPr>
          <a:lstStyle/>
          <a:p>
            <a:r>
              <a:rPr lang="en-US" sz="2400" dirty="0"/>
              <a:t>How did it feel to be </a:t>
            </a:r>
            <a:r>
              <a:rPr lang="en-US" sz="2400" dirty="0" err="1"/>
              <a:t>BATHEd</a:t>
            </a:r>
            <a:r>
              <a:rPr lang="en-US" sz="2400" dirty="0"/>
              <a:t>?</a:t>
            </a:r>
          </a:p>
          <a:p>
            <a:endParaRPr lang="en-US" sz="2400" dirty="0"/>
          </a:p>
          <a:p>
            <a:r>
              <a:rPr lang="en-US" sz="2400" dirty="0"/>
              <a:t>How did if feel to do the </a:t>
            </a:r>
            <a:r>
              <a:rPr lang="en-US" sz="2400" dirty="0" err="1"/>
              <a:t>BATHEing</a:t>
            </a:r>
            <a:r>
              <a:rPr lang="en-US" sz="2400" dirty="0"/>
              <a:t>?</a:t>
            </a:r>
          </a:p>
          <a:p>
            <a:endParaRPr lang="en-US" sz="2400" dirty="0"/>
          </a:p>
          <a:p>
            <a:r>
              <a:rPr lang="en-US" sz="2400" dirty="0"/>
              <a:t>What worked?</a:t>
            </a:r>
          </a:p>
          <a:p>
            <a:pPr marL="0" indent="0">
              <a:buNone/>
            </a:pPr>
            <a:endParaRPr lang="en-US" sz="2400" dirty="0"/>
          </a:p>
          <a:p>
            <a:r>
              <a:rPr lang="en-US" sz="2400" dirty="0"/>
              <a:t>What didn’t?</a:t>
            </a:r>
          </a:p>
        </p:txBody>
      </p:sp>
      <p:pic>
        <p:nvPicPr>
          <p:cNvPr id="2050" name="Picture 2" descr="Image result for bather in bubble ba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83892"/>
            <a:ext cx="3435298" cy="256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9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219200"/>
            <a:ext cx="8686800" cy="685800"/>
          </a:xfrm>
        </p:spPr>
        <p:txBody>
          <a:bodyPr>
            <a:noAutofit/>
          </a:bodyPr>
          <a:lstStyle/>
          <a:p>
            <a:pPr algn="l"/>
            <a:r>
              <a:rPr lang="en-US" sz="2800" dirty="0"/>
              <a:t>Hypothesis why it works: Combines strong ingredients of two effective therapies: </a:t>
            </a:r>
            <a:r>
              <a:rPr lang="en-US" sz="2800" dirty="0">
                <a:solidFill>
                  <a:srgbClr val="224CBD"/>
                </a:solidFill>
              </a:rPr>
              <a:t>CBT and </a:t>
            </a:r>
            <a:r>
              <a:rPr lang="en-US" sz="2800" dirty="0" smtClean="0">
                <a:solidFill>
                  <a:srgbClr val="224CBD"/>
                </a:solidFill>
              </a:rPr>
              <a:t>Person-centered therapy</a:t>
            </a:r>
            <a:endParaRPr lang="en-US" sz="2800" dirty="0">
              <a:solidFill>
                <a:srgbClr val="224CBD"/>
              </a:solidFill>
            </a:endParaRPr>
          </a:p>
        </p:txBody>
      </p:sp>
      <p:sp>
        <p:nvSpPr>
          <p:cNvPr id="3" name="Content Placeholder 2"/>
          <p:cNvSpPr>
            <a:spLocks noGrp="1"/>
          </p:cNvSpPr>
          <p:nvPr>
            <p:ph idx="1"/>
          </p:nvPr>
        </p:nvSpPr>
        <p:spPr>
          <a:xfrm>
            <a:off x="228600" y="2209800"/>
            <a:ext cx="8610600" cy="3962400"/>
          </a:xfrm>
        </p:spPr>
        <p:txBody>
          <a:bodyPr>
            <a:normAutofit fontScale="40000" lnSpcReduction="20000"/>
          </a:bodyPr>
          <a:lstStyle/>
          <a:p>
            <a:pPr marL="0" indent="0">
              <a:buNone/>
            </a:pPr>
            <a:endParaRPr lang="en-US" dirty="0"/>
          </a:p>
          <a:p>
            <a:pPr marL="457200" lvl="1" indent="0">
              <a:buNone/>
            </a:pPr>
            <a:r>
              <a:rPr lang="en-US" sz="7000" dirty="0">
                <a:solidFill>
                  <a:srgbClr val="FF0000"/>
                </a:solidFill>
              </a:rPr>
              <a:t>B</a:t>
            </a:r>
            <a:r>
              <a:rPr lang="en-US" dirty="0"/>
              <a:t>: 	</a:t>
            </a:r>
            <a:r>
              <a:rPr lang="en-US" sz="4500" dirty="0"/>
              <a:t>Person-centered – I’m interested in whatever you want to share with me. </a:t>
            </a:r>
          </a:p>
          <a:p>
            <a:pPr marL="457200" lvl="1" indent="0">
              <a:buNone/>
            </a:pPr>
            <a:endParaRPr lang="en-US" sz="4500" dirty="0"/>
          </a:p>
          <a:p>
            <a:pPr marL="457200" lvl="1" indent="0">
              <a:buNone/>
            </a:pPr>
            <a:r>
              <a:rPr lang="en-US" sz="7000" dirty="0">
                <a:solidFill>
                  <a:srgbClr val="FF0000"/>
                </a:solidFill>
              </a:rPr>
              <a:t>A</a:t>
            </a:r>
            <a:r>
              <a:rPr lang="en-US" sz="4500" dirty="0"/>
              <a:t>:  	CBT: The feelings leg on the triangle, AND </a:t>
            </a:r>
            <a:r>
              <a:rPr lang="en-US" sz="4500" dirty="0" smtClean="0"/>
              <a:t>person-centered – I care.</a:t>
            </a:r>
            <a:endParaRPr lang="en-US" sz="4500" dirty="0"/>
          </a:p>
          <a:p>
            <a:pPr marL="457200" lvl="1" indent="0">
              <a:buNone/>
            </a:pPr>
            <a:endParaRPr lang="en-US" sz="4500" dirty="0"/>
          </a:p>
          <a:p>
            <a:pPr marL="457200" lvl="1" indent="0">
              <a:buNone/>
            </a:pPr>
            <a:r>
              <a:rPr lang="en-US" sz="7000" dirty="0">
                <a:solidFill>
                  <a:srgbClr val="FF0000"/>
                </a:solidFill>
              </a:rPr>
              <a:t>T</a:t>
            </a:r>
            <a:r>
              <a:rPr lang="en-US" sz="7000" dirty="0"/>
              <a:t>:</a:t>
            </a:r>
            <a:r>
              <a:rPr lang="en-US" sz="4500" dirty="0"/>
              <a:t>  	CBT: The Thinking Leg.  Asks the person to use their own cognitive resources to 	</a:t>
            </a:r>
            <a:r>
              <a:rPr lang="en-US" sz="4500" dirty="0" smtClean="0"/>
              <a:t>prioritize</a:t>
            </a:r>
            <a:r>
              <a:rPr lang="en-US" sz="4500" dirty="0" smtClean="0"/>
              <a:t>,</a:t>
            </a:r>
            <a:r>
              <a:rPr lang="en-US" sz="4500" dirty="0" smtClean="0"/>
              <a:t> AND person-centered -What does the problem mean to them?</a:t>
            </a:r>
            <a:endParaRPr lang="en-US" sz="4500" dirty="0"/>
          </a:p>
          <a:p>
            <a:pPr marL="457200" lvl="1" indent="0">
              <a:buNone/>
            </a:pPr>
            <a:endParaRPr lang="en-US" sz="4500" dirty="0"/>
          </a:p>
          <a:p>
            <a:pPr marL="457200" lvl="1" indent="0">
              <a:buNone/>
            </a:pPr>
            <a:r>
              <a:rPr lang="en-US" sz="7000" dirty="0">
                <a:solidFill>
                  <a:srgbClr val="FF0000"/>
                </a:solidFill>
              </a:rPr>
              <a:t>H</a:t>
            </a:r>
            <a:r>
              <a:rPr lang="en-US" sz="4500" dirty="0"/>
              <a:t>: 	CBT: The Behavior leg.  Asks them to use their own problem solving and 	behavioral activation. </a:t>
            </a:r>
            <a:r>
              <a:rPr lang="en-US" sz="4500" dirty="0" smtClean="0"/>
              <a:t> Elicits </a:t>
            </a:r>
            <a:r>
              <a:rPr lang="en-US" sz="4500" dirty="0"/>
              <a:t>positive coping.  </a:t>
            </a:r>
          </a:p>
          <a:p>
            <a:pPr marL="457200" lvl="1" indent="0">
              <a:buNone/>
            </a:pPr>
            <a:endParaRPr lang="en-US" sz="4500" dirty="0"/>
          </a:p>
          <a:p>
            <a:pPr marL="457200" lvl="1" indent="0">
              <a:buNone/>
            </a:pPr>
            <a:r>
              <a:rPr lang="en-US" sz="7000" dirty="0">
                <a:solidFill>
                  <a:srgbClr val="FF0000"/>
                </a:solidFill>
              </a:rPr>
              <a:t>E</a:t>
            </a:r>
            <a:r>
              <a:rPr lang="en-US" sz="4500" dirty="0"/>
              <a:t>:  	Person-centered. I hear you and I accept your feelings as valid.  I care.   </a:t>
            </a:r>
          </a:p>
        </p:txBody>
      </p:sp>
    </p:spTree>
    <p:extLst>
      <p:ext uri="{BB962C8B-B14F-4D97-AF65-F5344CB8AC3E}">
        <p14:creationId xmlns:p14="http://schemas.microsoft.com/office/powerpoint/2010/main" val="380051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2" y="1219200"/>
            <a:ext cx="7924800" cy="685800"/>
          </a:xfrm>
        </p:spPr>
        <p:txBody>
          <a:bodyPr>
            <a:normAutofit fontScale="90000"/>
          </a:bodyPr>
          <a:lstStyle/>
          <a:p>
            <a:r>
              <a:rPr lang="en-US" dirty="0"/>
              <a:t>What BATHE meant to an MS4</a:t>
            </a:r>
          </a:p>
        </p:txBody>
      </p:sp>
      <p:sp>
        <p:nvSpPr>
          <p:cNvPr id="3" name="Content Placeholder 2"/>
          <p:cNvSpPr>
            <a:spLocks noGrp="1"/>
          </p:cNvSpPr>
          <p:nvPr>
            <p:ph idx="1"/>
          </p:nvPr>
        </p:nvSpPr>
        <p:spPr>
          <a:xfrm>
            <a:off x="685800" y="2133600"/>
            <a:ext cx="7924800" cy="2392363"/>
          </a:xfrm>
        </p:spPr>
        <p:txBody>
          <a:bodyPr>
            <a:noAutofit/>
          </a:bodyPr>
          <a:lstStyle/>
          <a:p>
            <a:pPr marL="0" indent="0">
              <a:buNone/>
            </a:pPr>
            <a:r>
              <a:rPr lang="en-US" sz="1800" dirty="0"/>
              <a:t>“…</a:t>
            </a:r>
            <a:r>
              <a:rPr lang="en-US" sz="1800" i="1" dirty="0"/>
              <a:t>But my 4</a:t>
            </a:r>
            <a:r>
              <a:rPr lang="en-US" sz="1800" i="1" baseline="30000" dirty="0"/>
              <a:t>th</a:t>
            </a:r>
            <a:r>
              <a:rPr lang="en-US" sz="1800" i="1" dirty="0"/>
              <a:t>-year rotation in the Family Stress Clinic has shaped my thinking the most…I learned the BATHE technique, a tool that can assess a patient’s psychological status, as well as serve a therapeutic function, in just a few minutes. Essential to these brief interventions are the goals of helping the patients recognize and name their emotions and then discover their own ability to manage them, and even channel them in a positive direction. I was able to apply these skills in my inpatient family medicine rotation to help a patient with infective endocarditis go forward with her valve replacement surgery. Our BATHE session uncovered the control she possesses over her own life that she perceived was lacking and reframed the surgery as a means to achieve her ultimate goal—holding her baby again—rather than a punishment imposed by others. Through these kinds of experiences, I have come to understand that the goals I have in mind for my future patients are only possible if we first tap into what holds meaning for the patient</a:t>
            </a:r>
            <a:r>
              <a:rPr lang="en-US" sz="1800" dirty="0"/>
              <a:t>.”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14573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41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a:t>Uses</a:t>
            </a:r>
          </a:p>
        </p:txBody>
      </p:sp>
      <p:sp>
        <p:nvSpPr>
          <p:cNvPr id="8" name="Rectangle 7"/>
          <p:cNvSpPr/>
          <p:nvPr/>
        </p:nvSpPr>
        <p:spPr>
          <a:xfrm>
            <a:off x="831908" y="1143000"/>
            <a:ext cx="7620000" cy="923330"/>
          </a:xfrm>
          <a:prstGeom prst="rect">
            <a:avLst/>
          </a:prstGeom>
        </p:spPr>
        <p:txBody>
          <a:bodyPr wrap="square">
            <a:spAutoFit/>
          </a:bodyPr>
          <a:lstStyle/>
          <a:p>
            <a:r>
              <a:rPr lang="en-US" b="1" dirty="0">
                <a:solidFill>
                  <a:srgbClr val="00B050"/>
                </a:solidFill>
              </a:rPr>
              <a:t>MH providers /learners:</a:t>
            </a:r>
          </a:p>
          <a:p>
            <a:pPr marL="285750" indent="-285750">
              <a:buFont typeface="Wingdings" panose="05000000000000000000" pitchFamily="2" charset="2"/>
              <a:buChar char="§"/>
            </a:pPr>
            <a:r>
              <a:rPr lang="en-US" dirty="0"/>
              <a:t>	Collaborative care visit or any brief mental health visit</a:t>
            </a:r>
          </a:p>
          <a:p>
            <a:pPr marL="285750" indent="-285750">
              <a:buFont typeface="Wingdings" panose="05000000000000000000" pitchFamily="2" charset="2"/>
              <a:buChar char="§"/>
            </a:pPr>
            <a:r>
              <a:rPr lang="en-US" dirty="0"/>
              <a:t>	When you have very little information</a:t>
            </a:r>
          </a:p>
        </p:txBody>
      </p:sp>
      <p:sp>
        <p:nvSpPr>
          <p:cNvPr id="9" name="Rectangle 8"/>
          <p:cNvSpPr/>
          <p:nvPr/>
        </p:nvSpPr>
        <p:spPr>
          <a:xfrm>
            <a:off x="852881" y="2286000"/>
            <a:ext cx="6781800" cy="646331"/>
          </a:xfrm>
          <a:prstGeom prst="rect">
            <a:avLst/>
          </a:prstGeom>
        </p:spPr>
        <p:txBody>
          <a:bodyPr wrap="square">
            <a:spAutoFit/>
          </a:bodyPr>
          <a:lstStyle/>
          <a:p>
            <a:r>
              <a:rPr lang="en-US" b="1" dirty="0">
                <a:solidFill>
                  <a:srgbClr val="7030A0"/>
                </a:solidFill>
              </a:rPr>
              <a:t>Med students:</a:t>
            </a:r>
          </a:p>
          <a:p>
            <a:pPr marL="285750" indent="-285750">
              <a:buFont typeface="Wingdings" panose="05000000000000000000" pitchFamily="2" charset="2"/>
              <a:buChar char="§"/>
            </a:pPr>
            <a:r>
              <a:rPr lang="en-US" dirty="0"/>
              <a:t>	The many arenas where they talk with patients</a:t>
            </a:r>
          </a:p>
        </p:txBody>
      </p:sp>
      <p:sp>
        <p:nvSpPr>
          <p:cNvPr id="10" name="Rectangle 9"/>
          <p:cNvSpPr/>
          <p:nvPr/>
        </p:nvSpPr>
        <p:spPr>
          <a:xfrm>
            <a:off x="888534" y="3124200"/>
            <a:ext cx="6655266" cy="1477328"/>
          </a:xfrm>
          <a:prstGeom prst="rect">
            <a:avLst/>
          </a:prstGeom>
        </p:spPr>
        <p:txBody>
          <a:bodyPr wrap="square">
            <a:spAutoFit/>
          </a:bodyPr>
          <a:lstStyle/>
          <a:p>
            <a:r>
              <a:rPr lang="en-US" b="1" dirty="0">
                <a:solidFill>
                  <a:schemeClr val="tx2">
                    <a:lumMod val="60000"/>
                    <a:lumOff val="40000"/>
                  </a:schemeClr>
                </a:solidFill>
              </a:rPr>
              <a:t>Residents /attendings:</a:t>
            </a:r>
          </a:p>
          <a:p>
            <a:pPr marL="285750" indent="-285750">
              <a:buFont typeface="Wingdings" panose="05000000000000000000" pitchFamily="2" charset="2"/>
              <a:buChar char="§"/>
            </a:pPr>
            <a:r>
              <a:rPr lang="en-US" dirty="0"/>
              <a:t>	Crisis/Upset patients</a:t>
            </a:r>
          </a:p>
          <a:p>
            <a:pPr marL="285750" indent="-285750">
              <a:buFont typeface="Wingdings" panose="05000000000000000000" pitchFamily="2" charset="2"/>
              <a:buChar char="§"/>
            </a:pPr>
            <a:r>
              <a:rPr lang="en-US" dirty="0"/>
              <a:t>	Some use it to start all visits (combine with Positive BATHE)</a:t>
            </a:r>
          </a:p>
          <a:p>
            <a:pPr marL="285750" indent="-285750">
              <a:buFont typeface="Wingdings" panose="05000000000000000000" pitchFamily="2" charset="2"/>
              <a:buChar char="§"/>
            </a:pPr>
            <a:r>
              <a:rPr lang="en-US" dirty="0"/>
              <a:t>	Inpatient pre-rounding</a:t>
            </a:r>
          </a:p>
          <a:p>
            <a:pPr marL="285750" indent="-285750">
              <a:buFont typeface="Wingdings" panose="05000000000000000000" pitchFamily="2" charset="2"/>
              <a:buChar char="§"/>
            </a:pPr>
            <a:r>
              <a:rPr lang="en-US" dirty="0"/>
              <a:t>	The ED</a:t>
            </a:r>
          </a:p>
        </p:txBody>
      </p:sp>
      <p:sp>
        <p:nvSpPr>
          <p:cNvPr id="11" name="Rectangle 10"/>
          <p:cNvSpPr/>
          <p:nvPr/>
        </p:nvSpPr>
        <p:spPr>
          <a:xfrm>
            <a:off x="895525" y="4648200"/>
            <a:ext cx="4572000" cy="1477328"/>
          </a:xfrm>
          <a:prstGeom prst="rect">
            <a:avLst/>
          </a:prstGeom>
        </p:spPr>
        <p:txBody>
          <a:bodyPr>
            <a:spAutoFit/>
          </a:bodyPr>
          <a:lstStyle/>
          <a:p>
            <a:r>
              <a:rPr lang="en-US" b="1" dirty="0">
                <a:solidFill>
                  <a:schemeClr val="accent6">
                    <a:lumMod val="75000"/>
                  </a:schemeClr>
                </a:solidFill>
              </a:rPr>
              <a:t>Others:</a:t>
            </a:r>
          </a:p>
          <a:p>
            <a:pPr marL="285750" indent="-285750">
              <a:buFont typeface="Wingdings" panose="05000000000000000000" pitchFamily="2" charset="2"/>
              <a:buChar char="§"/>
            </a:pPr>
            <a:r>
              <a:rPr lang="en-US" dirty="0"/>
              <a:t>	Peer bonding</a:t>
            </a:r>
          </a:p>
          <a:p>
            <a:pPr marL="285750" indent="-285750">
              <a:buFont typeface="Wingdings" panose="05000000000000000000" pitchFamily="2" charset="2"/>
              <a:buChar char="§"/>
            </a:pPr>
            <a:r>
              <a:rPr lang="en-US" dirty="0"/>
              <a:t>	Staff</a:t>
            </a:r>
          </a:p>
          <a:p>
            <a:pPr marL="285750" indent="-285750">
              <a:buFont typeface="Wingdings" panose="05000000000000000000" pitchFamily="2" charset="2"/>
              <a:buChar char="§"/>
            </a:pPr>
            <a:r>
              <a:rPr lang="en-US" dirty="0"/>
              <a:t>	Family members</a:t>
            </a:r>
          </a:p>
          <a:p>
            <a:pPr marL="285750" indent="-285750">
              <a:buFont typeface="Wingdings" panose="05000000000000000000" pitchFamily="2" charset="2"/>
              <a:buChar char="§"/>
            </a:pPr>
            <a:r>
              <a:rPr lang="en-US" dirty="0"/>
              <a:t>	Yourself</a:t>
            </a:r>
          </a:p>
        </p:txBody>
      </p:sp>
    </p:spTree>
    <p:extLst>
      <p:ext uri="{BB962C8B-B14F-4D97-AF65-F5344CB8AC3E}">
        <p14:creationId xmlns:p14="http://schemas.microsoft.com/office/powerpoint/2010/main" val="41042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38200"/>
            <a:ext cx="62484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697" y="838200"/>
            <a:ext cx="6700837"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943600"/>
            <a:ext cx="8991600" cy="253916"/>
          </a:xfrm>
          <a:prstGeom prst="rect">
            <a:avLst/>
          </a:prstGeom>
          <a:noFill/>
        </p:spPr>
        <p:txBody>
          <a:bodyPr wrap="square" rtlCol="0">
            <a:spAutoFit/>
          </a:bodyPr>
          <a:lstStyle/>
          <a:p>
            <a:r>
              <a:rPr lang="en-US" sz="1050" dirty="0"/>
              <a:t>Website: www.marianstuart.com Accenting the Positive: Putting an Affirmative Spin on the Bathe Technique Marian R. Stuart, Ph.D. A Seminar The 28th Forum</a:t>
            </a:r>
            <a:r>
              <a:rPr lang="en-US" sz="1050" dirty="0" smtClean="0"/>
              <a:t>.</a:t>
            </a:r>
            <a:endParaRPr lang="en-US" sz="1050" dirty="0"/>
          </a:p>
        </p:txBody>
      </p:sp>
    </p:spTree>
    <p:extLst>
      <p:ext uri="{BB962C8B-B14F-4D97-AF65-F5344CB8AC3E}">
        <p14:creationId xmlns:p14="http://schemas.microsoft.com/office/powerpoint/2010/main" val="1828457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312" y="1524000"/>
            <a:ext cx="6310487" cy="685800"/>
          </a:xfrm>
        </p:spPr>
        <p:txBody>
          <a:bodyPr>
            <a:normAutofit fontScale="90000"/>
          </a:bodyPr>
          <a:lstStyle/>
          <a:p>
            <a:r>
              <a:rPr lang="en-US" dirty="0"/>
              <a:t>Can be taught in as little as 30 minutes</a:t>
            </a:r>
          </a:p>
        </p:txBody>
      </p:sp>
      <p:sp>
        <p:nvSpPr>
          <p:cNvPr id="3" name="Content Placeholder 2"/>
          <p:cNvSpPr>
            <a:spLocks noGrp="1"/>
          </p:cNvSpPr>
          <p:nvPr>
            <p:ph idx="1"/>
          </p:nvPr>
        </p:nvSpPr>
        <p:spPr>
          <a:xfrm>
            <a:off x="2514600" y="2819400"/>
            <a:ext cx="6172200" cy="2392363"/>
          </a:xfrm>
        </p:spPr>
        <p:txBody>
          <a:bodyPr>
            <a:normAutofit fontScale="92500"/>
          </a:bodyPr>
          <a:lstStyle/>
          <a:p>
            <a:pPr lvl="1">
              <a:buFont typeface="Arial" panose="020B0604020202020204" pitchFamily="34" charset="0"/>
              <a:buChar char="•"/>
            </a:pPr>
            <a:r>
              <a:rPr lang="en-US" sz="2100" dirty="0"/>
              <a:t>5 min. overview</a:t>
            </a:r>
          </a:p>
          <a:p>
            <a:pPr lvl="1">
              <a:buFont typeface="Arial" panose="020B0604020202020204" pitchFamily="34" charset="0"/>
              <a:buChar char="•"/>
            </a:pPr>
            <a:r>
              <a:rPr lang="en-US" sz="2100" dirty="0"/>
              <a:t>5 min. demo </a:t>
            </a:r>
          </a:p>
          <a:p>
            <a:pPr lvl="1">
              <a:buFont typeface="Arial" panose="020B0604020202020204" pitchFamily="34" charset="0"/>
              <a:buChar char="•"/>
            </a:pPr>
            <a:r>
              <a:rPr lang="en-US" sz="2100" dirty="0"/>
              <a:t>5 min. questions</a:t>
            </a:r>
          </a:p>
          <a:p>
            <a:pPr lvl="1">
              <a:buFont typeface="Arial" panose="020B0604020202020204" pitchFamily="34" charset="0"/>
              <a:buChar char="•"/>
            </a:pPr>
            <a:r>
              <a:rPr lang="en-US" sz="2100" dirty="0"/>
              <a:t>10 min. practice in pairs (encourage real situations)</a:t>
            </a:r>
          </a:p>
          <a:p>
            <a:pPr lvl="1">
              <a:buFont typeface="Arial" panose="020B0604020202020204" pitchFamily="34" charset="0"/>
              <a:buChar char="•"/>
            </a:pPr>
            <a:r>
              <a:rPr lang="en-US" sz="2100" dirty="0"/>
              <a:t>5 min. discussion</a:t>
            </a:r>
          </a:p>
          <a:p>
            <a:pPr lvl="1">
              <a:buFont typeface="Arial" panose="020B0604020202020204" pitchFamily="34" charset="0"/>
              <a:buChar char="•"/>
            </a:pPr>
            <a:r>
              <a:rPr lang="en-US" sz="2100" dirty="0"/>
              <a:t>Provide take-home pocket card</a:t>
            </a:r>
          </a:p>
          <a:p>
            <a:endParaRPr lang="en-US" dirty="0"/>
          </a:p>
        </p:txBody>
      </p:sp>
      <p:pic>
        <p:nvPicPr>
          <p:cNvPr id="4" name="Picture 3" descr="Jeans pocket Stock Photo - 1476846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335000"/>
                    </a14:imgEffect>
                  </a14:imgLayer>
                </a14:imgProps>
              </a:ext>
              <a:ext uri="{28A0092B-C50C-407E-A947-70E740481C1C}">
                <a14:useLocalDpi xmlns:a14="http://schemas.microsoft.com/office/drawing/2010/main" val="0"/>
              </a:ext>
            </a:extLst>
          </a:blip>
          <a:srcRect/>
          <a:stretch>
            <a:fillRect/>
          </a:stretch>
        </p:blipFill>
        <p:spPr bwMode="auto">
          <a:xfrm rot="20387629">
            <a:off x="563989" y="1129623"/>
            <a:ext cx="1563277" cy="1779355"/>
          </a:xfrm>
          <a:prstGeom prst="rect">
            <a:avLst/>
          </a:prstGeom>
          <a:noFill/>
          <a:ln>
            <a:noFill/>
          </a:ln>
        </p:spPr>
      </p:pic>
      <p:sp>
        <p:nvSpPr>
          <p:cNvPr id="5" name="Rectangle 4"/>
          <p:cNvSpPr/>
          <p:nvPr/>
        </p:nvSpPr>
        <p:spPr>
          <a:xfrm rot="19918909">
            <a:off x="787601" y="1282736"/>
            <a:ext cx="796713" cy="307777"/>
          </a:xfrm>
          <a:prstGeom prst="rect">
            <a:avLst/>
          </a:prstGeom>
          <a:noFill/>
        </p:spPr>
        <p:txBody>
          <a:bodyPr wrap="square" lIns="91440" tIns="45720" rIns="91440" bIns="45720">
            <a:spAutoFit/>
          </a:bodyPr>
          <a:lstStyle/>
          <a:p>
            <a:pPr algn="ctr"/>
            <a:r>
              <a:rPr lang="en-US"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BATHE</a:t>
            </a:r>
          </a:p>
        </p:txBody>
      </p:sp>
    </p:spTree>
    <p:extLst>
      <p:ext uri="{BB962C8B-B14F-4D97-AF65-F5344CB8AC3E}">
        <p14:creationId xmlns:p14="http://schemas.microsoft.com/office/powerpoint/2010/main" val="383330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8229600" cy="685800"/>
          </a:xfrm>
        </p:spPr>
        <p:txBody>
          <a:bodyPr>
            <a:normAutofit fontScale="90000"/>
          </a:bodyPr>
          <a:lstStyle/>
          <a:p>
            <a:r>
              <a:rPr lang="en-US" dirty="0"/>
              <a:t>Benefits</a:t>
            </a:r>
          </a:p>
        </p:txBody>
      </p:sp>
      <p:sp>
        <p:nvSpPr>
          <p:cNvPr id="7" name="Oval 6"/>
          <p:cNvSpPr/>
          <p:nvPr/>
        </p:nvSpPr>
        <p:spPr>
          <a:xfrm>
            <a:off x="2438400" y="1051420"/>
            <a:ext cx="1828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Provider Satisfaction</a:t>
            </a:r>
          </a:p>
        </p:txBody>
      </p:sp>
      <p:sp>
        <p:nvSpPr>
          <p:cNvPr id="8" name="Oval 7"/>
          <p:cNvSpPr/>
          <p:nvPr/>
        </p:nvSpPr>
        <p:spPr>
          <a:xfrm>
            <a:off x="4114800" y="457199"/>
            <a:ext cx="1828800" cy="1791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Satisfaction</a:t>
            </a:r>
          </a:p>
        </p:txBody>
      </p:sp>
      <p:sp>
        <p:nvSpPr>
          <p:cNvPr id="10" name="Oval 9"/>
          <p:cNvSpPr/>
          <p:nvPr/>
        </p:nvSpPr>
        <p:spPr>
          <a:xfrm>
            <a:off x="6172200" y="2880220"/>
            <a:ext cx="1295400" cy="1274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Flexible timing</a:t>
            </a:r>
          </a:p>
        </p:txBody>
      </p:sp>
      <p:sp>
        <p:nvSpPr>
          <p:cNvPr id="11" name="Oval 10"/>
          <p:cNvSpPr/>
          <p:nvPr/>
        </p:nvSpPr>
        <p:spPr>
          <a:xfrm>
            <a:off x="3575108" y="2348866"/>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Teaching time is modest</a:t>
            </a:r>
          </a:p>
        </p:txBody>
      </p:sp>
      <p:sp>
        <p:nvSpPr>
          <p:cNvPr id="12" name="Oval 11"/>
          <p:cNvSpPr/>
          <p:nvPr/>
        </p:nvSpPr>
        <p:spPr>
          <a:xfrm>
            <a:off x="5562600" y="716211"/>
            <a:ext cx="2286000" cy="2198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Worth the learning time, because useful in multiple situations</a:t>
            </a:r>
          </a:p>
        </p:txBody>
      </p:sp>
      <p:pic>
        <p:nvPicPr>
          <p:cNvPr id="308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733799"/>
            <a:ext cx="2490981" cy="249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90" name="Straight Connector 3089"/>
          <p:cNvCxnSpPr/>
          <p:nvPr/>
        </p:nvCxnSpPr>
        <p:spPr>
          <a:xfrm flipH="1">
            <a:off x="2895600" y="2819400"/>
            <a:ext cx="1524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3" name="Straight Connector 3092"/>
          <p:cNvCxnSpPr/>
          <p:nvPr/>
        </p:nvCxnSpPr>
        <p:spPr>
          <a:xfrm flipV="1">
            <a:off x="2895600" y="3657600"/>
            <a:ext cx="990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6" name="Straight Connector 3095"/>
          <p:cNvCxnSpPr/>
          <p:nvPr/>
        </p:nvCxnSpPr>
        <p:spPr>
          <a:xfrm flipV="1">
            <a:off x="2895600" y="2171860"/>
            <a:ext cx="1752600" cy="232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1" name="Straight Connector 3100"/>
          <p:cNvCxnSpPr/>
          <p:nvPr/>
        </p:nvCxnSpPr>
        <p:spPr>
          <a:xfrm flipH="1">
            <a:off x="2895600" y="2743200"/>
            <a:ext cx="320040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3" name="Straight Connector 3102"/>
          <p:cNvCxnSpPr>
            <a:stCxn id="9" idx="3"/>
          </p:cNvCxnSpPr>
          <p:nvPr/>
        </p:nvCxnSpPr>
        <p:spPr>
          <a:xfrm flipH="1">
            <a:off x="2895600" y="3709803"/>
            <a:ext cx="2074303" cy="785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5" name="Straight Connector 3104"/>
          <p:cNvCxnSpPr/>
          <p:nvPr/>
        </p:nvCxnSpPr>
        <p:spPr>
          <a:xfrm flipH="1">
            <a:off x="2819401" y="3796666"/>
            <a:ext cx="3505199" cy="699134"/>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 xmlns:a16="http://schemas.microsoft.com/office/drawing/2014/main" id="{DB29CE7F-0234-C140-840A-F0B57891F6AB}"/>
              </a:ext>
            </a:extLst>
          </p:cNvPr>
          <p:cNvSpPr/>
          <p:nvPr/>
        </p:nvSpPr>
        <p:spPr>
          <a:xfrm>
            <a:off x="7239000" y="1909376"/>
            <a:ext cx="1828800" cy="1791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Helps provider understand situation’s </a:t>
            </a:r>
            <a:r>
              <a:rPr lang="en-US" dirty="0" smtClean="0"/>
              <a:t>“meaning</a:t>
            </a:r>
            <a:r>
              <a:rPr lang="en-US" dirty="0"/>
              <a:t>” to patient</a:t>
            </a:r>
          </a:p>
        </p:txBody>
      </p:sp>
      <p:sp>
        <p:nvSpPr>
          <p:cNvPr id="9" name="Oval 8"/>
          <p:cNvSpPr/>
          <p:nvPr/>
        </p:nvSpPr>
        <p:spPr>
          <a:xfrm>
            <a:off x="4724400" y="2171860"/>
            <a:ext cx="1676400" cy="1801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Gets residents doing counseling</a:t>
            </a:r>
          </a:p>
        </p:txBody>
      </p:sp>
      <p:cxnSp>
        <p:nvCxnSpPr>
          <p:cNvPr id="4" name="Straight Connector 3">
            <a:extLst>
              <a:ext uri="{FF2B5EF4-FFF2-40B4-BE49-F238E27FC236}">
                <a16:creationId xmlns="" xmlns:a16="http://schemas.microsoft.com/office/drawing/2014/main" id="{DB542423-ED2C-4640-A7C0-D1E019B43837}"/>
              </a:ext>
            </a:extLst>
          </p:cNvPr>
          <p:cNvCxnSpPr/>
          <p:nvPr/>
        </p:nvCxnSpPr>
        <p:spPr>
          <a:xfrm flipV="1">
            <a:off x="2895600" y="3333830"/>
            <a:ext cx="4495800" cy="11619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90"/>
                                        </p:tgtEl>
                                        <p:attrNameLst>
                                          <p:attrName>style.visibility</p:attrName>
                                        </p:attrNameLst>
                                      </p:cBhvr>
                                      <p:to>
                                        <p:strVal val="visible"/>
                                      </p:to>
                                    </p:set>
                                    <p:animEffect transition="in" filter="fade">
                                      <p:cBhvr>
                                        <p:cTn id="12" dur="1000"/>
                                        <p:tgtEl>
                                          <p:spTgt spid="3090"/>
                                        </p:tgtEl>
                                      </p:cBhvr>
                                    </p:animEffect>
                                    <p:anim calcmode="lin" valueType="num">
                                      <p:cBhvr>
                                        <p:cTn id="13" dur="1000" fill="hold"/>
                                        <p:tgtEl>
                                          <p:spTgt spid="3090"/>
                                        </p:tgtEl>
                                        <p:attrNameLst>
                                          <p:attrName>ppt_x</p:attrName>
                                        </p:attrNameLst>
                                      </p:cBhvr>
                                      <p:tavLst>
                                        <p:tav tm="0">
                                          <p:val>
                                            <p:strVal val="#ppt_x"/>
                                          </p:val>
                                        </p:tav>
                                        <p:tav tm="100000">
                                          <p:val>
                                            <p:strVal val="#ppt_x"/>
                                          </p:val>
                                        </p:tav>
                                      </p:tavLst>
                                    </p:anim>
                                    <p:anim calcmode="lin" valueType="num">
                                      <p:cBhvr>
                                        <p:cTn id="14" dur="1000" fill="hold"/>
                                        <p:tgtEl>
                                          <p:spTgt spid="30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96"/>
                                        </p:tgtEl>
                                        <p:attrNameLst>
                                          <p:attrName>style.visibility</p:attrName>
                                        </p:attrNameLst>
                                      </p:cBhvr>
                                      <p:to>
                                        <p:strVal val="visible"/>
                                      </p:to>
                                    </p:set>
                                    <p:animEffect transition="in" filter="fade">
                                      <p:cBhvr>
                                        <p:cTn id="24" dur="1000"/>
                                        <p:tgtEl>
                                          <p:spTgt spid="3096"/>
                                        </p:tgtEl>
                                      </p:cBhvr>
                                    </p:animEffect>
                                    <p:anim calcmode="lin" valueType="num">
                                      <p:cBhvr>
                                        <p:cTn id="25" dur="1000" fill="hold"/>
                                        <p:tgtEl>
                                          <p:spTgt spid="3096"/>
                                        </p:tgtEl>
                                        <p:attrNameLst>
                                          <p:attrName>ppt_x</p:attrName>
                                        </p:attrNameLst>
                                      </p:cBhvr>
                                      <p:tavLst>
                                        <p:tav tm="0">
                                          <p:val>
                                            <p:strVal val="#ppt_x"/>
                                          </p:val>
                                        </p:tav>
                                        <p:tav tm="100000">
                                          <p:val>
                                            <p:strVal val="#ppt_x"/>
                                          </p:val>
                                        </p:tav>
                                      </p:tavLst>
                                    </p:anim>
                                    <p:anim calcmode="lin" valueType="num">
                                      <p:cBhvr>
                                        <p:cTn id="26" dur="1000" fill="hold"/>
                                        <p:tgtEl>
                                          <p:spTgt spid="309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93"/>
                                        </p:tgtEl>
                                        <p:attrNameLst>
                                          <p:attrName>style.visibility</p:attrName>
                                        </p:attrNameLst>
                                      </p:cBhvr>
                                      <p:to>
                                        <p:strVal val="visible"/>
                                      </p:to>
                                    </p:set>
                                    <p:animEffect transition="in" filter="fade">
                                      <p:cBhvr>
                                        <p:cTn id="36" dur="1000"/>
                                        <p:tgtEl>
                                          <p:spTgt spid="3093"/>
                                        </p:tgtEl>
                                      </p:cBhvr>
                                    </p:animEffect>
                                    <p:anim calcmode="lin" valueType="num">
                                      <p:cBhvr>
                                        <p:cTn id="37" dur="1000" fill="hold"/>
                                        <p:tgtEl>
                                          <p:spTgt spid="3093"/>
                                        </p:tgtEl>
                                        <p:attrNameLst>
                                          <p:attrName>ppt_x</p:attrName>
                                        </p:attrNameLst>
                                      </p:cBhvr>
                                      <p:tavLst>
                                        <p:tav tm="0">
                                          <p:val>
                                            <p:strVal val="#ppt_x"/>
                                          </p:val>
                                        </p:tav>
                                        <p:tav tm="100000">
                                          <p:val>
                                            <p:strVal val="#ppt_x"/>
                                          </p:val>
                                        </p:tav>
                                      </p:tavLst>
                                    </p:anim>
                                    <p:anim calcmode="lin" valueType="num">
                                      <p:cBhvr>
                                        <p:cTn id="38" dur="1000" fill="hold"/>
                                        <p:tgtEl>
                                          <p:spTgt spid="309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101"/>
                                        </p:tgtEl>
                                        <p:attrNameLst>
                                          <p:attrName>style.visibility</p:attrName>
                                        </p:attrNameLst>
                                      </p:cBhvr>
                                      <p:to>
                                        <p:strVal val="visible"/>
                                      </p:to>
                                    </p:set>
                                    <p:animEffect transition="in" filter="fade">
                                      <p:cBhvr>
                                        <p:cTn id="48" dur="1000"/>
                                        <p:tgtEl>
                                          <p:spTgt spid="3101"/>
                                        </p:tgtEl>
                                      </p:cBhvr>
                                    </p:animEffect>
                                    <p:anim calcmode="lin" valueType="num">
                                      <p:cBhvr>
                                        <p:cTn id="49" dur="1000" fill="hold"/>
                                        <p:tgtEl>
                                          <p:spTgt spid="3101"/>
                                        </p:tgtEl>
                                        <p:attrNameLst>
                                          <p:attrName>ppt_x</p:attrName>
                                        </p:attrNameLst>
                                      </p:cBhvr>
                                      <p:tavLst>
                                        <p:tav tm="0">
                                          <p:val>
                                            <p:strVal val="#ppt_x"/>
                                          </p:val>
                                        </p:tav>
                                        <p:tav tm="100000">
                                          <p:val>
                                            <p:strVal val="#ppt_x"/>
                                          </p:val>
                                        </p:tav>
                                      </p:tavLst>
                                    </p:anim>
                                    <p:anim calcmode="lin" valueType="num">
                                      <p:cBhvr>
                                        <p:cTn id="50" dur="1000" fill="hold"/>
                                        <p:tgtEl>
                                          <p:spTgt spid="310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105"/>
                                        </p:tgtEl>
                                        <p:attrNameLst>
                                          <p:attrName>style.visibility</p:attrName>
                                        </p:attrNameLst>
                                      </p:cBhvr>
                                      <p:to>
                                        <p:strVal val="visible"/>
                                      </p:to>
                                    </p:set>
                                    <p:animEffect transition="in" filter="fade">
                                      <p:cBhvr>
                                        <p:cTn id="60" dur="1000"/>
                                        <p:tgtEl>
                                          <p:spTgt spid="3105"/>
                                        </p:tgtEl>
                                      </p:cBhvr>
                                    </p:animEffect>
                                    <p:anim calcmode="lin" valueType="num">
                                      <p:cBhvr>
                                        <p:cTn id="61" dur="1000" fill="hold"/>
                                        <p:tgtEl>
                                          <p:spTgt spid="3105"/>
                                        </p:tgtEl>
                                        <p:attrNameLst>
                                          <p:attrName>ppt_x</p:attrName>
                                        </p:attrNameLst>
                                      </p:cBhvr>
                                      <p:tavLst>
                                        <p:tav tm="0">
                                          <p:val>
                                            <p:strVal val="#ppt_x"/>
                                          </p:val>
                                        </p:tav>
                                        <p:tav tm="100000">
                                          <p:val>
                                            <p:strVal val="#ppt_x"/>
                                          </p:val>
                                        </p:tav>
                                      </p:tavLst>
                                    </p:anim>
                                    <p:anim calcmode="lin" valueType="num">
                                      <p:cBhvr>
                                        <p:cTn id="62" dur="1000" fill="hold"/>
                                        <p:tgtEl>
                                          <p:spTgt spid="310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103"/>
                                        </p:tgtEl>
                                        <p:attrNameLst>
                                          <p:attrName>style.visibility</p:attrName>
                                        </p:attrNameLst>
                                      </p:cBhvr>
                                      <p:to>
                                        <p:strVal val="visible"/>
                                      </p:to>
                                    </p:set>
                                    <p:animEffect transition="in" filter="fade">
                                      <p:cBhvr>
                                        <p:cTn id="72" dur="1000"/>
                                        <p:tgtEl>
                                          <p:spTgt spid="3103"/>
                                        </p:tgtEl>
                                      </p:cBhvr>
                                    </p:animEffect>
                                    <p:anim calcmode="lin" valueType="num">
                                      <p:cBhvr>
                                        <p:cTn id="73" dur="1000" fill="hold"/>
                                        <p:tgtEl>
                                          <p:spTgt spid="3103"/>
                                        </p:tgtEl>
                                        <p:attrNameLst>
                                          <p:attrName>ppt_x</p:attrName>
                                        </p:attrNameLst>
                                      </p:cBhvr>
                                      <p:tavLst>
                                        <p:tav tm="0">
                                          <p:val>
                                            <p:strVal val="#ppt_x"/>
                                          </p:val>
                                        </p:tav>
                                        <p:tav tm="100000">
                                          <p:val>
                                            <p:strVal val="#ppt_x"/>
                                          </p:val>
                                        </p:tav>
                                      </p:tavLst>
                                    </p:anim>
                                    <p:anim calcmode="lin" valueType="num">
                                      <p:cBhvr>
                                        <p:cTn id="74" dur="1000" fill="hold"/>
                                        <p:tgtEl>
                                          <p:spTgt spid="310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1"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areas to study/use?</a:t>
            </a:r>
          </a:p>
        </p:txBody>
      </p:sp>
      <p:sp>
        <p:nvSpPr>
          <p:cNvPr id="3" name="Content Placeholder 2"/>
          <p:cNvSpPr>
            <a:spLocks noGrp="1"/>
          </p:cNvSpPr>
          <p:nvPr>
            <p:ph idx="1"/>
          </p:nvPr>
        </p:nvSpPr>
        <p:spPr>
          <a:xfrm>
            <a:off x="1143000" y="2590800"/>
            <a:ext cx="7086600" cy="2392363"/>
          </a:xfrm>
        </p:spPr>
        <p:txBody>
          <a:bodyPr>
            <a:normAutofit fontScale="92500" lnSpcReduction="20000"/>
          </a:bodyPr>
          <a:lstStyle/>
          <a:p>
            <a:r>
              <a:rPr lang="en-US" dirty="0"/>
              <a:t>Larger study</a:t>
            </a:r>
          </a:p>
          <a:p>
            <a:r>
              <a:rPr lang="en-US" dirty="0"/>
              <a:t>Health outcome research</a:t>
            </a:r>
          </a:p>
          <a:p>
            <a:r>
              <a:rPr lang="en-US" dirty="0"/>
              <a:t>Whether it adds time to pre-rounding</a:t>
            </a:r>
          </a:p>
          <a:p>
            <a:r>
              <a:rPr lang="en-US" dirty="0"/>
              <a:t>Use by other types of professionals</a:t>
            </a:r>
          </a:p>
          <a:p>
            <a:r>
              <a:rPr lang="en-US" dirty="0"/>
              <a:t>Others?</a:t>
            </a:r>
          </a:p>
          <a:p>
            <a:endParaRPr lang="en-US" dirty="0"/>
          </a:p>
          <a:p>
            <a:endParaRPr lang="en-US" dirty="0"/>
          </a:p>
        </p:txBody>
      </p:sp>
    </p:spTree>
    <p:extLst>
      <p:ext uri="{BB962C8B-B14F-4D97-AF65-F5344CB8AC3E}">
        <p14:creationId xmlns:p14="http://schemas.microsoft.com/office/powerpoint/2010/main" val="420786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pPr algn="l"/>
            <a:r>
              <a:rPr lang="en-US" dirty="0"/>
              <a:t>Nothing to disclose</a:t>
            </a:r>
          </a:p>
        </p:txBody>
      </p:sp>
    </p:spTree>
    <p:extLst>
      <p:ext uri="{BB962C8B-B14F-4D97-AF65-F5344CB8AC3E}">
        <p14:creationId xmlns:p14="http://schemas.microsoft.com/office/powerpoint/2010/main" val="2127906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a:t>
            </a:r>
          </a:p>
        </p:txBody>
      </p:sp>
      <p:sp>
        <p:nvSpPr>
          <p:cNvPr id="3" name="Content Placeholder 2"/>
          <p:cNvSpPr>
            <a:spLocks noGrp="1"/>
          </p:cNvSpPr>
          <p:nvPr>
            <p:ph idx="1"/>
          </p:nvPr>
        </p:nvSpPr>
        <p:spPr>
          <a:xfrm>
            <a:off x="304800" y="2607733"/>
            <a:ext cx="4572000" cy="2878667"/>
          </a:xfrm>
        </p:spPr>
        <p:txBody>
          <a:bodyPr/>
          <a:lstStyle/>
          <a:p>
            <a:r>
              <a:rPr lang="en-US" dirty="0"/>
              <a:t>What have been others’ experiences with BATHE or similar tools?</a:t>
            </a:r>
          </a:p>
          <a:p>
            <a:pPr marL="0" indent="0">
              <a:buNone/>
            </a:pPr>
            <a:endParaRPr lang="en-US" dirty="0"/>
          </a:p>
          <a:p>
            <a:r>
              <a:rPr lang="en-US" dirty="0"/>
              <a:t>Other favorites?</a:t>
            </a:r>
          </a:p>
        </p:txBody>
      </p:sp>
      <p:pic>
        <p:nvPicPr>
          <p:cNvPr id="6" name="Picture 5">
            <a:extLst>
              <a:ext uri="{FF2B5EF4-FFF2-40B4-BE49-F238E27FC236}">
                <a16:creationId xmlns="" xmlns:a16="http://schemas.microsoft.com/office/drawing/2014/main" id="{649706C6-D7AC-2049-9900-72634B041CF9}"/>
              </a:ext>
            </a:extLst>
          </p:cNvPr>
          <p:cNvPicPr>
            <a:picLocks noChangeAspect="1"/>
          </p:cNvPicPr>
          <p:nvPr/>
        </p:nvPicPr>
        <p:blipFill>
          <a:blip r:embed="rId3"/>
          <a:stretch>
            <a:fillRect/>
          </a:stretch>
        </p:blipFill>
        <p:spPr>
          <a:xfrm>
            <a:off x="4888089" y="2867567"/>
            <a:ext cx="4043997" cy="2358998"/>
          </a:xfrm>
          <a:prstGeom prst="rect">
            <a:avLst/>
          </a:prstGeom>
        </p:spPr>
      </p:pic>
    </p:spTree>
    <p:extLst>
      <p:ext uri="{BB962C8B-B14F-4D97-AF65-F5344CB8AC3E}">
        <p14:creationId xmlns:p14="http://schemas.microsoft.com/office/powerpoint/2010/main" val="512995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22" y="1219200"/>
            <a:ext cx="8229600" cy="685800"/>
          </a:xfrm>
        </p:spPr>
        <p:txBody>
          <a:bodyPr>
            <a:normAutofit fontScale="90000"/>
          </a:bodyPr>
          <a:lstStyle/>
          <a:p>
            <a:r>
              <a:rPr lang="en-US" dirty="0"/>
              <a:t>Materials in the digital library</a:t>
            </a:r>
          </a:p>
        </p:txBody>
      </p:sp>
      <p:sp>
        <p:nvSpPr>
          <p:cNvPr id="3" name="Content Placeholder 2"/>
          <p:cNvSpPr>
            <a:spLocks noGrp="1"/>
          </p:cNvSpPr>
          <p:nvPr>
            <p:ph idx="1"/>
          </p:nvPr>
        </p:nvSpPr>
        <p:spPr>
          <a:xfrm>
            <a:off x="294922" y="2133600"/>
            <a:ext cx="8458200" cy="3581400"/>
          </a:xfrm>
        </p:spPr>
        <p:txBody>
          <a:bodyPr>
            <a:normAutofit fontScale="62500" lnSpcReduction="20000"/>
          </a:bodyPr>
          <a:lstStyle/>
          <a:p>
            <a:pPr marL="514350" indent="-514350">
              <a:buAutoNum type="arabicPeriod"/>
            </a:pPr>
            <a:r>
              <a:rPr lang="en-US" dirty="0"/>
              <a:t>Template for BATHE "cheat sheet" cards that fit white coat pockets.</a:t>
            </a:r>
          </a:p>
          <a:p>
            <a:pPr marL="514350" indent="-514350">
              <a:buAutoNum type="arabicPeriod"/>
            </a:pPr>
            <a:endParaRPr lang="en-US" dirty="0"/>
          </a:p>
          <a:p>
            <a:pPr marL="514350" indent="-514350">
              <a:buAutoNum type="arabicPeriod"/>
            </a:pPr>
            <a:r>
              <a:rPr lang="en-US" dirty="0"/>
              <a:t>Script for teaching BATHE to medical students or undergraduates in a 30-minute session. </a:t>
            </a:r>
          </a:p>
          <a:p>
            <a:pPr marL="514350" indent="-514350">
              <a:buAutoNum type="arabicPeriod"/>
            </a:pPr>
            <a:endParaRPr lang="en-US" dirty="0"/>
          </a:p>
          <a:p>
            <a:pPr marL="514350" indent="-514350">
              <a:buAutoNum type="arabicPeriod"/>
            </a:pPr>
            <a:r>
              <a:rPr lang="en-US" dirty="0"/>
              <a:t>Script for learners (med and BH) to use BATHE in integrated care visit. </a:t>
            </a:r>
          </a:p>
          <a:p>
            <a:pPr marL="514350" indent="-514350">
              <a:buAutoNum type="arabicPeriod"/>
            </a:pPr>
            <a:endParaRPr lang="en-US" dirty="0"/>
          </a:p>
          <a:p>
            <a:pPr marL="514350" indent="-514350">
              <a:buAutoNum type="arabicPeriod"/>
            </a:pPr>
            <a:r>
              <a:rPr lang="en-US" dirty="0"/>
              <a:t>Electronic medical record note template for integrated care visit using BATHE.</a:t>
            </a:r>
          </a:p>
          <a:p>
            <a:pPr marL="514350" indent="-514350">
              <a:buAutoNum type="arabicPeriod"/>
            </a:pPr>
            <a:endParaRPr lang="en-US" dirty="0"/>
          </a:p>
          <a:p>
            <a:pPr marL="514350" indent="-514350">
              <a:buAutoNum type="arabicPeriod"/>
            </a:pPr>
            <a:r>
              <a:rPr lang="en-US" dirty="0"/>
              <a:t>Slides from today’s presentation.</a:t>
            </a:r>
          </a:p>
          <a:p>
            <a:endParaRPr lang="en-US" dirty="0"/>
          </a:p>
        </p:txBody>
      </p:sp>
      <p:pic>
        <p:nvPicPr>
          <p:cNvPr id="3074" name="Picture 2" descr="Image result for sw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6650">
            <a:off x="6257937" y="4581536"/>
            <a:ext cx="1445499" cy="144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685800"/>
          </a:xfrm>
        </p:spPr>
        <p:txBody>
          <a:bodyPr>
            <a:normAutofit fontScale="90000"/>
          </a:bodyPr>
          <a:lstStyle/>
          <a:p>
            <a:r>
              <a:rPr lang="en-US" dirty="0"/>
              <a:t>Thank you for coming!</a:t>
            </a:r>
            <a:br>
              <a:rPr lang="en-US" dirty="0"/>
            </a:br>
            <a:r>
              <a:rPr lang="en-US" dirty="0"/>
              <a:t/>
            </a:r>
            <a:br>
              <a:rPr lang="en-US" dirty="0"/>
            </a:br>
            <a:r>
              <a:rPr lang="en-US" sz="2700" dirty="0"/>
              <a:t>Contact us:</a:t>
            </a:r>
          </a:p>
        </p:txBody>
      </p:sp>
      <p:sp>
        <p:nvSpPr>
          <p:cNvPr id="3" name="Content Placeholder 2"/>
          <p:cNvSpPr>
            <a:spLocks noGrp="1"/>
          </p:cNvSpPr>
          <p:nvPr>
            <p:ph idx="1"/>
          </p:nvPr>
        </p:nvSpPr>
        <p:spPr>
          <a:xfrm>
            <a:off x="228600" y="3429000"/>
            <a:ext cx="8686800" cy="2392363"/>
          </a:xfrm>
        </p:spPr>
        <p:txBody>
          <a:bodyPr/>
          <a:lstStyle/>
          <a:p>
            <a:pPr marL="0" indent="0" algn="ctr">
              <a:buNone/>
            </a:pPr>
            <a:r>
              <a:rPr lang="en-US" dirty="0">
                <a:hlinkClick r:id="rId2"/>
              </a:rPr>
              <a:t>claudiaallen@virginia.edu</a:t>
            </a:r>
            <a:endParaRPr lang="en-US" dirty="0"/>
          </a:p>
          <a:p>
            <a:pPr marL="0" indent="0" algn="ctr">
              <a:buNone/>
            </a:pPr>
            <a:r>
              <a:rPr lang="en-US" dirty="0">
                <a:hlinkClick r:id="rId3"/>
              </a:rPr>
              <a:t>jtan@virginia.edu</a:t>
            </a:r>
            <a:endParaRPr lang="en-US" dirty="0"/>
          </a:p>
          <a:p>
            <a:pPr marL="0" indent="0">
              <a:buNone/>
            </a:pPr>
            <a:endParaRPr lang="en-US" dirty="0"/>
          </a:p>
        </p:txBody>
      </p:sp>
    </p:spTree>
    <p:extLst>
      <p:ext uri="{BB962C8B-B14F-4D97-AF65-F5344CB8AC3E}">
        <p14:creationId xmlns:p14="http://schemas.microsoft.com/office/powerpoint/2010/main" val="2646929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228600" y="1981200"/>
            <a:ext cx="8686800" cy="3581400"/>
          </a:xfrm>
        </p:spPr>
        <p:txBody>
          <a:bodyPr>
            <a:normAutofit fontScale="40000" lnSpcReduction="20000"/>
          </a:bodyPr>
          <a:lstStyle/>
          <a:p>
            <a:r>
              <a:rPr lang="en-US" sz="2900" dirty="0" smtClean="0"/>
              <a:t>DeMaria </a:t>
            </a:r>
            <a:r>
              <a:rPr lang="en-US" sz="2900" dirty="0"/>
              <a:t>S, DeMaria A, Weiner,  M, Silvay, G. Use of the BATHE method to increase satisfaction amongst patients undergoing cardiac and major vascular operations. Cleve Clin J Med 2010;77(Electronic Suppl 1):eS25-eS25</a:t>
            </a:r>
            <a:r>
              <a:rPr lang="en-US" sz="2900" dirty="0" smtClean="0"/>
              <a:t>.</a:t>
            </a:r>
          </a:p>
          <a:p>
            <a:endParaRPr lang="en-US" sz="2900" dirty="0"/>
          </a:p>
          <a:p>
            <a:r>
              <a:rPr lang="en-US" sz="2900" dirty="0" smtClean="0"/>
              <a:t>DeMaria </a:t>
            </a:r>
            <a:r>
              <a:rPr lang="en-US" sz="2900" dirty="0"/>
              <a:t>S, DeMaria A, Silvay G, Flynn B. Use of the BATHE method in the preanesthetic clinic visit. Anesth Analg 2011;113(5):1020-1026. doi: 10.1213/ANE.0b013e318229497b</a:t>
            </a:r>
            <a:r>
              <a:rPr lang="en-US" sz="2900" dirty="0" smtClean="0"/>
              <a:t>.</a:t>
            </a:r>
          </a:p>
          <a:p>
            <a:pPr marL="0" indent="0">
              <a:buNone/>
            </a:pPr>
            <a:endParaRPr lang="en-US" sz="2900" dirty="0"/>
          </a:p>
          <a:p>
            <a:r>
              <a:rPr lang="en-US" sz="2900" dirty="0" smtClean="0"/>
              <a:t>Kim </a:t>
            </a:r>
            <a:r>
              <a:rPr lang="en-US" sz="2900" dirty="0"/>
              <a:t>J, Park YN, Park EW, Cheong YS, Choi EY. Effects of BATHE interview protocol on patient satisfaction. Korean J Fam Med 2012;33(6):366-371</a:t>
            </a:r>
            <a:r>
              <a:rPr lang="en-US" sz="2900" dirty="0" smtClean="0"/>
              <a:t>.</a:t>
            </a:r>
          </a:p>
          <a:p>
            <a:endParaRPr lang="en-US" sz="2900" dirty="0"/>
          </a:p>
          <a:p>
            <a:r>
              <a:rPr lang="en-US" sz="2900" dirty="0"/>
              <a:t>Leiblum R, Schnall E, Seehuus M, DeMaria A. To BATHE or not to BATHE: Patient satisfaction with visits to their family physician.  Fam Med-Kansas City 2008;40(6):407.</a:t>
            </a:r>
          </a:p>
          <a:p>
            <a:endParaRPr lang="en-US" sz="2900" dirty="0" smtClean="0"/>
          </a:p>
          <a:p>
            <a:r>
              <a:rPr lang="en-US" sz="2900" dirty="0"/>
              <a:t>Pace, E, Somerville, N, Enyioha, C, Allen, J, Lemon, L, Allen, C. Effects of a Brief Psychosocial Intervention, BATHE, on Inpatient Satisfaction: A Pilot RCT.  Fam Medicine, 2017; 49(9): 675-678. </a:t>
            </a:r>
            <a:endParaRPr lang="en-US" sz="2900" dirty="0" smtClean="0"/>
          </a:p>
          <a:p>
            <a:endParaRPr lang="en-US" sz="2900" dirty="0" smtClean="0"/>
          </a:p>
          <a:p>
            <a:r>
              <a:rPr lang="en-US" sz="2900" dirty="0"/>
              <a:t>Stuart </a:t>
            </a:r>
            <a:r>
              <a:rPr lang="en-US" sz="2900" dirty="0" smtClean="0"/>
              <a:t>M, </a:t>
            </a:r>
            <a:r>
              <a:rPr lang="en-US" sz="2900" dirty="0"/>
              <a:t>Lieberman </a:t>
            </a:r>
            <a:r>
              <a:rPr lang="en-US" sz="2900" dirty="0" smtClean="0"/>
              <a:t>J. </a:t>
            </a:r>
            <a:r>
              <a:rPr lang="en-US" sz="2900" dirty="0"/>
              <a:t>The 15-minute Hour: Efficient and Effective Patient-Centered Consultation </a:t>
            </a:r>
            <a:r>
              <a:rPr lang="en-US" sz="2900" dirty="0" smtClean="0"/>
              <a:t>Skills. Routledge: 6</a:t>
            </a:r>
            <a:r>
              <a:rPr lang="en-US" sz="2900" baseline="30000" dirty="0" smtClean="0"/>
              <a:t>th</a:t>
            </a:r>
            <a:r>
              <a:rPr lang="en-US" sz="2900" dirty="0" smtClean="0"/>
              <a:t> Ed. 2018.</a:t>
            </a:r>
          </a:p>
          <a:p>
            <a:endParaRPr lang="en-US" sz="2900" dirty="0"/>
          </a:p>
          <a:p>
            <a:r>
              <a:rPr lang="en-US" sz="2900" dirty="0" smtClean="0"/>
              <a:t>Stuart, M.  Accenting </a:t>
            </a:r>
            <a:r>
              <a:rPr lang="en-US" sz="2900" dirty="0"/>
              <a:t>the Positive: Putting an Affirmative Spin on the Bathe Technique Marian R. Stuart, Ph.D. A Seminar </a:t>
            </a:r>
            <a:r>
              <a:rPr lang="en-US" sz="2900" dirty="0" smtClean="0"/>
              <a:t>at The </a:t>
            </a:r>
            <a:r>
              <a:rPr lang="en-US" sz="2900" dirty="0"/>
              <a:t>28th </a:t>
            </a:r>
            <a:r>
              <a:rPr lang="en-US" sz="2900" dirty="0" smtClean="0"/>
              <a:t>Forum for Behavioral Science, 2007.   </a:t>
            </a:r>
            <a:r>
              <a:rPr lang="en-US" sz="2900" dirty="0"/>
              <a:t>Now found at </a:t>
            </a:r>
            <a:r>
              <a:rPr lang="en-US" sz="2900" dirty="0" smtClean="0">
                <a:hlinkClick r:id="rId2"/>
              </a:rPr>
              <a:t>www.marianstuart.com</a:t>
            </a:r>
            <a:r>
              <a:rPr lang="en-US" sz="2900" dirty="0" smtClean="0"/>
              <a:t>. </a:t>
            </a:r>
            <a:endParaRPr lang="en-US" sz="2900" dirty="0"/>
          </a:p>
          <a:p>
            <a:endParaRPr lang="en-US" sz="2900" dirty="0"/>
          </a:p>
        </p:txBody>
      </p:sp>
    </p:spTree>
    <p:extLst>
      <p:ext uri="{BB962C8B-B14F-4D97-AF65-F5344CB8AC3E}">
        <p14:creationId xmlns:p14="http://schemas.microsoft.com/office/powerpoint/2010/main" val="1035512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85800"/>
            <a:ext cx="9067800" cy="5742085"/>
          </a:xfrm>
          <a:prstGeom prst="rect">
            <a:avLst/>
          </a:prstGeom>
          <a:solidFill>
            <a:schemeClr val="accent6">
              <a:lumMod val="20000"/>
              <a:lumOff val="80000"/>
            </a:schemeClr>
          </a:solidFill>
        </p:spPr>
        <p:txBody>
          <a:bodyPr wrap="square" rtlCol="0">
            <a:spAutoFit/>
          </a:bodyPr>
          <a:lstStyle/>
          <a:p>
            <a:pPr algn="ctr">
              <a:lnSpc>
                <a:spcPct val="115000"/>
              </a:lnSpc>
            </a:pPr>
            <a:r>
              <a:rPr lang="en-US" sz="800" b="1" dirty="0">
                <a:solidFill>
                  <a:srgbClr val="000000"/>
                </a:solidFill>
                <a:latin typeface="Times New Roman"/>
                <a:ea typeface="Times New Roman"/>
                <a:cs typeface="Times New Roman"/>
              </a:rPr>
              <a:t>Family Stress Clinic</a:t>
            </a:r>
            <a:endParaRPr lang="en-US" sz="800" dirty="0">
              <a:ea typeface="Calibri"/>
              <a:cs typeface="Times New Roman"/>
            </a:endParaRPr>
          </a:p>
          <a:p>
            <a:pPr algn="ctr">
              <a:lnSpc>
                <a:spcPct val="115000"/>
              </a:lnSpc>
            </a:pPr>
            <a:r>
              <a:rPr lang="en-US" sz="800" b="1" dirty="0">
                <a:solidFill>
                  <a:srgbClr val="000000"/>
                </a:solidFill>
                <a:latin typeface="Times New Roman"/>
                <a:ea typeface="Times New Roman"/>
                <a:cs typeface="Times New Roman"/>
              </a:rPr>
              <a:t>Department of Family Medicine, UVA Health System</a:t>
            </a:r>
            <a:endParaRPr lang="en-US" sz="800" dirty="0">
              <a:ea typeface="Calibri"/>
              <a:cs typeface="Times New Roman"/>
            </a:endParaRPr>
          </a:p>
          <a:p>
            <a:pPr algn="ctr">
              <a:lnSpc>
                <a:spcPct val="115000"/>
              </a:lnSpc>
              <a:spcAft>
                <a:spcPts val="1000"/>
              </a:spcAft>
            </a:pPr>
            <a:r>
              <a:rPr lang="en-US" sz="800" b="1" dirty="0">
                <a:latin typeface="Times New Roman"/>
                <a:ea typeface="Calibri"/>
                <a:cs typeface="Times New Roman"/>
              </a:rPr>
              <a:t>pic 1529; Clinic: 243-6868 </a:t>
            </a:r>
            <a:endParaRPr lang="en-US" sz="800" dirty="0">
              <a:ea typeface="Calibri"/>
              <a:cs typeface="Times New Roman"/>
            </a:endParaRPr>
          </a:p>
          <a:p>
            <a:pPr algn="ctr">
              <a:lnSpc>
                <a:spcPct val="115000"/>
              </a:lnSpc>
            </a:pPr>
            <a:r>
              <a:rPr lang="en-US" sz="800" b="1" dirty="0">
                <a:solidFill>
                  <a:srgbClr val="0000FF"/>
                </a:solidFill>
                <a:latin typeface="Times New Roman"/>
                <a:ea typeface="Times New Roman"/>
                <a:cs typeface="Times New Roman"/>
              </a:rPr>
              <a:t>BEHAVIORAL HEALTH APPOINTMENT</a:t>
            </a:r>
            <a:endParaRPr lang="en-US" sz="800" dirty="0">
              <a:ea typeface="Calibri"/>
              <a:cs typeface="Times New Roman"/>
            </a:endParaRPr>
          </a:p>
          <a:p>
            <a:pPr algn="ctr">
              <a:lnSpc>
                <a:spcPct val="115000"/>
              </a:lnSpc>
            </a:pPr>
            <a:r>
              <a:rPr lang="en-US" sz="800" b="1" dirty="0">
                <a:solidFill>
                  <a:srgbClr val="000000"/>
                </a:solidFill>
                <a:latin typeface="Arial"/>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Patient: </a:t>
            </a:r>
            <a:r>
              <a:rPr lang="en-US" sz="800" dirty="0">
                <a:latin typeface="Times New Roman"/>
                <a:ea typeface="Times New Roman"/>
                <a:cs typeface="Times New Roman"/>
              </a:rPr>
              <a:t>		</a:t>
            </a:r>
            <a:r>
              <a:rPr lang="en-US" sz="800" b="1" dirty="0">
                <a:latin typeface="Times New Roman"/>
                <a:ea typeface="Times New Roman"/>
                <a:cs typeface="Times New Roman"/>
              </a:rPr>
              <a:t>MRN: </a:t>
            </a:r>
            <a:endParaRPr lang="en-US" sz="800" dirty="0">
              <a:ea typeface="Calibri"/>
              <a:cs typeface="Times New Roman"/>
            </a:endParaRPr>
          </a:p>
          <a:p>
            <a:pPr>
              <a:lnSpc>
                <a:spcPct val="115000"/>
              </a:lnSpc>
            </a:pPr>
            <a:r>
              <a:rPr lang="en-US" sz="800" b="1" dirty="0">
                <a:latin typeface="Times New Roman"/>
                <a:ea typeface="Times New Roman"/>
                <a:cs typeface="Times New Roman"/>
              </a:rPr>
              <a:t>Persons present: </a:t>
            </a:r>
            <a:endParaRPr lang="en-US" sz="800" dirty="0">
              <a:ea typeface="Calibri"/>
              <a:cs typeface="Times New Roman"/>
            </a:endParaRPr>
          </a:p>
          <a:p>
            <a:pPr>
              <a:lnSpc>
                <a:spcPct val="115000"/>
              </a:lnSpc>
            </a:pPr>
            <a:r>
              <a:rPr lang="en-US" sz="800" b="1" dirty="0">
                <a:latin typeface="Times New Roman"/>
                <a:ea typeface="Times New Roman"/>
                <a:cs typeface="Times New Roman"/>
              </a:rPr>
              <a:t>Date: </a:t>
            </a:r>
            <a:r>
              <a:rPr lang="en-US" sz="800" dirty="0">
                <a:latin typeface="Times New Roman"/>
                <a:ea typeface="Times New Roman"/>
                <a:cs typeface="Times New Roman"/>
              </a:rPr>
              <a:t>			</a:t>
            </a:r>
            <a:r>
              <a:rPr lang="en-US" sz="800" b="1" dirty="0">
                <a:latin typeface="Times New Roman"/>
                <a:ea typeface="Times New Roman"/>
                <a:cs typeface="Times New Roman"/>
              </a:rPr>
              <a:t>Time:</a:t>
            </a: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Place of service: </a:t>
            </a:r>
            <a:r>
              <a:rPr lang="en-US" sz="800" dirty="0">
                <a:latin typeface="Times New Roman"/>
                <a:ea typeface="Times New Roman"/>
                <a:cs typeface="Times New Roman"/>
              </a:rPr>
              <a:t>Family Stress Clinic</a:t>
            </a:r>
            <a:endParaRPr lang="en-US" sz="800" dirty="0">
              <a:ea typeface="Calibri"/>
              <a:cs typeface="Times New Roman"/>
            </a:endParaRPr>
          </a:p>
          <a:p>
            <a:pPr>
              <a:lnSpc>
                <a:spcPct val="115000"/>
              </a:lnSpc>
            </a:pPr>
            <a:r>
              <a:rPr lang="en-US" sz="800" b="1" dirty="0">
                <a:latin typeface="Times New Roman"/>
                <a:ea typeface="Times New Roman"/>
                <a:cs typeface="Times New Roman"/>
              </a:rPr>
              <a:t>CPT: </a:t>
            </a:r>
            <a:r>
              <a:rPr lang="en-US" sz="800" dirty="0">
                <a:latin typeface="Times New Roman"/>
                <a:ea typeface="Times New Roman"/>
                <a:cs typeface="Times New Roman"/>
              </a:rPr>
              <a:t>90832 or 90834 (if treatment for psychiatric diagnosis), 96150 if no mental health diagnosis</a:t>
            </a:r>
            <a:endParaRPr lang="en-US" sz="800" dirty="0">
              <a:ea typeface="Calibri"/>
              <a:cs typeface="Times New Roman"/>
            </a:endParaRPr>
          </a:p>
          <a:p>
            <a:pPr>
              <a:lnSpc>
                <a:spcPct val="115000"/>
              </a:lnSpc>
            </a:pPr>
            <a:r>
              <a:rPr lang="en-US" sz="800" b="1" dirty="0">
                <a:latin typeface="Times New Roman"/>
                <a:ea typeface="Times New Roman"/>
                <a:cs typeface="Times New Roman"/>
              </a:rPr>
              <a:t>Resident/Student Clinician: </a:t>
            </a:r>
            <a:endParaRPr lang="en-US" sz="800" dirty="0">
              <a:ea typeface="Calibri"/>
              <a:cs typeface="Times New Roman"/>
            </a:endParaRPr>
          </a:p>
          <a:p>
            <a:pPr>
              <a:lnSpc>
                <a:spcPct val="115000"/>
              </a:lnSpc>
            </a:pPr>
            <a:r>
              <a:rPr lang="en-US" sz="800" b="1" dirty="0">
                <a:latin typeface="Times New Roman"/>
                <a:ea typeface="Times New Roman"/>
                <a:cs typeface="Times New Roman"/>
              </a:rPr>
              <a:t>Attending Clinician: </a:t>
            </a:r>
            <a:endParaRPr lang="en-US" sz="800" dirty="0">
              <a:ea typeface="Calibri"/>
              <a:cs typeface="Times New Roman"/>
            </a:endParaRPr>
          </a:p>
          <a:p>
            <a:pPr>
              <a:lnSpc>
                <a:spcPct val="115000"/>
              </a:lnSpc>
            </a:pP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Informed Consent:  </a:t>
            </a:r>
            <a:r>
              <a:rPr lang="en-US" sz="800" dirty="0">
                <a:latin typeface="Times New Roman"/>
                <a:ea typeface="Times New Roman"/>
                <a:cs typeface="Times New Roman"/>
              </a:rPr>
              <a:t>Patient was informed of and consented to limits of confidentiality (duty to warn and protect, abuse of children and vulnerable persons, documentation in EPIC) and the participation of the therapy team observing behind the mirror. </a:t>
            </a:r>
            <a:endParaRPr lang="en-US" sz="800" dirty="0">
              <a:ea typeface="Calibri"/>
              <a:cs typeface="Times New Roman"/>
            </a:endParaRPr>
          </a:p>
          <a:p>
            <a:pPr>
              <a:lnSpc>
                <a:spcPct val="115000"/>
              </a:lnSpc>
            </a:pPr>
            <a:r>
              <a:rPr lang="en-US" sz="800" b="1"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Diagnosis </a:t>
            </a:r>
            <a:r>
              <a:rPr lang="en-US" sz="800" dirty="0">
                <a:latin typeface="Times New Roman"/>
                <a:ea typeface="Times New Roman"/>
                <a:cs typeface="Times New Roman"/>
              </a:rPr>
              <a:t>(mental health if 90832 or 90834, medical if 96150):</a:t>
            </a:r>
            <a:r>
              <a:rPr lang="en-US" sz="800" b="1"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Description of encounter</a:t>
            </a: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dirty="0">
                <a:latin typeface="Times New Roman"/>
                <a:ea typeface="Times New Roman"/>
                <a:cs typeface="Times New Roman"/>
              </a:rPr>
              <a:t>I met with patient for approximately x minutes for the purposes of exploring patient’s health-related behavioral concerns and providing assistance in addressing those concerns.  </a:t>
            </a:r>
            <a:endParaRPr lang="en-US" sz="800" dirty="0">
              <a:ea typeface="Calibri"/>
              <a:cs typeface="Times New Roman"/>
            </a:endParaRPr>
          </a:p>
          <a:p>
            <a:pPr>
              <a:lnSpc>
                <a:spcPct val="115000"/>
              </a:lnSpc>
            </a:pP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dirty="0">
                <a:latin typeface="Times New Roman"/>
                <a:ea typeface="Times New Roman"/>
                <a:cs typeface="Times New Roman"/>
              </a:rPr>
              <a:t>Using the BATHE protocol to provide support and strengthen adaptive coping, we identified the following: </a:t>
            </a:r>
            <a:endParaRPr lang="en-US" sz="800" dirty="0">
              <a:ea typeface="Calibri"/>
              <a:cs typeface="Times New Roman"/>
            </a:endParaRPr>
          </a:p>
          <a:p>
            <a:pPr>
              <a:lnSpc>
                <a:spcPct val="115000"/>
              </a:lnSpc>
            </a:pPr>
            <a:r>
              <a:rPr lang="en-US" sz="800" b="1"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What’s going on that you wanted to talk about today?</a:t>
            </a: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How is that affecting you emotionally? </a:t>
            </a:r>
            <a:r>
              <a:rPr lang="en-US" sz="800" dirty="0">
                <a:latin typeface="Times New Roman"/>
                <a:ea typeface="Times New Roman"/>
                <a:cs typeface="Times New Roman"/>
              </a:rPr>
              <a:t/>
            </a:r>
            <a:br>
              <a:rPr lang="en-US" sz="800" dirty="0">
                <a:latin typeface="Times New Roman"/>
                <a:ea typeface="Times New Roman"/>
                <a:cs typeface="Times New Roman"/>
              </a:rPr>
            </a:br>
            <a:r>
              <a:rPr lang="en-US" sz="800" b="1" dirty="0">
                <a:latin typeface="Times New Roman"/>
                <a:ea typeface="Times New Roman"/>
                <a:cs typeface="Times New Roman"/>
              </a:rPr>
              <a:t>What troubles you the most?</a:t>
            </a: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How are you handling it/coping so far? </a:t>
            </a:r>
            <a:endParaRPr lang="en-US" sz="800" dirty="0">
              <a:ea typeface="Calibri"/>
              <a:cs typeface="Times New Roman"/>
            </a:endParaRPr>
          </a:p>
          <a:p>
            <a:pPr>
              <a:lnSpc>
                <a:spcPct val="115000"/>
              </a:lnSpc>
            </a:pPr>
            <a:r>
              <a:rPr lang="en-US" sz="800" b="1" dirty="0">
                <a:latin typeface="Times New Roman"/>
                <a:ea typeface="Times New Roman"/>
                <a:cs typeface="Times New Roman"/>
              </a:rPr>
              <a:t>What else would help?</a:t>
            </a:r>
            <a:endParaRPr lang="en-US" sz="800" dirty="0">
              <a:ea typeface="Calibri"/>
              <a:cs typeface="Times New Roman"/>
            </a:endParaRPr>
          </a:p>
          <a:p>
            <a:pPr>
              <a:lnSpc>
                <a:spcPct val="115000"/>
              </a:lnSpc>
            </a:pP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dirty="0">
                <a:latin typeface="Times New Roman"/>
                <a:ea typeface="Times New Roman"/>
                <a:cs typeface="Times New Roman"/>
              </a:rPr>
              <a:t>I engaged patient in the following intervention:  (some examples below)</a:t>
            </a:r>
            <a:endParaRPr lang="en-US" sz="800" dirty="0">
              <a:ea typeface="Calibri"/>
              <a:cs typeface="Times New Roman"/>
            </a:endParaRPr>
          </a:p>
          <a:p>
            <a:pPr>
              <a:lnSpc>
                <a:spcPct val="115000"/>
              </a:lnSpc>
            </a:pPr>
            <a:r>
              <a:rPr lang="en-US" sz="800" dirty="0">
                <a:latin typeface="Times New Roman"/>
                <a:ea typeface="Calibri"/>
                <a:cs typeface="Times New Roman"/>
              </a:rPr>
              <a:t>We discussed the specifics of next steps and problem-solved likely barriers and possible resources, the details of which are below. </a:t>
            </a:r>
            <a:endParaRPr lang="en-US" sz="800" dirty="0">
              <a:ea typeface="Calibri"/>
              <a:cs typeface="Times New Roman"/>
            </a:endParaRPr>
          </a:p>
          <a:p>
            <a:pPr>
              <a:lnSpc>
                <a:spcPct val="115000"/>
              </a:lnSpc>
            </a:pPr>
            <a:r>
              <a:rPr lang="en-US" sz="800" b="1" dirty="0">
                <a:latin typeface="Times New Roman"/>
                <a:ea typeface="Times New Roman"/>
                <a:cs typeface="Times New Roman"/>
              </a:rPr>
              <a:t>Plan</a:t>
            </a: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dirty="0">
                <a:latin typeface="Times New Roman"/>
                <a:ea typeface="Times New Roman"/>
                <a:cs typeface="Times New Roman"/>
              </a:rPr>
              <a:t>1.</a:t>
            </a:r>
            <a:endParaRPr lang="en-US" sz="800" dirty="0">
              <a:ea typeface="Calibri"/>
              <a:cs typeface="Times New Roman"/>
            </a:endParaRPr>
          </a:p>
          <a:p>
            <a:pPr>
              <a:lnSpc>
                <a:spcPct val="115000"/>
              </a:lnSpc>
            </a:pPr>
            <a:r>
              <a:rPr lang="en-US" sz="800" dirty="0">
                <a:latin typeface="Times New Roman"/>
                <a:ea typeface="Times New Roman"/>
                <a:cs typeface="Times New Roman"/>
              </a:rPr>
              <a:t>2.</a:t>
            </a:r>
            <a:endParaRPr lang="en-US" sz="800" dirty="0">
              <a:ea typeface="Calibri"/>
              <a:cs typeface="Times New Roman"/>
            </a:endParaRPr>
          </a:p>
          <a:p>
            <a:pPr>
              <a:lnSpc>
                <a:spcPct val="115000"/>
              </a:lnSpc>
            </a:pPr>
            <a:r>
              <a:rPr lang="en-US" sz="800" dirty="0">
                <a:latin typeface="Times New Roman"/>
                <a:ea typeface="Times New Roman"/>
                <a:cs typeface="Times New Roman"/>
              </a:rPr>
              <a:t> Patient will pursue the action outlined above and plans to review progress with the PCP at the next regularly scheduled appointment. </a:t>
            </a:r>
            <a:r>
              <a:rPr lang="en-US" sz="800" dirty="0">
                <a:solidFill>
                  <a:srgbClr val="000000"/>
                </a:solidFill>
                <a:latin typeface="Times New Roman"/>
                <a:ea typeface="Calibri"/>
                <a:cs typeface="Times New Roman"/>
              </a:rPr>
              <a:t>Patient expressed understanding that s/he can </a:t>
            </a:r>
            <a:r>
              <a:rPr lang="en-US" sz="800" dirty="0">
                <a:latin typeface="Times New Roman"/>
                <a:ea typeface="Calibri"/>
                <a:cs typeface="Times New Roman"/>
              </a:rPr>
              <a:t>make another Behavioral Health appointment or</a:t>
            </a:r>
            <a:r>
              <a:rPr lang="en-US" sz="800" dirty="0">
                <a:latin typeface="Times New Roman"/>
                <a:ea typeface="Times New Roman"/>
                <a:cs typeface="Times New Roman"/>
              </a:rPr>
              <a:t> call the Family Stress Clinic at 434-243-6868 if s/he would like other resources or to discuss the plan further.  </a:t>
            </a:r>
            <a:endParaRPr lang="en-US" sz="800" dirty="0">
              <a:ea typeface="Calibri"/>
              <a:cs typeface="Times New Roman"/>
            </a:endParaRPr>
          </a:p>
          <a:p>
            <a:pPr>
              <a:lnSpc>
                <a:spcPct val="115000"/>
              </a:lnSpc>
            </a:pPr>
            <a:r>
              <a:rPr lang="en-US" sz="800" dirty="0">
                <a:latin typeface="Times New Roman"/>
                <a:ea typeface="Times New Roman"/>
                <a:cs typeface="Times New Roman"/>
              </a:rPr>
              <a:t> </a:t>
            </a:r>
            <a:endParaRPr lang="en-US" sz="800" dirty="0">
              <a:ea typeface="Calibri"/>
              <a:cs typeface="Times New Roman"/>
            </a:endParaRPr>
          </a:p>
          <a:p>
            <a:pPr>
              <a:lnSpc>
                <a:spcPct val="115000"/>
              </a:lnSpc>
            </a:pPr>
            <a:r>
              <a:rPr lang="en-US" sz="800" b="1" dirty="0">
                <a:latin typeface="Times New Roman"/>
                <a:ea typeface="Times New Roman"/>
                <a:cs typeface="Times New Roman"/>
              </a:rPr>
              <a:t>Attestation</a:t>
            </a:r>
            <a:r>
              <a:rPr lang="en-US" sz="800" dirty="0">
                <a:latin typeface="Times New Roman"/>
                <a:ea typeface="Times New Roman"/>
                <a:cs typeface="Times New Roman"/>
              </a:rPr>
              <a:t>: </a:t>
            </a:r>
            <a:endParaRPr lang="en-US" sz="800" dirty="0">
              <a:ea typeface="Calibri"/>
              <a:cs typeface="Times New Roman"/>
            </a:endParaRPr>
          </a:p>
          <a:p>
            <a:pPr>
              <a:lnSpc>
                <a:spcPct val="115000"/>
              </a:lnSpc>
              <a:spcAft>
                <a:spcPts val="1000"/>
              </a:spcAft>
            </a:pPr>
            <a:r>
              <a:rPr lang="en-US" sz="800" dirty="0">
                <a:latin typeface="Times New Roman"/>
                <a:ea typeface="Calibri"/>
                <a:cs typeface="Times New Roman"/>
              </a:rPr>
              <a:t> </a:t>
            </a:r>
            <a:endParaRPr lang="en-US" sz="800" dirty="0">
              <a:ea typeface="Calibri"/>
              <a:cs typeface="Times New Roman"/>
            </a:endParaRPr>
          </a:p>
        </p:txBody>
      </p:sp>
    </p:spTree>
    <p:extLst>
      <p:ext uri="{BB962C8B-B14F-4D97-AF65-F5344CB8AC3E}">
        <p14:creationId xmlns:p14="http://schemas.microsoft.com/office/powerpoint/2010/main" val="4258400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8229600" cy="685800"/>
          </a:xfrm>
        </p:spPr>
        <p:txBody>
          <a:bodyPr>
            <a:normAutofit fontScale="90000"/>
          </a:bodyPr>
          <a:lstStyle/>
          <a:p>
            <a:r>
              <a:rPr lang="en-US" dirty="0"/>
              <a:t>Goals and Objectives</a:t>
            </a:r>
          </a:p>
        </p:txBody>
      </p:sp>
      <p:sp>
        <p:nvSpPr>
          <p:cNvPr id="3" name="Content Placeholder 2"/>
          <p:cNvSpPr>
            <a:spLocks noGrp="1"/>
          </p:cNvSpPr>
          <p:nvPr>
            <p:ph idx="1"/>
          </p:nvPr>
        </p:nvSpPr>
        <p:spPr>
          <a:xfrm>
            <a:off x="914400" y="2209800"/>
            <a:ext cx="7543800" cy="3505200"/>
          </a:xfrm>
        </p:spPr>
        <p:txBody>
          <a:bodyPr>
            <a:normAutofit fontScale="32500" lnSpcReduction="20000"/>
          </a:bodyPr>
          <a:lstStyle/>
          <a:p>
            <a:pPr marL="0" indent="0">
              <a:buNone/>
            </a:pPr>
            <a:r>
              <a:rPr lang="en-US" sz="5500" dirty="0"/>
              <a:t>Participants will be able to:</a:t>
            </a:r>
          </a:p>
          <a:p>
            <a:pPr marL="0" indent="0">
              <a:buNone/>
            </a:pPr>
            <a:endParaRPr lang="en-US" sz="5500" dirty="0"/>
          </a:p>
          <a:p>
            <a:pPr marL="514350" indent="-514350">
              <a:buFont typeface="+mj-lt"/>
              <a:buAutoNum type="arabicPeriod"/>
            </a:pPr>
            <a:r>
              <a:rPr lang="en-US" sz="6200" dirty="0"/>
              <a:t>Use </a:t>
            </a:r>
            <a:r>
              <a:rPr lang="en-US" sz="6200" dirty="0" smtClean="0"/>
              <a:t>the brief psychosocial intervention, BATHE, </a:t>
            </a:r>
            <a:r>
              <a:rPr lang="en-US" sz="6200" dirty="0"/>
              <a:t>to make a genuine and rapid emotional connection with a patient or other person in a wide variety of contexts. </a:t>
            </a:r>
          </a:p>
          <a:p>
            <a:pPr marL="514350" indent="-514350">
              <a:buFont typeface="+mj-lt"/>
              <a:buAutoNum type="arabicPeriod"/>
            </a:pPr>
            <a:endParaRPr lang="en-US" sz="6200" dirty="0"/>
          </a:p>
          <a:p>
            <a:pPr marL="514350" indent="-514350">
              <a:buFont typeface="+mj-lt"/>
              <a:buAutoNum type="arabicPeriod"/>
            </a:pPr>
            <a:r>
              <a:rPr lang="en-US" sz="6200" dirty="0"/>
              <a:t>Effectively teach BATHE to a variety of learners, strengthening their daily performance and enhancing their enjoyment of providing care.</a:t>
            </a:r>
          </a:p>
          <a:p>
            <a:pPr marL="514350" indent="-514350">
              <a:buFont typeface="+mj-lt"/>
              <a:buAutoNum type="arabicPeriod"/>
            </a:pPr>
            <a:endParaRPr lang="en-US" sz="6200" dirty="0"/>
          </a:p>
          <a:p>
            <a:pPr marL="514350" indent="-514350">
              <a:buFont typeface="+mj-lt"/>
              <a:buAutoNum type="arabicPeriod"/>
            </a:pPr>
            <a:r>
              <a:rPr lang="en-US" sz="6200" dirty="0"/>
              <a:t>Describe how BATHE creates an authentic emotional experience and the evidence-based interventions underlying each step.</a:t>
            </a:r>
          </a:p>
          <a:p>
            <a:endParaRPr lang="en-US" dirty="0"/>
          </a:p>
        </p:txBody>
      </p:sp>
    </p:spTree>
    <p:extLst>
      <p:ext uri="{BB962C8B-B14F-4D97-AF65-F5344CB8AC3E}">
        <p14:creationId xmlns:p14="http://schemas.microsoft.com/office/powerpoint/2010/main" val="29811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hasn’t this been around forever?</a:t>
            </a:r>
          </a:p>
        </p:txBody>
      </p:sp>
      <p:pic>
        <p:nvPicPr>
          <p:cNvPr id="2052" name="Picture 4" descr="Image result for antique whe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26" b="7726"/>
          <a:stretch/>
        </p:blipFill>
        <p:spPr bwMode="auto">
          <a:xfrm>
            <a:off x="3124200" y="2103120"/>
            <a:ext cx="316531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1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1583422" cy="1470025"/>
          </a:xfrm>
        </p:spPr>
        <p:txBody>
          <a:bodyPr>
            <a:normAutofit/>
          </a:bodyPr>
          <a:lstStyle/>
          <a:p>
            <a:pPr algn="l"/>
            <a:r>
              <a:rPr lang="en-US" sz="3600" dirty="0"/>
              <a:t>BATHE</a:t>
            </a:r>
          </a:p>
        </p:txBody>
      </p:sp>
      <p:sp>
        <p:nvSpPr>
          <p:cNvPr id="4" name="TextBox 3"/>
          <p:cNvSpPr txBox="1"/>
          <p:nvPr/>
        </p:nvSpPr>
        <p:spPr>
          <a:xfrm>
            <a:off x="228600" y="5831049"/>
            <a:ext cx="8763000" cy="244682"/>
          </a:xfrm>
          <a:prstGeom prst="rect">
            <a:avLst/>
          </a:prstGeom>
          <a:noFill/>
        </p:spPr>
        <p:txBody>
          <a:bodyPr wrap="square" rtlCol="0">
            <a:spAutoFit/>
          </a:bodyPr>
          <a:lstStyle/>
          <a:p>
            <a:pPr lvl="0" fontAlgn="base">
              <a:lnSpc>
                <a:spcPct val="90000"/>
              </a:lnSpc>
              <a:spcBef>
                <a:spcPct val="0"/>
              </a:spcBef>
              <a:spcAft>
                <a:spcPct val="0"/>
              </a:spcAft>
            </a:pPr>
            <a:r>
              <a:rPr lang="en-US" altLang="en-US" sz="1100" dirty="0">
                <a:solidFill>
                  <a:srgbClr val="000000"/>
                </a:solidFill>
                <a:latin typeface="Arial" charset="0"/>
              </a:rPr>
              <a:t>Stuart MR, Lieberman JA. </a:t>
            </a:r>
            <a:r>
              <a:rPr lang="en-US" altLang="en-US" sz="1100" i="1" dirty="0">
                <a:solidFill>
                  <a:srgbClr val="000000"/>
                </a:solidFill>
                <a:latin typeface="Arial" charset="0"/>
              </a:rPr>
              <a:t>The 15-minute Hour: Efficient and Effective Patient-Centered Consultation Skills, 6</a:t>
            </a:r>
            <a:r>
              <a:rPr lang="en-US" altLang="en-US" sz="1100" i="1" baseline="30000" dirty="0">
                <a:solidFill>
                  <a:srgbClr val="000000"/>
                </a:solidFill>
                <a:latin typeface="Arial" charset="0"/>
              </a:rPr>
              <a:t>th</a:t>
            </a:r>
            <a:r>
              <a:rPr lang="en-US" altLang="en-US" sz="1100" i="1" dirty="0">
                <a:solidFill>
                  <a:srgbClr val="000000"/>
                </a:solidFill>
                <a:latin typeface="Arial" charset="0"/>
              </a:rPr>
              <a:t> Edition (Routledge, 2018).</a:t>
            </a:r>
            <a:endParaRPr lang="en-US" altLang="en-US" sz="1100" i="1" dirty="0">
              <a:solidFill>
                <a:srgbClr val="000000"/>
              </a:solidFill>
              <a:latin typeface="Arial" charset="0"/>
              <a:hlinkClick r:id="rId3"/>
            </a:endParaRPr>
          </a:p>
        </p:txBody>
      </p:sp>
      <p:graphicFrame>
        <p:nvGraphicFramePr>
          <p:cNvPr id="5" name="Diagram 4"/>
          <p:cNvGraphicFramePr/>
          <p:nvPr>
            <p:extLst>
              <p:ext uri="{D42A27DB-BD31-4B8C-83A1-F6EECF244321}">
                <p14:modId xmlns:p14="http://schemas.microsoft.com/office/powerpoint/2010/main" val="2850403936"/>
              </p:ext>
            </p:extLst>
          </p:nvPr>
        </p:nvGraphicFramePr>
        <p:xfrm>
          <a:off x="1524000" y="838200"/>
          <a:ext cx="6400800" cy="4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744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86100"/>
            <a:ext cx="4191000" cy="685800"/>
          </a:xfrm>
        </p:spPr>
        <p:txBody>
          <a:bodyPr>
            <a:noAutofit/>
          </a:bodyPr>
          <a:lstStyle/>
          <a:p>
            <a:pPr algn="l"/>
            <a:r>
              <a:rPr lang="en-US" sz="2400" dirty="0"/>
              <a:t>Both doctors and patients </a:t>
            </a:r>
            <a:br>
              <a:rPr lang="en-US" sz="2400" dirty="0"/>
            </a:br>
            <a:r>
              <a:rPr lang="en-US" sz="2400" i="1" dirty="0"/>
              <a:t>want</a:t>
            </a:r>
            <a:r>
              <a:rPr lang="en-US" sz="2400" dirty="0"/>
              <a:t> to feel connected </a:t>
            </a:r>
            <a:br>
              <a:rPr lang="en-US" sz="2400" dirty="0"/>
            </a:br>
            <a:r>
              <a:rPr lang="en-US" sz="2400" dirty="0"/>
              <a:t>to each other.</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But there are </a:t>
            </a:r>
            <a:r>
              <a:rPr lang="en-US" sz="2400" i="1" dirty="0"/>
              <a:t>barriers</a:t>
            </a:r>
            <a:r>
              <a:rPr lang="en-US" sz="2400" dirty="0"/>
              <a:t> to the meaningful conversations that build connection.   </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81400"/>
            <a:ext cx="28194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914400"/>
            <a:ext cx="299624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70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846589"/>
            <a:ext cx="8839200" cy="1470025"/>
          </a:xfrm>
        </p:spPr>
        <p:txBody>
          <a:bodyPr/>
          <a:lstStyle/>
          <a:p>
            <a:r>
              <a:rPr lang="en-US" sz="4000" dirty="0"/>
              <a:t>BATHE </a:t>
            </a:r>
            <a:r>
              <a:rPr lang="en-US" sz="3600" dirty="0"/>
              <a:t>utilizes five steps</a:t>
            </a:r>
          </a:p>
        </p:txBody>
      </p:sp>
      <p:sp>
        <p:nvSpPr>
          <p:cNvPr id="3" name="Subtitle 2"/>
          <p:cNvSpPr>
            <a:spLocks noGrp="1"/>
          </p:cNvSpPr>
          <p:nvPr>
            <p:ph type="subTitle" idx="1"/>
          </p:nvPr>
        </p:nvSpPr>
        <p:spPr>
          <a:xfrm>
            <a:off x="914400" y="2209800"/>
            <a:ext cx="7315200" cy="3657600"/>
          </a:xfrm>
          <a:solidFill>
            <a:schemeClr val="accent4">
              <a:lumMod val="40000"/>
              <a:lumOff val="60000"/>
            </a:schemeClr>
          </a:solidFill>
        </p:spPr>
        <p:txBody>
          <a:bodyPr>
            <a:noAutofit/>
          </a:bodyPr>
          <a:lstStyle/>
          <a:p>
            <a:pPr lvl="0" algn="l" fontAlgn="base">
              <a:spcAft>
                <a:spcPct val="0"/>
              </a:spcAft>
              <a:buSzPct val="65000"/>
            </a:pPr>
            <a:r>
              <a:rPr lang="en-US" altLang="en-US" sz="3600" kern="0" dirty="0">
                <a:solidFill>
                  <a:schemeClr val="tx1"/>
                </a:solidFill>
              </a:rPr>
              <a:t>	B</a:t>
            </a:r>
            <a:r>
              <a:rPr lang="en-US" altLang="en-US" sz="2400" kern="0" dirty="0">
                <a:solidFill>
                  <a:schemeClr val="tx1"/>
                </a:solidFill>
              </a:rPr>
              <a:t>ackground: What’s been going on in your life?</a:t>
            </a:r>
          </a:p>
          <a:p>
            <a:pPr lvl="0" algn="l" fontAlgn="base">
              <a:spcAft>
                <a:spcPct val="0"/>
              </a:spcAft>
              <a:buSzPct val="65000"/>
            </a:pPr>
            <a:r>
              <a:rPr lang="en-US" altLang="en-US" sz="2400" kern="0" dirty="0">
                <a:solidFill>
                  <a:schemeClr val="tx1"/>
                </a:solidFill>
              </a:rPr>
              <a:t>	How has this been </a:t>
            </a:r>
            <a:r>
              <a:rPr lang="en-US" altLang="en-US" sz="3600" kern="0" dirty="0">
                <a:solidFill>
                  <a:schemeClr val="tx1"/>
                </a:solidFill>
              </a:rPr>
              <a:t>A</a:t>
            </a:r>
            <a:r>
              <a:rPr lang="en-US" altLang="en-US" sz="2400" kern="0" dirty="0">
                <a:solidFill>
                  <a:schemeClr val="tx1"/>
                </a:solidFill>
              </a:rPr>
              <a:t>ffecting you emotionally?</a:t>
            </a:r>
          </a:p>
          <a:p>
            <a:pPr lvl="0" algn="l" fontAlgn="base">
              <a:spcAft>
                <a:spcPct val="0"/>
              </a:spcAft>
              <a:buSzPct val="65000"/>
            </a:pPr>
            <a:r>
              <a:rPr lang="en-US" altLang="en-US" sz="2400" kern="0" dirty="0">
                <a:solidFill>
                  <a:schemeClr val="tx1"/>
                </a:solidFill>
              </a:rPr>
              <a:t>	What </a:t>
            </a:r>
            <a:r>
              <a:rPr lang="en-US" altLang="en-US" sz="3600" kern="0" dirty="0">
                <a:solidFill>
                  <a:schemeClr val="tx1"/>
                </a:solidFill>
              </a:rPr>
              <a:t>T</a:t>
            </a:r>
            <a:r>
              <a:rPr lang="en-US" altLang="en-US" sz="2400" kern="0" dirty="0">
                <a:solidFill>
                  <a:schemeClr val="tx1"/>
                </a:solidFill>
              </a:rPr>
              <a:t>roubles you the most?</a:t>
            </a:r>
          </a:p>
          <a:p>
            <a:pPr lvl="0" algn="l" fontAlgn="base">
              <a:spcAft>
                <a:spcPct val="0"/>
              </a:spcAft>
              <a:buSzPct val="65000"/>
            </a:pPr>
            <a:r>
              <a:rPr lang="en-US" altLang="en-US" sz="2400" kern="0" dirty="0">
                <a:solidFill>
                  <a:schemeClr val="tx1"/>
                </a:solidFill>
              </a:rPr>
              <a:t>	How have you been </a:t>
            </a:r>
            <a:r>
              <a:rPr lang="en-US" altLang="en-US" sz="3600" kern="0" dirty="0">
                <a:solidFill>
                  <a:schemeClr val="tx1"/>
                </a:solidFill>
              </a:rPr>
              <a:t>H</a:t>
            </a:r>
            <a:r>
              <a:rPr lang="en-US" altLang="en-US" sz="2400" kern="0" dirty="0">
                <a:solidFill>
                  <a:schemeClr val="tx1"/>
                </a:solidFill>
              </a:rPr>
              <a:t>andling it so far?</a:t>
            </a:r>
          </a:p>
          <a:p>
            <a:pPr lvl="0" algn="l" fontAlgn="base">
              <a:spcAft>
                <a:spcPct val="0"/>
              </a:spcAft>
              <a:buSzPct val="65000"/>
            </a:pPr>
            <a:r>
              <a:rPr lang="en-US" sz="3600" kern="0" dirty="0">
                <a:solidFill>
                  <a:schemeClr val="tx1"/>
                </a:solidFill>
              </a:rPr>
              <a:t>	E</a:t>
            </a:r>
            <a:r>
              <a:rPr lang="en-US" sz="2400" kern="0" dirty="0">
                <a:solidFill>
                  <a:schemeClr val="tx1"/>
                </a:solidFill>
              </a:rPr>
              <a:t>mpathic closing statement</a:t>
            </a:r>
          </a:p>
          <a:p>
            <a:pPr lvl="0" algn="l" fontAlgn="base">
              <a:spcAft>
                <a:spcPct val="0"/>
              </a:spcAft>
              <a:buSzPct val="65000"/>
            </a:pPr>
            <a:endParaRPr lang="en-US" sz="24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61270"/>
            <a:ext cx="2326099"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4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2013304"/>
            <a:ext cx="8229600" cy="685800"/>
          </a:xfrm>
        </p:spPr>
        <p:txBody>
          <a:bodyPr>
            <a:normAutofit fontScale="90000"/>
          </a:bodyPr>
          <a:lstStyle/>
          <a:p>
            <a:r>
              <a:rPr lang="en-US" dirty="0"/>
              <a:t>The Science: What is the evidence?</a:t>
            </a:r>
          </a:p>
        </p:txBody>
      </p:sp>
      <p:sp>
        <p:nvSpPr>
          <p:cNvPr id="3" name="Content Placeholder 2"/>
          <p:cNvSpPr>
            <a:spLocks noGrp="1"/>
          </p:cNvSpPr>
          <p:nvPr>
            <p:ph idx="1"/>
          </p:nvPr>
        </p:nvSpPr>
        <p:spPr>
          <a:xfrm>
            <a:off x="687976" y="2971800"/>
            <a:ext cx="7924800" cy="2286000"/>
          </a:xfrm>
        </p:spPr>
        <p:txBody>
          <a:bodyPr>
            <a:normAutofit fontScale="70000" lnSpcReduction="20000"/>
          </a:bodyPr>
          <a:lstStyle/>
          <a:p>
            <a:r>
              <a:rPr lang="en-US" sz="2800" dirty="0"/>
              <a:t>Improved patient satisfaction across outpatient and inpatient settings</a:t>
            </a:r>
          </a:p>
          <a:p>
            <a:endParaRPr lang="en-US" sz="2800" dirty="0"/>
          </a:p>
          <a:p>
            <a:r>
              <a:rPr lang="en-US" sz="2800" dirty="0"/>
              <a:t>Physicians don’t always naturally ask the type of questions that BATHE guides them </a:t>
            </a:r>
            <a:r>
              <a:rPr lang="en-US" sz="2800" dirty="0" smtClean="0"/>
              <a:t>to, and they gain new insights about patients when they do</a:t>
            </a:r>
            <a:endParaRPr lang="en-US" sz="2800" dirty="0"/>
          </a:p>
          <a:p>
            <a:endParaRPr lang="en-US" sz="2800" dirty="0"/>
          </a:p>
          <a:p>
            <a:r>
              <a:rPr lang="en-US" sz="2800" dirty="0"/>
              <a:t>No significant increase in time per visit when using BATHE</a:t>
            </a:r>
          </a:p>
          <a:p>
            <a:endParaRPr lang="en-US" dirty="0"/>
          </a:p>
        </p:txBody>
      </p:sp>
      <p:sp>
        <p:nvSpPr>
          <p:cNvPr id="4" name="TextBox 3"/>
          <p:cNvSpPr txBox="1"/>
          <p:nvPr/>
        </p:nvSpPr>
        <p:spPr>
          <a:xfrm>
            <a:off x="152401" y="5748754"/>
            <a:ext cx="8915400" cy="276999"/>
          </a:xfrm>
          <a:prstGeom prst="rect">
            <a:avLst/>
          </a:prstGeom>
          <a:noFill/>
        </p:spPr>
        <p:txBody>
          <a:bodyPr wrap="square" rtlCol="0">
            <a:spAutoFit/>
          </a:bodyPr>
          <a:lstStyle/>
          <a:p>
            <a:r>
              <a:rPr lang="en-US" sz="1200" dirty="0"/>
              <a:t>DeMaria et al., (2010); DeMaria et al., (2011); Kim et al., (2012); Leiblum et al., (2008); Pace et al., (2017</a:t>
            </a:r>
            <a:r>
              <a:rPr lang="en-US" sz="1200" dirty="0" smtClean="0"/>
              <a:t>); Thomas et al. (2019). </a:t>
            </a:r>
            <a:endParaRPr lang="en-US" sz="1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8237">
            <a:off x="6436033" y="877116"/>
            <a:ext cx="2156983" cy="1061640"/>
          </a:xfrm>
          <a:prstGeom prst="rect">
            <a:avLst/>
          </a:prstGeom>
          <a:noFill/>
          <a:ln w="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99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F0D10A1-6E7D-6445-8090-D76EC8A8A8E0}"/>
              </a:ext>
            </a:extLst>
          </p:cNvPr>
          <p:cNvPicPr>
            <a:picLocks noChangeAspect="1"/>
          </p:cNvPicPr>
          <p:nvPr/>
        </p:nvPicPr>
        <p:blipFill>
          <a:blip r:embed="rId3"/>
          <a:stretch>
            <a:fillRect/>
          </a:stretch>
        </p:blipFill>
        <p:spPr>
          <a:xfrm>
            <a:off x="1287470" y="838200"/>
            <a:ext cx="6510867" cy="2410847"/>
          </a:xfrm>
          <a:prstGeom prst="rect">
            <a:avLst/>
          </a:prstGeom>
        </p:spPr>
      </p:pic>
      <p:sp>
        <p:nvSpPr>
          <p:cNvPr id="2" name="Title 1"/>
          <p:cNvSpPr>
            <a:spLocks noGrp="1"/>
          </p:cNvSpPr>
          <p:nvPr>
            <p:ph type="title"/>
          </p:nvPr>
        </p:nvSpPr>
        <p:spPr>
          <a:xfrm>
            <a:off x="1385" y="1700723"/>
            <a:ext cx="8839199" cy="685800"/>
          </a:xfrm>
        </p:spPr>
        <p:txBody>
          <a:bodyPr>
            <a:normAutofit fontScale="90000"/>
          </a:bodyPr>
          <a:lstStyle/>
          <a:p>
            <a:r>
              <a:rPr lang="en-US" dirty="0">
                <a:solidFill>
                  <a:schemeClr val="bg1"/>
                </a:solidFill>
              </a:rPr>
              <a:t>The Science: Lessons from </a:t>
            </a:r>
            <a:br>
              <a:rPr lang="en-US" dirty="0">
                <a:solidFill>
                  <a:schemeClr val="bg1"/>
                </a:solidFill>
              </a:rPr>
            </a:br>
            <a:r>
              <a:rPr lang="en-US" dirty="0">
                <a:solidFill>
                  <a:schemeClr val="bg1"/>
                </a:solidFill>
              </a:rPr>
              <a:t>our study at UVA FM</a:t>
            </a:r>
          </a:p>
        </p:txBody>
      </p:sp>
      <p:sp>
        <p:nvSpPr>
          <p:cNvPr id="3" name="Content Placeholder 2"/>
          <p:cNvSpPr>
            <a:spLocks noGrp="1"/>
          </p:cNvSpPr>
          <p:nvPr>
            <p:ph idx="1"/>
          </p:nvPr>
        </p:nvSpPr>
        <p:spPr>
          <a:xfrm>
            <a:off x="85203" y="3551763"/>
            <a:ext cx="8915400" cy="2893497"/>
          </a:xfrm>
        </p:spPr>
        <p:txBody>
          <a:bodyPr>
            <a:normAutofit/>
          </a:bodyPr>
          <a:lstStyle/>
          <a:p>
            <a:r>
              <a:rPr lang="en-US" sz="2000" dirty="0"/>
              <a:t>Resident-led RCT of BATHE and inpatient satisfaction</a:t>
            </a:r>
          </a:p>
          <a:p>
            <a:r>
              <a:rPr lang="en-US" sz="2000" dirty="0"/>
              <a:t>BATHE associated with higher satisfaction – “excellent care”</a:t>
            </a:r>
          </a:p>
          <a:p>
            <a:r>
              <a:rPr lang="en-US" sz="2000" dirty="0"/>
              <a:t>Effect mediated by patients’ perception of physician’s “genuine interest in [them] as a person”</a:t>
            </a:r>
          </a:p>
          <a:p>
            <a:r>
              <a:rPr lang="en-US" sz="2000" dirty="0"/>
              <a:t>Anecdotally, residents did not perceive BATHE to add time </a:t>
            </a:r>
          </a:p>
        </p:txBody>
      </p:sp>
      <p:sp>
        <p:nvSpPr>
          <p:cNvPr id="4" name="Rectangle 3"/>
          <p:cNvSpPr/>
          <p:nvPr/>
        </p:nvSpPr>
        <p:spPr>
          <a:xfrm>
            <a:off x="152400" y="5712138"/>
            <a:ext cx="8915399" cy="677108"/>
          </a:xfrm>
          <a:prstGeom prst="rect">
            <a:avLst/>
          </a:prstGeom>
        </p:spPr>
        <p:txBody>
          <a:bodyPr wrap="square">
            <a:spAutoFit/>
          </a:bodyPr>
          <a:lstStyle/>
          <a:p>
            <a:r>
              <a:rPr lang="en-US" sz="1000" dirty="0"/>
              <a:t>Pace, E, Somerville, N, Enyioha, C, Allen, J, Lemon, L, Allen, C. Effects of a Brief Psychosocial Intervention, BATHE, on Inpatient Satisfaction: A Pilot RCT.</a:t>
            </a:r>
            <a:r>
              <a:rPr lang="en-US" sz="1000" i="1" dirty="0"/>
              <a:t>  Fam Medicine</a:t>
            </a:r>
            <a:r>
              <a:rPr lang="en-US" sz="1000" dirty="0"/>
              <a:t>, 2017; 49(9): 675-678.  </a:t>
            </a:r>
          </a:p>
          <a:p>
            <a:r>
              <a:rPr lang="en-US" dirty="0"/>
              <a:t> </a:t>
            </a:r>
          </a:p>
        </p:txBody>
      </p:sp>
    </p:spTree>
    <p:extLst>
      <p:ext uri="{BB962C8B-B14F-4D97-AF65-F5344CB8AC3E}">
        <p14:creationId xmlns:p14="http://schemas.microsoft.com/office/powerpoint/2010/main" val="27686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7390</TotalTime>
  <Words>1188</Words>
  <Application>Microsoft Office PowerPoint</Application>
  <PresentationFormat>On-screen Show (4:3)</PresentationFormat>
  <Paragraphs>198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forum2014</vt:lpstr>
      <vt:lpstr>The Art and Science of BATHE:  A foundational brief therapy tool  that learners use (and love) </vt:lpstr>
      <vt:lpstr>Disclosures</vt:lpstr>
      <vt:lpstr>Goals and Objectives</vt:lpstr>
      <vt:lpstr>So hasn’t this been around forever?</vt:lpstr>
      <vt:lpstr>BATHE</vt:lpstr>
      <vt:lpstr>Both doctors and patients  want to feel connected  to each other.     But there are barriers to the meaningful conversations that build connection.   </vt:lpstr>
      <vt:lpstr>BATHE utilizes five steps</vt:lpstr>
      <vt:lpstr>The Science: What is the evidence?</vt:lpstr>
      <vt:lpstr>The Science: Lessons from  our study at UVA FM</vt:lpstr>
      <vt:lpstr>PowerPoint Presentation</vt:lpstr>
      <vt:lpstr>The Art: Let’s Practice</vt:lpstr>
      <vt:lpstr>Discussion</vt:lpstr>
      <vt:lpstr>Hypothesis why it works: Combines strong ingredients of two effective therapies: CBT and Person-centered therapy</vt:lpstr>
      <vt:lpstr>What BATHE meant to an MS4</vt:lpstr>
      <vt:lpstr>Uses</vt:lpstr>
      <vt:lpstr>PowerPoint Presentation</vt:lpstr>
      <vt:lpstr>Can be taught in as little as 30 minutes</vt:lpstr>
      <vt:lpstr>Benefits</vt:lpstr>
      <vt:lpstr>Future areas to study/use?</vt:lpstr>
      <vt:lpstr>Discussion</vt:lpstr>
      <vt:lpstr>Materials in the digital library</vt:lpstr>
      <vt:lpstr>Thank you for coming!  Contact us: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Allen, Claudia W *HS</cp:lastModifiedBy>
  <cp:revision>101</cp:revision>
  <cp:lastPrinted>2019-09-10T15:52:00Z</cp:lastPrinted>
  <dcterms:created xsi:type="dcterms:W3CDTF">2014-07-22T20:27:04Z</dcterms:created>
  <dcterms:modified xsi:type="dcterms:W3CDTF">2019-09-17T19:47:34Z</dcterms:modified>
</cp:coreProperties>
</file>