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Lst>
  <p:notesMasterIdLst>
    <p:notesMasterId r:id="rId28"/>
  </p:notesMasterIdLst>
  <p:sldIdLst>
    <p:sldId id="259" r:id="rId3"/>
    <p:sldId id="257" r:id="rId4"/>
    <p:sldId id="260" r:id="rId5"/>
    <p:sldId id="261" r:id="rId6"/>
    <p:sldId id="266" r:id="rId7"/>
    <p:sldId id="268" r:id="rId8"/>
    <p:sldId id="269" r:id="rId9"/>
    <p:sldId id="270" r:id="rId10"/>
    <p:sldId id="271" r:id="rId11"/>
    <p:sldId id="272" r:id="rId12"/>
    <p:sldId id="273" r:id="rId13"/>
    <p:sldId id="284" r:id="rId14"/>
    <p:sldId id="286" r:id="rId15"/>
    <p:sldId id="285" r:id="rId16"/>
    <p:sldId id="274" r:id="rId17"/>
    <p:sldId id="275" r:id="rId18"/>
    <p:sldId id="276" r:id="rId19"/>
    <p:sldId id="277" r:id="rId20"/>
    <p:sldId id="278" r:id="rId21"/>
    <p:sldId id="279" r:id="rId22"/>
    <p:sldId id="281" r:id="rId23"/>
    <p:sldId id="283" r:id="rId24"/>
    <p:sldId id="287" r:id="rId25"/>
    <p:sldId id="262" r:id="rId26"/>
    <p:sldId id="26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CF3E7-AA68-4108-B89A-444DE62309BC}" v="443" dt="2022-01-23T23:06:16.795"/>
    <p1510:client id="{89708ECB-9351-45C0-BEAD-5165E5167D5A}" v="102" dt="2022-01-23T13:56:13.385"/>
    <p1510:client id="{B10B2BFD-A0FE-4ADA-9B05-4D847B32367C}" v="6" dt="2022-01-26T12:56:06.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showGuides="1">
      <p:cViewPr varScale="1">
        <p:scale>
          <a:sx n="124" d="100"/>
          <a:sy n="124" d="100"/>
        </p:scale>
        <p:origin x="12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Piazza" userId="4Nw7uJGS/BjJLSwviESM/yK7pbX8GXPWSp3MioLxC9c=" providerId="None" clId="Web-{B10B2BFD-A0FE-4ADA-9B05-4D847B32367C}"/>
    <pc:docChg chg="delSld modSld sldOrd">
      <pc:chgData name="Nina Piazza" userId="4Nw7uJGS/BjJLSwviESM/yK7pbX8GXPWSp3MioLxC9c=" providerId="None" clId="Web-{B10B2BFD-A0FE-4ADA-9B05-4D847B32367C}" dt="2022-01-26T12:56:06.359" v="4"/>
      <pc:docMkLst>
        <pc:docMk/>
      </pc:docMkLst>
      <pc:sldChg chg="modSp">
        <pc:chgData name="Nina Piazza" userId="4Nw7uJGS/BjJLSwviESM/yK7pbX8GXPWSp3MioLxC9c=" providerId="None" clId="Web-{B10B2BFD-A0FE-4ADA-9B05-4D847B32367C}" dt="2022-01-26T12:55:52.766" v="2" actId="20577"/>
        <pc:sldMkLst>
          <pc:docMk/>
          <pc:sldMk cId="3297253971" sldId="259"/>
        </pc:sldMkLst>
        <pc:spChg chg="mod">
          <ac:chgData name="Nina Piazza" userId="4Nw7uJGS/BjJLSwviESM/yK7pbX8GXPWSp3MioLxC9c=" providerId="None" clId="Web-{B10B2BFD-A0FE-4ADA-9B05-4D847B32367C}" dt="2022-01-26T12:55:52.766" v="2" actId="20577"/>
          <ac:spMkLst>
            <pc:docMk/>
            <pc:sldMk cId="3297253971" sldId="259"/>
            <ac:spMk id="3" creationId="{EE3AFDB7-7CF9-CD41-8503-687150226614}"/>
          </ac:spMkLst>
        </pc:spChg>
      </pc:sldChg>
      <pc:sldChg chg="del">
        <pc:chgData name="Nina Piazza" userId="4Nw7uJGS/BjJLSwviESM/yK7pbX8GXPWSp3MioLxC9c=" providerId="None" clId="Web-{B10B2BFD-A0FE-4ADA-9B05-4D847B32367C}" dt="2022-01-26T12:55:59.672" v="3"/>
        <pc:sldMkLst>
          <pc:docMk/>
          <pc:sldMk cId="464030054" sldId="267"/>
        </pc:sldMkLst>
      </pc:sldChg>
      <pc:sldChg chg="ord">
        <pc:chgData name="Nina Piazza" userId="4Nw7uJGS/BjJLSwviESM/yK7pbX8GXPWSp3MioLxC9c=" providerId="None" clId="Web-{B10B2BFD-A0FE-4ADA-9B05-4D847B32367C}" dt="2022-01-26T12:56:06.359" v="4"/>
        <pc:sldMkLst>
          <pc:docMk/>
          <pc:sldMk cId="554861557" sldId="283"/>
        </pc:sldMkLst>
      </pc:sldChg>
    </pc:docChg>
  </pc:docChgLst>
  <pc:docChgLst>
    <pc:chgData name="Nina Piazza" userId="4Nw7uJGS/BjJLSwviESM/yK7pbX8GXPWSp3MioLxC9c=" providerId="None" clId="Web-{1C3CF3E7-AA68-4108-B89A-444DE62309BC}"/>
    <pc:docChg chg="addSld delSld modSld sldOrd">
      <pc:chgData name="Nina Piazza" userId="4Nw7uJGS/BjJLSwviESM/yK7pbX8GXPWSp3MioLxC9c=" providerId="None" clId="Web-{1C3CF3E7-AA68-4108-B89A-444DE62309BC}" dt="2022-01-23T23:06:16.795" v="510" actId="20577"/>
      <pc:docMkLst>
        <pc:docMk/>
      </pc:docMkLst>
      <pc:sldChg chg="modSp">
        <pc:chgData name="Nina Piazza" userId="4Nw7uJGS/BjJLSwviESM/yK7pbX8GXPWSp3MioLxC9c=" providerId="None" clId="Web-{1C3CF3E7-AA68-4108-B89A-444DE62309BC}" dt="2022-01-23T22:50:58.700" v="183" actId="20577"/>
        <pc:sldMkLst>
          <pc:docMk/>
          <pc:sldMk cId="396006548" sldId="275"/>
        </pc:sldMkLst>
        <pc:spChg chg="mod">
          <ac:chgData name="Nina Piazza" userId="4Nw7uJGS/BjJLSwviESM/yK7pbX8GXPWSp3MioLxC9c=" providerId="None" clId="Web-{1C3CF3E7-AA68-4108-B89A-444DE62309BC}" dt="2022-01-23T22:50:58.700" v="183" actId="20577"/>
          <ac:spMkLst>
            <pc:docMk/>
            <pc:sldMk cId="396006548" sldId="275"/>
            <ac:spMk id="3" creationId="{1622C121-F301-9F4E-A4D8-1C10F34A3225}"/>
          </ac:spMkLst>
        </pc:spChg>
      </pc:sldChg>
      <pc:sldChg chg="modSp">
        <pc:chgData name="Nina Piazza" userId="4Nw7uJGS/BjJLSwviESM/yK7pbX8GXPWSp3MioLxC9c=" providerId="None" clId="Web-{1C3CF3E7-AA68-4108-B89A-444DE62309BC}" dt="2022-01-23T22:54:50.986" v="230" actId="20577"/>
        <pc:sldMkLst>
          <pc:docMk/>
          <pc:sldMk cId="3644342743" sldId="276"/>
        </pc:sldMkLst>
        <pc:spChg chg="mod">
          <ac:chgData name="Nina Piazza" userId="4Nw7uJGS/BjJLSwviESM/yK7pbX8GXPWSp3MioLxC9c=" providerId="None" clId="Web-{1C3CF3E7-AA68-4108-B89A-444DE62309BC}" dt="2022-01-23T22:54:50.986" v="230" actId="20577"/>
          <ac:spMkLst>
            <pc:docMk/>
            <pc:sldMk cId="3644342743" sldId="276"/>
            <ac:spMk id="3" creationId="{8B989775-C461-9B4B-8A83-DB141753D927}"/>
          </ac:spMkLst>
        </pc:spChg>
      </pc:sldChg>
      <pc:sldChg chg="modSp">
        <pc:chgData name="Nina Piazza" userId="4Nw7uJGS/BjJLSwviESM/yK7pbX8GXPWSp3MioLxC9c=" providerId="None" clId="Web-{1C3CF3E7-AA68-4108-B89A-444DE62309BC}" dt="2022-01-23T22:53:41.063" v="187" actId="20577"/>
        <pc:sldMkLst>
          <pc:docMk/>
          <pc:sldMk cId="104545037" sldId="277"/>
        </pc:sldMkLst>
        <pc:spChg chg="mod">
          <ac:chgData name="Nina Piazza" userId="4Nw7uJGS/BjJLSwviESM/yK7pbX8GXPWSp3MioLxC9c=" providerId="None" clId="Web-{1C3CF3E7-AA68-4108-B89A-444DE62309BC}" dt="2022-01-23T22:53:41.063" v="187" actId="20577"/>
          <ac:spMkLst>
            <pc:docMk/>
            <pc:sldMk cId="104545037" sldId="277"/>
            <ac:spMk id="3" creationId="{DB3F6648-1F19-C342-A31F-191DB9D9E2D1}"/>
          </ac:spMkLst>
        </pc:spChg>
      </pc:sldChg>
      <pc:sldChg chg="modSp">
        <pc:chgData name="Nina Piazza" userId="4Nw7uJGS/BjJLSwviESM/yK7pbX8GXPWSp3MioLxC9c=" providerId="None" clId="Web-{1C3CF3E7-AA68-4108-B89A-444DE62309BC}" dt="2022-01-23T22:55:34.330" v="231" actId="20577"/>
        <pc:sldMkLst>
          <pc:docMk/>
          <pc:sldMk cId="3916120404" sldId="278"/>
        </pc:sldMkLst>
        <pc:spChg chg="mod">
          <ac:chgData name="Nina Piazza" userId="4Nw7uJGS/BjJLSwviESM/yK7pbX8GXPWSp3MioLxC9c=" providerId="None" clId="Web-{1C3CF3E7-AA68-4108-B89A-444DE62309BC}" dt="2022-01-23T22:55:34.330" v="231" actId="20577"/>
          <ac:spMkLst>
            <pc:docMk/>
            <pc:sldMk cId="3916120404" sldId="278"/>
            <ac:spMk id="3" creationId="{595B5CE9-D7A5-2248-B743-DA37454D4C88}"/>
          </ac:spMkLst>
        </pc:spChg>
      </pc:sldChg>
      <pc:sldChg chg="modNotes">
        <pc:chgData name="Nina Piazza" userId="4Nw7uJGS/BjJLSwviESM/yK7pbX8GXPWSp3MioLxC9c=" providerId="None" clId="Web-{1C3CF3E7-AA68-4108-B89A-444DE62309BC}" dt="2022-01-23T22:57:04.301" v="271"/>
        <pc:sldMkLst>
          <pc:docMk/>
          <pc:sldMk cId="2864808057" sldId="279"/>
        </pc:sldMkLst>
      </pc:sldChg>
      <pc:sldChg chg="del">
        <pc:chgData name="Nina Piazza" userId="4Nw7uJGS/BjJLSwviESM/yK7pbX8GXPWSp3MioLxC9c=" providerId="None" clId="Web-{1C3CF3E7-AA68-4108-B89A-444DE62309BC}" dt="2022-01-23T22:56:28.612" v="232"/>
        <pc:sldMkLst>
          <pc:docMk/>
          <pc:sldMk cId="2823447459" sldId="280"/>
        </pc:sldMkLst>
      </pc:sldChg>
      <pc:sldChg chg="modNotes">
        <pc:chgData name="Nina Piazza" userId="4Nw7uJGS/BjJLSwviESM/yK7pbX8GXPWSp3MioLxC9c=" providerId="None" clId="Web-{1C3CF3E7-AA68-4108-B89A-444DE62309BC}" dt="2022-01-23T22:57:20.192" v="289"/>
        <pc:sldMkLst>
          <pc:docMk/>
          <pc:sldMk cId="1517993186" sldId="281"/>
        </pc:sldMkLst>
      </pc:sldChg>
      <pc:sldChg chg="del">
        <pc:chgData name="Nina Piazza" userId="4Nw7uJGS/BjJLSwviESM/yK7pbX8GXPWSp3MioLxC9c=" providerId="None" clId="Web-{1C3CF3E7-AA68-4108-B89A-444DE62309BC}" dt="2022-01-23T22:57:21.567" v="290"/>
        <pc:sldMkLst>
          <pc:docMk/>
          <pc:sldMk cId="3779665860" sldId="282"/>
        </pc:sldMkLst>
      </pc:sldChg>
      <pc:sldChg chg="modSp">
        <pc:chgData name="Nina Piazza" userId="4Nw7uJGS/BjJLSwviESM/yK7pbX8GXPWSp3MioLxC9c=" providerId="None" clId="Web-{1C3CF3E7-AA68-4108-B89A-444DE62309BC}" dt="2022-01-23T23:06:16.795" v="510" actId="20577"/>
        <pc:sldMkLst>
          <pc:docMk/>
          <pc:sldMk cId="554861557" sldId="283"/>
        </pc:sldMkLst>
        <pc:spChg chg="mod">
          <ac:chgData name="Nina Piazza" userId="4Nw7uJGS/BjJLSwviESM/yK7pbX8GXPWSp3MioLxC9c=" providerId="None" clId="Web-{1C3CF3E7-AA68-4108-B89A-444DE62309BC}" dt="2022-01-23T23:06:16.795" v="510" actId="20577"/>
          <ac:spMkLst>
            <pc:docMk/>
            <pc:sldMk cId="554861557" sldId="283"/>
            <ac:spMk id="3" creationId="{261309EB-D135-1343-8210-AB0099E223D5}"/>
          </ac:spMkLst>
        </pc:spChg>
      </pc:sldChg>
      <pc:sldChg chg="modSp new">
        <pc:chgData name="Nina Piazza" userId="4Nw7uJGS/BjJLSwviESM/yK7pbX8GXPWSp3MioLxC9c=" providerId="None" clId="Web-{1C3CF3E7-AA68-4108-B89A-444DE62309BC}" dt="2022-01-23T22:50:35.341" v="179" actId="20577"/>
        <pc:sldMkLst>
          <pc:docMk/>
          <pc:sldMk cId="3959703698" sldId="285"/>
        </pc:sldMkLst>
        <pc:spChg chg="mod">
          <ac:chgData name="Nina Piazza" userId="4Nw7uJGS/BjJLSwviESM/yK7pbX8GXPWSp3MioLxC9c=" providerId="None" clId="Web-{1C3CF3E7-AA68-4108-B89A-444DE62309BC}" dt="2022-01-23T22:48:00.791" v="126" actId="20577"/>
          <ac:spMkLst>
            <pc:docMk/>
            <pc:sldMk cId="3959703698" sldId="285"/>
            <ac:spMk id="2" creationId="{539B3468-AC71-4158-A8AB-056A16635E3C}"/>
          </ac:spMkLst>
        </pc:spChg>
        <pc:spChg chg="mod">
          <ac:chgData name="Nina Piazza" userId="4Nw7uJGS/BjJLSwviESM/yK7pbX8GXPWSp3MioLxC9c=" providerId="None" clId="Web-{1C3CF3E7-AA68-4108-B89A-444DE62309BC}" dt="2022-01-23T22:50:35.341" v="179" actId="20577"/>
          <ac:spMkLst>
            <pc:docMk/>
            <pc:sldMk cId="3959703698" sldId="285"/>
            <ac:spMk id="3" creationId="{58DD796F-3C77-4ACB-BCB8-6F954E1D33C9}"/>
          </ac:spMkLst>
        </pc:spChg>
      </pc:sldChg>
      <pc:sldChg chg="addSp delSp modSp new ord modNotes">
        <pc:chgData name="Nina Piazza" userId="4Nw7uJGS/BjJLSwviESM/yK7pbX8GXPWSp3MioLxC9c=" providerId="None" clId="Web-{1C3CF3E7-AA68-4108-B89A-444DE62309BC}" dt="2022-01-23T23:02:36.150" v="455"/>
        <pc:sldMkLst>
          <pc:docMk/>
          <pc:sldMk cId="982529594" sldId="286"/>
        </pc:sldMkLst>
        <pc:spChg chg="mod">
          <ac:chgData name="Nina Piazza" userId="4Nw7uJGS/BjJLSwviESM/yK7pbX8GXPWSp3MioLxC9c=" providerId="None" clId="Web-{1C3CF3E7-AA68-4108-B89A-444DE62309BC}" dt="2022-01-23T22:59:03.459" v="310" actId="20577"/>
          <ac:spMkLst>
            <pc:docMk/>
            <pc:sldMk cId="982529594" sldId="286"/>
            <ac:spMk id="2" creationId="{461D6898-58E4-47D8-8AEF-51814DD518EB}"/>
          </ac:spMkLst>
        </pc:spChg>
        <pc:spChg chg="mod">
          <ac:chgData name="Nina Piazza" userId="4Nw7uJGS/BjJLSwviESM/yK7pbX8GXPWSp3MioLxC9c=" providerId="None" clId="Web-{1C3CF3E7-AA68-4108-B89A-444DE62309BC}" dt="2022-01-23T23:02:24.775" v="436" actId="20577"/>
          <ac:spMkLst>
            <pc:docMk/>
            <pc:sldMk cId="982529594" sldId="286"/>
            <ac:spMk id="3" creationId="{FDBE6C26-9658-462C-922D-80A69022682B}"/>
          </ac:spMkLst>
        </pc:spChg>
        <pc:spChg chg="add del">
          <ac:chgData name="Nina Piazza" userId="4Nw7uJGS/BjJLSwviESM/yK7pbX8GXPWSp3MioLxC9c=" providerId="None" clId="Web-{1C3CF3E7-AA68-4108-B89A-444DE62309BC}" dt="2022-01-23T22:59:37.100" v="318"/>
          <ac:spMkLst>
            <pc:docMk/>
            <pc:sldMk cId="982529594" sldId="286"/>
            <ac:spMk id="4" creationId="{4CDA2901-961E-4A57-B8E6-C6792ACA4C9D}"/>
          </ac:spMkLst>
        </pc:spChg>
        <pc:spChg chg="add del mod">
          <ac:chgData name="Nina Piazza" userId="4Nw7uJGS/BjJLSwviESM/yK7pbX8GXPWSp3MioLxC9c=" providerId="None" clId="Web-{1C3CF3E7-AA68-4108-B89A-444DE62309BC}" dt="2022-01-23T22:59:34.850" v="317"/>
          <ac:spMkLst>
            <pc:docMk/>
            <pc:sldMk cId="982529594" sldId="286"/>
            <ac:spMk id="5" creationId="{0E3B750E-A6B7-4177-AAB7-BF57C15C8195}"/>
          </ac:spMkLst>
        </pc:spChg>
      </pc:sldChg>
      <pc:sldChg chg="modSp new">
        <pc:chgData name="Nina Piazza" userId="4Nw7uJGS/BjJLSwviESM/yK7pbX8GXPWSp3MioLxC9c=" providerId="None" clId="Web-{1C3CF3E7-AA68-4108-B89A-444DE62309BC}" dt="2022-01-23T23:04:53.950" v="506" actId="20577"/>
        <pc:sldMkLst>
          <pc:docMk/>
          <pc:sldMk cId="3310315084" sldId="287"/>
        </pc:sldMkLst>
        <pc:spChg chg="mod">
          <ac:chgData name="Nina Piazza" userId="4Nw7uJGS/BjJLSwviESM/yK7pbX8GXPWSp3MioLxC9c=" providerId="None" clId="Web-{1C3CF3E7-AA68-4108-B89A-444DE62309BC}" dt="2022-01-23T23:04:39.621" v="471" actId="20577"/>
          <ac:spMkLst>
            <pc:docMk/>
            <pc:sldMk cId="3310315084" sldId="287"/>
            <ac:spMk id="2" creationId="{57042AD9-BACD-45E4-923E-B324C42D7566}"/>
          </ac:spMkLst>
        </pc:spChg>
        <pc:spChg chg="mod">
          <ac:chgData name="Nina Piazza" userId="4Nw7uJGS/BjJLSwviESM/yK7pbX8GXPWSp3MioLxC9c=" providerId="None" clId="Web-{1C3CF3E7-AA68-4108-B89A-444DE62309BC}" dt="2022-01-23T23:04:53.950" v="506" actId="20577"/>
          <ac:spMkLst>
            <pc:docMk/>
            <pc:sldMk cId="3310315084" sldId="287"/>
            <ac:spMk id="3" creationId="{1081E8C7-BBA6-4EA3-9E5D-AC9658D2AD0B}"/>
          </ac:spMkLst>
        </pc:spChg>
      </pc:sldChg>
    </pc:docChg>
  </pc:docChgLst>
  <pc:docChgLst>
    <pc:chgData name="Nina Piazza" userId="4Nw7uJGS/BjJLSwviESM/yK7pbX8GXPWSp3MioLxC9c=" providerId="None" clId="Web-{89708ECB-9351-45C0-BEAD-5165E5167D5A}"/>
    <pc:docChg chg="addSld modSld">
      <pc:chgData name="Nina Piazza" userId="4Nw7uJGS/BjJLSwviESM/yK7pbX8GXPWSp3MioLxC9c=" providerId="None" clId="Web-{89708ECB-9351-45C0-BEAD-5165E5167D5A}" dt="2022-01-23T13:56:13.385" v="95" actId="14100"/>
      <pc:docMkLst>
        <pc:docMk/>
      </pc:docMkLst>
      <pc:sldChg chg="modSp">
        <pc:chgData name="Nina Piazza" userId="4Nw7uJGS/BjJLSwviESM/yK7pbX8GXPWSp3MioLxC9c=" providerId="None" clId="Web-{89708ECB-9351-45C0-BEAD-5165E5167D5A}" dt="2022-01-23T13:42:59.706" v="26" actId="20577"/>
        <pc:sldMkLst>
          <pc:docMk/>
          <pc:sldMk cId="2231806405" sldId="260"/>
        </pc:sldMkLst>
        <pc:spChg chg="mod">
          <ac:chgData name="Nina Piazza" userId="4Nw7uJGS/BjJLSwviESM/yK7pbX8GXPWSp3MioLxC9c=" providerId="None" clId="Web-{89708ECB-9351-45C0-BEAD-5165E5167D5A}" dt="2022-01-23T13:42:59.706" v="26" actId="20577"/>
          <ac:spMkLst>
            <pc:docMk/>
            <pc:sldMk cId="2231806405" sldId="260"/>
            <ac:spMk id="3" creationId="{8E66B205-0C4E-AE4D-889E-481869B6B060}"/>
          </ac:spMkLst>
        </pc:spChg>
      </pc:sldChg>
      <pc:sldChg chg="modSp addAnim delAnim modAnim">
        <pc:chgData name="Nina Piazza" userId="4Nw7uJGS/BjJLSwviESM/yK7pbX8GXPWSp3MioLxC9c=" providerId="None" clId="Web-{89708ECB-9351-45C0-BEAD-5165E5167D5A}" dt="2022-01-23T13:44:44.931" v="46" actId="20577"/>
        <pc:sldMkLst>
          <pc:docMk/>
          <pc:sldMk cId="2305770666" sldId="261"/>
        </pc:sldMkLst>
        <pc:spChg chg="mod">
          <ac:chgData name="Nina Piazza" userId="4Nw7uJGS/BjJLSwviESM/yK7pbX8GXPWSp3MioLxC9c=" providerId="None" clId="Web-{89708ECB-9351-45C0-BEAD-5165E5167D5A}" dt="2022-01-23T13:44:44.931" v="46" actId="20577"/>
          <ac:spMkLst>
            <pc:docMk/>
            <pc:sldMk cId="2305770666" sldId="261"/>
            <ac:spMk id="3" creationId="{F3E7344A-0001-4741-ACDD-C76B2DE856DF}"/>
          </ac:spMkLst>
        </pc:spChg>
      </pc:sldChg>
      <pc:sldChg chg="modSp">
        <pc:chgData name="Nina Piazza" userId="4Nw7uJGS/BjJLSwviESM/yK7pbX8GXPWSp3MioLxC9c=" providerId="None" clId="Web-{89708ECB-9351-45C0-BEAD-5165E5167D5A}" dt="2022-01-23T13:45:07.173" v="47" actId="1076"/>
        <pc:sldMkLst>
          <pc:docMk/>
          <pc:sldMk cId="2760617028" sldId="268"/>
        </pc:sldMkLst>
        <pc:spChg chg="mod">
          <ac:chgData name="Nina Piazza" userId="4Nw7uJGS/BjJLSwviESM/yK7pbX8GXPWSp3MioLxC9c=" providerId="None" clId="Web-{89708ECB-9351-45C0-BEAD-5165E5167D5A}" dt="2022-01-23T13:45:07.173" v="47" actId="1076"/>
          <ac:spMkLst>
            <pc:docMk/>
            <pc:sldMk cId="2760617028" sldId="268"/>
            <ac:spMk id="3" creationId="{A98B2567-DD7B-2E40-8DB6-B408A505640B}"/>
          </ac:spMkLst>
        </pc:spChg>
      </pc:sldChg>
      <pc:sldChg chg="addSp delSp modSp">
        <pc:chgData name="Nina Piazza" userId="4Nw7uJGS/BjJLSwviESM/yK7pbX8GXPWSp3MioLxC9c=" providerId="None" clId="Web-{89708ECB-9351-45C0-BEAD-5165E5167D5A}" dt="2022-01-23T13:56:13.385" v="95" actId="14100"/>
        <pc:sldMkLst>
          <pc:docMk/>
          <pc:sldMk cId="2778043607" sldId="273"/>
        </pc:sldMkLst>
        <pc:spChg chg="mod">
          <ac:chgData name="Nina Piazza" userId="4Nw7uJGS/BjJLSwviESM/yK7pbX8GXPWSp3MioLxC9c=" providerId="None" clId="Web-{89708ECB-9351-45C0-BEAD-5165E5167D5A}" dt="2022-01-23T13:54:20.581" v="90" actId="1076"/>
          <ac:spMkLst>
            <pc:docMk/>
            <pc:sldMk cId="2778043607" sldId="273"/>
            <ac:spMk id="2" creationId="{9D1E47D6-58F9-7C41-87EB-4775EF1A3EAC}"/>
          </ac:spMkLst>
        </pc:spChg>
        <pc:spChg chg="del">
          <ac:chgData name="Nina Piazza" userId="4Nw7uJGS/BjJLSwviESM/yK7pbX8GXPWSp3MioLxC9c=" providerId="None" clId="Web-{89708ECB-9351-45C0-BEAD-5165E5167D5A}" dt="2022-01-23T13:54:22.253" v="91"/>
          <ac:spMkLst>
            <pc:docMk/>
            <pc:sldMk cId="2778043607" sldId="273"/>
            <ac:spMk id="3" creationId="{36DF8F29-AF81-BE4A-9F66-ECFAC84D609E}"/>
          </ac:spMkLst>
        </pc:spChg>
        <pc:picChg chg="add mod">
          <ac:chgData name="Nina Piazza" userId="4Nw7uJGS/BjJLSwviESM/yK7pbX8GXPWSp3MioLxC9c=" providerId="None" clId="Web-{89708ECB-9351-45C0-BEAD-5165E5167D5A}" dt="2022-01-23T13:56:13.385" v="95" actId="14100"/>
          <ac:picMkLst>
            <pc:docMk/>
            <pc:sldMk cId="2778043607" sldId="273"/>
            <ac:picMk id="4" creationId="{CFE44704-6015-4778-940E-23C997E69279}"/>
          </ac:picMkLst>
        </pc:picChg>
      </pc:sldChg>
      <pc:sldChg chg="addSp delSp modSp new">
        <pc:chgData name="Nina Piazza" userId="4Nw7uJGS/BjJLSwviESM/yK7pbX8GXPWSp3MioLxC9c=" providerId="None" clId="Web-{89708ECB-9351-45C0-BEAD-5165E5167D5A}" dt="2022-01-23T13:54:27.894" v="92" actId="1076"/>
        <pc:sldMkLst>
          <pc:docMk/>
          <pc:sldMk cId="1087426297" sldId="284"/>
        </pc:sldMkLst>
        <pc:spChg chg="mod">
          <ac:chgData name="Nina Piazza" userId="4Nw7uJGS/BjJLSwviESM/yK7pbX8GXPWSp3MioLxC9c=" providerId="None" clId="Web-{89708ECB-9351-45C0-BEAD-5165E5167D5A}" dt="2022-01-23T13:54:27.894" v="92" actId="1076"/>
          <ac:spMkLst>
            <pc:docMk/>
            <pc:sldMk cId="1087426297" sldId="284"/>
            <ac:spMk id="2" creationId="{5ECE0BDF-7E70-4B3E-9C6F-75FA95809F65}"/>
          </ac:spMkLst>
        </pc:spChg>
        <pc:spChg chg="del">
          <ac:chgData name="Nina Piazza" userId="4Nw7uJGS/BjJLSwviESM/yK7pbX8GXPWSp3MioLxC9c=" providerId="None" clId="Web-{89708ECB-9351-45C0-BEAD-5165E5167D5A}" dt="2022-01-23T13:53:17.827" v="62"/>
          <ac:spMkLst>
            <pc:docMk/>
            <pc:sldMk cId="1087426297" sldId="284"/>
            <ac:spMk id="3" creationId="{8CC7CA09-B1FB-4D80-AC3B-81F5D26D1C71}"/>
          </ac:spMkLst>
        </pc:spChg>
        <pc:picChg chg="add mod">
          <ac:chgData name="Nina Piazza" userId="4Nw7uJGS/BjJLSwviESM/yK7pbX8GXPWSp3MioLxC9c=" providerId="None" clId="Web-{89708ECB-9351-45C0-BEAD-5165E5167D5A}" dt="2022-01-23T13:53:38.344" v="66" actId="1076"/>
          <ac:picMkLst>
            <pc:docMk/>
            <pc:sldMk cId="1087426297" sldId="284"/>
            <ac:picMk id="4" creationId="{FFA9E230-B1CF-47D3-A031-A5002061FD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43A3B-5965-448F-93DE-97A1E51DA05C}" type="datetimeFigureOut">
              <a:rPr lang="en-US"/>
              <a:t>1/26/2022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8616A-C97D-4630-BC55-4FCD59470CBB}" type="slidenum">
              <a:rPr lang="en-US"/>
              <a:t>‹#›</a:t>
            </a:fld>
            <a:endParaRPr lang="en-US"/>
          </a:p>
        </p:txBody>
      </p:sp>
    </p:spTree>
    <p:extLst>
      <p:ext uri="{BB962C8B-B14F-4D97-AF65-F5344CB8AC3E}">
        <p14:creationId xmlns:p14="http://schemas.microsoft.com/office/powerpoint/2010/main" val="315074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Words that cause bias, and other options to use instead?</a:t>
            </a:r>
          </a:p>
          <a:p>
            <a:r>
              <a:rPr lang="en-US" dirty="0">
                <a:cs typeface="Calibri"/>
              </a:rPr>
              <a:t>-Guess the gender</a:t>
            </a:r>
          </a:p>
        </p:txBody>
      </p:sp>
      <p:sp>
        <p:nvSpPr>
          <p:cNvPr id="4" name="Slide Number Placeholder 3"/>
          <p:cNvSpPr>
            <a:spLocks noGrp="1"/>
          </p:cNvSpPr>
          <p:nvPr>
            <p:ph type="sldNum" sz="quarter" idx="5"/>
          </p:nvPr>
        </p:nvSpPr>
        <p:spPr/>
        <p:txBody>
          <a:bodyPr/>
          <a:lstStyle/>
          <a:p>
            <a:fld id="{1238616A-C97D-4630-BC55-4FCD59470CBB}" type="slidenum">
              <a:rPr lang="en-US"/>
              <a:t>14</a:t>
            </a:fld>
            <a:endParaRPr lang="en-US"/>
          </a:p>
        </p:txBody>
      </p:sp>
    </p:spTree>
    <p:extLst>
      <p:ext uri="{BB962C8B-B14F-4D97-AF65-F5344CB8AC3E}">
        <p14:creationId xmlns:p14="http://schemas.microsoft.com/office/powerpoint/2010/main" val="280626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evidence of bias? (quiet)</a:t>
            </a:r>
          </a:p>
          <a:p>
            <a:r>
              <a:rPr lang="en-US" dirty="0">
                <a:cs typeface="Calibri"/>
              </a:rPr>
              <a:t>-Apply framework/performance domains?</a:t>
            </a:r>
          </a:p>
        </p:txBody>
      </p:sp>
      <p:sp>
        <p:nvSpPr>
          <p:cNvPr id="4" name="Slide Number Placeholder 3"/>
          <p:cNvSpPr>
            <a:spLocks noGrp="1"/>
          </p:cNvSpPr>
          <p:nvPr>
            <p:ph type="sldNum" sz="quarter" idx="5"/>
          </p:nvPr>
        </p:nvSpPr>
        <p:spPr/>
        <p:txBody>
          <a:bodyPr/>
          <a:lstStyle/>
          <a:p>
            <a:fld id="{1238616A-C97D-4630-BC55-4FCD59470CBB}" type="slidenum">
              <a:rPr lang="en-US"/>
              <a:t>21</a:t>
            </a:fld>
            <a:endParaRPr lang="en-US"/>
          </a:p>
        </p:txBody>
      </p:sp>
    </p:spTree>
    <p:extLst>
      <p:ext uri="{BB962C8B-B14F-4D97-AF65-F5344CB8AC3E}">
        <p14:creationId xmlns:p14="http://schemas.microsoft.com/office/powerpoint/2010/main" val="404926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Frameworks to apply? </a:t>
            </a:r>
          </a:p>
          <a:p>
            <a:r>
              <a:rPr lang="en-US" dirty="0">
                <a:cs typeface="Calibri"/>
              </a:rPr>
              <a:t>Ways to avoid bias?</a:t>
            </a:r>
          </a:p>
        </p:txBody>
      </p:sp>
      <p:sp>
        <p:nvSpPr>
          <p:cNvPr id="4" name="Slide Number Placeholder 3"/>
          <p:cNvSpPr>
            <a:spLocks noGrp="1"/>
          </p:cNvSpPr>
          <p:nvPr>
            <p:ph type="sldNum" sz="quarter" idx="5"/>
          </p:nvPr>
        </p:nvSpPr>
        <p:spPr/>
        <p:txBody>
          <a:bodyPr/>
          <a:lstStyle/>
          <a:p>
            <a:fld id="{1238616A-C97D-4630-BC55-4FCD59470CBB}" type="slidenum">
              <a:rPr lang="en-US"/>
              <a:t>22</a:t>
            </a:fld>
            <a:endParaRPr lang="en-US"/>
          </a:p>
        </p:txBody>
      </p:sp>
    </p:spTree>
    <p:extLst>
      <p:ext uri="{BB962C8B-B14F-4D97-AF65-F5344CB8AC3E}">
        <p14:creationId xmlns:p14="http://schemas.microsoft.com/office/powerpoint/2010/main" val="312662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5C64-B29C-324B-9A54-13652B72669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801110-52DA-CF4A-84F5-84419C9195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4389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1732-9207-7643-AE94-BAA8701E7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086BE-5C1F-0748-AA2B-FDFF3CA59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1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0385-890C-6E4F-9E87-866459D325F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BD4F8-1B22-CF4A-91F3-1CF27303BAE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299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E556-517E-F04D-BBDB-CD0F20567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790F8-30A3-E246-A72A-746D0F41927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AD1B94-2B13-9944-8BF0-21D26D9363E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6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935D-72DE-6743-AE5D-0BA1A8E0CCC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33DE9D-7801-3C42-AE6E-35D7018687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B8B075-9814-8B4E-AD17-24D5F38D053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ACE30F-0D07-2645-A87E-667105BC7D0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9375C9-A31E-4E4B-A0A6-0959E7EC143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1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B124-77A7-5544-B57F-C27893B0A5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60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80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5C64-B29C-324B-9A54-13652B72669C}"/>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7801110-52DA-CF4A-84F5-84419C9195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933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8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E98C7-5EB2-864C-813A-DE49EA0621CB}"/>
              </a:ext>
            </a:extLst>
          </p:cNvPr>
          <p:cNvPicPr>
            <a:picLocks noChangeAspect="1"/>
          </p:cNvPicPr>
          <p:nvPr userDrawn="1"/>
        </p:nvPicPr>
        <p:blipFill>
          <a:blip r:embed="rId9"/>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E0FFF54-7042-5C44-B5DD-AEE0A8F70288}"/>
              </a:ext>
            </a:extLst>
          </p:cNvPr>
          <p:cNvSpPr>
            <a:spLocks noGrp="1"/>
          </p:cNvSpPr>
          <p:nvPr>
            <p:ph type="title"/>
          </p:nvPr>
        </p:nvSpPr>
        <p:spPr>
          <a:xfrm>
            <a:off x="628650" y="60366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5F641E-DAF9-B745-A667-269867754E2D}"/>
              </a:ext>
            </a:extLst>
          </p:cNvPr>
          <p:cNvSpPr>
            <a:spLocks noGrp="1"/>
          </p:cNvSpPr>
          <p:nvPr>
            <p:ph type="body" idx="1"/>
          </p:nvPr>
        </p:nvSpPr>
        <p:spPr>
          <a:xfrm>
            <a:off x="628650" y="2064164"/>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03794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000" b="1" i="0" kern="1200" spc="-15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DBD7B2-9BD1-7140-A737-7DA367563F97}"/>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E0FFF54-7042-5C44-B5DD-AEE0A8F70288}"/>
              </a:ext>
            </a:extLst>
          </p:cNvPr>
          <p:cNvSpPr>
            <a:spLocks noGrp="1"/>
          </p:cNvSpPr>
          <p:nvPr>
            <p:ph type="title"/>
          </p:nvPr>
        </p:nvSpPr>
        <p:spPr>
          <a:xfrm>
            <a:off x="628650" y="60366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5F641E-DAF9-B745-A667-269867754E2D}"/>
              </a:ext>
            </a:extLst>
          </p:cNvPr>
          <p:cNvSpPr>
            <a:spLocks noGrp="1"/>
          </p:cNvSpPr>
          <p:nvPr>
            <p:ph type="body" idx="1"/>
          </p:nvPr>
        </p:nvSpPr>
        <p:spPr>
          <a:xfrm>
            <a:off x="628650" y="2064164"/>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954983"/>
      </p:ext>
    </p:extLst>
  </p:cSld>
  <p:clrMap bg1="lt1" tx1="dk1" bg2="lt2" tx2="dk2" accent1="accent1" accent2="accent2" accent3="accent3" accent4="accent4" accent5="accent5" accent6="accent6" hlink="hlink" folHlink="folHlink"/>
  <p:sldLayoutIdLst>
    <p:sldLayoutId id="2147483680" r:id="rId1"/>
    <p:sldLayoutId id="2147483686" r:id="rId2"/>
  </p:sldLayoutIdLst>
  <p:txStyles>
    <p:titleStyle>
      <a:lvl1pPr algn="l" defTabSz="914400" rtl="0" eaLnBrk="1" latinLnBrk="0" hangingPunct="1">
        <a:lnSpc>
          <a:spcPct val="90000"/>
        </a:lnSpc>
        <a:spcBef>
          <a:spcPct val="0"/>
        </a:spcBef>
        <a:buNone/>
        <a:defRPr sz="4000" b="1"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542/peds.2014-041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506D-B775-2248-B205-78F26DF6B544}"/>
              </a:ext>
            </a:extLst>
          </p:cNvPr>
          <p:cNvSpPr>
            <a:spLocks noGrp="1"/>
          </p:cNvSpPr>
          <p:nvPr>
            <p:ph type="ctrTitle"/>
          </p:nvPr>
        </p:nvSpPr>
        <p:spPr/>
        <p:txBody>
          <a:bodyPr>
            <a:normAutofit/>
          </a:bodyPr>
          <a:lstStyle/>
          <a:p>
            <a:r>
              <a:rPr lang="en-US" sz="3200" dirty="0"/>
              <a:t>Implementing Narrative Evaluations in a New Family Medicine Clerkship: Strategies to Reduce Bias and Improve Quality</a:t>
            </a:r>
          </a:p>
        </p:txBody>
      </p:sp>
      <p:sp>
        <p:nvSpPr>
          <p:cNvPr id="3" name="Subtitle 2">
            <a:extLst>
              <a:ext uri="{FF2B5EF4-FFF2-40B4-BE49-F238E27FC236}">
                <a16:creationId xmlns:a16="http://schemas.microsoft.com/office/drawing/2014/main" id="{EE3AFDB7-7CF9-CD41-8503-687150226614}"/>
              </a:ext>
            </a:extLst>
          </p:cNvPr>
          <p:cNvSpPr>
            <a:spLocks noGrp="1"/>
          </p:cNvSpPr>
          <p:nvPr>
            <p:ph type="subTitle" idx="1"/>
          </p:nvPr>
        </p:nvSpPr>
        <p:spPr/>
        <p:txBody>
          <a:bodyPr vert="horz" lIns="91440" tIns="45720" rIns="91440" bIns="45720" rtlCol="0" anchor="t">
            <a:normAutofit fontScale="92500" lnSpcReduction="10000"/>
          </a:bodyPr>
          <a:lstStyle/>
          <a:p>
            <a:pPr fontAlgn="base"/>
            <a:r>
              <a:rPr lang="en-US" dirty="0"/>
              <a:t>Elizabeth Brown, MD​, MPH</a:t>
            </a:r>
          </a:p>
          <a:p>
            <a:pPr fontAlgn="base"/>
            <a:r>
              <a:rPr lang="en-US" dirty="0"/>
              <a:t>Nina Piazza, MD​</a:t>
            </a:r>
          </a:p>
          <a:p>
            <a:pPr fontAlgn="base"/>
            <a:r>
              <a:rPr lang="en-US" dirty="0"/>
              <a:t>Amy Blatt, MD​</a:t>
            </a:r>
          </a:p>
          <a:p>
            <a:pPr fontAlgn="base"/>
            <a:r>
              <a:rPr lang="en-US" dirty="0"/>
              <a:t>University of Rochester School of Medicine and Dentistry​</a:t>
            </a:r>
          </a:p>
          <a:p>
            <a:endParaRPr lang="en-US" dirty="0"/>
          </a:p>
        </p:txBody>
      </p:sp>
    </p:spTree>
    <p:extLst>
      <p:ext uri="{BB962C8B-B14F-4D97-AF65-F5344CB8AC3E}">
        <p14:creationId xmlns:p14="http://schemas.microsoft.com/office/powerpoint/2010/main" val="329725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CCDE-B9EA-634D-A214-1231CD729A2F}"/>
              </a:ext>
            </a:extLst>
          </p:cNvPr>
          <p:cNvSpPr>
            <a:spLocks noGrp="1"/>
          </p:cNvSpPr>
          <p:nvPr>
            <p:ph type="title"/>
          </p:nvPr>
        </p:nvSpPr>
        <p:spPr/>
        <p:txBody>
          <a:bodyPr/>
          <a:lstStyle/>
          <a:p>
            <a:r>
              <a:rPr lang="en-US" dirty="0"/>
              <a:t>SMART Framework</a:t>
            </a:r>
            <a:r>
              <a:rPr lang="en-US" b="0" dirty="0"/>
              <a:t>​</a:t>
            </a:r>
            <a:endParaRPr lang="en-US" dirty="0"/>
          </a:p>
        </p:txBody>
      </p:sp>
      <p:sp>
        <p:nvSpPr>
          <p:cNvPr id="3" name="Content Placeholder 2">
            <a:extLst>
              <a:ext uri="{FF2B5EF4-FFF2-40B4-BE49-F238E27FC236}">
                <a16:creationId xmlns:a16="http://schemas.microsoft.com/office/drawing/2014/main" id="{51BD18F9-1E53-4148-9E13-ADB80EDD592B}"/>
              </a:ext>
            </a:extLst>
          </p:cNvPr>
          <p:cNvSpPr>
            <a:spLocks noGrp="1"/>
          </p:cNvSpPr>
          <p:nvPr>
            <p:ph idx="1"/>
          </p:nvPr>
        </p:nvSpPr>
        <p:spPr>
          <a:xfrm>
            <a:off x="474538" y="1725117"/>
            <a:ext cx="7886700" cy="4351338"/>
          </a:xfrm>
        </p:spPr>
        <p:txBody>
          <a:bodyPr>
            <a:normAutofit fontScale="92500" lnSpcReduction="20000"/>
          </a:bodyPr>
          <a:lstStyle/>
          <a:p>
            <a:pPr marL="0" indent="0" fontAlgn="base">
              <a:buNone/>
            </a:pPr>
            <a:r>
              <a:rPr lang="en-US" dirty="0"/>
              <a:t>SMART ​</a:t>
            </a:r>
          </a:p>
          <a:p>
            <a:pPr fontAlgn="base"/>
            <a:r>
              <a:rPr lang="en-US" dirty="0"/>
              <a:t>Specific​</a:t>
            </a:r>
          </a:p>
          <a:p>
            <a:pPr fontAlgn="base"/>
            <a:r>
              <a:rPr lang="en-US" dirty="0"/>
              <a:t>Measurable​</a:t>
            </a:r>
          </a:p>
          <a:p>
            <a:pPr fontAlgn="base"/>
            <a:r>
              <a:rPr lang="en-US" dirty="0"/>
              <a:t>Achievable​</a:t>
            </a:r>
          </a:p>
          <a:p>
            <a:pPr fontAlgn="base"/>
            <a:r>
              <a:rPr lang="en-US" dirty="0"/>
              <a:t>Relevant​</a:t>
            </a:r>
          </a:p>
          <a:p>
            <a:pPr fontAlgn="base"/>
            <a:r>
              <a:rPr lang="en-US" dirty="0"/>
              <a:t>Time-bound​</a:t>
            </a:r>
          </a:p>
          <a:p>
            <a:pPr marL="0" indent="0" fontAlgn="base">
              <a:buNone/>
            </a:pPr>
            <a:endParaRPr lang="en-US" dirty="0"/>
          </a:p>
          <a:p>
            <a:pPr fontAlgn="base"/>
            <a:r>
              <a:rPr lang="en-US" dirty="0"/>
              <a:t>Helps provide </a:t>
            </a:r>
            <a:r>
              <a:rPr lang="en-US" b="1" dirty="0"/>
              <a:t>actionable advice </a:t>
            </a:r>
            <a:r>
              <a:rPr lang="en-US" dirty="0"/>
              <a:t>regarding areas for improvement. ​</a:t>
            </a:r>
          </a:p>
          <a:p>
            <a:pPr fontAlgn="base"/>
            <a:r>
              <a:rPr lang="en-US" dirty="0"/>
              <a:t>Great option for mid-clerkship or daily feedback (formative).</a:t>
            </a:r>
          </a:p>
          <a:p>
            <a:pPr marL="0" indent="0">
              <a:buNone/>
            </a:pPr>
            <a:endParaRPr lang="en-US" dirty="0"/>
          </a:p>
        </p:txBody>
      </p:sp>
    </p:spTree>
    <p:extLst>
      <p:ext uri="{BB962C8B-B14F-4D97-AF65-F5344CB8AC3E}">
        <p14:creationId xmlns:p14="http://schemas.microsoft.com/office/powerpoint/2010/main" val="211569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47D6-58F9-7C41-87EB-4775EF1A3EAC}"/>
              </a:ext>
            </a:extLst>
          </p:cNvPr>
          <p:cNvSpPr>
            <a:spLocks noGrp="1"/>
          </p:cNvSpPr>
          <p:nvPr>
            <p:ph type="title"/>
          </p:nvPr>
        </p:nvSpPr>
        <p:spPr>
          <a:xfrm>
            <a:off x="46567" y="-41920"/>
            <a:ext cx="9156699" cy="1325563"/>
          </a:xfrm>
        </p:spPr>
        <p:txBody>
          <a:bodyPr/>
          <a:lstStyle/>
          <a:p>
            <a:r>
              <a:rPr lang="en-US" dirty="0">
                <a:latin typeface="Trebuchet MS"/>
              </a:rPr>
              <a:t> Words that lead to bias in evaluations</a:t>
            </a:r>
            <a:r>
              <a:rPr lang="en-US" b="0" dirty="0">
                <a:latin typeface="Trebuchet MS"/>
              </a:rPr>
              <a:t>​</a:t>
            </a:r>
            <a:endParaRPr lang="en-US" dirty="0">
              <a:latin typeface="Trebuchet MS"/>
            </a:endParaRPr>
          </a:p>
        </p:txBody>
      </p:sp>
      <p:pic>
        <p:nvPicPr>
          <p:cNvPr id="4" name="Picture 4" descr="Text&#10;&#10;Description automatically generated">
            <a:extLst>
              <a:ext uri="{FF2B5EF4-FFF2-40B4-BE49-F238E27FC236}">
                <a16:creationId xmlns:a16="http://schemas.microsoft.com/office/drawing/2014/main" id="{CFE44704-6015-4778-940E-23C997E69279}"/>
              </a:ext>
            </a:extLst>
          </p:cNvPr>
          <p:cNvPicPr>
            <a:picLocks noChangeAspect="1"/>
          </p:cNvPicPr>
          <p:nvPr/>
        </p:nvPicPr>
        <p:blipFill>
          <a:blip r:embed="rId2"/>
          <a:stretch>
            <a:fillRect/>
          </a:stretch>
        </p:blipFill>
        <p:spPr>
          <a:xfrm>
            <a:off x="501650" y="924767"/>
            <a:ext cx="8384116" cy="5156632"/>
          </a:xfrm>
          <a:prstGeom prst="rect">
            <a:avLst/>
          </a:prstGeom>
        </p:spPr>
      </p:pic>
    </p:spTree>
    <p:extLst>
      <p:ext uri="{BB962C8B-B14F-4D97-AF65-F5344CB8AC3E}">
        <p14:creationId xmlns:p14="http://schemas.microsoft.com/office/powerpoint/2010/main" val="277804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0BDF-7E70-4B3E-9C6F-75FA95809F65}"/>
              </a:ext>
            </a:extLst>
          </p:cNvPr>
          <p:cNvSpPr>
            <a:spLocks noGrp="1"/>
          </p:cNvSpPr>
          <p:nvPr>
            <p:ph type="title"/>
          </p:nvPr>
        </p:nvSpPr>
        <p:spPr>
          <a:xfrm>
            <a:off x="512233" y="-126585"/>
            <a:ext cx="8945033" cy="1325563"/>
          </a:xfrm>
        </p:spPr>
        <p:txBody>
          <a:bodyPr/>
          <a:lstStyle/>
          <a:p>
            <a:r>
              <a:rPr lang="en-US" dirty="0">
                <a:latin typeface="Trebuchet MS"/>
              </a:rPr>
              <a:t>Consider using these words instead</a:t>
            </a:r>
            <a:endParaRPr lang="en-US" dirty="0"/>
          </a:p>
        </p:txBody>
      </p:sp>
      <p:pic>
        <p:nvPicPr>
          <p:cNvPr id="4" name="Picture 4" descr="Text&#10;&#10;Description automatically generated">
            <a:extLst>
              <a:ext uri="{FF2B5EF4-FFF2-40B4-BE49-F238E27FC236}">
                <a16:creationId xmlns:a16="http://schemas.microsoft.com/office/drawing/2014/main" id="{FFA9E230-B1CF-47D3-A031-A5002061FDC1}"/>
              </a:ext>
            </a:extLst>
          </p:cNvPr>
          <p:cNvPicPr>
            <a:picLocks noChangeAspect="1"/>
          </p:cNvPicPr>
          <p:nvPr/>
        </p:nvPicPr>
        <p:blipFill>
          <a:blip r:embed="rId2"/>
          <a:stretch>
            <a:fillRect/>
          </a:stretch>
        </p:blipFill>
        <p:spPr>
          <a:xfrm>
            <a:off x="512234" y="1055880"/>
            <a:ext cx="7854949" cy="5074324"/>
          </a:xfrm>
          <a:prstGeom prst="rect">
            <a:avLst/>
          </a:prstGeom>
        </p:spPr>
      </p:pic>
    </p:spTree>
    <p:extLst>
      <p:ext uri="{BB962C8B-B14F-4D97-AF65-F5344CB8AC3E}">
        <p14:creationId xmlns:p14="http://schemas.microsoft.com/office/powerpoint/2010/main" val="108742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6898-58E4-47D8-8AEF-51814DD518EB}"/>
              </a:ext>
            </a:extLst>
          </p:cNvPr>
          <p:cNvSpPr>
            <a:spLocks noGrp="1"/>
          </p:cNvSpPr>
          <p:nvPr>
            <p:ph type="title"/>
          </p:nvPr>
        </p:nvSpPr>
        <p:spPr/>
        <p:txBody>
          <a:bodyPr/>
          <a:lstStyle/>
          <a:p>
            <a:r>
              <a:rPr lang="en-US" dirty="0">
                <a:latin typeface="Trebuchet MS"/>
              </a:rPr>
              <a:t>What do you think of this evaluation?</a:t>
            </a:r>
            <a:endParaRPr lang="en-US" dirty="0"/>
          </a:p>
        </p:txBody>
      </p:sp>
      <p:sp>
        <p:nvSpPr>
          <p:cNvPr id="3" name="Content Placeholder 2">
            <a:extLst>
              <a:ext uri="{FF2B5EF4-FFF2-40B4-BE49-F238E27FC236}">
                <a16:creationId xmlns:a16="http://schemas.microsoft.com/office/drawing/2014/main" id="{FDBE6C26-9658-462C-922D-80A69022682B}"/>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"[Student] did a superb job on their rotation. They were well-liked by all clinic staff and had a warm bedside manner. Their knowledge base is solid and they are strong in oral presentations and written notes."</a:t>
            </a:r>
          </a:p>
        </p:txBody>
      </p:sp>
    </p:spTree>
    <p:extLst>
      <p:ext uri="{BB962C8B-B14F-4D97-AF65-F5344CB8AC3E}">
        <p14:creationId xmlns:p14="http://schemas.microsoft.com/office/powerpoint/2010/main" val="98252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3468-AC71-4158-A8AB-056A16635E3C}"/>
              </a:ext>
            </a:extLst>
          </p:cNvPr>
          <p:cNvSpPr>
            <a:spLocks noGrp="1"/>
          </p:cNvSpPr>
          <p:nvPr>
            <p:ph type="title"/>
          </p:nvPr>
        </p:nvSpPr>
        <p:spPr/>
        <p:txBody>
          <a:bodyPr/>
          <a:lstStyle/>
          <a:p>
            <a:r>
              <a:rPr lang="en-US" dirty="0">
                <a:latin typeface="Trebuchet MS"/>
              </a:rPr>
              <a:t>Our process of transitioning to narrative evaluations</a:t>
            </a:r>
            <a:endParaRPr lang="en-US" dirty="0"/>
          </a:p>
        </p:txBody>
      </p:sp>
      <p:sp>
        <p:nvSpPr>
          <p:cNvPr id="3" name="Content Placeholder 2">
            <a:extLst>
              <a:ext uri="{FF2B5EF4-FFF2-40B4-BE49-F238E27FC236}">
                <a16:creationId xmlns:a16="http://schemas.microsoft.com/office/drawing/2014/main" id="{58DD796F-3C77-4ACB-BCB8-6F954E1D33C9}"/>
              </a:ext>
            </a:extLst>
          </p:cNvPr>
          <p:cNvSpPr>
            <a:spLocks noGrp="1"/>
          </p:cNvSpPr>
          <p:nvPr>
            <p:ph idx="1"/>
          </p:nvPr>
        </p:nvSpPr>
        <p:spPr/>
        <p:txBody>
          <a:bodyPr vert="horz" lIns="91440" tIns="45720" rIns="91440" bIns="45720" rtlCol="0" anchor="t">
            <a:normAutofit/>
          </a:bodyPr>
          <a:lstStyle/>
          <a:p>
            <a:r>
              <a:rPr lang="en-US" dirty="0">
                <a:cs typeface="Calibri"/>
              </a:rPr>
              <a:t>Faculty development session about high quality narrative evaluations and eliminating bias</a:t>
            </a:r>
          </a:p>
          <a:p>
            <a:r>
              <a:rPr lang="en-US" dirty="0">
                <a:cs typeface="Calibri"/>
              </a:rPr>
              <a:t>Review of current evaluations, changing to narrative comments focusing on appropriate performance domains for 3rd/4th year FM Clerkship, with input from other clerkships at our institution</a:t>
            </a:r>
          </a:p>
          <a:p>
            <a:r>
              <a:rPr lang="en-US" dirty="0">
                <a:cs typeface="Calibri"/>
              </a:rPr>
              <a:t>Next steps: Comprehensive review of quality of narrative evaluations and individualized feedback</a:t>
            </a:r>
          </a:p>
          <a:p>
            <a:endParaRPr lang="en-US" dirty="0">
              <a:cs typeface="Calibri"/>
            </a:endParaRPr>
          </a:p>
        </p:txBody>
      </p:sp>
    </p:spTree>
    <p:extLst>
      <p:ext uri="{BB962C8B-B14F-4D97-AF65-F5344CB8AC3E}">
        <p14:creationId xmlns:p14="http://schemas.microsoft.com/office/powerpoint/2010/main" val="395970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661A-5203-8944-B759-D4C4D004AA63}"/>
              </a:ext>
            </a:extLst>
          </p:cNvPr>
          <p:cNvSpPr>
            <a:spLocks noGrp="1"/>
          </p:cNvSpPr>
          <p:nvPr>
            <p:ph type="title"/>
          </p:nvPr>
        </p:nvSpPr>
        <p:spPr/>
        <p:txBody>
          <a:bodyPr/>
          <a:lstStyle/>
          <a:p>
            <a:r>
              <a:rPr lang="en-US" dirty="0"/>
              <a:t>Our initial outpatient evaluation</a:t>
            </a:r>
            <a:r>
              <a:rPr lang="en-US" b="0" dirty="0"/>
              <a:t>​</a:t>
            </a:r>
            <a:endParaRPr lang="en-US" dirty="0"/>
          </a:p>
        </p:txBody>
      </p:sp>
      <p:sp>
        <p:nvSpPr>
          <p:cNvPr id="5" name="TextBox 4">
            <a:extLst>
              <a:ext uri="{FF2B5EF4-FFF2-40B4-BE49-F238E27FC236}">
                <a16:creationId xmlns:a16="http://schemas.microsoft.com/office/drawing/2014/main" id="{913FABF6-915F-E84B-8980-317AB0115410}"/>
              </a:ext>
            </a:extLst>
          </p:cNvPr>
          <p:cNvSpPr txBox="1"/>
          <p:nvPr/>
        </p:nvSpPr>
        <p:spPr>
          <a:xfrm>
            <a:off x="467474" y="1790392"/>
            <a:ext cx="4032607" cy="3693319"/>
          </a:xfrm>
          <a:prstGeom prst="rect">
            <a:avLst/>
          </a:prstGeom>
          <a:noFill/>
        </p:spPr>
        <p:txBody>
          <a:bodyPr wrap="square">
            <a:spAutoFit/>
          </a:bodyPr>
          <a:lstStyle/>
          <a:p>
            <a:pPr algn="l" rtl="0" fontAlgn="base"/>
            <a:r>
              <a:rPr lang="en-US" b="0" i="0" u="none" strike="noStrike" dirty="0">
                <a:solidFill>
                  <a:srgbClr val="000000"/>
                </a:solidFill>
                <a:effectLst/>
                <a:latin typeface="Verdana" panose="020B0604030504040204" pitchFamily="34" charset="0"/>
              </a:rPr>
              <a:t>Numeric (0-9) scores in the following domains​</a:t>
            </a:r>
            <a:endParaRPr lang="en-US" b="0" i="0" u="none" strike="noStrike"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Knowledge base description​</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Knowledge base improvement​</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History gathering skills​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Physical exam skills​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Oral presentations​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Written notes and Differential Diagnoses​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Professionalism​</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Motivation and Attitude​</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Relationships with patients​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Teamwork</a:t>
            </a:r>
            <a:endParaRPr lang="en-US" b="0" i="0" u="none" strike="noStrike" dirty="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EF211544-B6C6-A94F-B80C-E7C61B6EEB69}"/>
              </a:ext>
            </a:extLst>
          </p:cNvPr>
          <p:cNvSpPr txBox="1"/>
          <p:nvPr/>
        </p:nvSpPr>
        <p:spPr>
          <a:xfrm>
            <a:off x="4221716" y="1823293"/>
            <a:ext cx="4572000" cy="1754326"/>
          </a:xfrm>
          <a:prstGeom prst="rect">
            <a:avLst/>
          </a:prstGeom>
          <a:noFill/>
        </p:spPr>
        <p:txBody>
          <a:bodyPr wrap="square">
            <a:spAutoFit/>
          </a:bodyPr>
          <a:lstStyle/>
          <a:p>
            <a:pPr algn="l" rtl="0" fontAlgn="base"/>
            <a:r>
              <a:rPr lang="en-US" b="0" i="0" u="none" strike="noStrike" dirty="0">
                <a:solidFill>
                  <a:srgbClr val="000000"/>
                </a:solidFill>
                <a:effectLst/>
                <a:latin typeface="Verdana" panose="020B0604030504040204" pitchFamily="34" charset="0"/>
              </a:rPr>
              <a:t>Short answer questions related to:​</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ＭＳ Ｐゴシック" panose="020B0600070205080204" pitchFamily="34" charset="-128"/>
              </a:rPr>
              <a:t>​</a:t>
            </a:r>
            <a:endParaRPr lang="en-US" b="0" i="0" u="none" strike="noStrike"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Clinical Performance​</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Personal and Professional Qualities​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Summary comments​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Verdana" panose="020B0604030504040204" pitchFamily="34" charset="0"/>
              </a:rPr>
              <a:t>Areas for Improvement</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6455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1C56-93F0-2845-BA51-4414C10E3B0C}"/>
              </a:ext>
            </a:extLst>
          </p:cNvPr>
          <p:cNvSpPr>
            <a:spLocks noGrp="1"/>
          </p:cNvSpPr>
          <p:nvPr>
            <p:ph type="title"/>
          </p:nvPr>
        </p:nvSpPr>
        <p:spPr/>
        <p:txBody>
          <a:bodyPr/>
          <a:lstStyle/>
          <a:p>
            <a:r>
              <a:rPr lang="en-US" dirty="0"/>
              <a:t>Current Clerkship Evaluation</a:t>
            </a:r>
            <a:r>
              <a:rPr lang="en-US" b="0" dirty="0"/>
              <a:t>​</a:t>
            </a:r>
            <a:endParaRPr lang="en-US" dirty="0"/>
          </a:p>
        </p:txBody>
      </p:sp>
      <p:sp>
        <p:nvSpPr>
          <p:cNvPr id="3" name="Content Placeholder 2">
            <a:extLst>
              <a:ext uri="{FF2B5EF4-FFF2-40B4-BE49-F238E27FC236}">
                <a16:creationId xmlns:a16="http://schemas.microsoft.com/office/drawing/2014/main" id="{1622C121-F301-9F4E-A4D8-1C10F34A3225}"/>
              </a:ext>
            </a:extLst>
          </p:cNvPr>
          <p:cNvSpPr>
            <a:spLocks noGrp="1"/>
          </p:cNvSpPr>
          <p:nvPr>
            <p:ph idx="1"/>
          </p:nvPr>
        </p:nvSpPr>
        <p:spPr>
          <a:xfrm>
            <a:off x="484812" y="1684021"/>
            <a:ext cx="7886700" cy="4351338"/>
          </a:xfrm>
        </p:spPr>
        <p:txBody>
          <a:bodyPr vert="horz" lIns="91440" tIns="45720" rIns="91440" bIns="45720" rtlCol="0" anchor="t">
            <a:normAutofit lnSpcReduction="10000"/>
          </a:bodyPr>
          <a:lstStyle/>
          <a:p>
            <a:pPr fontAlgn="base"/>
            <a:r>
              <a:rPr lang="en-US" dirty="0"/>
              <a:t>Prompt at the beginning to discourage use of words that can lead to bias​</a:t>
            </a:r>
          </a:p>
          <a:p>
            <a:pPr fontAlgn="base"/>
            <a:r>
              <a:rPr lang="en-US" dirty="0"/>
              <a:t>Short answer questions in the following 3 domains, with descriptions of expected skills at their level of training​</a:t>
            </a:r>
          </a:p>
          <a:p>
            <a:pPr lvl="1" fontAlgn="base"/>
            <a:r>
              <a:rPr lang="en-US" dirty="0"/>
              <a:t>Clinical Skills and Communication​</a:t>
            </a:r>
            <a:endParaRPr lang="en-US" dirty="0">
              <a:cs typeface="Calibri"/>
            </a:endParaRPr>
          </a:p>
          <a:p>
            <a:pPr lvl="1" fontAlgn="base"/>
            <a:r>
              <a:rPr lang="en-US" dirty="0"/>
              <a:t>Knowledge Base and Clinical Reasoning​</a:t>
            </a:r>
            <a:endParaRPr lang="en-US" dirty="0">
              <a:cs typeface="Calibri" panose="020F0502020204030204"/>
            </a:endParaRPr>
          </a:p>
          <a:p>
            <a:pPr lvl="1" fontAlgn="base"/>
            <a:r>
              <a:rPr lang="en-US" dirty="0"/>
              <a:t>Professional Qualities​</a:t>
            </a:r>
            <a:endParaRPr lang="en-US" dirty="0">
              <a:cs typeface="Calibri" panose="020F0502020204030204"/>
            </a:endParaRPr>
          </a:p>
          <a:p>
            <a:pPr fontAlgn="base"/>
            <a:r>
              <a:rPr lang="en-US" dirty="0"/>
              <a:t>One numeric question, rating overall performance on scale of 1-5, with reminder that 90% of students will fall in 2-4 category</a:t>
            </a:r>
          </a:p>
          <a:p>
            <a:endParaRPr lang="en-US" dirty="0"/>
          </a:p>
        </p:txBody>
      </p:sp>
    </p:spTree>
    <p:extLst>
      <p:ext uri="{BB962C8B-B14F-4D97-AF65-F5344CB8AC3E}">
        <p14:creationId xmlns:p14="http://schemas.microsoft.com/office/powerpoint/2010/main" val="39600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EA65-1525-0745-9185-44DFB155A34D}"/>
              </a:ext>
            </a:extLst>
          </p:cNvPr>
          <p:cNvSpPr>
            <a:spLocks noGrp="1"/>
          </p:cNvSpPr>
          <p:nvPr>
            <p:ph type="title"/>
          </p:nvPr>
        </p:nvSpPr>
        <p:spPr/>
        <p:txBody>
          <a:bodyPr/>
          <a:lstStyle/>
          <a:p>
            <a:r>
              <a:rPr lang="en-US" dirty="0"/>
              <a:t>NEQI Scoring</a:t>
            </a:r>
            <a:r>
              <a:rPr lang="en-US" b="0" dirty="0"/>
              <a:t>​</a:t>
            </a:r>
            <a:endParaRPr lang="en-US" dirty="0"/>
          </a:p>
        </p:txBody>
      </p:sp>
      <p:sp>
        <p:nvSpPr>
          <p:cNvPr id="3" name="Content Placeholder 2">
            <a:extLst>
              <a:ext uri="{FF2B5EF4-FFF2-40B4-BE49-F238E27FC236}">
                <a16:creationId xmlns:a16="http://schemas.microsoft.com/office/drawing/2014/main" id="{8B989775-C461-9B4B-8A83-DB141753D927}"/>
              </a:ext>
            </a:extLst>
          </p:cNvPr>
          <p:cNvSpPr>
            <a:spLocks noGrp="1"/>
          </p:cNvSpPr>
          <p:nvPr>
            <p:ph idx="1"/>
          </p:nvPr>
        </p:nvSpPr>
        <p:spPr/>
        <p:txBody>
          <a:bodyPr vert="horz" lIns="91440" tIns="45720" rIns="91440" bIns="45720" rtlCol="0" anchor="t">
            <a:normAutofit/>
          </a:bodyPr>
          <a:lstStyle/>
          <a:p>
            <a:pPr marL="0" indent="0" fontAlgn="base">
              <a:buNone/>
            </a:pPr>
            <a:r>
              <a:rPr lang="en-US" dirty="0"/>
              <a:t>Tool to evaluate quality of narrative evaluations, based on the following three domains​</a:t>
            </a:r>
          </a:p>
          <a:p>
            <a:pPr fontAlgn="base"/>
            <a:r>
              <a:rPr lang="en-US" dirty="0"/>
              <a:t>Performance Domains​ (4 points)</a:t>
            </a:r>
            <a:endParaRPr lang="en-US" dirty="0">
              <a:cs typeface="Calibri"/>
            </a:endParaRPr>
          </a:p>
          <a:p>
            <a:pPr fontAlgn="base"/>
            <a:r>
              <a:rPr lang="en-US" dirty="0"/>
              <a:t>Specificity of comments​ (4 points)</a:t>
            </a:r>
            <a:endParaRPr lang="en-US" dirty="0">
              <a:cs typeface="Calibri"/>
            </a:endParaRPr>
          </a:p>
          <a:p>
            <a:pPr fontAlgn="base"/>
            <a:r>
              <a:rPr lang="en-US" dirty="0"/>
              <a:t>Usefulness to trainee (4 points)</a:t>
            </a:r>
            <a:endParaRPr lang="en-US" dirty="0">
              <a:cs typeface="Calibri" panose="020F0502020204030204"/>
            </a:endParaRPr>
          </a:p>
          <a:p>
            <a:pPr marL="0" indent="0">
              <a:buNone/>
            </a:pPr>
            <a:r>
              <a:rPr lang="en-US" dirty="0">
                <a:cs typeface="Calibri" panose="020F0502020204030204"/>
              </a:rPr>
              <a:t>Total possible: 12 points</a:t>
            </a:r>
          </a:p>
          <a:p>
            <a:endParaRPr lang="en-US" dirty="0">
              <a:cs typeface="Calibri" panose="020F0502020204030204"/>
            </a:endParaRPr>
          </a:p>
        </p:txBody>
      </p:sp>
    </p:spTree>
    <p:extLst>
      <p:ext uri="{BB962C8B-B14F-4D97-AF65-F5344CB8AC3E}">
        <p14:creationId xmlns:p14="http://schemas.microsoft.com/office/powerpoint/2010/main" val="364434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8338-F0F1-504B-BD89-076673A823E6}"/>
              </a:ext>
            </a:extLst>
          </p:cNvPr>
          <p:cNvSpPr>
            <a:spLocks noGrp="1"/>
          </p:cNvSpPr>
          <p:nvPr>
            <p:ph type="title"/>
          </p:nvPr>
        </p:nvSpPr>
        <p:spPr/>
        <p:txBody>
          <a:bodyPr>
            <a:normAutofit fontScale="90000"/>
          </a:bodyPr>
          <a:lstStyle/>
          <a:p>
            <a:r>
              <a:rPr lang="en-US" dirty="0"/>
              <a:t>Evaluation pre-faculty development and evaluation change</a:t>
            </a:r>
            <a:r>
              <a:rPr lang="en-US" b="0" dirty="0"/>
              <a:t>​</a:t>
            </a:r>
            <a:endParaRPr lang="en-US" dirty="0"/>
          </a:p>
        </p:txBody>
      </p:sp>
      <p:sp>
        <p:nvSpPr>
          <p:cNvPr id="3" name="Content Placeholder 2">
            <a:extLst>
              <a:ext uri="{FF2B5EF4-FFF2-40B4-BE49-F238E27FC236}">
                <a16:creationId xmlns:a16="http://schemas.microsoft.com/office/drawing/2014/main" id="{DB3F6648-1F19-C342-A31F-191DB9D9E2D1}"/>
              </a:ext>
            </a:extLst>
          </p:cNvPr>
          <p:cNvSpPr>
            <a:spLocks noGrp="1"/>
          </p:cNvSpPr>
          <p:nvPr>
            <p:ph idx="1"/>
          </p:nvPr>
        </p:nvSpPr>
        <p:spPr/>
        <p:txBody>
          <a:bodyPr vert="horz" lIns="91440" tIns="45720" rIns="91440" bIns="45720" rtlCol="0" anchor="t">
            <a:normAutofit fontScale="92500" lnSpcReduction="10000"/>
          </a:bodyPr>
          <a:lstStyle/>
          <a:p>
            <a:pPr marL="0" indent="0" fontAlgn="base">
              <a:buNone/>
            </a:pPr>
            <a:r>
              <a:rPr lang="en-US" dirty="0"/>
              <a:t>"[Student] met every aspect of the ICARE model. She was inquisitive, empathetic, a great team member, and very self-aware. [Student] was a pleasure to work with. From multiple evaluators, they commented on her inquisitive nature, engagement, and rapport with patients. She is also very efficient, and does well with oral and written presentations of her patients. Continue seeking out interested physical exam findings, forming your own assessments and plans, reading up on patients that you see in clinic or on the wards."​</a:t>
            </a:r>
          </a:p>
          <a:p>
            <a:pPr fontAlgn="base"/>
            <a:endParaRPr lang="en-US" dirty="0"/>
          </a:p>
          <a:p>
            <a:pPr fontAlgn="base"/>
            <a:r>
              <a:rPr lang="en-US" dirty="0"/>
              <a:t>NEQI score: 6 </a:t>
            </a:r>
            <a:endParaRPr lang="en-US" dirty="0">
              <a:cs typeface="Calibri"/>
            </a:endParaRPr>
          </a:p>
          <a:p>
            <a:pPr marL="0" indent="0">
              <a:buNone/>
            </a:pPr>
            <a:endParaRPr lang="en-US" dirty="0"/>
          </a:p>
        </p:txBody>
      </p:sp>
    </p:spTree>
    <p:extLst>
      <p:ext uri="{BB962C8B-B14F-4D97-AF65-F5344CB8AC3E}">
        <p14:creationId xmlns:p14="http://schemas.microsoft.com/office/powerpoint/2010/main" val="10454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7F5A-41C3-A945-AD42-E26B4DC3B25D}"/>
              </a:ext>
            </a:extLst>
          </p:cNvPr>
          <p:cNvSpPr>
            <a:spLocks noGrp="1"/>
          </p:cNvSpPr>
          <p:nvPr>
            <p:ph type="title"/>
          </p:nvPr>
        </p:nvSpPr>
        <p:spPr/>
        <p:txBody>
          <a:bodyPr>
            <a:normAutofit fontScale="90000"/>
          </a:bodyPr>
          <a:lstStyle/>
          <a:p>
            <a:r>
              <a:rPr lang="en-US" dirty="0"/>
              <a:t>Evaluation post-faculty development and evaluation change</a:t>
            </a:r>
          </a:p>
        </p:txBody>
      </p:sp>
      <p:sp>
        <p:nvSpPr>
          <p:cNvPr id="3" name="Content Placeholder 2">
            <a:extLst>
              <a:ext uri="{FF2B5EF4-FFF2-40B4-BE49-F238E27FC236}">
                <a16:creationId xmlns:a16="http://schemas.microsoft.com/office/drawing/2014/main" id="{595B5CE9-D7A5-2248-B743-DA37454D4C88}"/>
              </a:ext>
            </a:extLst>
          </p:cNvPr>
          <p:cNvSpPr>
            <a:spLocks noGrp="1"/>
          </p:cNvSpPr>
          <p:nvPr>
            <p:ph idx="1"/>
          </p:nvPr>
        </p:nvSpPr>
        <p:spPr>
          <a:xfrm>
            <a:off x="382070" y="1929227"/>
            <a:ext cx="7886700" cy="4351338"/>
          </a:xfrm>
        </p:spPr>
        <p:txBody>
          <a:bodyPr vert="horz" lIns="91440" tIns="45720" rIns="91440" bIns="45720" rtlCol="0" anchor="t">
            <a:normAutofit fontScale="70000" lnSpcReduction="20000"/>
          </a:bodyPr>
          <a:lstStyle/>
          <a:p>
            <a:pPr marL="0" indent="0" fontAlgn="base">
              <a:buNone/>
            </a:pPr>
            <a:r>
              <a:rPr lang="en-US" dirty="0"/>
              <a:t>“[Student] was effective in gather[</a:t>
            </a:r>
            <a:r>
              <a:rPr lang="en-US" dirty="0" err="1"/>
              <a:t>ing</a:t>
            </a:r>
            <a:r>
              <a:rPr lang="en-US" dirty="0"/>
              <a:t>] a history from patients and reliably completing pertinent aspects of a physical exam when clinically indicated. His oral presentations were succinct and well organized with pertinent history, ROS, and exam findings included. He always challenged himself with formulating his own assessment and plan. His written notes were brief and concise, I would encourage him to describe more of this differential and thought process. Notes sometimes needed to be edited to add additional information prior to completion. He demonstrated an appropriate understanding of common conditions, work-up, and broad differential that is seen in the primary care setting. I would encourage [student] to continue to work on a broad but prioritized differential (with evidence to back up each item on the differential) to further fine-tune his diagnostic reasoning skills. [Student] was professional, engaged, motivated in working with patients. He read up ahead on patients and reviewed their history. He was enthusiastic to see patients, even staying late to complete encounters, notes, or see patients. He appeared to develop good rapport with patients."​</a:t>
            </a:r>
          </a:p>
          <a:p>
            <a:pPr fontAlgn="base"/>
            <a:r>
              <a:rPr lang="en-US" dirty="0"/>
              <a:t>NEQI score: 10</a:t>
            </a:r>
            <a:endParaRPr lang="en-US" dirty="0">
              <a:cs typeface="Calibri"/>
            </a:endParaRPr>
          </a:p>
          <a:p>
            <a:pPr marL="0" indent="0">
              <a:buNone/>
            </a:pPr>
            <a:endParaRPr lang="en-US" dirty="0"/>
          </a:p>
        </p:txBody>
      </p:sp>
    </p:spTree>
    <p:extLst>
      <p:ext uri="{BB962C8B-B14F-4D97-AF65-F5344CB8AC3E}">
        <p14:creationId xmlns:p14="http://schemas.microsoft.com/office/powerpoint/2010/main" val="391612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E7847D-92B9-7044-900B-AD0E8263C7FC}"/>
              </a:ext>
            </a:extLst>
          </p:cNvPr>
          <p:cNvSpPr>
            <a:spLocks noGrp="1"/>
          </p:cNvSpPr>
          <p:nvPr>
            <p:ph type="ctrTitle"/>
          </p:nvPr>
        </p:nvSpPr>
        <p:spPr>
          <a:xfrm>
            <a:off x="1143000" y="2933308"/>
            <a:ext cx="6858000" cy="703088"/>
          </a:xfrm>
        </p:spPr>
        <p:txBody>
          <a:bodyPr anchor="t">
            <a:normAutofit/>
          </a:bodyPr>
          <a:lstStyle/>
          <a:p>
            <a:r>
              <a:rPr lang="en-US" sz="3200" spc="0" dirty="0"/>
              <a:t>Disclosures</a:t>
            </a:r>
          </a:p>
        </p:txBody>
      </p:sp>
      <p:sp>
        <p:nvSpPr>
          <p:cNvPr id="5" name="Subtitle 2">
            <a:extLst>
              <a:ext uri="{FF2B5EF4-FFF2-40B4-BE49-F238E27FC236}">
                <a16:creationId xmlns:a16="http://schemas.microsoft.com/office/drawing/2014/main" id="{DFC46DAC-5704-C947-AC28-00DC152FF852}"/>
              </a:ext>
            </a:extLst>
          </p:cNvPr>
          <p:cNvSpPr>
            <a:spLocks noGrp="1"/>
          </p:cNvSpPr>
          <p:nvPr>
            <p:ph type="subTitle" idx="1"/>
          </p:nvPr>
        </p:nvSpPr>
        <p:spPr>
          <a:xfrm>
            <a:off x="1143000" y="3705452"/>
            <a:ext cx="6858000" cy="1632728"/>
          </a:xfrm>
        </p:spPr>
        <p:txBody>
          <a:bodyPr>
            <a:noAutofit/>
          </a:bodyPr>
          <a:lstStyle/>
          <a:p>
            <a:r>
              <a:rPr lang="en-US" sz="1400" dirty="0"/>
              <a:t>None</a:t>
            </a:r>
          </a:p>
          <a:p>
            <a:pPr algn="l"/>
            <a:endParaRPr lang="en-US" sz="1400" dirty="0"/>
          </a:p>
        </p:txBody>
      </p:sp>
    </p:spTree>
    <p:extLst>
      <p:ext uri="{BB962C8B-B14F-4D97-AF65-F5344CB8AC3E}">
        <p14:creationId xmlns:p14="http://schemas.microsoft.com/office/powerpoint/2010/main" val="97194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C02D-9D6D-1D45-93CA-AD174AA0664D}"/>
              </a:ext>
            </a:extLst>
          </p:cNvPr>
          <p:cNvSpPr>
            <a:spLocks noGrp="1"/>
          </p:cNvSpPr>
          <p:nvPr>
            <p:ph type="title"/>
          </p:nvPr>
        </p:nvSpPr>
        <p:spPr/>
        <p:txBody>
          <a:bodyPr/>
          <a:lstStyle/>
          <a:p>
            <a:r>
              <a:rPr lang="en-US" dirty="0"/>
              <a:t>What do you think of this evaluation? </a:t>
            </a:r>
            <a:r>
              <a:rPr lang="en-US" b="0" dirty="0"/>
              <a:t>​</a:t>
            </a:r>
            <a:endParaRPr lang="en-US" dirty="0"/>
          </a:p>
        </p:txBody>
      </p:sp>
      <p:sp>
        <p:nvSpPr>
          <p:cNvPr id="3" name="Content Placeholder 2">
            <a:extLst>
              <a:ext uri="{FF2B5EF4-FFF2-40B4-BE49-F238E27FC236}">
                <a16:creationId xmlns:a16="http://schemas.microsoft.com/office/drawing/2014/main" id="{4E1E5444-0F55-6347-8C4C-2E405FC17C0F}"/>
              </a:ext>
            </a:extLst>
          </p:cNvPr>
          <p:cNvSpPr>
            <a:spLocks noGrp="1"/>
          </p:cNvSpPr>
          <p:nvPr>
            <p:ph idx="1"/>
          </p:nvPr>
        </p:nvSpPr>
        <p:spPr/>
        <p:txBody>
          <a:bodyPr/>
          <a:lstStyle/>
          <a:p>
            <a:pPr marL="0" indent="0">
              <a:buNone/>
            </a:pPr>
            <a:r>
              <a:rPr lang="en-US" dirty="0"/>
              <a:t>“Patient connection is a real strength for her. Anticipates needs/barriers, connects quickly and deeply with even reserved patients. Actively sought feedback and looked to grow based on this. Exceptional student; quiet but efficient and effective in her work. Driven to work with underserved, will be an excellent family physician.”​</a:t>
            </a:r>
          </a:p>
          <a:p>
            <a:pPr marL="0" indent="0">
              <a:buNone/>
            </a:pPr>
            <a:endParaRPr lang="en-US" dirty="0"/>
          </a:p>
        </p:txBody>
      </p:sp>
    </p:spTree>
    <p:extLst>
      <p:ext uri="{BB962C8B-B14F-4D97-AF65-F5344CB8AC3E}">
        <p14:creationId xmlns:p14="http://schemas.microsoft.com/office/powerpoint/2010/main" val="286480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7D4E-AA5D-6847-8793-C6E86757038C}"/>
              </a:ext>
            </a:extLst>
          </p:cNvPr>
          <p:cNvSpPr>
            <a:spLocks noGrp="1"/>
          </p:cNvSpPr>
          <p:nvPr>
            <p:ph type="title"/>
          </p:nvPr>
        </p:nvSpPr>
        <p:spPr/>
        <p:txBody>
          <a:bodyPr/>
          <a:lstStyle/>
          <a:p>
            <a:r>
              <a:rPr lang="en-US" dirty="0"/>
              <a:t>And this one?</a:t>
            </a:r>
            <a:r>
              <a:rPr lang="en-US" b="0" dirty="0"/>
              <a:t>​</a:t>
            </a:r>
            <a:endParaRPr lang="en-US" dirty="0"/>
          </a:p>
        </p:txBody>
      </p:sp>
      <p:sp>
        <p:nvSpPr>
          <p:cNvPr id="3" name="Content Placeholder 2">
            <a:extLst>
              <a:ext uri="{FF2B5EF4-FFF2-40B4-BE49-F238E27FC236}">
                <a16:creationId xmlns:a16="http://schemas.microsoft.com/office/drawing/2014/main" id="{C95A6B18-386A-564A-82C6-50ECF2EFFFDE}"/>
              </a:ext>
            </a:extLst>
          </p:cNvPr>
          <p:cNvSpPr>
            <a:spLocks noGrp="1"/>
          </p:cNvSpPr>
          <p:nvPr>
            <p:ph idx="1"/>
          </p:nvPr>
        </p:nvSpPr>
        <p:spPr>
          <a:xfrm>
            <a:off x="371796" y="1745665"/>
            <a:ext cx="7886700" cy="4351338"/>
          </a:xfrm>
        </p:spPr>
        <p:txBody>
          <a:bodyPr/>
          <a:lstStyle/>
          <a:p>
            <a:pPr marL="0" indent="0">
              <a:buNone/>
            </a:pPr>
            <a:r>
              <a:rPr lang="en-US" dirty="0"/>
              <a:t>“Checks all the boxes in this skill set for what would be expected of her level of training. No major elements missed in history taking. Has room to grow in terms of time and efficiency. Performs clinically relevant exam, presentations were clear and notes needed only minor edits. Has a solid base of knowledge. Formulates a good differential and appropriate diagnostic plan. Easily developed rapport with patients. Reliable and poised.”</a:t>
            </a:r>
          </a:p>
        </p:txBody>
      </p:sp>
    </p:spTree>
    <p:extLst>
      <p:ext uri="{BB962C8B-B14F-4D97-AF65-F5344CB8AC3E}">
        <p14:creationId xmlns:p14="http://schemas.microsoft.com/office/powerpoint/2010/main" val="151799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B1A2-FC4E-2942-A8FB-702FE2E916C4}"/>
              </a:ext>
            </a:extLst>
          </p:cNvPr>
          <p:cNvSpPr>
            <a:spLocks noGrp="1"/>
          </p:cNvSpPr>
          <p:nvPr>
            <p:ph type="title"/>
          </p:nvPr>
        </p:nvSpPr>
        <p:spPr/>
        <p:txBody>
          <a:bodyPr/>
          <a:lstStyle/>
          <a:p>
            <a:r>
              <a:rPr lang="en-US" dirty="0"/>
              <a:t>References</a:t>
            </a:r>
            <a:r>
              <a:rPr lang="en-US" b="0" dirty="0"/>
              <a:t>​</a:t>
            </a:r>
            <a:endParaRPr lang="en-US" dirty="0"/>
          </a:p>
        </p:txBody>
      </p:sp>
      <p:sp>
        <p:nvSpPr>
          <p:cNvPr id="3" name="Content Placeholder 2">
            <a:extLst>
              <a:ext uri="{FF2B5EF4-FFF2-40B4-BE49-F238E27FC236}">
                <a16:creationId xmlns:a16="http://schemas.microsoft.com/office/drawing/2014/main" id="{261309EB-D135-1343-8210-AB0099E223D5}"/>
              </a:ext>
            </a:extLst>
          </p:cNvPr>
          <p:cNvSpPr>
            <a:spLocks noGrp="1"/>
          </p:cNvSpPr>
          <p:nvPr>
            <p:ph idx="1"/>
          </p:nvPr>
        </p:nvSpPr>
        <p:spPr>
          <a:xfrm>
            <a:off x="289603" y="1704568"/>
            <a:ext cx="7886700" cy="4351338"/>
          </a:xfrm>
        </p:spPr>
        <p:txBody>
          <a:bodyPr vert="horz" lIns="91440" tIns="45720" rIns="91440" bIns="45720" rtlCol="0" anchor="t">
            <a:normAutofit fontScale="55000" lnSpcReduction="20000"/>
          </a:bodyPr>
          <a:lstStyle/>
          <a:p>
            <a:pPr fontAlgn="base"/>
            <a:r>
              <a:rPr lang="en-US" dirty="0"/>
              <a:t>Rojek AE, Khanna R, Yim JWL, Gardner R, Lisker S, Hauer KE, Lucey C, Sarkar U. Differences in Narrative Language in Evaluations of Medical Students by Gender and Under-represented Minority Status. J Gen Intern Med. 2019 May;34(5):684-691. </a:t>
            </a:r>
            <a:r>
              <a:rPr lang="en-US" dirty="0" err="1"/>
              <a:t>doi</a:t>
            </a:r>
            <a:r>
              <a:rPr lang="en-US" dirty="0"/>
              <a:t>: 10.1007/s11606-019-04889-9. PMID: 30993609; PMCID: PMC6502922.​</a:t>
            </a:r>
          </a:p>
          <a:p>
            <a:pPr fontAlgn="base"/>
            <a:r>
              <a:rPr lang="en-US" dirty="0"/>
              <a:t>Low D, Pollack SW, Liao ZC, Maestas R, Kirven LE, Eacker AM, Morales LS. Racial/Ethnic Disparities in Clinical Grading in Medical School. Teach Learn Med. 2019 Oct-Dec;31(5):487-496. </a:t>
            </a:r>
            <a:r>
              <a:rPr lang="en-US" dirty="0" err="1"/>
              <a:t>doi</a:t>
            </a:r>
            <a:r>
              <a:rPr lang="en-US" dirty="0"/>
              <a:t>: 10.1080/10401334.2019.1597724. </a:t>
            </a:r>
            <a:r>
              <a:rPr lang="en-US" dirty="0" err="1"/>
              <a:t>Epub</a:t>
            </a:r>
            <a:r>
              <a:rPr lang="en-US" dirty="0"/>
              <a:t> 2019 Apr 29. PMID: 31032666.​</a:t>
            </a:r>
          </a:p>
          <a:p>
            <a:pPr fontAlgn="base"/>
            <a:r>
              <a:rPr lang="en-US" dirty="0"/>
              <a:t>Ross DA, Boatright D, Nunez-Smith M, Jordan A, </a:t>
            </a:r>
            <a:r>
              <a:rPr lang="en-US" dirty="0" err="1"/>
              <a:t>Chekroud</a:t>
            </a:r>
            <a:r>
              <a:rPr lang="en-US" dirty="0"/>
              <a:t> A, Moore EZ. Differences in words used to describe racial and gender groups in Medical Student Performance Evaluations. </a:t>
            </a:r>
            <a:r>
              <a:rPr lang="en-US" dirty="0" err="1"/>
              <a:t>PLoS</a:t>
            </a:r>
            <a:r>
              <a:rPr lang="en-US" dirty="0"/>
              <a:t> One. 2017 Aug 9;12(8):e0181659. </a:t>
            </a:r>
            <a:r>
              <a:rPr lang="en-US" dirty="0" err="1"/>
              <a:t>doi</a:t>
            </a:r>
            <a:r>
              <a:rPr lang="en-US" dirty="0"/>
              <a:t>: 10.1371/journal.pone.0181659. PMID: 28792940; PMCID: PMC5549898.</a:t>
            </a:r>
          </a:p>
          <a:p>
            <a:r>
              <a:rPr lang="en-US" dirty="0">
                <a:ea typeface="+mn-lt"/>
                <a:cs typeface="+mn-lt"/>
              </a:rPr>
              <a:t> </a:t>
            </a:r>
            <a:r>
              <a:rPr lang="en-US">
                <a:ea typeface="+mn-lt"/>
                <a:cs typeface="+mn-lt"/>
              </a:rPr>
              <a:t>Holmes AV, Peltier CB, et al. Writing Medical Student and Resident Performance Evaluations: Beyond “Performed as Expected. </a:t>
            </a:r>
            <a:r>
              <a:rPr lang="en-US" i="1">
                <a:ea typeface="+mn-lt"/>
                <a:cs typeface="+mn-lt"/>
              </a:rPr>
              <a:t>Pediatrics.</a:t>
            </a:r>
            <a:r>
              <a:rPr lang="en-US">
                <a:ea typeface="+mn-lt"/>
                <a:cs typeface="+mn-lt"/>
              </a:rPr>
              <a:t> May 2014, 133 (5) 766-768; </a:t>
            </a:r>
            <a:r>
              <a:rPr lang="en-US" dirty="0">
                <a:ea typeface="+mn-lt"/>
                <a:cs typeface="+mn-lt"/>
                <a:hlinkClick r:id="rId2"/>
              </a:rPr>
              <a:t>https://doi.org/10.1542/peds.2014-0418</a:t>
            </a:r>
            <a:r>
              <a:rPr lang="en-US" dirty="0">
                <a:ea typeface="+mn-lt"/>
                <a:cs typeface="+mn-lt"/>
              </a:rPr>
              <a:t>.</a:t>
            </a:r>
          </a:p>
          <a:p>
            <a:r>
              <a:rPr lang="en-US">
                <a:ea typeface="+mn-lt"/>
                <a:cs typeface="+mn-lt"/>
              </a:rPr>
              <a:t> Hewson MG, Little ML. Giving feedback in medical education: verification of recommended techniques. </a:t>
            </a:r>
            <a:r>
              <a:rPr lang="en-US" i="1">
                <a:ea typeface="+mn-lt"/>
                <a:cs typeface="+mn-lt"/>
              </a:rPr>
              <a:t>J Gen Intern Med</a:t>
            </a:r>
            <a:r>
              <a:rPr lang="en-US">
                <a:ea typeface="+mn-lt"/>
                <a:cs typeface="+mn-lt"/>
              </a:rPr>
              <a:t>. 1998;13(2):111-116. doi:10.1046/j.1525-1497.1998.00027.</a:t>
            </a:r>
          </a:p>
          <a:p>
            <a:r>
              <a:rPr lang="en-US">
                <a:ea typeface="+mn-lt"/>
                <a:cs typeface="+mn-lt"/>
              </a:rPr>
              <a:t> “Evaluation.” TeachingPhysician.org, STFM.</a:t>
            </a:r>
          </a:p>
          <a:p>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55486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2AD9-BACD-45E4-923E-B324C42D7566}"/>
              </a:ext>
            </a:extLst>
          </p:cNvPr>
          <p:cNvSpPr>
            <a:spLocks noGrp="1"/>
          </p:cNvSpPr>
          <p:nvPr>
            <p:ph type="title"/>
          </p:nvPr>
        </p:nvSpPr>
        <p:spPr/>
        <p:txBody>
          <a:bodyPr/>
          <a:lstStyle/>
          <a:p>
            <a:r>
              <a:rPr lang="en-US" dirty="0">
                <a:latin typeface="Trebuchet MS"/>
              </a:rPr>
              <a:t>We'd love to hear from you!</a:t>
            </a:r>
            <a:endParaRPr lang="en-US" dirty="0"/>
          </a:p>
        </p:txBody>
      </p:sp>
      <p:sp>
        <p:nvSpPr>
          <p:cNvPr id="3" name="Content Placeholder 2">
            <a:extLst>
              <a:ext uri="{FF2B5EF4-FFF2-40B4-BE49-F238E27FC236}">
                <a16:creationId xmlns:a16="http://schemas.microsoft.com/office/drawing/2014/main" id="{1081E8C7-BBA6-4EA3-9E5D-AC9658D2AD0B}"/>
              </a:ext>
            </a:extLst>
          </p:cNvPr>
          <p:cNvSpPr>
            <a:spLocks noGrp="1"/>
          </p:cNvSpPr>
          <p:nvPr>
            <p:ph idx="1"/>
          </p:nvPr>
        </p:nvSpPr>
        <p:spPr/>
        <p:txBody>
          <a:bodyPr vert="horz" lIns="91440" tIns="45720" rIns="91440" bIns="45720" rtlCol="0" anchor="t">
            <a:normAutofit/>
          </a:bodyPr>
          <a:lstStyle/>
          <a:p>
            <a:r>
              <a:rPr lang="en-US" dirty="0">
                <a:cs typeface="Calibri"/>
              </a:rPr>
              <a:t>Any questions?</a:t>
            </a:r>
          </a:p>
          <a:p>
            <a:r>
              <a:rPr lang="en-US" dirty="0">
                <a:cs typeface="Calibri"/>
              </a:rPr>
              <a:t>Best practices and strategies you're using at your institution?</a:t>
            </a:r>
          </a:p>
        </p:txBody>
      </p:sp>
    </p:spTree>
    <p:extLst>
      <p:ext uri="{BB962C8B-B14F-4D97-AF65-F5344CB8AC3E}">
        <p14:creationId xmlns:p14="http://schemas.microsoft.com/office/powerpoint/2010/main" val="3310315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998A-9C55-2A4B-ACD0-7AEC48C1906E}"/>
              </a:ext>
            </a:extLst>
          </p:cNvPr>
          <p:cNvSpPr txBox="1">
            <a:spLocks/>
          </p:cNvSpPr>
          <p:nvPr/>
        </p:nvSpPr>
        <p:spPr>
          <a:xfrm>
            <a:off x="628650" y="792162"/>
            <a:ext cx="7886700" cy="53320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lvl="0">
              <a:defRPr/>
            </a:pPr>
            <a:r>
              <a:rPr lang="en-US" dirty="0">
                <a:solidFill>
                  <a:srgbClr val="C00000"/>
                </a:solidFill>
              </a:rPr>
              <a:t>Evaluation</a:t>
            </a:r>
            <a:endParaRPr kumimoji="0" lang="en-US" sz="3200" b="1" i="0" u="none" strike="noStrike" kern="1200" cap="none" spc="0" normalizeH="0" baseline="0" noProof="0" dirty="0">
              <a:ln>
                <a:noFill/>
              </a:ln>
              <a:solidFill>
                <a:srgbClr val="0096D3"/>
              </a:solidFill>
              <a:effectLst/>
              <a:uLnTx/>
              <a:uFillTx/>
              <a:latin typeface="Trebuchet MS" panose="020B0703020202090204" pitchFamily="34" charset="0"/>
              <a:ea typeface="+mj-ea"/>
              <a:cs typeface="+mj-cs"/>
            </a:endParaRPr>
          </a:p>
        </p:txBody>
      </p:sp>
      <p:sp>
        <p:nvSpPr>
          <p:cNvPr id="3" name="Subtitle 2">
            <a:extLst>
              <a:ext uri="{FF2B5EF4-FFF2-40B4-BE49-F238E27FC236}">
                <a16:creationId xmlns:a16="http://schemas.microsoft.com/office/drawing/2014/main" id="{D168BED4-82CE-AB46-A722-D93951173552}"/>
              </a:ext>
            </a:extLst>
          </p:cNvPr>
          <p:cNvSpPr txBox="1">
            <a:spLocks/>
          </p:cNvSpPr>
          <p:nvPr/>
        </p:nvSpPr>
        <p:spPr>
          <a:xfrm>
            <a:off x="628650" y="1437126"/>
            <a:ext cx="6858000" cy="163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Please be sure to complete an evaluation for this presentation.</a:t>
            </a:r>
          </a:p>
        </p:txBody>
      </p:sp>
    </p:spTree>
    <p:extLst>
      <p:ext uri="{BB962C8B-B14F-4D97-AF65-F5344CB8AC3E}">
        <p14:creationId xmlns:p14="http://schemas.microsoft.com/office/powerpoint/2010/main" val="424001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05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24E3-5F31-8145-B981-E79B27BB48B5}"/>
              </a:ext>
            </a:extLst>
          </p:cNvPr>
          <p:cNvSpPr>
            <a:spLocks noGrp="1"/>
          </p:cNvSpPr>
          <p:nvPr>
            <p:ph type="title"/>
          </p:nvPr>
        </p:nvSpPr>
        <p:spPr/>
        <p:txBody>
          <a:bodyPr/>
          <a:lstStyle/>
          <a:p>
            <a:r>
              <a:rPr lang="en-US" dirty="0"/>
              <a:t>Learning Objectives</a:t>
            </a:r>
            <a:r>
              <a:rPr lang="en-US" b="0" dirty="0"/>
              <a:t>​</a:t>
            </a:r>
            <a:endParaRPr lang="en-US" dirty="0"/>
          </a:p>
        </p:txBody>
      </p:sp>
      <p:sp>
        <p:nvSpPr>
          <p:cNvPr id="3" name="Content Placeholder 2">
            <a:extLst>
              <a:ext uri="{FF2B5EF4-FFF2-40B4-BE49-F238E27FC236}">
                <a16:creationId xmlns:a16="http://schemas.microsoft.com/office/drawing/2014/main" id="{8E66B205-0C4E-AE4D-889E-481869B6B060}"/>
              </a:ext>
            </a:extLst>
          </p:cNvPr>
          <p:cNvSpPr>
            <a:spLocks noGrp="1"/>
          </p:cNvSpPr>
          <p:nvPr>
            <p:ph idx="1"/>
          </p:nvPr>
        </p:nvSpPr>
        <p:spPr>
          <a:xfrm>
            <a:off x="628650" y="1714843"/>
            <a:ext cx="7886700" cy="4351338"/>
          </a:xfrm>
        </p:spPr>
        <p:txBody>
          <a:bodyPr vert="horz" lIns="91440" tIns="45720" rIns="91440" bIns="45720" rtlCol="0" anchor="t">
            <a:normAutofit/>
          </a:bodyPr>
          <a:lstStyle/>
          <a:p>
            <a:pPr marL="0" indent="0" fontAlgn="base">
              <a:buNone/>
            </a:pPr>
            <a:r>
              <a:rPr lang="en-US" dirty="0"/>
              <a:t>On completion of this session the participants should be able to...​ </a:t>
            </a:r>
            <a:endParaRPr lang="en-US" dirty="0">
              <a:cs typeface="Calibri"/>
            </a:endParaRPr>
          </a:p>
          <a:p>
            <a:pPr marL="514350" indent="-514350">
              <a:buAutoNum type="arabicPeriod"/>
            </a:pPr>
            <a:r>
              <a:rPr lang="en-US" dirty="0"/>
              <a:t>Apply a narrative framework to generate a useful written evaluation for the next learner with whom they work.​</a:t>
            </a:r>
            <a:endParaRPr lang="en-US" dirty="0">
              <a:cs typeface="Calibri"/>
            </a:endParaRPr>
          </a:p>
          <a:p>
            <a:pPr marL="514350" indent="-514350">
              <a:buAutoNum type="arabicPeriod"/>
            </a:pPr>
            <a:r>
              <a:rPr lang="en-US" dirty="0"/>
              <a:t>Incorporate narrative feedback into the evaluations and grading of their medical student rotations.​</a:t>
            </a:r>
            <a:endParaRPr lang="en-US" dirty="0">
              <a:cs typeface="Calibri"/>
            </a:endParaRPr>
          </a:p>
          <a:p>
            <a:pPr marL="514350" indent="-514350">
              <a:buAutoNum type="arabicPeriod"/>
            </a:pPr>
            <a:r>
              <a:rPr lang="en-US" dirty="0"/>
              <a:t>Choose words to incorporate into evaluations that minimize bias in grading.​</a:t>
            </a:r>
            <a:endParaRPr lang="en-US">
              <a:cs typeface="Calibri" panose="020F0502020204030204"/>
            </a:endParaRPr>
          </a:p>
          <a:p>
            <a:pPr fontAlgn="base"/>
            <a:endParaRPr lang="en-US" dirty="0"/>
          </a:p>
          <a:p>
            <a:endParaRPr lang="en-US" dirty="0"/>
          </a:p>
        </p:txBody>
      </p:sp>
    </p:spTree>
    <p:extLst>
      <p:ext uri="{BB962C8B-B14F-4D97-AF65-F5344CB8AC3E}">
        <p14:creationId xmlns:p14="http://schemas.microsoft.com/office/powerpoint/2010/main" val="223180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1F11-9102-034E-85D4-7EEF17F42D8F}"/>
              </a:ext>
            </a:extLst>
          </p:cNvPr>
          <p:cNvSpPr>
            <a:spLocks noGrp="1"/>
          </p:cNvSpPr>
          <p:nvPr>
            <p:ph type="title"/>
          </p:nvPr>
        </p:nvSpPr>
        <p:spPr/>
        <p:txBody>
          <a:bodyPr/>
          <a:lstStyle/>
          <a:p>
            <a:r>
              <a:rPr lang="en-US" dirty="0"/>
              <a:t>We'd like to learn more about you! </a:t>
            </a:r>
            <a:r>
              <a:rPr lang="en-US" b="0" dirty="0"/>
              <a:t>​</a:t>
            </a:r>
            <a:endParaRPr lang="en-US" dirty="0"/>
          </a:p>
        </p:txBody>
      </p:sp>
      <p:sp>
        <p:nvSpPr>
          <p:cNvPr id="3" name="Content Placeholder 2">
            <a:extLst>
              <a:ext uri="{FF2B5EF4-FFF2-40B4-BE49-F238E27FC236}">
                <a16:creationId xmlns:a16="http://schemas.microsoft.com/office/drawing/2014/main" id="{F3E7344A-0001-4741-ACDD-C76B2DE856DF}"/>
              </a:ext>
            </a:extLst>
          </p:cNvPr>
          <p:cNvSpPr>
            <a:spLocks noGrp="1"/>
          </p:cNvSpPr>
          <p:nvPr>
            <p:ph sz="half" idx="1"/>
          </p:nvPr>
        </p:nvSpPr>
        <p:spPr>
          <a:xfrm>
            <a:off x="628650" y="1825625"/>
            <a:ext cx="7886700" cy="4351338"/>
          </a:xfrm>
        </p:spPr>
        <p:txBody>
          <a:bodyPr vert="horz" lIns="91440" tIns="45720" rIns="91440" bIns="45720" rtlCol="0" anchor="t">
            <a:normAutofit/>
          </a:bodyPr>
          <a:lstStyle/>
          <a:p>
            <a:pPr marL="0" indent="0" fontAlgn="base">
              <a:buNone/>
            </a:pPr>
            <a:r>
              <a:rPr lang="en-US" dirty="0"/>
              <a:t>Please put in the chat...​</a:t>
            </a:r>
            <a:endParaRPr lang="en-US" dirty="0">
              <a:cs typeface="Calibri"/>
            </a:endParaRPr>
          </a:p>
          <a:p>
            <a:r>
              <a:rPr lang="en-US" dirty="0"/>
              <a:t>At what institution do you work?​</a:t>
            </a:r>
            <a:endParaRPr lang="en-US" dirty="0">
              <a:cs typeface="Calibri" panose="020F0502020204030204"/>
            </a:endParaRPr>
          </a:p>
          <a:p>
            <a:r>
              <a:rPr lang="en-US" dirty="0"/>
              <a:t>What is your role at your medical school?</a:t>
            </a:r>
            <a:endParaRPr lang="en-US" dirty="0">
              <a:cs typeface="Calibri"/>
            </a:endParaRPr>
          </a:p>
          <a:p>
            <a:r>
              <a:rPr lang="en-US" dirty="0"/>
              <a:t>Does your current evaluation system rely more heavily on narrative or numeric evaluation?</a:t>
            </a:r>
            <a:endParaRPr lang="en-US">
              <a:cs typeface="Calibri"/>
            </a:endParaRPr>
          </a:p>
          <a:p>
            <a:endParaRPr lang="en-US" dirty="0"/>
          </a:p>
        </p:txBody>
      </p:sp>
    </p:spTree>
    <p:extLst>
      <p:ext uri="{BB962C8B-B14F-4D97-AF65-F5344CB8AC3E}">
        <p14:creationId xmlns:p14="http://schemas.microsoft.com/office/powerpoint/2010/main" val="230577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0976-4C30-094E-BC1B-921F75FD98CA}"/>
              </a:ext>
            </a:extLst>
          </p:cNvPr>
          <p:cNvSpPr>
            <a:spLocks noGrp="1"/>
          </p:cNvSpPr>
          <p:nvPr>
            <p:ph type="title"/>
          </p:nvPr>
        </p:nvSpPr>
        <p:spPr/>
        <p:txBody>
          <a:bodyPr/>
          <a:lstStyle/>
          <a:p>
            <a:r>
              <a:rPr lang="en-US" dirty="0"/>
              <a:t>Bias in Medical Student Evaluations</a:t>
            </a:r>
            <a:r>
              <a:rPr lang="en-US" b="0" dirty="0"/>
              <a:t>​</a:t>
            </a:r>
            <a:endParaRPr lang="en-US" dirty="0"/>
          </a:p>
        </p:txBody>
      </p:sp>
      <p:sp>
        <p:nvSpPr>
          <p:cNvPr id="3" name="Content Placeholder 2">
            <a:extLst>
              <a:ext uri="{FF2B5EF4-FFF2-40B4-BE49-F238E27FC236}">
                <a16:creationId xmlns:a16="http://schemas.microsoft.com/office/drawing/2014/main" id="{67AFFC69-A70A-8A45-8915-D953CA32DF4C}"/>
              </a:ext>
            </a:extLst>
          </p:cNvPr>
          <p:cNvSpPr>
            <a:spLocks noGrp="1"/>
          </p:cNvSpPr>
          <p:nvPr>
            <p:ph idx="1"/>
          </p:nvPr>
        </p:nvSpPr>
        <p:spPr/>
        <p:txBody>
          <a:bodyPr/>
          <a:lstStyle/>
          <a:p>
            <a:pPr fontAlgn="base"/>
            <a:r>
              <a:rPr lang="en-US" dirty="0"/>
              <a:t>Internal reviews of medical school grading show that grading disparities favor white students, on final clerkship grades and MSPE summary words​</a:t>
            </a:r>
          </a:p>
          <a:p>
            <a:pPr fontAlgn="base"/>
            <a:r>
              <a:rPr lang="en-US" dirty="0"/>
              <a:t>Evaluations of women and URM students are more likely to contain words related to personal attributes, rather than competency</a:t>
            </a:r>
          </a:p>
          <a:p>
            <a:endParaRPr lang="en-US" dirty="0"/>
          </a:p>
        </p:txBody>
      </p:sp>
    </p:spTree>
    <p:extLst>
      <p:ext uri="{BB962C8B-B14F-4D97-AF65-F5344CB8AC3E}">
        <p14:creationId xmlns:p14="http://schemas.microsoft.com/office/powerpoint/2010/main" val="200387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AEE2-6077-824C-9F68-F66B4F4E6518}"/>
              </a:ext>
            </a:extLst>
          </p:cNvPr>
          <p:cNvSpPr>
            <a:spLocks noGrp="1"/>
          </p:cNvSpPr>
          <p:nvPr>
            <p:ph type="title"/>
          </p:nvPr>
        </p:nvSpPr>
        <p:spPr/>
        <p:txBody>
          <a:bodyPr/>
          <a:lstStyle/>
          <a:p>
            <a:r>
              <a:rPr lang="en-US" dirty="0"/>
              <a:t>Narrative Feedback</a:t>
            </a:r>
            <a:r>
              <a:rPr lang="en-US" b="0" dirty="0"/>
              <a:t>​</a:t>
            </a:r>
            <a:endParaRPr lang="en-US" dirty="0"/>
          </a:p>
        </p:txBody>
      </p:sp>
      <p:sp>
        <p:nvSpPr>
          <p:cNvPr id="3" name="Content Placeholder 2">
            <a:extLst>
              <a:ext uri="{FF2B5EF4-FFF2-40B4-BE49-F238E27FC236}">
                <a16:creationId xmlns:a16="http://schemas.microsoft.com/office/drawing/2014/main" id="{A98B2567-DD7B-2E40-8DB6-B408A505640B}"/>
              </a:ext>
            </a:extLst>
          </p:cNvPr>
          <p:cNvSpPr>
            <a:spLocks noGrp="1"/>
          </p:cNvSpPr>
          <p:nvPr>
            <p:ph idx="1"/>
          </p:nvPr>
        </p:nvSpPr>
        <p:spPr>
          <a:xfrm>
            <a:off x="628650" y="1714914"/>
            <a:ext cx="7886700" cy="4351338"/>
          </a:xfrm>
        </p:spPr>
        <p:txBody>
          <a:bodyPr/>
          <a:lstStyle/>
          <a:p>
            <a:pPr marL="0" indent="0" fontAlgn="base">
              <a:buNone/>
            </a:pPr>
            <a:r>
              <a:rPr lang="en-US" dirty="0"/>
              <a:t>The best narrative comments are…​</a:t>
            </a:r>
          </a:p>
          <a:p>
            <a:pPr fontAlgn="base"/>
            <a:r>
              <a:rPr lang="en-US" dirty="0"/>
              <a:t>Descriptive ​</a:t>
            </a:r>
          </a:p>
          <a:p>
            <a:pPr fontAlgn="base"/>
            <a:r>
              <a:rPr lang="en-US" dirty="0"/>
              <a:t>Behavior focused​</a:t>
            </a:r>
          </a:p>
          <a:p>
            <a:pPr fontAlgn="base"/>
            <a:r>
              <a:rPr lang="en-US" dirty="0"/>
              <a:t>Specific​</a:t>
            </a:r>
          </a:p>
          <a:p>
            <a:pPr fontAlgn="base"/>
            <a:r>
              <a:rPr lang="en-US" dirty="0"/>
              <a:t>Non-judgmental​</a:t>
            </a:r>
          </a:p>
          <a:p>
            <a:pPr fontAlgn="base"/>
            <a:r>
              <a:rPr lang="en-US" dirty="0"/>
              <a:t>Relate to the learning objectives​</a:t>
            </a:r>
          </a:p>
          <a:p>
            <a:pPr fontAlgn="base"/>
            <a:r>
              <a:rPr lang="en-US" dirty="0"/>
              <a:t>Offer suggestions for improvement</a:t>
            </a:r>
          </a:p>
          <a:p>
            <a:endParaRPr lang="en-US" dirty="0"/>
          </a:p>
        </p:txBody>
      </p:sp>
    </p:spTree>
    <p:extLst>
      <p:ext uri="{BB962C8B-B14F-4D97-AF65-F5344CB8AC3E}">
        <p14:creationId xmlns:p14="http://schemas.microsoft.com/office/powerpoint/2010/main" val="276061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DC2F-5489-C44C-AE3C-6539038C5C39}"/>
              </a:ext>
            </a:extLst>
          </p:cNvPr>
          <p:cNvSpPr>
            <a:spLocks noGrp="1"/>
          </p:cNvSpPr>
          <p:nvPr>
            <p:ph type="title"/>
          </p:nvPr>
        </p:nvSpPr>
        <p:spPr>
          <a:xfrm>
            <a:off x="217684" y="61953"/>
            <a:ext cx="7886700" cy="1325563"/>
          </a:xfrm>
        </p:spPr>
        <p:txBody>
          <a:bodyPr/>
          <a:lstStyle/>
          <a:p>
            <a:r>
              <a:rPr lang="en-US" dirty="0"/>
              <a:t>Performance Domains</a:t>
            </a:r>
            <a:r>
              <a:rPr lang="en-US" b="0" dirty="0"/>
              <a:t>​</a:t>
            </a:r>
            <a:endParaRPr lang="en-US" dirty="0"/>
          </a:p>
        </p:txBody>
      </p:sp>
      <p:graphicFrame>
        <p:nvGraphicFramePr>
          <p:cNvPr id="4" name="Table 3">
            <a:extLst>
              <a:ext uri="{FF2B5EF4-FFF2-40B4-BE49-F238E27FC236}">
                <a16:creationId xmlns:a16="http://schemas.microsoft.com/office/drawing/2014/main" id="{E77EA7F7-22B1-5C46-8EC9-B25BE2C16EBC}"/>
              </a:ext>
            </a:extLst>
          </p:cNvPr>
          <p:cNvGraphicFramePr>
            <a:graphicFrameLocks noGrp="1"/>
          </p:cNvGraphicFramePr>
          <p:nvPr>
            <p:extLst>
              <p:ext uri="{D42A27DB-BD31-4B8C-83A1-F6EECF244321}">
                <p14:modId xmlns:p14="http://schemas.microsoft.com/office/powerpoint/2010/main" val="4042939002"/>
              </p:ext>
            </p:extLst>
          </p:nvPr>
        </p:nvGraphicFramePr>
        <p:xfrm>
          <a:off x="309156" y="1156697"/>
          <a:ext cx="8300587" cy="4524907"/>
        </p:xfrm>
        <a:graphic>
          <a:graphicData uri="http://schemas.openxmlformats.org/drawingml/2006/table">
            <a:tbl>
              <a:tblPr/>
              <a:tblGrid>
                <a:gridCol w="2329646">
                  <a:extLst>
                    <a:ext uri="{9D8B030D-6E8A-4147-A177-3AD203B41FA5}">
                      <a16:colId xmlns:a16="http://schemas.microsoft.com/office/drawing/2014/main" val="3402569790"/>
                    </a:ext>
                  </a:extLst>
                </a:gridCol>
                <a:gridCol w="5970941">
                  <a:extLst>
                    <a:ext uri="{9D8B030D-6E8A-4147-A177-3AD203B41FA5}">
                      <a16:colId xmlns:a16="http://schemas.microsoft.com/office/drawing/2014/main" val="3594189353"/>
                    </a:ext>
                  </a:extLst>
                </a:gridCol>
              </a:tblGrid>
              <a:tr h="715188">
                <a:tc>
                  <a:txBody>
                    <a:bodyPr/>
                    <a:lstStyle/>
                    <a:p>
                      <a:pPr algn="ctr" fontAlgn="base"/>
                      <a:r>
                        <a:rPr lang="en-US" sz="1000" b="1" i="0">
                          <a:solidFill>
                            <a:srgbClr val="FFFFFF"/>
                          </a:solidFill>
                          <a:effectLst/>
                          <a:latin typeface="Verdana" panose="020B0604030504040204" pitchFamily="34" charset="0"/>
                        </a:rPr>
                        <a:t>Knowledge base​</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Demonstrates understanding of common medical conditions, diagnostic tests, and treatments </a:t>
                      </a:r>
                      <a:r>
                        <a:rPr lang="en-US" sz="1000" b="1" i="0">
                          <a:solidFill>
                            <a:srgbClr val="FFFFFF"/>
                          </a:solidFill>
                          <a:effectLst/>
                          <a:latin typeface="Verdana" panose="020B0604030504040204" pitchFamily="34" charset="0"/>
                        </a:rPr>
                        <a:t>​</a:t>
                      </a:r>
                      <a:endParaRPr lang="en-US" sz="800" b="1" i="0">
                        <a:solidFill>
                          <a:srgbClr val="FFFFFF"/>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Relates common symptoms and diseases to underlying pathophysiology</a:t>
                      </a:r>
                      <a:r>
                        <a:rPr lang="en-US" sz="1000" b="1" i="0">
                          <a:solidFill>
                            <a:srgbClr val="FFFFFF"/>
                          </a:solidFill>
                          <a:effectLst/>
                          <a:latin typeface="Verdana" panose="020B0604030504040204" pitchFamily="34" charset="0"/>
                        </a:rPr>
                        <a:t>​</a:t>
                      </a:r>
                      <a:endParaRPr lang="en-US" sz="800" b="1" i="0">
                        <a:solidFill>
                          <a:srgbClr val="FFFFFF"/>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Displays intellectual curiosity and self-directed learning</a:t>
                      </a:r>
                      <a:r>
                        <a:rPr lang="en-US" sz="1000" b="1" i="0">
                          <a:solidFill>
                            <a:srgbClr val="FFFFFF"/>
                          </a:solidFill>
                          <a:effectLst/>
                          <a:latin typeface="Verdana" panose="020B0604030504040204" pitchFamily="34" charset="0"/>
                        </a:rPr>
                        <a:t>​</a:t>
                      </a:r>
                      <a:endParaRPr lang="en-US" sz="800" b="1" i="0">
                        <a:solidFill>
                          <a:srgbClr val="FFFFFF"/>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E3F3E1"/>
                    </a:solidFill>
                  </a:tcPr>
                </a:tc>
                <a:extLst>
                  <a:ext uri="{0D108BD9-81ED-4DB2-BD59-A6C34878D82A}">
                    <a16:rowId xmlns:a16="http://schemas.microsoft.com/office/drawing/2014/main" val="3705571431"/>
                  </a:ext>
                </a:extLst>
              </a:tr>
              <a:tr h="557665">
                <a:tc>
                  <a:txBody>
                    <a:bodyPr/>
                    <a:lstStyle/>
                    <a:p>
                      <a:pPr algn="ctr" fontAlgn="base"/>
                      <a:r>
                        <a:rPr lang="en-US" sz="1000" b="1" i="0">
                          <a:solidFill>
                            <a:srgbClr val="FFFFFF"/>
                          </a:solidFill>
                          <a:effectLst/>
                          <a:latin typeface="Verdana" panose="020B0604030504040204" pitchFamily="34" charset="0"/>
                        </a:rPr>
                        <a:t>History taking and data gathering​</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dirty="0">
                          <a:solidFill>
                            <a:srgbClr val="000000"/>
                          </a:solidFill>
                          <a:effectLst/>
                          <a:latin typeface="Verdana" panose="020B0604030504040204" pitchFamily="34" charset="0"/>
                        </a:rPr>
                        <a:t>Clinical history is complete, accurate, and relevant​</a:t>
                      </a:r>
                      <a:endParaRPr lang="en-US" sz="8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dirty="0">
                          <a:solidFill>
                            <a:srgbClr val="000000"/>
                          </a:solidFill>
                          <a:effectLst/>
                          <a:latin typeface="Verdana" panose="020B0604030504040204" pitchFamily="34" charset="0"/>
                        </a:rPr>
                        <a:t>Information is obtained from chart review and collateral sources when necessary​</a:t>
                      </a:r>
                      <a:endParaRPr lang="en-US" sz="800" b="0" i="0" dirty="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D5E9D3"/>
                    </a:solidFill>
                  </a:tcPr>
                </a:tc>
                <a:extLst>
                  <a:ext uri="{0D108BD9-81ED-4DB2-BD59-A6C34878D82A}">
                    <a16:rowId xmlns:a16="http://schemas.microsoft.com/office/drawing/2014/main" val="2130822254"/>
                  </a:ext>
                </a:extLst>
              </a:tr>
              <a:tr h="400142">
                <a:tc>
                  <a:txBody>
                    <a:bodyPr/>
                    <a:lstStyle/>
                    <a:p>
                      <a:pPr algn="ctr" fontAlgn="base"/>
                      <a:r>
                        <a:rPr lang="en-US" sz="1000" b="1" i="0">
                          <a:solidFill>
                            <a:srgbClr val="FFFFFF"/>
                          </a:solidFill>
                          <a:effectLst/>
                          <a:latin typeface="Verdana" panose="020B0604030504040204" pitchFamily="34" charset="0"/>
                        </a:rPr>
                        <a:t>Physical exam skills​</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Performs thorough exam, as appropriate for visit focus​</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Accurately identifies and describes abnormal findings​</a:t>
                      </a:r>
                      <a:endParaRPr lang="en-US" sz="800" b="0" i="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EBF4EB"/>
                    </a:solidFill>
                  </a:tcPr>
                </a:tc>
                <a:extLst>
                  <a:ext uri="{0D108BD9-81ED-4DB2-BD59-A6C34878D82A}">
                    <a16:rowId xmlns:a16="http://schemas.microsoft.com/office/drawing/2014/main" val="1924122311"/>
                  </a:ext>
                </a:extLst>
              </a:tr>
              <a:tr h="505250">
                <a:tc>
                  <a:txBody>
                    <a:bodyPr/>
                    <a:lstStyle/>
                    <a:p>
                      <a:pPr algn="ctr" fontAlgn="base"/>
                      <a:r>
                        <a:rPr lang="en-US" sz="1000" b="1" i="0">
                          <a:solidFill>
                            <a:srgbClr val="FFFFFF"/>
                          </a:solidFill>
                          <a:effectLst/>
                          <a:latin typeface="Verdana" panose="020B0604030504040204" pitchFamily="34" charset="0"/>
                        </a:rPr>
                        <a:t>Oral presentations​</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Organized and clear ​</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Able to presently clearly in front of patient using patient-centered language​</a:t>
                      </a:r>
                      <a:endParaRPr lang="en-US" sz="800" b="0" i="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D5E9D3"/>
                    </a:solidFill>
                  </a:tcPr>
                </a:tc>
                <a:extLst>
                  <a:ext uri="{0D108BD9-81ED-4DB2-BD59-A6C34878D82A}">
                    <a16:rowId xmlns:a16="http://schemas.microsoft.com/office/drawing/2014/main" val="3196381613"/>
                  </a:ext>
                </a:extLst>
              </a:tr>
              <a:tr h="715188">
                <a:tc>
                  <a:txBody>
                    <a:bodyPr/>
                    <a:lstStyle/>
                    <a:p>
                      <a:pPr algn="ctr" fontAlgn="base"/>
                      <a:r>
                        <a:rPr lang="en-US" sz="1000" b="1" i="0">
                          <a:solidFill>
                            <a:srgbClr val="FFFFFF"/>
                          </a:solidFill>
                          <a:effectLst/>
                          <a:latin typeface="Verdana" panose="020B0604030504040204" pitchFamily="34" charset="0"/>
                        </a:rPr>
                        <a:t>Written notes​</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Structured format​</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Updated to reflect final assessment and plan for the visit​</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Reflects clinical decision making​</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Completed in a timely manner ​</a:t>
                      </a:r>
                      <a:endParaRPr lang="en-US" sz="800" b="0" i="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EBF4EB"/>
                    </a:solidFill>
                  </a:tcPr>
                </a:tc>
                <a:extLst>
                  <a:ext uri="{0D108BD9-81ED-4DB2-BD59-A6C34878D82A}">
                    <a16:rowId xmlns:a16="http://schemas.microsoft.com/office/drawing/2014/main" val="3333752627"/>
                  </a:ext>
                </a:extLst>
              </a:tr>
              <a:tr h="673667">
                <a:tc>
                  <a:txBody>
                    <a:bodyPr/>
                    <a:lstStyle/>
                    <a:p>
                      <a:pPr algn="ctr" fontAlgn="base"/>
                      <a:r>
                        <a:rPr lang="en-US" sz="1000" b="1" i="0">
                          <a:solidFill>
                            <a:srgbClr val="FFFFFF"/>
                          </a:solidFill>
                          <a:effectLst/>
                          <a:latin typeface="Verdana" panose="020B0604030504040204" pitchFamily="34" charset="0"/>
                        </a:rPr>
                        <a:t>Clinical reasoning​</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Synthesizes key clinical information to summarize cases​</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Develops and reasons through differential diagnosis for common symptoms/presentations​</a:t>
                      </a:r>
                      <a:endParaRPr lang="en-US" sz="800" b="0" i="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D5E9D3"/>
                    </a:solidFill>
                  </a:tcPr>
                </a:tc>
                <a:extLst>
                  <a:ext uri="{0D108BD9-81ED-4DB2-BD59-A6C34878D82A}">
                    <a16:rowId xmlns:a16="http://schemas.microsoft.com/office/drawing/2014/main" val="3380661331"/>
                  </a:ext>
                </a:extLst>
              </a:tr>
              <a:tr h="400142">
                <a:tc>
                  <a:txBody>
                    <a:bodyPr/>
                    <a:lstStyle/>
                    <a:p>
                      <a:pPr algn="ctr" fontAlgn="base"/>
                      <a:r>
                        <a:rPr lang="en-US" sz="1000" b="1" i="0">
                          <a:solidFill>
                            <a:srgbClr val="FFFFFF"/>
                          </a:solidFill>
                          <a:effectLst/>
                          <a:latin typeface="Verdana" panose="020B0604030504040204" pitchFamily="34" charset="0"/>
                        </a:rPr>
                        <a:t>Relationships with patients​</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Forms constructive relationships​</a:t>
                      </a:r>
                      <a:endParaRPr lang="en-US"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a:solidFill>
                            <a:srgbClr val="000000"/>
                          </a:solidFill>
                          <a:effectLst/>
                          <a:latin typeface="Verdana" panose="020B0604030504040204" pitchFamily="34" charset="0"/>
                        </a:rPr>
                        <a:t>Sensitive and attentive to individual patient’s concerns/needs​</a:t>
                      </a:r>
                      <a:endParaRPr lang="en-US" sz="800" b="0" i="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EBF4EB"/>
                    </a:solidFill>
                  </a:tcPr>
                </a:tc>
                <a:extLst>
                  <a:ext uri="{0D108BD9-81ED-4DB2-BD59-A6C34878D82A}">
                    <a16:rowId xmlns:a16="http://schemas.microsoft.com/office/drawing/2014/main" val="2804357169"/>
                  </a:ext>
                </a:extLst>
              </a:tr>
              <a:tr h="557665">
                <a:tc>
                  <a:txBody>
                    <a:bodyPr/>
                    <a:lstStyle/>
                    <a:p>
                      <a:pPr algn="ctr" fontAlgn="base"/>
                      <a:r>
                        <a:rPr lang="en-US" sz="1000" b="1" i="0">
                          <a:solidFill>
                            <a:srgbClr val="FFFFFF"/>
                          </a:solidFill>
                          <a:effectLst/>
                          <a:latin typeface="Verdana" panose="020B0604030504040204" pitchFamily="34" charset="0"/>
                        </a:rPr>
                        <a:t>Team work​</a:t>
                      </a:r>
                      <a:endParaRPr lang="en-US" sz="1600" b="1" i="0">
                        <a:solidFill>
                          <a:srgbClr val="FFFFFF"/>
                        </a:solidFill>
                        <a:effectLst/>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73C167"/>
                    </a:solidFill>
                  </a:tcPr>
                </a:tc>
                <a:tc>
                  <a:txBody>
                    <a:bodyPr/>
                    <a:lstStyle/>
                    <a:p>
                      <a:pPr algn="l" fontAlgn="base">
                        <a:buFont typeface="Arial" panose="020B0604020202020204" pitchFamily="34" charset="0"/>
                        <a:buChar char="•"/>
                      </a:pPr>
                      <a:r>
                        <a:rPr lang="en-US" sz="1000" b="0" i="0" dirty="0">
                          <a:solidFill>
                            <a:srgbClr val="000000"/>
                          </a:solidFill>
                          <a:effectLst/>
                          <a:latin typeface="Verdana" panose="020B0604030504040204" pitchFamily="34" charset="0"/>
                        </a:rPr>
                        <a:t>Respects role of all team members​</a:t>
                      </a:r>
                      <a:endParaRPr lang="en-US" sz="8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dirty="0">
                          <a:solidFill>
                            <a:srgbClr val="000000"/>
                          </a:solidFill>
                          <a:effectLst/>
                          <a:latin typeface="Verdana" panose="020B0604030504040204" pitchFamily="34" charset="0"/>
                        </a:rPr>
                        <a:t>Willingly participates in patient care tasks​</a:t>
                      </a:r>
                      <a:endParaRPr lang="en-US" sz="8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000" b="0" i="0" dirty="0">
                          <a:solidFill>
                            <a:srgbClr val="000000"/>
                          </a:solidFill>
                          <a:effectLst/>
                          <a:latin typeface="Verdana" panose="020B0604030504040204" pitchFamily="34" charset="0"/>
                        </a:rPr>
                        <a:t>Communicates and collaborates effectively ​</a:t>
                      </a:r>
                      <a:endParaRPr lang="en-US" sz="800" b="0" i="0" dirty="0">
                        <a:solidFill>
                          <a:srgbClr val="000000"/>
                        </a:solidFill>
                        <a:effectLst/>
                        <a:latin typeface="Arial" panose="020B0604020202020204" pitchFamily="34" charset="0"/>
                      </a:endParaRPr>
                    </a:p>
                  </a:txBody>
                  <a:tcPr marL="82327" marR="82327" marT="41164" marB="41164" anchor="ctr">
                    <a:lnL w="10963" cap="flat" cmpd="sng" algn="ctr">
                      <a:solidFill>
                        <a:srgbClr val="FFFFFF"/>
                      </a:solidFill>
                      <a:prstDash val="solid"/>
                      <a:round/>
                      <a:headEnd type="none" w="med" len="med"/>
                      <a:tailEnd type="none" w="med" len="med"/>
                    </a:lnL>
                    <a:lnR w="10963" cap="flat" cmpd="sng" algn="ctr">
                      <a:solidFill>
                        <a:srgbClr val="FFFFFF"/>
                      </a:solidFill>
                      <a:prstDash val="solid"/>
                      <a:round/>
                      <a:headEnd type="none" w="med" len="med"/>
                      <a:tailEnd type="none" w="med" len="med"/>
                    </a:lnR>
                    <a:lnT w="10963" cap="flat" cmpd="sng" algn="ctr">
                      <a:solidFill>
                        <a:srgbClr val="FFFFFF"/>
                      </a:solidFill>
                      <a:prstDash val="solid"/>
                      <a:round/>
                      <a:headEnd type="none" w="med" len="med"/>
                      <a:tailEnd type="none" w="med" len="med"/>
                    </a:lnT>
                    <a:lnB w="10963" cap="flat" cmpd="sng" algn="ctr">
                      <a:solidFill>
                        <a:srgbClr val="FFFFFF"/>
                      </a:solidFill>
                      <a:prstDash val="solid"/>
                      <a:round/>
                      <a:headEnd type="none" w="med" len="med"/>
                      <a:tailEnd type="none" w="med" len="med"/>
                    </a:lnB>
                    <a:solidFill>
                      <a:srgbClr val="D5E9D3"/>
                    </a:solidFill>
                  </a:tcPr>
                </a:tc>
                <a:extLst>
                  <a:ext uri="{0D108BD9-81ED-4DB2-BD59-A6C34878D82A}">
                    <a16:rowId xmlns:a16="http://schemas.microsoft.com/office/drawing/2014/main" val="2502189892"/>
                  </a:ext>
                </a:extLst>
              </a:tr>
            </a:tbl>
          </a:graphicData>
        </a:graphic>
      </p:graphicFrame>
      <p:sp>
        <p:nvSpPr>
          <p:cNvPr id="5" name="Rectangle 1">
            <a:extLst>
              <a:ext uri="{FF2B5EF4-FFF2-40B4-BE49-F238E27FC236}">
                <a16:creationId xmlns:a16="http://schemas.microsoft.com/office/drawing/2014/main" id="{5FC4E41D-9D40-114B-8D95-2041BDE2FA2A}"/>
              </a:ext>
            </a:extLst>
          </p:cNvPr>
          <p:cNvSpPr>
            <a:spLocks noChangeArrowheads="1"/>
          </p:cNvSpPr>
          <p:nvPr/>
        </p:nvSpPr>
        <p:spPr bwMode="auto">
          <a:xfrm>
            <a:off x="936625" y="205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webkit-standard"/>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19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6183-5739-204C-A1C0-03A25A13D6CE}"/>
              </a:ext>
            </a:extLst>
          </p:cNvPr>
          <p:cNvSpPr>
            <a:spLocks noGrp="1"/>
          </p:cNvSpPr>
          <p:nvPr>
            <p:ph type="title"/>
          </p:nvPr>
        </p:nvSpPr>
        <p:spPr/>
        <p:txBody>
          <a:bodyPr/>
          <a:lstStyle/>
          <a:p>
            <a:r>
              <a:rPr lang="en-US" dirty="0"/>
              <a:t>PRIME+ Framework</a:t>
            </a:r>
            <a:r>
              <a:rPr lang="en-US" b="0" dirty="0"/>
              <a:t>​</a:t>
            </a:r>
            <a:endParaRPr lang="en-US" dirty="0"/>
          </a:p>
        </p:txBody>
      </p:sp>
      <p:sp>
        <p:nvSpPr>
          <p:cNvPr id="3" name="Content Placeholder 2">
            <a:extLst>
              <a:ext uri="{FF2B5EF4-FFF2-40B4-BE49-F238E27FC236}">
                <a16:creationId xmlns:a16="http://schemas.microsoft.com/office/drawing/2014/main" id="{94CB1F0A-D603-964B-9525-554F05866288}"/>
              </a:ext>
            </a:extLst>
          </p:cNvPr>
          <p:cNvSpPr>
            <a:spLocks noGrp="1"/>
          </p:cNvSpPr>
          <p:nvPr>
            <p:ph idx="1"/>
          </p:nvPr>
        </p:nvSpPr>
        <p:spPr/>
        <p:txBody>
          <a:bodyPr>
            <a:normAutofit/>
          </a:bodyPr>
          <a:lstStyle/>
          <a:p>
            <a:pPr marL="0" indent="0" fontAlgn="base">
              <a:buNone/>
            </a:pPr>
            <a:r>
              <a:rPr lang="en-US" dirty="0"/>
              <a:t>RIME​</a:t>
            </a:r>
          </a:p>
          <a:p>
            <a:pPr fontAlgn="base"/>
            <a:r>
              <a:rPr lang="en-US" dirty="0"/>
              <a:t>Professionalism​</a:t>
            </a:r>
          </a:p>
          <a:p>
            <a:pPr fontAlgn="base"/>
            <a:r>
              <a:rPr lang="en-US" dirty="0"/>
              <a:t>Reporter​</a:t>
            </a:r>
          </a:p>
          <a:p>
            <a:pPr fontAlgn="base"/>
            <a:r>
              <a:rPr lang="en-US" dirty="0"/>
              <a:t>Interpreter​</a:t>
            </a:r>
          </a:p>
          <a:p>
            <a:pPr fontAlgn="base"/>
            <a:r>
              <a:rPr lang="en-US" dirty="0"/>
              <a:t>Manager​</a:t>
            </a:r>
          </a:p>
          <a:p>
            <a:pPr fontAlgn="base"/>
            <a:r>
              <a:rPr lang="en-US" dirty="0"/>
              <a:t>Educator​</a:t>
            </a:r>
          </a:p>
          <a:p>
            <a:pPr fontAlgn="base"/>
            <a:r>
              <a:rPr lang="en-US" dirty="0"/>
              <a:t>+ (Areas for Improvement)​</a:t>
            </a:r>
          </a:p>
          <a:p>
            <a:pPr fontAlgn="base"/>
            <a:r>
              <a:rPr lang="en-US" dirty="0"/>
              <a:t>Helps provide an </a:t>
            </a:r>
            <a:r>
              <a:rPr lang="en-US" b="1" dirty="0"/>
              <a:t>overall summary </a:t>
            </a:r>
            <a:r>
              <a:rPr lang="en-US" dirty="0"/>
              <a:t>of performance​</a:t>
            </a:r>
          </a:p>
          <a:p>
            <a:pPr fontAlgn="base"/>
            <a:endParaRPr lang="en-US" dirty="0"/>
          </a:p>
          <a:p>
            <a:endParaRPr lang="en-US" dirty="0"/>
          </a:p>
        </p:txBody>
      </p:sp>
    </p:spTree>
    <p:extLst>
      <p:ext uri="{BB962C8B-B14F-4D97-AF65-F5344CB8AC3E}">
        <p14:creationId xmlns:p14="http://schemas.microsoft.com/office/powerpoint/2010/main" val="283297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9E591-BDC0-7F4A-A2E7-F6CC7813F0E2}"/>
              </a:ext>
            </a:extLst>
          </p:cNvPr>
          <p:cNvSpPr>
            <a:spLocks noGrp="1"/>
          </p:cNvSpPr>
          <p:nvPr>
            <p:ph idx="1"/>
          </p:nvPr>
        </p:nvSpPr>
        <p:spPr>
          <a:xfrm>
            <a:off x="495086" y="882636"/>
            <a:ext cx="7886700" cy="4351338"/>
          </a:xfrm>
        </p:spPr>
        <p:txBody>
          <a:bodyPr>
            <a:normAutofit fontScale="85000" lnSpcReduction="20000"/>
          </a:bodyPr>
          <a:lstStyle/>
          <a:p>
            <a:pPr marL="0" indent="0">
              <a:buNone/>
            </a:pPr>
            <a:r>
              <a:rPr lang="en-US" dirty="0"/>
              <a:t>Jane was always on time, reliable, and dependable such that I always knew the information she provided was accurate. She was able to </a:t>
            </a:r>
            <a:r>
              <a:rPr lang="en-US" b="1" dirty="0"/>
              <a:t>report</a:t>
            </a:r>
            <a:r>
              <a:rPr lang="en-US" dirty="0"/>
              <a:t> data succinctly and gather complete histories while simultaneously maintaining excellent rapport with families. She performed good differential diagnoses, was able to </a:t>
            </a:r>
            <a:r>
              <a:rPr lang="en-US" b="1" dirty="0"/>
              <a:t>interpret</a:t>
            </a:r>
            <a:r>
              <a:rPr lang="en-US" dirty="0"/>
              <a:t> lab data, PFTs, </a:t>
            </a:r>
            <a:r>
              <a:rPr lang="en-US" dirty="0" err="1"/>
              <a:t>etc</a:t>
            </a:r>
            <a:r>
              <a:rPr lang="en-US" dirty="0"/>
              <a:t>, and to independently find resources to help her when she came across data she had not encountered previously. Jane could synthesize good plans, and </a:t>
            </a:r>
            <a:r>
              <a:rPr lang="en-US" b="1" dirty="0"/>
              <a:t>managed</a:t>
            </a:r>
            <a:r>
              <a:rPr lang="en-US" dirty="0"/>
              <a:t> patients well, always spending additional time to ensure family understanding of instructions. She responded well to feedback with appreciation and an upbeat attitude, worked diligently on fund of knowledge, and was able to </a:t>
            </a:r>
            <a:r>
              <a:rPr lang="en-US" b="1" dirty="0"/>
              <a:t>educate </a:t>
            </a:r>
            <a:r>
              <a:rPr lang="en-US" dirty="0"/>
              <a:t>families and patients well on various illnesses; always the professional, spending more time and effort whenever it was required by the situation.​</a:t>
            </a:r>
          </a:p>
          <a:p>
            <a:pPr marL="0" indent="0">
              <a:buNone/>
            </a:pPr>
            <a:endParaRPr lang="en-US" dirty="0"/>
          </a:p>
        </p:txBody>
      </p:sp>
    </p:spTree>
    <p:extLst>
      <p:ext uri="{BB962C8B-B14F-4D97-AF65-F5344CB8AC3E}">
        <p14:creationId xmlns:p14="http://schemas.microsoft.com/office/powerpoint/2010/main" val="2014621152"/>
      </p:ext>
    </p:extLst>
  </p:cSld>
  <p:clrMapOvr>
    <a:masterClrMapping/>
  </p:clrMapOvr>
</p:sld>
</file>

<file path=ppt/theme/theme1.xml><?xml version="1.0" encoding="utf-8"?>
<a:theme xmlns:a="http://schemas.openxmlformats.org/drawingml/2006/main" name="Custom Design">
  <a:themeElements>
    <a:clrScheme name="2020STFM 1">
      <a:dk1>
        <a:srgbClr val="4D4D4F"/>
      </a:dk1>
      <a:lt1>
        <a:srgbClr val="FFFFFF"/>
      </a:lt1>
      <a:dk2>
        <a:srgbClr val="BFCEE3"/>
      </a:dk2>
      <a:lt2>
        <a:srgbClr val="6F69AF"/>
      </a:lt2>
      <a:accent1>
        <a:srgbClr val="0096D3"/>
      </a:accent1>
      <a:accent2>
        <a:srgbClr val="EF8D2B"/>
      </a:accent2>
      <a:accent3>
        <a:srgbClr val="00ABC5"/>
      </a:accent3>
      <a:accent4>
        <a:srgbClr val="1E417B"/>
      </a:accent4>
      <a:accent5>
        <a:srgbClr val="5B9BD5"/>
      </a:accent5>
      <a:accent6>
        <a:srgbClr val="ED11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2020STFM 1">
      <a:dk1>
        <a:srgbClr val="4D4D4F"/>
      </a:dk1>
      <a:lt1>
        <a:srgbClr val="FFFFFF"/>
      </a:lt1>
      <a:dk2>
        <a:srgbClr val="BFCEE3"/>
      </a:dk2>
      <a:lt2>
        <a:srgbClr val="6F69AF"/>
      </a:lt2>
      <a:accent1>
        <a:srgbClr val="0096D3"/>
      </a:accent1>
      <a:accent2>
        <a:srgbClr val="EF8D2B"/>
      </a:accent2>
      <a:accent3>
        <a:srgbClr val="00ABC5"/>
      </a:accent3>
      <a:accent4>
        <a:srgbClr val="1E417B"/>
      </a:accent4>
      <a:accent5>
        <a:srgbClr val="5B9BD5"/>
      </a:accent5>
      <a:accent6>
        <a:srgbClr val="ED11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1598</Words>
  <Application>Microsoft Office PowerPoint</Application>
  <PresentationFormat>On-screen Show (4:3)</PresentationFormat>
  <Paragraphs>132</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Custom Design</vt:lpstr>
      <vt:lpstr>1_Custom Design</vt:lpstr>
      <vt:lpstr>Implementing Narrative Evaluations in a New Family Medicine Clerkship: Strategies to Reduce Bias and Improve Quality</vt:lpstr>
      <vt:lpstr>Disclosures</vt:lpstr>
      <vt:lpstr>Learning Objectives​</vt:lpstr>
      <vt:lpstr>We'd like to learn more about you! ​</vt:lpstr>
      <vt:lpstr>Bias in Medical Student Evaluations​</vt:lpstr>
      <vt:lpstr>Narrative Feedback​</vt:lpstr>
      <vt:lpstr>Performance Domains​</vt:lpstr>
      <vt:lpstr>PRIME+ Framework​</vt:lpstr>
      <vt:lpstr>PowerPoint Presentation</vt:lpstr>
      <vt:lpstr>SMART Framework​</vt:lpstr>
      <vt:lpstr> Words that lead to bias in evaluations​</vt:lpstr>
      <vt:lpstr>Consider using these words instead</vt:lpstr>
      <vt:lpstr>What do you think of this evaluation?</vt:lpstr>
      <vt:lpstr>Our process of transitioning to narrative evaluations</vt:lpstr>
      <vt:lpstr>Our initial outpatient evaluation​</vt:lpstr>
      <vt:lpstr>Current Clerkship Evaluation​</vt:lpstr>
      <vt:lpstr>NEQI Scoring​</vt:lpstr>
      <vt:lpstr>Evaluation pre-faculty development and evaluation change​</vt:lpstr>
      <vt:lpstr>Evaluation post-faculty development and evaluation change</vt:lpstr>
      <vt:lpstr>What do you think of this evaluation? ​</vt:lpstr>
      <vt:lpstr>And this one?​</vt:lpstr>
      <vt:lpstr>References​</vt:lpstr>
      <vt:lpstr>We'd love to hear from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Nina Piazza</cp:lastModifiedBy>
  <cp:revision>114</cp:revision>
  <dcterms:created xsi:type="dcterms:W3CDTF">2020-09-02T12:45:37Z</dcterms:created>
  <dcterms:modified xsi:type="dcterms:W3CDTF">2022-01-26T12:56:12Z</dcterms:modified>
</cp:coreProperties>
</file>