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385" r:id="rId3"/>
    <p:sldId id="278" r:id="rId4"/>
    <p:sldId id="283" r:id="rId5"/>
    <p:sldId id="284" r:id="rId6"/>
    <p:sldId id="279" r:id="rId7"/>
    <p:sldId id="280" r:id="rId8"/>
    <p:sldId id="281" r:id="rId9"/>
    <p:sldId id="282" r:id="rId10"/>
    <p:sldId id="386" r:id="rId11"/>
    <p:sldId id="387" r:id="rId12"/>
    <p:sldId id="258" r:id="rId13"/>
    <p:sldId id="388" r:id="rId14"/>
    <p:sldId id="392" r:id="rId15"/>
    <p:sldId id="260" r:id="rId16"/>
    <p:sldId id="261" r:id="rId17"/>
    <p:sldId id="262" r:id="rId18"/>
    <p:sldId id="381" r:id="rId19"/>
    <p:sldId id="382" r:id="rId20"/>
    <p:sldId id="383" r:id="rId21"/>
    <p:sldId id="384" r:id="rId22"/>
    <p:sldId id="389" r:id="rId23"/>
    <p:sldId id="313" r:id="rId24"/>
    <p:sldId id="318" r:id="rId25"/>
    <p:sldId id="390" r:id="rId26"/>
    <p:sldId id="376" r:id="rId27"/>
    <p:sldId id="377" r:id="rId28"/>
    <p:sldId id="378" r:id="rId29"/>
    <p:sldId id="379" r:id="rId30"/>
    <p:sldId id="375" r:id="rId31"/>
    <p:sldId id="291" r:id="rId32"/>
    <p:sldId id="292" r:id="rId33"/>
    <p:sldId id="293" r:id="rId34"/>
    <p:sldId id="294" r:id="rId35"/>
    <p:sldId id="295" r:id="rId36"/>
    <p:sldId id="269" r:id="rId37"/>
    <p:sldId id="270" r:id="rId38"/>
    <p:sldId id="285" r:id="rId39"/>
    <p:sldId id="286" r:id="rId40"/>
    <p:sldId id="287" r:id="rId41"/>
    <p:sldId id="288" r:id="rId42"/>
    <p:sldId id="289" r:id="rId43"/>
    <p:sldId id="290" r:id="rId44"/>
    <p:sldId id="391" r:id="rId45"/>
    <p:sldId id="27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110"/>
    <p:restoredTop sz="94627"/>
  </p:normalViewPr>
  <p:slideViewPr>
    <p:cSldViewPr snapToGrid="0">
      <p:cViewPr varScale="1">
        <p:scale>
          <a:sx n="93" d="100"/>
          <a:sy n="93" d="100"/>
        </p:scale>
        <p:origin x="840" y="208"/>
      </p:cViewPr>
      <p:guideLst/>
    </p:cSldViewPr>
  </p:slideViewPr>
  <p:notesTextViewPr>
    <p:cViewPr>
      <p:scale>
        <a:sx n="1" d="1"/>
        <a:sy n="1" d="1"/>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A71A0-5728-4445-9F05-4531505F65C6}" type="datetimeFigureOut">
              <a:rPr lang="en-US" smtClean="0"/>
              <a:t>5/2/23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F76E88-F80F-7042-B6F1-C92635128440}" type="slidenum">
              <a:rPr lang="en-US" smtClean="0"/>
              <a:t>‹#›</a:t>
            </a:fld>
            <a:endParaRPr lang="en-US"/>
          </a:p>
        </p:txBody>
      </p:sp>
    </p:spTree>
    <p:extLst>
      <p:ext uri="{BB962C8B-B14F-4D97-AF65-F5344CB8AC3E}">
        <p14:creationId xmlns:p14="http://schemas.microsoft.com/office/powerpoint/2010/main" val="1330384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spreventiveservicestaskforce.org/uspstf/recommendation/lipid-disorders-in-children-screening"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uspreventiveservicestaskforce.org/uspstf/recommendation/statin-use-in-adults-preventive-medication" TargetMode="External"/><Relationship Id="rId4" Type="http://schemas.openxmlformats.org/officeDocument/2006/relationships/hyperlink" Target="https://www.aappublications.org/content/33/2/1.3"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alternate version</a:t>
            </a:r>
          </a:p>
        </p:txBody>
      </p:sp>
      <p:sp>
        <p:nvSpPr>
          <p:cNvPr id="4" name="Slide Number Placeholder 3"/>
          <p:cNvSpPr>
            <a:spLocks noGrp="1"/>
          </p:cNvSpPr>
          <p:nvPr>
            <p:ph type="sldNum" sz="quarter" idx="5"/>
          </p:nvPr>
        </p:nvSpPr>
        <p:spPr/>
        <p:txBody>
          <a:bodyPr/>
          <a:lstStyle/>
          <a:p>
            <a:fld id="{28F76E88-F80F-7042-B6F1-C92635128440}" type="slidenum">
              <a:rPr lang="en-US" smtClean="0"/>
              <a:t>5</a:t>
            </a:fld>
            <a:endParaRPr lang="en-US"/>
          </a:p>
        </p:txBody>
      </p:sp>
    </p:spTree>
    <p:extLst>
      <p:ext uri="{BB962C8B-B14F-4D97-AF65-F5344CB8AC3E}">
        <p14:creationId xmlns:p14="http://schemas.microsoft.com/office/powerpoint/2010/main" val="2030035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3417 participants representing 39.4 million US adults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PR = Prevalence ratio</a:t>
            </a:r>
            <a:endParaRPr lang="en-US" dirty="0"/>
          </a:p>
        </p:txBody>
      </p:sp>
      <p:sp>
        <p:nvSpPr>
          <p:cNvPr id="4" name="Slide Number Placeholder 3"/>
          <p:cNvSpPr>
            <a:spLocks noGrp="1"/>
          </p:cNvSpPr>
          <p:nvPr>
            <p:ph type="sldNum" sz="quarter" idx="10"/>
          </p:nvPr>
        </p:nvSpPr>
        <p:spPr/>
        <p:txBody>
          <a:bodyPr/>
          <a:lstStyle/>
          <a:p>
            <a:fld id="{4BFCD911-AF4F-401A-83A2-6566AD07AFC8}" type="slidenum">
              <a:rPr lang="en-US" smtClean="0"/>
              <a:t>24</a:t>
            </a:fld>
            <a:endParaRPr lang="en-US"/>
          </a:p>
        </p:txBody>
      </p:sp>
    </p:spTree>
    <p:extLst>
      <p:ext uri="{BB962C8B-B14F-4D97-AF65-F5344CB8AC3E}">
        <p14:creationId xmlns:p14="http://schemas.microsoft.com/office/powerpoint/2010/main" val="2640928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https://uspreventiveservicestaskforce.org/uspstf/recommendation/lipid-disorders-in-children-screening</a:t>
            </a:r>
            <a:endParaRPr lang="en-US" dirty="0"/>
          </a:p>
          <a:p>
            <a:r>
              <a:rPr lang="en-US" dirty="0">
                <a:hlinkClick r:id="rId4"/>
              </a:rPr>
              <a:t>https://www.aappublications.org/content/33/2/1.3</a:t>
            </a:r>
            <a:endParaRPr lang="en-US" dirty="0"/>
          </a:p>
          <a:p>
            <a:r>
              <a:rPr lang="en-US" dirty="0">
                <a:hlinkClick r:id="rId5"/>
              </a:rPr>
              <a:t>https://uspreventiveservicestaskforce.org/uspstf/recommendation/statin-use-in-adults-preventive-medication</a:t>
            </a:r>
            <a:endParaRPr lang="en-US" dirty="0"/>
          </a:p>
          <a:p>
            <a:endParaRPr lang="en-US" dirty="0"/>
          </a:p>
        </p:txBody>
      </p:sp>
      <p:sp>
        <p:nvSpPr>
          <p:cNvPr id="4" name="Slide Number Placeholder 3"/>
          <p:cNvSpPr>
            <a:spLocks noGrp="1"/>
          </p:cNvSpPr>
          <p:nvPr>
            <p:ph type="sldNum" sz="quarter" idx="5"/>
          </p:nvPr>
        </p:nvSpPr>
        <p:spPr/>
        <p:txBody>
          <a:bodyPr/>
          <a:lstStyle/>
          <a:p>
            <a:fld id="{3AB5047A-5F22-48E9-89B4-A7E5772FB3EF}" type="slidenum">
              <a:rPr lang="en-US" smtClean="0"/>
              <a:t>30</a:t>
            </a:fld>
            <a:endParaRPr lang="en-US"/>
          </a:p>
        </p:txBody>
      </p:sp>
    </p:spTree>
    <p:extLst>
      <p:ext uri="{BB962C8B-B14F-4D97-AF65-F5344CB8AC3E}">
        <p14:creationId xmlns:p14="http://schemas.microsoft.com/office/powerpoint/2010/main" val="2555571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333333"/>
                </a:solidFill>
                <a:effectLst/>
                <a:latin typeface="Guardian TextSans Web"/>
              </a:rPr>
              <a:t>PCE estimates of 10-year CVD risk rely so heavily on age, sex, and race, use of these estimates to identify candidates for statins results in significant skewing of the population recommended for statins.</a:t>
            </a:r>
          </a:p>
          <a:p>
            <a:pPr lvl="1"/>
            <a:r>
              <a:rPr lang="en-US" b="0" i="0" u="none" strike="noStrike" dirty="0">
                <a:solidFill>
                  <a:srgbClr val="333333"/>
                </a:solidFill>
                <a:effectLst/>
                <a:latin typeface="Guardian TextSans Web"/>
              </a:rPr>
              <a:t>Less than 1% of non-Black women aged 40 to 55 years have a 10-year risk of 7.5% or greater, and almost none have a 10-year risk greater than 10%.</a:t>
            </a:r>
            <a:r>
              <a:rPr lang="en-US" baseline="30000" dirty="0">
                <a:solidFill>
                  <a:srgbClr val="981B1E"/>
                </a:solidFill>
                <a:latin typeface="Guardian TextSans Web"/>
              </a:rPr>
              <a:t> </a:t>
            </a:r>
            <a:r>
              <a:rPr lang="en-US" b="0" i="0" u="none" strike="noStrike" dirty="0">
                <a:solidFill>
                  <a:srgbClr val="333333"/>
                </a:solidFill>
                <a:effectLst/>
                <a:latin typeface="Guardian TextSans Web"/>
              </a:rPr>
              <a:t>Thus, the USPSTF recommendations nearly eliminate statin eligibility for non-Black women younger than 55 years. </a:t>
            </a:r>
          </a:p>
          <a:p>
            <a:pPr lvl="1"/>
            <a:r>
              <a:rPr lang="en-US" b="0" i="0" u="none" strike="noStrike" dirty="0">
                <a:solidFill>
                  <a:srgbClr val="333333"/>
                </a:solidFill>
                <a:effectLst/>
                <a:latin typeface="Guardian TextSans Web"/>
              </a:rPr>
              <a:t>More than 90% of Black men age 60 or beyond have an estimated 10-year risk of 7.5% or greater, and 70% have a 10-year risk of 10% or greater. </a:t>
            </a:r>
          </a:p>
          <a:p>
            <a:r>
              <a:rPr lang="en-US" b="0" i="0" u="none" strike="noStrike" dirty="0">
                <a:solidFill>
                  <a:srgbClr val="333333"/>
                </a:solidFill>
                <a:effectLst/>
                <a:latin typeface="Guardian TextSans Web"/>
              </a:rPr>
              <a:t>A 65-year-old man with well-controlled hypertension, an LDL-C level of 55 mg/dL (1.42 mmol/L), and an estimated 10-year risk of 11% would be recommended for statin therapy by the USPSTF, even though there is almost no RCT evidence that further reductions in LDL-C level for this patient would improve his outcomes.</a:t>
            </a:r>
          </a:p>
          <a:p>
            <a:r>
              <a:rPr lang="en-US" b="0" i="0" u="none" strike="noStrike" dirty="0">
                <a:solidFill>
                  <a:srgbClr val="333333"/>
                </a:solidFill>
                <a:effectLst/>
                <a:latin typeface="Guardian TextSans Web"/>
              </a:rPr>
              <a:t>a 45-year-old woman with similarly controlled hypertension and an LDL-C level of 175 mg/dL (4.53 mmol/L), but a 10-year risk less than 2%, would not be recommended for statin therapy despite having a 50% lifetime risk of heart disease and a highly treatable risk factor (</a:t>
            </a:r>
            <a:r>
              <a:rPr lang="en-US" b="0" i="0" u="none" strike="noStrike" dirty="0" err="1">
                <a:solidFill>
                  <a:srgbClr val="333333"/>
                </a:solidFill>
                <a:effectLst/>
                <a:latin typeface="Guardian TextSans Web"/>
              </a:rPr>
              <a:t>ie</a:t>
            </a:r>
            <a:r>
              <a:rPr lang="en-US" b="0" i="0" u="none" strike="noStrike" dirty="0">
                <a:solidFill>
                  <a:srgbClr val="333333"/>
                </a:solidFill>
                <a:effectLst/>
                <a:latin typeface="Guardian TextSans Web"/>
              </a:rPr>
              <a:t>, elevated LDL-C level)</a:t>
            </a:r>
            <a:endParaRPr lang="en-US" dirty="0"/>
          </a:p>
          <a:p>
            <a:endParaRPr lang="en-US" dirty="0"/>
          </a:p>
        </p:txBody>
      </p:sp>
      <p:sp>
        <p:nvSpPr>
          <p:cNvPr id="4" name="Slide Number Placeholder 3"/>
          <p:cNvSpPr>
            <a:spLocks noGrp="1"/>
          </p:cNvSpPr>
          <p:nvPr>
            <p:ph type="sldNum" sz="quarter" idx="5"/>
          </p:nvPr>
        </p:nvSpPr>
        <p:spPr/>
        <p:txBody>
          <a:bodyPr/>
          <a:lstStyle/>
          <a:p>
            <a:fld id="{6E39B961-F82E-104A-8A47-88FE3D320D65}" type="slidenum">
              <a:rPr lang="en-US" smtClean="0"/>
              <a:t>33</a:t>
            </a:fld>
            <a:endParaRPr lang="en-US"/>
          </a:p>
        </p:txBody>
      </p:sp>
    </p:spTree>
    <p:extLst>
      <p:ext uri="{BB962C8B-B14F-4D97-AF65-F5344CB8AC3E}">
        <p14:creationId xmlns:p14="http://schemas.microsoft.com/office/powerpoint/2010/main" val="3273019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AEB8-FCFD-7C61-C39A-2996D79134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BB8501-065A-BB94-16CC-B70AE5600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FB2A4A-990C-202C-082F-F754E06E7919}"/>
              </a:ext>
            </a:extLst>
          </p:cNvPr>
          <p:cNvSpPr>
            <a:spLocks noGrp="1"/>
          </p:cNvSpPr>
          <p:nvPr>
            <p:ph type="dt" sz="half" idx="10"/>
          </p:nvPr>
        </p:nvSpPr>
        <p:spPr/>
        <p:txBody>
          <a:bodyPr/>
          <a:lstStyle/>
          <a:p>
            <a:fld id="{EBDCAF0E-1CF0-FD46-BC73-94D5C11AB2D9}" type="datetimeFigureOut">
              <a:rPr lang="en-US" smtClean="0"/>
              <a:t>5/2/23</a:t>
            </a:fld>
            <a:endParaRPr lang="en-US"/>
          </a:p>
        </p:txBody>
      </p:sp>
      <p:sp>
        <p:nvSpPr>
          <p:cNvPr id="5" name="Footer Placeholder 4">
            <a:extLst>
              <a:ext uri="{FF2B5EF4-FFF2-40B4-BE49-F238E27FC236}">
                <a16:creationId xmlns:a16="http://schemas.microsoft.com/office/drawing/2014/main" id="{8E5A1339-BAFB-ADF4-D8B1-A861DDBB8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F8374B-06E3-303D-7ADE-981427A55F15}"/>
              </a:ext>
            </a:extLst>
          </p:cNvPr>
          <p:cNvSpPr>
            <a:spLocks noGrp="1"/>
          </p:cNvSpPr>
          <p:nvPr>
            <p:ph type="sldNum" sz="quarter" idx="12"/>
          </p:nvPr>
        </p:nvSpPr>
        <p:spPr/>
        <p:txBody>
          <a:bodyPr/>
          <a:lstStyle/>
          <a:p>
            <a:fld id="{635B9E2D-2229-874D-A19E-F63A729E6CFF}" type="slidenum">
              <a:rPr lang="en-US" smtClean="0"/>
              <a:t>‹#›</a:t>
            </a:fld>
            <a:endParaRPr lang="en-US"/>
          </a:p>
        </p:txBody>
      </p:sp>
    </p:spTree>
    <p:extLst>
      <p:ext uri="{BB962C8B-B14F-4D97-AF65-F5344CB8AC3E}">
        <p14:creationId xmlns:p14="http://schemas.microsoft.com/office/powerpoint/2010/main" val="1777282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4142-B760-C135-C2A6-CF900AA1DF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44202E-7CE6-1206-1708-981601C3DC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BC7F82-8366-804A-891C-507F14982678}"/>
              </a:ext>
            </a:extLst>
          </p:cNvPr>
          <p:cNvSpPr>
            <a:spLocks noGrp="1"/>
          </p:cNvSpPr>
          <p:nvPr>
            <p:ph type="dt" sz="half" idx="10"/>
          </p:nvPr>
        </p:nvSpPr>
        <p:spPr/>
        <p:txBody>
          <a:bodyPr/>
          <a:lstStyle/>
          <a:p>
            <a:fld id="{EBDCAF0E-1CF0-FD46-BC73-94D5C11AB2D9}" type="datetimeFigureOut">
              <a:rPr lang="en-US" smtClean="0"/>
              <a:t>5/2/23</a:t>
            </a:fld>
            <a:endParaRPr lang="en-US"/>
          </a:p>
        </p:txBody>
      </p:sp>
      <p:sp>
        <p:nvSpPr>
          <p:cNvPr id="5" name="Footer Placeholder 4">
            <a:extLst>
              <a:ext uri="{FF2B5EF4-FFF2-40B4-BE49-F238E27FC236}">
                <a16:creationId xmlns:a16="http://schemas.microsoft.com/office/drawing/2014/main" id="{ABA39065-BC82-259B-721D-66A7193E8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3486F-FF33-65A0-24FA-684BE20FFB85}"/>
              </a:ext>
            </a:extLst>
          </p:cNvPr>
          <p:cNvSpPr>
            <a:spLocks noGrp="1"/>
          </p:cNvSpPr>
          <p:nvPr>
            <p:ph type="sldNum" sz="quarter" idx="12"/>
          </p:nvPr>
        </p:nvSpPr>
        <p:spPr/>
        <p:txBody>
          <a:bodyPr/>
          <a:lstStyle/>
          <a:p>
            <a:fld id="{635B9E2D-2229-874D-A19E-F63A729E6CFF}" type="slidenum">
              <a:rPr lang="en-US" smtClean="0"/>
              <a:t>‹#›</a:t>
            </a:fld>
            <a:endParaRPr lang="en-US"/>
          </a:p>
        </p:txBody>
      </p:sp>
    </p:spTree>
    <p:extLst>
      <p:ext uri="{BB962C8B-B14F-4D97-AF65-F5344CB8AC3E}">
        <p14:creationId xmlns:p14="http://schemas.microsoft.com/office/powerpoint/2010/main" val="2278867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ADFDF-B22A-B875-2A45-49ACDF9257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D5550E-2AF2-CE6F-1046-E45DCAB0DF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983EF-AEEF-F0A5-00C1-6A78497DF2AB}"/>
              </a:ext>
            </a:extLst>
          </p:cNvPr>
          <p:cNvSpPr>
            <a:spLocks noGrp="1"/>
          </p:cNvSpPr>
          <p:nvPr>
            <p:ph type="dt" sz="half" idx="10"/>
          </p:nvPr>
        </p:nvSpPr>
        <p:spPr/>
        <p:txBody>
          <a:bodyPr/>
          <a:lstStyle/>
          <a:p>
            <a:fld id="{EBDCAF0E-1CF0-FD46-BC73-94D5C11AB2D9}" type="datetimeFigureOut">
              <a:rPr lang="en-US" smtClean="0"/>
              <a:t>5/2/23</a:t>
            </a:fld>
            <a:endParaRPr lang="en-US"/>
          </a:p>
        </p:txBody>
      </p:sp>
      <p:sp>
        <p:nvSpPr>
          <p:cNvPr id="5" name="Footer Placeholder 4">
            <a:extLst>
              <a:ext uri="{FF2B5EF4-FFF2-40B4-BE49-F238E27FC236}">
                <a16:creationId xmlns:a16="http://schemas.microsoft.com/office/drawing/2014/main" id="{A5B50D60-20D2-4F9A-2E3A-8161F2A420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2A485C-4C1B-E7C4-8978-6C8E039B78AB}"/>
              </a:ext>
            </a:extLst>
          </p:cNvPr>
          <p:cNvSpPr>
            <a:spLocks noGrp="1"/>
          </p:cNvSpPr>
          <p:nvPr>
            <p:ph type="sldNum" sz="quarter" idx="12"/>
          </p:nvPr>
        </p:nvSpPr>
        <p:spPr/>
        <p:txBody>
          <a:bodyPr/>
          <a:lstStyle/>
          <a:p>
            <a:fld id="{635B9E2D-2229-874D-A19E-F63A729E6CFF}" type="slidenum">
              <a:rPr lang="en-US" smtClean="0"/>
              <a:t>‹#›</a:t>
            </a:fld>
            <a:endParaRPr lang="en-US"/>
          </a:p>
        </p:txBody>
      </p:sp>
    </p:spTree>
    <p:extLst>
      <p:ext uri="{BB962C8B-B14F-4D97-AF65-F5344CB8AC3E}">
        <p14:creationId xmlns:p14="http://schemas.microsoft.com/office/powerpoint/2010/main" val="695595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8DED-B0C0-3494-E41E-556411EBF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832F95-956B-6886-A1E0-2D87D6CB79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27516-D6AA-C0FB-4301-90830CAB4E5C}"/>
              </a:ext>
            </a:extLst>
          </p:cNvPr>
          <p:cNvSpPr>
            <a:spLocks noGrp="1"/>
          </p:cNvSpPr>
          <p:nvPr>
            <p:ph type="dt" sz="half" idx="10"/>
          </p:nvPr>
        </p:nvSpPr>
        <p:spPr/>
        <p:txBody>
          <a:bodyPr/>
          <a:lstStyle/>
          <a:p>
            <a:fld id="{EBDCAF0E-1CF0-FD46-BC73-94D5C11AB2D9}" type="datetimeFigureOut">
              <a:rPr lang="en-US" smtClean="0"/>
              <a:t>5/2/23</a:t>
            </a:fld>
            <a:endParaRPr lang="en-US"/>
          </a:p>
        </p:txBody>
      </p:sp>
      <p:sp>
        <p:nvSpPr>
          <p:cNvPr id="5" name="Footer Placeholder 4">
            <a:extLst>
              <a:ext uri="{FF2B5EF4-FFF2-40B4-BE49-F238E27FC236}">
                <a16:creationId xmlns:a16="http://schemas.microsoft.com/office/drawing/2014/main" id="{556FF1B9-4EFA-C007-765D-FA4D539891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EA236A-644D-A558-8682-F70E9E381A47}"/>
              </a:ext>
            </a:extLst>
          </p:cNvPr>
          <p:cNvSpPr>
            <a:spLocks noGrp="1"/>
          </p:cNvSpPr>
          <p:nvPr>
            <p:ph type="sldNum" sz="quarter" idx="12"/>
          </p:nvPr>
        </p:nvSpPr>
        <p:spPr/>
        <p:txBody>
          <a:bodyPr/>
          <a:lstStyle/>
          <a:p>
            <a:fld id="{635B9E2D-2229-874D-A19E-F63A729E6CFF}" type="slidenum">
              <a:rPr lang="en-US" smtClean="0"/>
              <a:t>‹#›</a:t>
            </a:fld>
            <a:endParaRPr lang="en-US"/>
          </a:p>
        </p:txBody>
      </p:sp>
    </p:spTree>
    <p:extLst>
      <p:ext uri="{BB962C8B-B14F-4D97-AF65-F5344CB8AC3E}">
        <p14:creationId xmlns:p14="http://schemas.microsoft.com/office/powerpoint/2010/main" val="2005802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E5D3F-530F-BDDF-4DCB-3B271B6813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C76868-F67E-D743-BDCD-16C6823733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BDF599-9F6D-FCC7-BA58-571CCAD022A6}"/>
              </a:ext>
            </a:extLst>
          </p:cNvPr>
          <p:cNvSpPr>
            <a:spLocks noGrp="1"/>
          </p:cNvSpPr>
          <p:nvPr>
            <p:ph type="dt" sz="half" idx="10"/>
          </p:nvPr>
        </p:nvSpPr>
        <p:spPr/>
        <p:txBody>
          <a:bodyPr/>
          <a:lstStyle/>
          <a:p>
            <a:fld id="{EBDCAF0E-1CF0-FD46-BC73-94D5C11AB2D9}" type="datetimeFigureOut">
              <a:rPr lang="en-US" smtClean="0"/>
              <a:t>5/2/23</a:t>
            </a:fld>
            <a:endParaRPr lang="en-US"/>
          </a:p>
        </p:txBody>
      </p:sp>
      <p:sp>
        <p:nvSpPr>
          <p:cNvPr id="5" name="Footer Placeholder 4">
            <a:extLst>
              <a:ext uri="{FF2B5EF4-FFF2-40B4-BE49-F238E27FC236}">
                <a16:creationId xmlns:a16="http://schemas.microsoft.com/office/drawing/2014/main" id="{2339100F-1638-F609-1890-4CE76E642F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FF9C8F-C71A-E51C-68B8-AE1989EF3120}"/>
              </a:ext>
            </a:extLst>
          </p:cNvPr>
          <p:cNvSpPr>
            <a:spLocks noGrp="1"/>
          </p:cNvSpPr>
          <p:nvPr>
            <p:ph type="sldNum" sz="quarter" idx="12"/>
          </p:nvPr>
        </p:nvSpPr>
        <p:spPr/>
        <p:txBody>
          <a:bodyPr/>
          <a:lstStyle/>
          <a:p>
            <a:fld id="{635B9E2D-2229-874D-A19E-F63A729E6CFF}" type="slidenum">
              <a:rPr lang="en-US" smtClean="0"/>
              <a:t>‹#›</a:t>
            </a:fld>
            <a:endParaRPr lang="en-US"/>
          </a:p>
        </p:txBody>
      </p:sp>
    </p:spTree>
    <p:extLst>
      <p:ext uri="{BB962C8B-B14F-4D97-AF65-F5344CB8AC3E}">
        <p14:creationId xmlns:p14="http://schemas.microsoft.com/office/powerpoint/2010/main" val="2276718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9F2F-96B5-420D-21CE-E56AAB102E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A22831-64BD-8993-F03B-C72E1F9C9E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B9A360-B2E6-E23E-C271-38333127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B8134D-7B37-24A6-6D9A-ABA50E2C44F0}"/>
              </a:ext>
            </a:extLst>
          </p:cNvPr>
          <p:cNvSpPr>
            <a:spLocks noGrp="1"/>
          </p:cNvSpPr>
          <p:nvPr>
            <p:ph type="dt" sz="half" idx="10"/>
          </p:nvPr>
        </p:nvSpPr>
        <p:spPr/>
        <p:txBody>
          <a:bodyPr/>
          <a:lstStyle/>
          <a:p>
            <a:fld id="{EBDCAF0E-1CF0-FD46-BC73-94D5C11AB2D9}" type="datetimeFigureOut">
              <a:rPr lang="en-US" smtClean="0"/>
              <a:t>5/2/23</a:t>
            </a:fld>
            <a:endParaRPr lang="en-US"/>
          </a:p>
        </p:txBody>
      </p:sp>
      <p:sp>
        <p:nvSpPr>
          <p:cNvPr id="6" name="Footer Placeholder 5">
            <a:extLst>
              <a:ext uri="{FF2B5EF4-FFF2-40B4-BE49-F238E27FC236}">
                <a16:creationId xmlns:a16="http://schemas.microsoft.com/office/drawing/2014/main" id="{2F5FCCDD-97E7-AC92-40C9-7263297B97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7672D7-339C-AF0D-1DF8-40089ADB348B}"/>
              </a:ext>
            </a:extLst>
          </p:cNvPr>
          <p:cNvSpPr>
            <a:spLocks noGrp="1"/>
          </p:cNvSpPr>
          <p:nvPr>
            <p:ph type="sldNum" sz="quarter" idx="12"/>
          </p:nvPr>
        </p:nvSpPr>
        <p:spPr/>
        <p:txBody>
          <a:bodyPr/>
          <a:lstStyle/>
          <a:p>
            <a:fld id="{635B9E2D-2229-874D-A19E-F63A729E6CFF}" type="slidenum">
              <a:rPr lang="en-US" smtClean="0"/>
              <a:t>‹#›</a:t>
            </a:fld>
            <a:endParaRPr lang="en-US"/>
          </a:p>
        </p:txBody>
      </p:sp>
    </p:spTree>
    <p:extLst>
      <p:ext uri="{BB962C8B-B14F-4D97-AF65-F5344CB8AC3E}">
        <p14:creationId xmlns:p14="http://schemas.microsoft.com/office/powerpoint/2010/main" val="313001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395C8-2AE3-8CBF-C0D7-5FD9C01C9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CC333E-84A6-4CDF-5655-FAFFB5F950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3488F6-7A58-CF77-6E07-364D09C194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13AF2C-F1E0-93A9-4CEA-E00031DC2F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FD0944-643A-4930-0565-C1CE0E6D68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D46297-B876-A08A-94D8-732E70E1A01D}"/>
              </a:ext>
            </a:extLst>
          </p:cNvPr>
          <p:cNvSpPr>
            <a:spLocks noGrp="1"/>
          </p:cNvSpPr>
          <p:nvPr>
            <p:ph type="dt" sz="half" idx="10"/>
          </p:nvPr>
        </p:nvSpPr>
        <p:spPr/>
        <p:txBody>
          <a:bodyPr/>
          <a:lstStyle/>
          <a:p>
            <a:fld id="{EBDCAF0E-1CF0-FD46-BC73-94D5C11AB2D9}" type="datetimeFigureOut">
              <a:rPr lang="en-US" smtClean="0"/>
              <a:t>5/2/23</a:t>
            </a:fld>
            <a:endParaRPr lang="en-US"/>
          </a:p>
        </p:txBody>
      </p:sp>
      <p:sp>
        <p:nvSpPr>
          <p:cNvPr id="8" name="Footer Placeholder 7">
            <a:extLst>
              <a:ext uri="{FF2B5EF4-FFF2-40B4-BE49-F238E27FC236}">
                <a16:creationId xmlns:a16="http://schemas.microsoft.com/office/drawing/2014/main" id="{461267E5-ECFC-15CE-2B48-B03DAC30AE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92E0B3-306B-71AD-1DAE-27273F8C6C7F}"/>
              </a:ext>
            </a:extLst>
          </p:cNvPr>
          <p:cNvSpPr>
            <a:spLocks noGrp="1"/>
          </p:cNvSpPr>
          <p:nvPr>
            <p:ph type="sldNum" sz="quarter" idx="12"/>
          </p:nvPr>
        </p:nvSpPr>
        <p:spPr/>
        <p:txBody>
          <a:bodyPr/>
          <a:lstStyle/>
          <a:p>
            <a:fld id="{635B9E2D-2229-874D-A19E-F63A729E6CFF}" type="slidenum">
              <a:rPr lang="en-US" smtClean="0"/>
              <a:t>‹#›</a:t>
            </a:fld>
            <a:endParaRPr lang="en-US"/>
          </a:p>
        </p:txBody>
      </p:sp>
    </p:spTree>
    <p:extLst>
      <p:ext uri="{BB962C8B-B14F-4D97-AF65-F5344CB8AC3E}">
        <p14:creationId xmlns:p14="http://schemas.microsoft.com/office/powerpoint/2010/main" val="829320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61707-1D2C-A424-4574-A28633E24F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70933F-0EEF-719A-1B6A-76230BF3122E}"/>
              </a:ext>
            </a:extLst>
          </p:cNvPr>
          <p:cNvSpPr>
            <a:spLocks noGrp="1"/>
          </p:cNvSpPr>
          <p:nvPr>
            <p:ph type="dt" sz="half" idx="10"/>
          </p:nvPr>
        </p:nvSpPr>
        <p:spPr/>
        <p:txBody>
          <a:bodyPr/>
          <a:lstStyle/>
          <a:p>
            <a:fld id="{EBDCAF0E-1CF0-FD46-BC73-94D5C11AB2D9}" type="datetimeFigureOut">
              <a:rPr lang="en-US" smtClean="0"/>
              <a:t>5/2/23</a:t>
            </a:fld>
            <a:endParaRPr lang="en-US"/>
          </a:p>
        </p:txBody>
      </p:sp>
      <p:sp>
        <p:nvSpPr>
          <p:cNvPr id="4" name="Footer Placeholder 3">
            <a:extLst>
              <a:ext uri="{FF2B5EF4-FFF2-40B4-BE49-F238E27FC236}">
                <a16:creationId xmlns:a16="http://schemas.microsoft.com/office/drawing/2014/main" id="{33494981-68BB-F016-DC21-22847CB8FD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67AAD0-5718-782B-EE5A-25D771A29C98}"/>
              </a:ext>
            </a:extLst>
          </p:cNvPr>
          <p:cNvSpPr>
            <a:spLocks noGrp="1"/>
          </p:cNvSpPr>
          <p:nvPr>
            <p:ph type="sldNum" sz="quarter" idx="12"/>
          </p:nvPr>
        </p:nvSpPr>
        <p:spPr/>
        <p:txBody>
          <a:bodyPr/>
          <a:lstStyle/>
          <a:p>
            <a:fld id="{635B9E2D-2229-874D-A19E-F63A729E6CFF}" type="slidenum">
              <a:rPr lang="en-US" smtClean="0"/>
              <a:t>‹#›</a:t>
            </a:fld>
            <a:endParaRPr lang="en-US"/>
          </a:p>
        </p:txBody>
      </p:sp>
    </p:spTree>
    <p:extLst>
      <p:ext uri="{BB962C8B-B14F-4D97-AF65-F5344CB8AC3E}">
        <p14:creationId xmlns:p14="http://schemas.microsoft.com/office/powerpoint/2010/main" val="2181370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1ED075-792A-1563-E22E-1238E574F506}"/>
              </a:ext>
            </a:extLst>
          </p:cNvPr>
          <p:cNvSpPr>
            <a:spLocks noGrp="1"/>
          </p:cNvSpPr>
          <p:nvPr>
            <p:ph type="dt" sz="half" idx="10"/>
          </p:nvPr>
        </p:nvSpPr>
        <p:spPr/>
        <p:txBody>
          <a:bodyPr/>
          <a:lstStyle/>
          <a:p>
            <a:fld id="{EBDCAF0E-1CF0-FD46-BC73-94D5C11AB2D9}" type="datetimeFigureOut">
              <a:rPr lang="en-US" smtClean="0"/>
              <a:t>5/2/23</a:t>
            </a:fld>
            <a:endParaRPr lang="en-US"/>
          </a:p>
        </p:txBody>
      </p:sp>
      <p:sp>
        <p:nvSpPr>
          <p:cNvPr id="3" name="Footer Placeholder 2">
            <a:extLst>
              <a:ext uri="{FF2B5EF4-FFF2-40B4-BE49-F238E27FC236}">
                <a16:creationId xmlns:a16="http://schemas.microsoft.com/office/drawing/2014/main" id="{675447AB-1D9E-EBE3-0AFF-9EAAA4C6B5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C5692D-A4A5-044E-EF85-B695416D7A14}"/>
              </a:ext>
            </a:extLst>
          </p:cNvPr>
          <p:cNvSpPr>
            <a:spLocks noGrp="1"/>
          </p:cNvSpPr>
          <p:nvPr>
            <p:ph type="sldNum" sz="quarter" idx="12"/>
          </p:nvPr>
        </p:nvSpPr>
        <p:spPr/>
        <p:txBody>
          <a:bodyPr/>
          <a:lstStyle/>
          <a:p>
            <a:fld id="{635B9E2D-2229-874D-A19E-F63A729E6CFF}" type="slidenum">
              <a:rPr lang="en-US" smtClean="0"/>
              <a:t>‹#›</a:t>
            </a:fld>
            <a:endParaRPr lang="en-US"/>
          </a:p>
        </p:txBody>
      </p:sp>
    </p:spTree>
    <p:extLst>
      <p:ext uri="{BB962C8B-B14F-4D97-AF65-F5344CB8AC3E}">
        <p14:creationId xmlns:p14="http://schemas.microsoft.com/office/powerpoint/2010/main" val="2980782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4C4E4-7A65-2D5A-2667-C4C511E373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F75D36-6920-5E2E-C564-A98AF57A46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C78E26-9AB5-BE6A-6BDE-F2D7C53EAF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E52365-2667-99F5-313F-7B99553B8B85}"/>
              </a:ext>
            </a:extLst>
          </p:cNvPr>
          <p:cNvSpPr>
            <a:spLocks noGrp="1"/>
          </p:cNvSpPr>
          <p:nvPr>
            <p:ph type="dt" sz="half" idx="10"/>
          </p:nvPr>
        </p:nvSpPr>
        <p:spPr/>
        <p:txBody>
          <a:bodyPr/>
          <a:lstStyle/>
          <a:p>
            <a:fld id="{EBDCAF0E-1CF0-FD46-BC73-94D5C11AB2D9}" type="datetimeFigureOut">
              <a:rPr lang="en-US" smtClean="0"/>
              <a:t>5/2/23</a:t>
            </a:fld>
            <a:endParaRPr lang="en-US"/>
          </a:p>
        </p:txBody>
      </p:sp>
      <p:sp>
        <p:nvSpPr>
          <p:cNvPr id="6" name="Footer Placeholder 5">
            <a:extLst>
              <a:ext uri="{FF2B5EF4-FFF2-40B4-BE49-F238E27FC236}">
                <a16:creationId xmlns:a16="http://schemas.microsoft.com/office/drawing/2014/main" id="{36BA3494-DF2D-6E41-6E13-4F27B5460D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A4A609-A909-4197-BEC5-4096ED07B308}"/>
              </a:ext>
            </a:extLst>
          </p:cNvPr>
          <p:cNvSpPr>
            <a:spLocks noGrp="1"/>
          </p:cNvSpPr>
          <p:nvPr>
            <p:ph type="sldNum" sz="quarter" idx="12"/>
          </p:nvPr>
        </p:nvSpPr>
        <p:spPr/>
        <p:txBody>
          <a:bodyPr/>
          <a:lstStyle/>
          <a:p>
            <a:fld id="{635B9E2D-2229-874D-A19E-F63A729E6CFF}" type="slidenum">
              <a:rPr lang="en-US" smtClean="0"/>
              <a:t>‹#›</a:t>
            </a:fld>
            <a:endParaRPr lang="en-US"/>
          </a:p>
        </p:txBody>
      </p:sp>
    </p:spTree>
    <p:extLst>
      <p:ext uri="{BB962C8B-B14F-4D97-AF65-F5344CB8AC3E}">
        <p14:creationId xmlns:p14="http://schemas.microsoft.com/office/powerpoint/2010/main" val="3670042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712D5-0593-EA52-E817-3B717885C9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02BAED-E634-8736-D328-41F9628F2F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EF9582-B5B0-5259-4021-58118042EE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EAEFD9-4C2C-5760-666A-19823D850E33}"/>
              </a:ext>
            </a:extLst>
          </p:cNvPr>
          <p:cNvSpPr>
            <a:spLocks noGrp="1"/>
          </p:cNvSpPr>
          <p:nvPr>
            <p:ph type="dt" sz="half" idx="10"/>
          </p:nvPr>
        </p:nvSpPr>
        <p:spPr/>
        <p:txBody>
          <a:bodyPr/>
          <a:lstStyle/>
          <a:p>
            <a:fld id="{EBDCAF0E-1CF0-FD46-BC73-94D5C11AB2D9}" type="datetimeFigureOut">
              <a:rPr lang="en-US" smtClean="0"/>
              <a:t>5/2/23</a:t>
            </a:fld>
            <a:endParaRPr lang="en-US"/>
          </a:p>
        </p:txBody>
      </p:sp>
      <p:sp>
        <p:nvSpPr>
          <p:cNvPr id="6" name="Footer Placeholder 5">
            <a:extLst>
              <a:ext uri="{FF2B5EF4-FFF2-40B4-BE49-F238E27FC236}">
                <a16:creationId xmlns:a16="http://schemas.microsoft.com/office/drawing/2014/main" id="{F70EB3B1-9295-C30B-055C-9D3AD58D12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3275B0-AF1A-CEAD-52BA-944BE011F767}"/>
              </a:ext>
            </a:extLst>
          </p:cNvPr>
          <p:cNvSpPr>
            <a:spLocks noGrp="1"/>
          </p:cNvSpPr>
          <p:nvPr>
            <p:ph type="sldNum" sz="quarter" idx="12"/>
          </p:nvPr>
        </p:nvSpPr>
        <p:spPr/>
        <p:txBody>
          <a:bodyPr/>
          <a:lstStyle/>
          <a:p>
            <a:fld id="{635B9E2D-2229-874D-A19E-F63A729E6CFF}" type="slidenum">
              <a:rPr lang="en-US" smtClean="0"/>
              <a:t>‹#›</a:t>
            </a:fld>
            <a:endParaRPr lang="en-US"/>
          </a:p>
        </p:txBody>
      </p:sp>
    </p:spTree>
    <p:extLst>
      <p:ext uri="{BB962C8B-B14F-4D97-AF65-F5344CB8AC3E}">
        <p14:creationId xmlns:p14="http://schemas.microsoft.com/office/powerpoint/2010/main" val="1376979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FD96D9-2590-9246-70C7-13AD94D7C5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FADE53-5AAE-A312-8C75-E13575A809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F8427-1499-3270-4DE6-4BBF072952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DCAF0E-1CF0-FD46-BC73-94D5C11AB2D9}" type="datetimeFigureOut">
              <a:rPr lang="en-US" smtClean="0"/>
              <a:t>5/2/23</a:t>
            </a:fld>
            <a:endParaRPr lang="en-US"/>
          </a:p>
        </p:txBody>
      </p:sp>
      <p:sp>
        <p:nvSpPr>
          <p:cNvPr id="5" name="Footer Placeholder 4">
            <a:extLst>
              <a:ext uri="{FF2B5EF4-FFF2-40B4-BE49-F238E27FC236}">
                <a16:creationId xmlns:a16="http://schemas.microsoft.com/office/drawing/2014/main" id="{CCB8E9A8-5DC1-5245-B4C3-325FDDF483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1D5ACB-9F9F-98EA-9EFE-1BE6835DF2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B9E2D-2229-874D-A19E-F63A729E6CFF}" type="slidenum">
              <a:rPr lang="en-US" smtClean="0"/>
              <a:t>‹#›</a:t>
            </a:fld>
            <a:endParaRPr lang="en-US"/>
          </a:p>
        </p:txBody>
      </p:sp>
    </p:spTree>
    <p:extLst>
      <p:ext uri="{BB962C8B-B14F-4D97-AF65-F5344CB8AC3E}">
        <p14:creationId xmlns:p14="http://schemas.microsoft.com/office/powerpoint/2010/main" val="1808552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uspreventiveservicestaskforce.org/" TargetMode="External"/><Relationship Id="rId2" Type="http://schemas.openxmlformats.org/officeDocument/2006/relationships/hyperlink" Target="https://www.ahajournals.org/doi/suppl/10.1161/01.cir.0000437738.63853.7a"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www.jacc.org/doi/10.1016/j.jacc.2018.11.00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cvdcalculator.co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jamanetwork.com/journals/jamacardiology/article-abstract/2802859"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pubmed.ncbi.nlm.nih.gov/24149819?dopt=Abstract"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pubmed.ncbi.nlm.nih.gov/19903920/"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CABEA-7B16-76FB-41CB-8C2BD41CE2A4}"/>
              </a:ext>
            </a:extLst>
          </p:cNvPr>
          <p:cNvSpPr>
            <a:spLocks noGrp="1"/>
          </p:cNvSpPr>
          <p:nvPr>
            <p:ph type="ctrTitle"/>
          </p:nvPr>
        </p:nvSpPr>
        <p:spPr>
          <a:xfrm>
            <a:off x="1240152" y="966314"/>
            <a:ext cx="9543535" cy="2387600"/>
          </a:xfrm>
        </p:spPr>
        <p:txBody>
          <a:bodyPr>
            <a:normAutofit fontScale="90000"/>
          </a:bodyPr>
          <a:lstStyle/>
          <a:p>
            <a:r>
              <a:rPr lang="en-US" b="1" dirty="0"/>
              <a:t>Teaching 1° Prevention of CVD that is Evidence-based, </a:t>
            </a:r>
            <a:br>
              <a:rPr lang="en-US" b="1" dirty="0"/>
            </a:br>
            <a:r>
              <a:rPr lang="en-US" b="1" dirty="0"/>
              <a:t>Patient-oriented, and FM-aligned</a:t>
            </a:r>
            <a:endParaRPr lang="en-US" dirty="0"/>
          </a:p>
        </p:txBody>
      </p:sp>
      <p:sp>
        <p:nvSpPr>
          <p:cNvPr id="3" name="Subtitle 2">
            <a:extLst>
              <a:ext uri="{FF2B5EF4-FFF2-40B4-BE49-F238E27FC236}">
                <a16:creationId xmlns:a16="http://schemas.microsoft.com/office/drawing/2014/main" id="{A3C35B2A-FCAE-CA2F-E20D-1188A1DAF8CA}"/>
              </a:ext>
            </a:extLst>
          </p:cNvPr>
          <p:cNvSpPr>
            <a:spLocks noGrp="1"/>
          </p:cNvSpPr>
          <p:nvPr>
            <p:ph type="subTitle" idx="1"/>
          </p:nvPr>
        </p:nvSpPr>
        <p:spPr>
          <a:xfrm>
            <a:off x="2700163" y="3602037"/>
            <a:ext cx="2732690" cy="2472941"/>
          </a:xfrm>
        </p:spPr>
        <p:txBody>
          <a:bodyPr>
            <a:noAutofit/>
          </a:bodyPr>
          <a:lstStyle/>
          <a:p>
            <a:pPr algn="l">
              <a:spcBef>
                <a:spcPts val="400"/>
              </a:spcBef>
            </a:pPr>
            <a:r>
              <a:rPr lang="en-US" sz="2000" dirty="0"/>
              <a:t>Bill Cayley</a:t>
            </a:r>
          </a:p>
          <a:p>
            <a:pPr algn="l">
              <a:spcBef>
                <a:spcPts val="400"/>
              </a:spcBef>
            </a:pPr>
            <a:r>
              <a:rPr lang="en-US" sz="2000" dirty="0"/>
              <a:t>Jake </a:t>
            </a:r>
            <a:r>
              <a:rPr lang="en-US" sz="2000" dirty="0" err="1"/>
              <a:t>Prunuske</a:t>
            </a:r>
            <a:endParaRPr lang="en-US" sz="2000" dirty="0"/>
          </a:p>
          <a:p>
            <a:pPr algn="l">
              <a:spcBef>
                <a:spcPts val="400"/>
              </a:spcBef>
            </a:pPr>
            <a:r>
              <a:rPr lang="en-US" sz="2000" dirty="0"/>
              <a:t>Kate Rowland</a:t>
            </a:r>
          </a:p>
          <a:p>
            <a:pPr algn="l">
              <a:spcBef>
                <a:spcPts val="400"/>
              </a:spcBef>
            </a:pPr>
            <a:r>
              <a:rPr lang="en-US" sz="2000" dirty="0"/>
              <a:t>Josh Steinberg</a:t>
            </a:r>
          </a:p>
          <a:p>
            <a:pPr algn="l">
              <a:spcBef>
                <a:spcPts val="400"/>
              </a:spcBef>
            </a:pPr>
            <a:r>
              <a:rPr lang="en-US" sz="2000" dirty="0"/>
              <a:t>Stephen Wilson</a:t>
            </a:r>
          </a:p>
        </p:txBody>
      </p:sp>
      <p:sp>
        <p:nvSpPr>
          <p:cNvPr id="5" name="Subtitle 2">
            <a:extLst>
              <a:ext uri="{FF2B5EF4-FFF2-40B4-BE49-F238E27FC236}">
                <a16:creationId xmlns:a16="http://schemas.microsoft.com/office/drawing/2014/main" id="{25487D24-F8BC-575E-9E97-A5FD65204E5B}"/>
              </a:ext>
            </a:extLst>
          </p:cNvPr>
          <p:cNvSpPr txBox="1">
            <a:spLocks/>
          </p:cNvSpPr>
          <p:nvPr/>
        </p:nvSpPr>
        <p:spPr>
          <a:xfrm>
            <a:off x="5838922" y="3604281"/>
            <a:ext cx="3783724" cy="247294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400"/>
              </a:spcBef>
            </a:pPr>
            <a:r>
              <a:rPr lang="en-US" sz="2000" dirty="0"/>
              <a:t>University of Wisconsin</a:t>
            </a:r>
          </a:p>
          <a:p>
            <a:pPr algn="r">
              <a:spcBef>
                <a:spcPts val="400"/>
              </a:spcBef>
            </a:pPr>
            <a:r>
              <a:rPr lang="en-US" sz="2000" dirty="0"/>
              <a:t>Medical College of Wisconsin</a:t>
            </a:r>
          </a:p>
          <a:p>
            <a:pPr algn="r">
              <a:spcBef>
                <a:spcPts val="400"/>
              </a:spcBef>
            </a:pPr>
            <a:r>
              <a:rPr lang="en-US" sz="2000" dirty="0"/>
              <a:t>Rush Medical College</a:t>
            </a:r>
          </a:p>
          <a:p>
            <a:pPr algn="r">
              <a:spcBef>
                <a:spcPts val="400"/>
              </a:spcBef>
            </a:pPr>
            <a:r>
              <a:rPr lang="en-US" sz="2000" dirty="0"/>
              <a:t>UHS Wilson FMR &amp; SUNY Upstate</a:t>
            </a:r>
          </a:p>
          <a:p>
            <a:pPr algn="r">
              <a:spcBef>
                <a:spcPts val="400"/>
              </a:spcBef>
            </a:pPr>
            <a:r>
              <a:rPr lang="en-US" sz="2000" dirty="0"/>
              <a:t>Boston University </a:t>
            </a:r>
            <a:r>
              <a:rPr lang="en-US" sz="2000" dirty="0" err="1"/>
              <a:t>Chobanian</a:t>
            </a:r>
            <a:r>
              <a:rPr lang="en-US" sz="2000" dirty="0"/>
              <a:t> &amp; Avedisian School of Medicine </a:t>
            </a:r>
          </a:p>
        </p:txBody>
      </p:sp>
      <p:sp>
        <p:nvSpPr>
          <p:cNvPr id="6" name="TextBox 5">
            <a:extLst>
              <a:ext uri="{FF2B5EF4-FFF2-40B4-BE49-F238E27FC236}">
                <a16:creationId xmlns:a16="http://schemas.microsoft.com/office/drawing/2014/main" id="{D602FA30-99B6-926F-42A4-29C713FC4F83}"/>
              </a:ext>
            </a:extLst>
          </p:cNvPr>
          <p:cNvSpPr txBox="1"/>
          <p:nvPr/>
        </p:nvSpPr>
        <p:spPr>
          <a:xfrm>
            <a:off x="3437547" y="5805219"/>
            <a:ext cx="5316905" cy="369332"/>
          </a:xfrm>
          <a:prstGeom prst="rect">
            <a:avLst/>
          </a:prstGeom>
          <a:noFill/>
        </p:spPr>
        <p:txBody>
          <a:bodyPr wrap="none" rtlCol="0">
            <a:spAutoFit/>
          </a:bodyPr>
          <a:lstStyle/>
          <a:p>
            <a:r>
              <a:rPr lang="en-US" sz="1800" dirty="0"/>
              <a:t>from the STFM Evidence-Based Medicine Collaborative</a:t>
            </a:r>
          </a:p>
        </p:txBody>
      </p:sp>
    </p:spTree>
    <p:extLst>
      <p:ext uri="{BB962C8B-B14F-4D97-AF65-F5344CB8AC3E}">
        <p14:creationId xmlns:p14="http://schemas.microsoft.com/office/powerpoint/2010/main" val="3260541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00295"/>
            <a:ext cx="9982200" cy="1325563"/>
          </a:xfrm>
        </p:spPr>
        <p:txBody>
          <a:bodyPr/>
          <a:lstStyle/>
          <a:p>
            <a:r>
              <a:rPr lang="en-US" b="1" dirty="0"/>
              <a:t>   </a:t>
            </a:r>
            <a:r>
              <a:rPr lang="en-US" sz="4800" b="1" dirty="0" err="1"/>
              <a:t>bjectives</a:t>
            </a:r>
            <a:endParaRPr lang="en-US" b="1" dirty="0"/>
          </a:p>
        </p:txBody>
      </p:sp>
      <p:sp>
        <p:nvSpPr>
          <p:cNvPr id="3" name="Content Placeholder 2"/>
          <p:cNvSpPr>
            <a:spLocks noGrp="1"/>
          </p:cNvSpPr>
          <p:nvPr>
            <p:ph idx="1"/>
          </p:nvPr>
        </p:nvSpPr>
        <p:spPr>
          <a:xfrm>
            <a:off x="1371600" y="1825625"/>
            <a:ext cx="9982200" cy="4351338"/>
          </a:xfrm>
        </p:spPr>
        <p:txBody>
          <a:bodyPr>
            <a:normAutofit/>
          </a:bodyPr>
          <a:lstStyle/>
          <a:p>
            <a:pPr marL="0" indent="0">
              <a:buNone/>
            </a:pPr>
            <a:r>
              <a:rPr lang="en-US" dirty="0"/>
              <a:t>Active participants will </a:t>
            </a:r>
          </a:p>
          <a:p>
            <a:pPr marL="514350" indent="-514350">
              <a:buAutoNum type="arabicParenR"/>
            </a:pPr>
            <a:r>
              <a:rPr lang="en-US" dirty="0"/>
              <a:t>have used old and new point-of-care CV risk calculators, and be able to teach the strengths, weaknesses, and value of each</a:t>
            </a:r>
          </a:p>
          <a:p>
            <a:pPr marL="514350" indent="-514350">
              <a:buAutoNum type="arabicParenR"/>
            </a:pPr>
            <a:r>
              <a:rPr lang="en-US" dirty="0"/>
              <a:t>have practiced through role plays and small group work how to address several common (and irksome!) misconceptions and misapplications disease-oriented expert opinion recommendations</a:t>
            </a:r>
          </a:p>
          <a:p>
            <a:pPr marL="514350" indent="-514350">
              <a:buAutoNum type="arabicParenR"/>
            </a:pPr>
            <a:r>
              <a:rPr lang="en-US" dirty="0"/>
              <a:t>be able to champion patient-oriented, evidence-based prevention of CVD with learners and colleagues back home in practice</a:t>
            </a:r>
          </a:p>
          <a:p>
            <a:pPr marL="0" indent="0">
              <a:buNone/>
            </a:pPr>
            <a:endParaRPr lang="en-US" dirty="0"/>
          </a:p>
        </p:txBody>
      </p:sp>
      <p:pic>
        <p:nvPicPr>
          <p:cNvPr id="1026" name="Picture 2" descr="Objective Icon Png at Vectorified.com | Collection of Objective Ic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52" y="0"/>
            <a:ext cx="1491834" cy="1345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62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17E84-4353-66A7-70E2-1CDF0520AA6D}"/>
              </a:ext>
            </a:extLst>
          </p:cNvPr>
          <p:cNvSpPr>
            <a:spLocks noGrp="1"/>
          </p:cNvSpPr>
          <p:nvPr>
            <p:ph type="title"/>
          </p:nvPr>
        </p:nvSpPr>
        <p:spPr>
          <a:xfrm>
            <a:off x="838200" y="0"/>
            <a:ext cx="10515600" cy="1325563"/>
          </a:xfrm>
        </p:spPr>
        <p:txBody>
          <a:bodyPr/>
          <a:lstStyle/>
          <a:p>
            <a:r>
              <a:rPr lang="en-US" b="1" dirty="0">
                <a:latin typeface="+mn-lt"/>
              </a:rPr>
              <a:t>Agenda, </a:t>
            </a:r>
            <a:r>
              <a:rPr lang="en-US" b="1" dirty="0">
                <a:solidFill>
                  <a:srgbClr val="0070C0"/>
                </a:solidFill>
                <a:latin typeface="+mn-lt"/>
              </a:rPr>
              <a:t>Approach, </a:t>
            </a:r>
            <a:r>
              <a:rPr lang="en-US" b="1" dirty="0">
                <a:latin typeface="+mn-lt"/>
              </a:rPr>
              <a:t>and </a:t>
            </a:r>
            <a:r>
              <a:rPr lang="en-US" b="1" dirty="0">
                <a:solidFill>
                  <a:srgbClr val="7030A0"/>
                </a:solidFill>
                <a:latin typeface="+mn-lt"/>
              </a:rPr>
              <a:t>Goal</a:t>
            </a:r>
            <a:r>
              <a:rPr lang="en-US" b="1" dirty="0">
                <a:latin typeface="+mn-lt"/>
              </a:rPr>
              <a:t>	</a:t>
            </a:r>
          </a:p>
        </p:txBody>
      </p:sp>
      <p:sp>
        <p:nvSpPr>
          <p:cNvPr id="3" name="Content Placeholder 2">
            <a:extLst>
              <a:ext uri="{FF2B5EF4-FFF2-40B4-BE49-F238E27FC236}">
                <a16:creationId xmlns:a16="http://schemas.microsoft.com/office/drawing/2014/main" id="{C481548B-F821-B612-4CC8-9CD85C46055F}"/>
              </a:ext>
            </a:extLst>
          </p:cNvPr>
          <p:cNvSpPr>
            <a:spLocks noGrp="1"/>
          </p:cNvSpPr>
          <p:nvPr>
            <p:ph idx="1"/>
          </p:nvPr>
        </p:nvSpPr>
        <p:spPr>
          <a:xfrm>
            <a:off x="943707" y="1174993"/>
            <a:ext cx="10515600" cy="3261083"/>
          </a:xfrm>
        </p:spPr>
        <p:txBody>
          <a:bodyPr/>
          <a:lstStyle/>
          <a:p>
            <a:pPr marL="0" indent="0">
              <a:buNone/>
            </a:pPr>
            <a:r>
              <a:rPr lang="en-US" dirty="0">
                <a:solidFill>
                  <a:srgbClr val="0070C0"/>
                </a:solidFill>
              </a:rPr>
              <a:t>We will accomplish more by sharing our knowledge and strategies than by lecturing</a:t>
            </a:r>
          </a:p>
          <a:p>
            <a:pPr marL="0" indent="0">
              <a:buNone/>
            </a:pPr>
            <a:r>
              <a:rPr lang="en-US" dirty="0"/>
              <a:t>Case-based with brief small group work </a:t>
            </a:r>
          </a:p>
          <a:p>
            <a:pPr marL="0" indent="0">
              <a:buNone/>
            </a:pPr>
            <a:r>
              <a:rPr lang="en-US" dirty="0"/>
              <a:t>Discussions in and arising from small groups</a:t>
            </a:r>
          </a:p>
          <a:p>
            <a:pPr marL="0" indent="0">
              <a:buNone/>
            </a:pPr>
            <a:endParaRPr lang="en-US" sz="1000" dirty="0"/>
          </a:p>
          <a:p>
            <a:pPr marL="0" indent="0">
              <a:buNone/>
            </a:pPr>
            <a:r>
              <a:rPr lang="en-US" dirty="0">
                <a:solidFill>
                  <a:srgbClr val="0070C0"/>
                </a:solidFill>
              </a:rPr>
              <a:t>We will add and highlight points on family medicine’s strengths of being patient-oriented and evidence-based</a:t>
            </a:r>
          </a:p>
        </p:txBody>
      </p:sp>
      <p:pic>
        <p:nvPicPr>
          <p:cNvPr id="4" name="Picture 2" descr="personal goals clipart - Clip Art Library"/>
          <p:cNvPicPr>
            <a:picLocks noChangeAspect="1" noChangeArrowheads="1"/>
          </p:cNvPicPr>
          <p:nvPr/>
        </p:nvPicPr>
        <p:blipFill rotWithShape="1">
          <a:blip r:embed="rId2">
            <a:extLst>
              <a:ext uri="{28A0092B-C50C-407E-A947-70E740481C1C}">
                <a14:useLocalDpi xmlns:a14="http://schemas.microsoft.com/office/drawing/2010/main" val="0"/>
              </a:ext>
            </a:extLst>
          </a:blip>
          <a:srcRect l="19579" t="1820" r="5785" b="1757"/>
          <a:stretch/>
        </p:blipFill>
        <p:spPr bwMode="auto">
          <a:xfrm>
            <a:off x="1022669" y="4436076"/>
            <a:ext cx="1820236" cy="23515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9E2B3B8-496F-C360-3EA9-A98A59A81979}"/>
              </a:ext>
            </a:extLst>
          </p:cNvPr>
          <p:cNvSpPr txBox="1"/>
          <p:nvPr/>
        </p:nvSpPr>
        <p:spPr>
          <a:xfrm>
            <a:off x="2948412" y="4337219"/>
            <a:ext cx="7678399" cy="954107"/>
          </a:xfrm>
          <a:prstGeom prst="rect">
            <a:avLst/>
          </a:prstGeom>
          <a:noFill/>
        </p:spPr>
        <p:txBody>
          <a:bodyPr wrap="square" rtlCol="0">
            <a:spAutoFit/>
          </a:bodyPr>
          <a:lstStyle/>
          <a:p>
            <a:r>
              <a:rPr lang="en-US" sz="2800" dirty="0">
                <a:solidFill>
                  <a:srgbClr val="7030A0"/>
                </a:solidFill>
              </a:rPr>
              <a:t>Everyone leaves with evidence, tools, and strategies for their teaching back home</a:t>
            </a:r>
          </a:p>
        </p:txBody>
      </p:sp>
    </p:spTree>
    <p:extLst>
      <p:ext uri="{BB962C8B-B14F-4D97-AF65-F5344CB8AC3E}">
        <p14:creationId xmlns:p14="http://schemas.microsoft.com/office/powerpoint/2010/main" val="281605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17E84-4353-66A7-70E2-1CDF0520AA6D}"/>
              </a:ext>
            </a:extLst>
          </p:cNvPr>
          <p:cNvSpPr>
            <a:spLocks noGrp="1"/>
          </p:cNvSpPr>
          <p:nvPr>
            <p:ph type="title"/>
          </p:nvPr>
        </p:nvSpPr>
        <p:spPr/>
        <p:txBody>
          <a:bodyPr/>
          <a:lstStyle/>
          <a:p>
            <a:r>
              <a:rPr lang="en-US" b="1" dirty="0">
                <a:latin typeface="+mn-lt"/>
              </a:rPr>
              <a:t>Audience	</a:t>
            </a:r>
          </a:p>
        </p:txBody>
      </p:sp>
      <p:sp>
        <p:nvSpPr>
          <p:cNvPr id="3" name="Content Placeholder 2">
            <a:extLst>
              <a:ext uri="{FF2B5EF4-FFF2-40B4-BE49-F238E27FC236}">
                <a16:creationId xmlns:a16="http://schemas.microsoft.com/office/drawing/2014/main" id="{C481548B-F821-B612-4CC8-9CD85C46055F}"/>
              </a:ext>
            </a:extLst>
          </p:cNvPr>
          <p:cNvSpPr>
            <a:spLocks noGrp="1"/>
          </p:cNvSpPr>
          <p:nvPr>
            <p:ph idx="1"/>
          </p:nvPr>
        </p:nvSpPr>
        <p:spPr/>
        <p:txBody>
          <a:bodyPr/>
          <a:lstStyle/>
          <a:p>
            <a:pPr marL="0" indent="0">
              <a:buNone/>
            </a:pPr>
            <a:r>
              <a:rPr lang="en-US" dirty="0"/>
              <a:t>Lots of teaching talent and experience in the room</a:t>
            </a:r>
          </a:p>
          <a:p>
            <a:pPr marL="0" indent="0">
              <a:buNone/>
            </a:pPr>
            <a:r>
              <a:rPr lang="en-US" dirty="0"/>
              <a:t>How many years have you been faculty?</a:t>
            </a:r>
          </a:p>
          <a:p>
            <a:pPr lvl="1"/>
            <a:r>
              <a:rPr lang="en-US" dirty="0"/>
              <a:t>0-5</a:t>
            </a:r>
          </a:p>
          <a:p>
            <a:pPr lvl="1"/>
            <a:r>
              <a:rPr lang="en-US" dirty="0"/>
              <a:t>5-10</a:t>
            </a:r>
          </a:p>
          <a:p>
            <a:pPr lvl="1"/>
            <a:r>
              <a:rPr lang="en-US" dirty="0"/>
              <a:t>10-20</a:t>
            </a:r>
          </a:p>
          <a:p>
            <a:pPr lvl="1"/>
            <a:r>
              <a:rPr lang="en-US" dirty="0"/>
              <a:t>&gt;20</a:t>
            </a:r>
          </a:p>
          <a:p>
            <a:pPr marL="0" indent="0">
              <a:buNone/>
            </a:pPr>
            <a:r>
              <a:rPr lang="en-US" dirty="0"/>
              <a:t>Why did you choose this seminar?  </a:t>
            </a:r>
          </a:p>
          <a:p>
            <a:pPr marL="0" indent="0">
              <a:buNone/>
            </a:pPr>
            <a:r>
              <a:rPr lang="en-US" b="1" i="1" dirty="0"/>
              <a:t>[I’m worried this question might take up time we don’t have. –JS]</a:t>
            </a:r>
          </a:p>
          <a:p>
            <a:pPr lvl="1"/>
            <a:endParaRPr lang="en-US" dirty="0"/>
          </a:p>
        </p:txBody>
      </p:sp>
      <p:pic>
        <p:nvPicPr>
          <p:cNvPr id="2052" name="Picture 4" descr="No More Business Presentation Stage F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5495" y="0"/>
            <a:ext cx="2136505" cy="143655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diversityfellowship.charlotte.edu/sites/diversityfellowship.charlotte.edu/files/media/small%20group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5495" y="1436558"/>
            <a:ext cx="2136505" cy="1426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41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17E84-4353-66A7-70E2-1CDF0520AA6D}"/>
              </a:ext>
            </a:extLst>
          </p:cNvPr>
          <p:cNvSpPr>
            <a:spLocks noGrp="1"/>
          </p:cNvSpPr>
          <p:nvPr>
            <p:ph type="title"/>
          </p:nvPr>
        </p:nvSpPr>
        <p:spPr/>
        <p:txBody>
          <a:bodyPr/>
          <a:lstStyle/>
          <a:p>
            <a:r>
              <a:rPr lang="en-US" b="1" dirty="0">
                <a:latin typeface="+mn-lt"/>
              </a:rPr>
              <a:t>Audience	</a:t>
            </a:r>
          </a:p>
        </p:txBody>
      </p:sp>
      <p:sp>
        <p:nvSpPr>
          <p:cNvPr id="3" name="Content Placeholder 2">
            <a:extLst>
              <a:ext uri="{FF2B5EF4-FFF2-40B4-BE49-F238E27FC236}">
                <a16:creationId xmlns:a16="http://schemas.microsoft.com/office/drawing/2014/main" id="{C481548B-F821-B612-4CC8-9CD85C46055F}"/>
              </a:ext>
            </a:extLst>
          </p:cNvPr>
          <p:cNvSpPr>
            <a:spLocks noGrp="1"/>
          </p:cNvSpPr>
          <p:nvPr>
            <p:ph idx="1"/>
          </p:nvPr>
        </p:nvSpPr>
        <p:spPr>
          <a:xfrm>
            <a:off x="838200" y="1825625"/>
            <a:ext cx="10515600" cy="4525748"/>
          </a:xfrm>
        </p:spPr>
        <p:txBody>
          <a:bodyPr>
            <a:normAutofit lnSpcReduction="10000"/>
          </a:bodyPr>
          <a:lstStyle/>
          <a:p>
            <a:pPr marL="0" indent="0">
              <a:buNone/>
            </a:pPr>
            <a:r>
              <a:rPr lang="en-US" dirty="0"/>
              <a:t>Lots of teaching talent and experience in the room</a:t>
            </a:r>
          </a:p>
          <a:p>
            <a:pPr marL="0" indent="0">
              <a:buNone/>
            </a:pPr>
            <a:r>
              <a:rPr lang="en-US" dirty="0"/>
              <a:t>Primary educational role?</a:t>
            </a:r>
          </a:p>
          <a:p>
            <a:pPr marL="0" indent="0">
              <a:buNone/>
            </a:pPr>
            <a:r>
              <a:rPr lang="en-US" dirty="0"/>
              <a:t>	med school educator</a:t>
            </a:r>
          </a:p>
          <a:p>
            <a:pPr marL="0" indent="0">
              <a:buNone/>
            </a:pPr>
            <a:r>
              <a:rPr lang="en-US" dirty="0"/>
              <a:t>	residency educator</a:t>
            </a:r>
          </a:p>
          <a:p>
            <a:pPr marL="0" indent="0">
              <a:buNone/>
            </a:pPr>
            <a:r>
              <a:rPr lang="en-US" dirty="0"/>
              <a:t>How many years have you been faculty?</a:t>
            </a:r>
          </a:p>
          <a:p>
            <a:pPr marL="0" indent="0">
              <a:buNone/>
            </a:pPr>
            <a:r>
              <a:rPr lang="en-US" dirty="0"/>
              <a:t>	0-5 years</a:t>
            </a:r>
          </a:p>
          <a:p>
            <a:pPr marL="0" indent="0">
              <a:buNone/>
            </a:pPr>
            <a:r>
              <a:rPr lang="en-US" dirty="0"/>
              <a:t>	5-10</a:t>
            </a:r>
          </a:p>
          <a:p>
            <a:pPr marL="0" indent="0">
              <a:buNone/>
            </a:pPr>
            <a:r>
              <a:rPr lang="en-US" dirty="0"/>
              <a:t>	10-20</a:t>
            </a:r>
          </a:p>
          <a:p>
            <a:pPr marL="0" indent="0">
              <a:buNone/>
            </a:pPr>
            <a:r>
              <a:rPr lang="en-US" dirty="0"/>
              <a:t>	&gt;20</a:t>
            </a:r>
          </a:p>
          <a:p>
            <a:pPr lvl="1"/>
            <a:endParaRPr lang="en-US" dirty="0"/>
          </a:p>
        </p:txBody>
      </p:sp>
      <p:pic>
        <p:nvPicPr>
          <p:cNvPr id="2052" name="Picture 4" descr="No More Business Presentation Stage Fr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5495" y="0"/>
            <a:ext cx="2136505" cy="143655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diversityfellowship.charlotte.edu/sites/diversityfellowship.charlotte.edu/files/media/small%20group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5495" y="1436558"/>
            <a:ext cx="2136505" cy="1426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32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2627C-CE02-8F91-C4F9-627BB3E52F4A}"/>
              </a:ext>
            </a:extLst>
          </p:cNvPr>
          <p:cNvSpPr>
            <a:spLocks noGrp="1"/>
          </p:cNvSpPr>
          <p:nvPr>
            <p:ph type="title"/>
          </p:nvPr>
        </p:nvSpPr>
        <p:spPr/>
        <p:txBody>
          <a:bodyPr/>
          <a:lstStyle/>
          <a:p>
            <a:r>
              <a:rPr lang="en-US" b="1" dirty="0">
                <a:latin typeface="+mn-lt"/>
              </a:rPr>
              <a:t>Small group activity	</a:t>
            </a:r>
          </a:p>
        </p:txBody>
      </p:sp>
      <p:sp>
        <p:nvSpPr>
          <p:cNvPr id="3" name="Content Placeholder 2">
            <a:extLst>
              <a:ext uri="{FF2B5EF4-FFF2-40B4-BE49-F238E27FC236}">
                <a16:creationId xmlns:a16="http://schemas.microsoft.com/office/drawing/2014/main" id="{87C9DA1F-5CC4-D9D5-7718-39E3751C7DC0}"/>
              </a:ext>
            </a:extLst>
          </p:cNvPr>
          <p:cNvSpPr>
            <a:spLocks noGrp="1"/>
          </p:cNvSpPr>
          <p:nvPr>
            <p:ph idx="1"/>
          </p:nvPr>
        </p:nvSpPr>
        <p:spPr/>
        <p:txBody>
          <a:bodyPr/>
          <a:lstStyle/>
          <a:p>
            <a:r>
              <a:rPr lang="en-US" dirty="0"/>
              <a:t>Everyone gets vignettes of teaching cases and situations </a:t>
            </a:r>
          </a:p>
          <a:p>
            <a:r>
              <a:rPr lang="en-US" dirty="0"/>
              <a:t>Work on your case for 5 minutes</a:t>
            </a:r>
          </a:p>
          <a:p>
            <a:r>
              <a:rPr lang="en-US" dirty="0"/>
              <a:t>Then groups will report to the whole audience </a:t>
            </a:r>
          </a:p>
          <a:p>
            <a:r>
              <a:rPr lang="en-US" dirty="0"/>
              <a:t>Present your case</a:t>
            </a:r>
          </a:p>
          <a:p>
            <a:r>
              <a:rPr lang="en-US" dirty="0"/>
              <a:t>Present the issues you noted and how you would teach them</a:t>
            </a:r>
          </a:p>
          <a:p>
            <a:r>
              <a:rPr lang="en-US" dirty="0"/>
              <a:t>Discuss amongst group</a:t>
            </a:r>
          </a:p>
          <a:p>
            <a:r>
              <a:rPr lang="en-US" dirty="0"/>
              <a:t>Facilitators focus on being patient-orientated and evidence-based</a:t>
            </a:r>
          </a:p>
          <a:p>
            <a:r>
              <a:rPr lang="en-US" dirty="0"/>
              <a:t>Move on to next case</a:t>
            </a:r>
          </a:p>
        </p:txBody>
      </p:sp>
      <p:pic>
        <p:nvPicPr>
          <p:cNvPr id="4" name="Picture 8" descr="https://diversityfellowship.charlotte.edu/sites/diversityfellowship.charlotte.edu/files/media/small%20group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5495" y="0"/>
            <a:ext cx="2136505" cy="1426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153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DE393-ABF3-AB5D-6052-40F8858EDF8B}"/>
              </a:ext>
            </a:extLst>
          </p:cNvPr>
          <p:cNvSpPr>
            <a:spLocks noGrp="1"/>
          </p:cNvSpPr>
          <p:nvPr>
            <p:ph type="title"/>
          </p:nvPr>
        </p:nvSpPr>
        <p:spPr/>
        <p:txBody>
          <a:bodyPr/>
          <a:lstStyle/>
          <a:p>
            <a:pPr algn="ctr"/>
            <a:r>
              <a:rPr lang="en-US" dirty="0"/>
              <a:t>Small Group Time</a:t>
            </a:r>
          </a:p>
        </p:txBody>
      </p:sp>
      <p:sp>
        <p:nvSpPr>
          <p:cNvPr id="3" name="Content Placeholder 2">
            <a:extLst>
              <a:ext uri="{FF2B5EF4-FFF2-40B4-BE49-F238E27FC236}">
                <a16:creationId xmlns:a16="http://schemas.microsoft.com/office/drawing/2014/main" id="{C1E2DE13-8519-FC88-6FC7-D1EF19434F94}"/>
              </a:ext>
            </a:extLst>
          </p:cNvPr>
          <p:cNvSpPr>
            <a:spLocks noGrp="1"/>
          </p:cNvSpPr>
          <p:nvPr>
            <p:ph idx="1"/>
          </p:nvPr>
        </p:nvSpPr>
        <p:spPr/>
        <p:txBody>
          <a:bodyPr/>
          <a:lstStyle/>
          <a:p>
            <a:r>
              <a:rPr lang="en-US" dirty="0"/>
              <a:t>Review the case </a:t>
            </a:r>
          </a:p>
          <a:p>
            <a:r>
              <a:rPr lang="en-US" dirty="0"/>
              <a:t>What are the issues that the learner needs to get?</a:t>
            </a:r>
          </a:p>
          <a:p>
            <a:r>
              <a:rPr lang="en-US" dirty="0"/>
              <a:t>How would you teach your learner?</a:t>
            </a:r>
          </a:p>
          <a:p>
            <a:endParaRPr lang="en-US" dirty="0"/>
          </a:p>
          <a:p>
            <a:r>
              <a:rPr lang="en-US" dirty="0"/>
              <a:t>Ready, set, go!</a:t>
            </a:r>
          </a:p>
        </p:txBody>
      </p:sp>
      <p:pic>
        <p:nvPicPr>
          <p:cNvPr id="5" name="Picture 4">
            <a:extLst>
              <a:ext uri="{FF2B5EF4-FFF2-40B4-BE49-F238E27FC236}">
                <a16:creationId xmlns:a16="http://schemas.microsoft.com/office/drawing/2014/main" id="{0CC88A35-96F7-A497-568F-7FEF90B7EB69}"/>
              </a:ext>
            </a:extLst>
          </p:cNvPr>
          <p:cNvPicPr>
            <a:picLocks noChangeAspect="1"/>
          </p:cNvPicPr>
          <p:nvPr/>
        </p:nvPicPr>
        <p:blipFill>
          <a:blip r:embed="rId2"/>
          <a:stretch>
            <a:fillRect/>
          </a:stretch>
        </p:blipFill>
        <p:spPr>
          <a:xfrm>
            <a:off x="3138617" y="3860887"/>
            <a:ext cx="2631988" cy="2631988"/>
          </a:xfrm>
          <a:prstGeom prst="rect">
            <a:avLst/>
          </a:prstGeom>
        </p:spPr>
      </p:pic>
    </p:spTree>
    <p:extLst>
      <p:ext uri="{BB962C8B-B14F-4D97-AF65-F5344CB8AC3E}">
        <p14:creationId xmlns:p14="http://schemas.microsoft.com/office/powerpoint/2010/main" val="5898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84F5C-9111-4330-B2C4-2CB03551A95C}"/>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31F04A9C-AC02-6E06-4E2A-120D8ED11418}"/>
              </a:ext>
            </a:extLst>
          </p:cNvPr>
          <p:cNvSpPr>
            <a:spLocks noGrp="1"/>
          </p:cNvSpPr>
          <p:nvPr>
            <p:ph idx="1"/>
          </p:nvPr>
        </p:nvSpPr>
        <p:spPr>
          <a:xfrm>
            <a:off x="838200" y="1587062"/>
            <a:ext cx="10515600" cy="5044965"/>
          </a:xfrm>
        </p:spPr>
        <p:txBody>
          <a:bodyPr>
            <a:normAutofit fontScale="85000" lnSpcReduction="20000"/>
          </a:bodyPr>
          <a:lstStyle/>
          <a:p>
            <a:pPr marL="0" indent="0">
              <a:lnSpc>
                <a:spcPct val="120000"/>
              </a:lnSpc>
              <a:buNone/>
            </a:pPr>
            <a:r>
              <a:rPr lang="en-US" dirty="0"/>
              <a:t>1a) Student:  I just saw our next pt, a 46 </a:t>
            </a:r>
            <a:r>
              <a:rPr lang="en-US" dirty="0" err="1"/>
              <a:t>y.o</a:t>
            </a:r>
            <a:r>
              <a:rPr lang="en-US" dirty="0"/>
              <a:t>. </a:t>
            </a:r>
            <a:r>
              <a:rPr lang="en-US" dirty="0" err="1"/>
              <a:t>cauc</a:t>
            </a:r>
            <a:r>
              <a:rPr lang="en-US" dirty="0"/>
              <a:t>. woman for screening lab f/up.  Her </a:t>
            </a:r>
            <a:r>
              <a:rPr lang="en-US" dirty="0" err="1"/>
              <a:t>chol</a:t>
            </a:r>
            <a:r>
              <a:rPr lang="en-US" dirty="0"/>
              <a:t> came back 253, HDL 57, LDL 160.  There are big red asterisks next to the numbers in the lab results which the patient saw, too, in MyChart.  I guess we </a:t>
            </a:r>
            <a:r>
              <a:rPr lang="en-US" dirty="0" err="1"/>
              <a:t>gotta</a:t>
            </a:r>
            <a:r>
              <a:rPr lang="en-US" dirty="0"/>
              <a:t> put her on a statin.  I was thinking Atorvastatin 20 mg </a:t>
            </a:r>
            <a:r>
              <a:rPr lang="en-US" dirty="0" err="1"/>
              <a:t>qDay</a:t>
            </a:r>
            <a:r>
              <a:rPr lang="en-US" dirty="0"/>
              <a:t>.  (student doesn’t know to mention: no HTN, no DM, no smoking, SBP 120; ASCVD risk 1.1%)</a:t>
            </a:r>
          </a:p>
          <a:p>
            <a:pPr marL="0" indent="0">
              <a:lnSpc>
                <a:spcPct val="120000"/>
              </a:lnSpc>
              <a:buNone/>
            </a:pPr>
            <a:r>
              <a:rPr lang="en-US" dirty="0"/>
              <a:t>1b) Student:  I just saw our next pt, a 56 </a:t>
            </a:r>
            <a:r>
              <a:rPr lang="en-US" dirty="0" err="1"/>
              <a:t>y.o</a:t>
            </a:r>
            <a:r>
              <a:rPr lang="en-US" dirty="0"/>
              <a:t>. </a:t>
            </a:r>
            <a:r>
              <a:rPr lang="en-US" dirty="0" err="1"/>
              <a:t>cauc</a:t>
            </a:r>
            <a:r>
              <a:rPr lang="en-US" dirty="0"/>
              <a:t>. woman for screening lab f/up.  Her </a:t>
            </a:r>
            <a:r>
              <a:rPr lang="en-US" dirty="0" err="1"/>
              <a:t>chol</a:t>
            </a:r>
            <a:r>
              <a:rPr lang="en-US" dirty="0"/>
              <a:t> came back 153, HDL 35, LDL 101.  No way she needs a statin, right?  (student doesn’t know to mention: HTN on meds, no DM, does smokes, SBP 150; ASCVD risk 10.7%)</a:t>
            </a:r>
          </a:p>
          <a:p>
            <a:pPr marL="0" indent="0">
              <a:lnSpc>
                <a:spcPct val="120000"/>
              </a:lnSpc>
              <a:buNone/>
            </a:pPr>
            <a:endParaRPr lang="en-US" sz="1400" dirty="0"/>
          </a:p>
          <a:p>
            <a:r>
              <a:rPr lang="en-US" dirty="0"/>
              <a:t>What are the issues that the learner needs to get?</a:t>
            </a:r>
          </a:p>
          <a:p>
            <a:r>
              <a:rPr lang="en-US" dirty="0"/>
              <a:t>How would you teach your learner?</a:t>
            </a:r>
          </a:p>
          <a:p>
            <a:r>
              <a:rPr lang="en-US" dirty="0"/>
              <a:t>any broader group discussion</a:t>
            </a:r>
          </a:p>
        </p:txBody>
      </p:sp>
    </p:spTree>
    <p:extLst>
      <p:ext uri="{BB962C8B-B14F-4D97-AF65-F5344CB8AC3E}">
        <p14:creationId xmlns:p14="http://schemas.microsoft.com/office/powerpoint/2010/main" val="411857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667F9-6BBC-443C-3689-5E6BB2E118F3}"/>
              </a:ext>
            </a:extLst>
          </p:cNvPr>
          <p:cNvSpPr>
            <a:spLocks noGrp="1"/>
          </p:cNvSpPr>
          <p:nvPr>
            <p:ph type="title"/>
          </p:nvPr>
        </p:nvSpPr>
        <p:spPr/>
        <p:txBody>
          <a:bodyPr/>
          <a:lstStyle/>
          <a:p>
            <a:r>
              <a:rPr lang="en-US" dirty="0"/>
              <a:t>Case 1 points</a:t>
            </a:r>
          </a:p>
        </p:txBody>
      </p:sp>
      <p:sp>
        <p:nvSpPr>
          <p:cNvPr id="3" name="Content Placeholder 2">
            <a:extLst>
              <a:ext uri="{FF2B5EF4-FFF2-40B4-BE49-F238E27FC236}">
                <a16:creationId xmlns:a16="http://schemas.microsoft.com/office/drawing/2014/main" id="{223395B2-4BA9-3EDB-73B1-A0E44E9CE1B8}"/>
              </a:ext>
            </a:extLst>
          </p:cNvPr>
          <p:cNvSpPr>
            <a:spLocks noGrp="1"/>
          </p:cNvSpPr>
          <p:nvPr>
            <p:ph idx="1"/>
          </p:nvPr>
        </p:nvSpPr>
        <p:spPr>
          <a:xfrm>
            <a:off x="838200" y="1587062"/>
            <a:ext cx="10515600" cy="4905813"/>
          </a:xfrm>
        </p:spPr>
        <p:txBody>
          <a:bodyPr>
            <a:normAutofit/>
          </a:bodyPr>
          <a:lstStyle/>
          <a:p>
            <a:pPr marL="0" indent="0">
              <a:buNone/>
            </a:pPr>
            <a:r>
              <a:rPr lang="en-US" dirty="0"/>
              <a:t>This is the quintessential case</a:t>
            </a:r>
          </a:p>
          <a:p>
            <a:pPr marL="0" indent="0">
              <a:buNone/>
            </a:pPr>
            <a:r>
              <a:rPr lang="en-US" dirty="0"/>
              <a:t>Students come out of </a:t>
            </a:r>
            <a:r>
              <a:rPr lang="en-US" dirty="0" err="1"/>
              <a:t>biochem</a:t>
            </a:r>
            <a:r>
              <a:rPr lang="en-US" dirty="0"/>
              <a:t>-obsessed preclinical sciences all too eager to think that improving cholesterol = improving patient health</a:t>
            </a:r>
          </a:p>
          <a:p>
            <a:pPr marL="0" indent="0">
              <a:buNone/>
            </a:pPr>
            <a:r>
              <a:rPr lang="en-US" dirty="0"/>
              <a:t>Patient with lousy lipids and good risk factors has   1.1% CV 10-yr risk</a:t>
            </a:r>
          </a:p>
          <a:p>
            <a:pPr marL="0" indent="0">
              <a:buNone/>
            </a:pPr>
            <a:r>
              <a:rPr lang="en-US" dirty="0"/>
              <a:t>Patient with good lipids and lousy risk factors has 10.7% CV 10-yr risk</a:t>
            </a:r>
          </a:p>
          <a:p>
            <a:pPr marL="0" indent="0">
              <a:buNone/>
            </a:pPr>
            <a:r>
              <a:rPr lang="en-US" dirty="0"/>
              <a:t>Shifting our learners from focus on disease-oriented molecules and risk factors to patient-oriented outcomes is the first step to enlightenment!</a:t>
            </a:r>
          </a:p>
          <a:p>
            <a:pPr marL="0" indent="0">
              <a:buNone/>
            </a:pPr>
            <a:r>
              <a:rPr lang="en-US" dirty="0"/>
              <a:t>More on this to come.</a:t>
            </a:r>
          </a:p>
          <a:p>
            <a:pPr marL="0" indent="0">
              <a:buNone/>
            </a:pPr>
            <a:r>
              <a:rPr lang="en-US" dirty="0"/>
              <a:t>EBM is not about P values and relative risk, it’s first and foremost about values.   POEMs &gt; DOEs</a:t>
            </a:r>
          </a:p>
        </p:txBody>
      </p:sp>
    </p:spTree>
    <p:extLst>
      <p:ext uri="{BB962C8B-B14F-4D97-AF65-F5344CB8AC3E}">
        <p14:creationId xmlns:p14="http://schemas.microsoft.com/office/powerpoint/2010/main" val="302800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84F5C-9111-4330-B2C4-2CB03551A95C}"/>
              </a:ext>
            </a:extLst>
          </p:cNvPr>
          <p:cNvSpPr>
            <a:spLocks noGrp="1"/>
          </p:cNvSpPr>
          <p:nvPr>
            <p:ph type="title"/>
          </p:nvPr>
        </p:nvSpPr>
        <p:spPr/>
        <p:txBody>
          <a:bodyPr>
            <a:normAutofit/>
          </a:bodyPr>
          <a:lstStyle/>
          <a:p>
            <a:r>
              <a:rPr lang="en-US" dirty="0">
                <a:cs typeface="Calibri"/>
              </a:rPr>
              <a:t>Case 2</a:t>
            </a:r>
          </a:p>
        </p:txBody>
      </p:sp>
      <p:sp>
        <p:nvSpPr>
          <p:cNvPr id="3" name="Content Placeholder 2">
            <a:extLst>
              <a:ext uri="{FF2B5EF4-FFF2-40B4-BE49-F238E27FC236}">
                <a16:creationId xmlns:a16="http://schemas.microsoft.com/office/drawing/2014/main" id="{31F04A9C-AC02-6E06-4E2A-120D8ED11418}"/>
              </a:ext>
            </a:extLst>
          </p:cNvPr>
          <p:cNvSpPr>
            <a:spLocks noGrp="1"/>
          </p:cNvSpPr>
          <p:nvPr>
            <p:ph idx="1"/>
          </p:nvPr>
        </p:nvSpPr>
        <p:spPr/>
        <p:txBody>
          <a:bodyPr vert="horz" lIns="91440" tIns="45720" rIns="91440" bIns="45720" rtlCol="0" anchor="t">
            <a:normAutofit lnSpcReduction="10000"/>
          </a:bodyPr>
          <a:lstStyle/>
          <a:p>
            <a:pPr marL="0" indent="0">
              <a:buNone/>
            </a:pPr>
            <a:r>
              <a:rPr lang="en-US" dirty="0">
                <a:latin typeface="Calibri"/>
                <a:ea typeface="Cambria"/>
                <a:cs typeface="Calibri"/>
              </a:rPr>
              <a:t>Resident:  I just saw a 58 year old woman for follow-up of her </a:t>
            </a:r>
            <a:r>
              <a:rPr lang="en-US" dirty="0">
                <a:ea typeface="Cambria"/>
                <a:cs typeface="Calibri"/>
              </a:rPr>
              <a:t>screening</a:t>
            </a:r>
            <a:r>
              <a:rPr lang="en-US" dirty="0">
                <a:latin typeface="Calibri"/>
                <a:ea typeface="Cambria"/>
                <a:cs typeface="Calibri"/>
              </a:rPr>
              <a:t> labs.  Her A1c is fine, but her lipids and other risk factors give an ASCVD 10-year risk of</a:t>
            </a:r>
            <a:r>
              <a:rPr lang="en-US" dirty="0">
                <a:solidFill>
                  <a:srgbClr val="000000"/>
                </a:solidFill>
                <a:latin typeface="Calibri"/>
                <a:ea typeface="Cambria"/>
                <a:cs typeface="Calibri"/>
              </a:rPr>
              <a:t> 8%</a:t>
            </a:r>
            <a:r>
              <a:rPr lang="en-US" dirty="0">
                <a:latin typeface="Calibri"/>
                <a:ea typeface="Cambria"/>
                <a:cs typeface="Calibri"/>
              </a:rPr>
              <a:t>.  I told her she’s above 7.5% and she </a:t>
            </a:r>
            <a:r>
              <a:rPr lang="en-US" b="1" i="1" dirty="0">
                <a:latin typeface="Calibri"/>
                <a:ea typeface="Cambria"/>
                <a:cs typeface="Calibri"/>
              </a:rPr>
              <a:t>needs</a:t>
            </a:r>
            <a:r>
              <a:rPr lang="en-US" dirty="0">
                <a:latin typeface="Calibri"/>
                <a:ea typeface="Cambria"/>
                <a:cs typeface="Calibri"/>
              </a:rPr>
              <a:t> to be on a statin.  But she really doesn’t want to take another medication, and asked “where’d that 7.5% number come from anyway?”  It’s a good point.  Do we have to treat above 7.5%? </a:t>
            </a:r>
            <a:endParaRPr lang="en-US" dirty="0"/>
          </a:p>
          <a:p>
            <a:endParaRPr lang="en-US" dirty="0"/>
          </a:p>
          <a:p>
            <a:r>
              <a:rPr lang="en-US" dirty="0"/>
              <a:t>What are the issues that the learner needs to get?</a:t>
            </a:r>
          </a:p>
          <a:p>
            <a:r>
              <a:rPr lang="en-US" dirty="0"/>
              <a:t>How would you teach your learner?</a:t>
            </a:r>
          </a:p>
          <a:p>
            <a:r>
              <a:rPr lang="en-US" dirty="0"/>
              <a:t>Any broader group discussion</a:t>
            </a:r>
          </a:p>
        </p:txBody>
      </p:sp>
    </p:spTree>
    <p:extLst>
      <p:ext uri="{BB962C8B-B14F-4D97-AF65-F5344CB8AC3E}">
        <p14:creationId xmlns:p14="http://schemas.microsoft.com/office/powerpoint/2010/main" val="66142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950146" cy="1325563"/>
          </a:xfrm>
        </p:spPr>
        <p:txBody>
          <a:bodyPr>
            <a:normAutofit/>
          </a:bodyPr>
          <a:lstStyle/>
          <a:p>
            <a:pPr lvl="1"/>
            <a:r>
              <a:rPr lang="en-US" sz="4000" dirty="0">
                <a:latin typeface="+mj-lt"/>
              </a:rPr>
              <a:t>Case 2 - "7.5%" risk threshold for considering statin?</a:t>
            </a:r>
          </a:p>
        </p:txBody>
      </p:sp>
      <p:sp>
        <p:nvSpPr>
          <p:cNvPr id="5" name="Content Placeholder 4"/>
          <p:cNvSpPr>
            <a:spLocks noGrp="1"/>
          </p:cNvSpPr>
          <p:nvPr>
            <p:ph idx="1"/>
          </p:nvPr>
        </p:nvSpPr>
        <p:spPr>
          <a:xfrm>
            <a:off x="838200" y="1569308"/>
            <a:ext cx="10515600" cy="4923567"/>
          </a:xfrm>
        </p:spPr>
        <p:txBody>
          <a:bodyPr vert="horz" lIns="91420" tIns="45711" rIns="91420" bIns="45711" rtlCol="0" anchor="t">
            <a:normAutofit lnSpcReduction="10000"/>
          </a:bodyPr>
          <a:lstStyle/>
          <a:p>
            <a:pPr marL="342265" indent="-227965"/>
            <a:r>
              <a:rPr lang="en-US" sz="1800" b="1" dirty="0">
                <a:ea typeface="+mn-lt"/>
                <a:cs typeface="+mn-lt"/>
              </a:rPr>
              <a:t>2013 cholesterol recommendations - 7.3.2.4.  ≥7.5% 10-Year ASCVD Risk.</a:t>
            </a:r>
            <a:r>
              <a:rPr lang="en-US" sz="1800" dirty="0">
                <a:ea typeface="+mn-lt"/>
                <a:cs typeface="+mn-lt"/>
              </a:rPr>
              <a:t> A 10-year ASCVD risk was estimated based on the majority of the participants in AFCAPS/TEXCAPS (average 10-year ASCVD risk approximately 7%) and about one-half the participants in JUPITER (average 10-year ASCVD risk 7.6%).</a:t>
            </a:r>
            <a:endParaRPr lang="en-US" sz="1800" dirty="0">
              <a:cs typeface="Calibri"/>
            </a:endParaRPr>
          </a:p>
          <a:p>
            <a:pPr marL="639445" lvl="1" indent="-227965">
              <a:buFont typeface="Wingdings" pitchFamily="34" charset="0"/>
              <a:buChar char="Ø"/>
            </a:pPr>
            <a:r>
              <a:rPr lang="en-US" sz="1800" dirty="0">
                <a:cs typeface="Calibri"/>
              </a:rPr>
              <a:t>JUPITER- 17802 M&amp;W randomized to rosuvastatin or placebo and followed 5 years for MI, stroke, CV death. </a:t>
            </a:r>
          </a:p>
          <a:p>
            <a:pPr marL="639445" lvl="1" indent="-227965">
              <a:buFont typeface="Wingdings" pitchFamily="34" charset="0"/>
              <a:buChar char="Ø"/>
            </a:pPr>
            <a:r>
              <a:rPr lang="en-US" sz="1800" dirty="0">
                <a:cs typeface="Calibri"/>
              </a:rPr>
              <a:t>AFCAPS/TEXCAPS - 6605 M&amp;W randomized to lovastatin or placebo and followed 5 years for fatal or nonfatal MI, coronary events, CVD events. </a:t>
            </a:r>
          </a:p>
          <a:p>
            <a:pPr marL="342265" indent="-227965">
              <a:buClr>
                <a:srgbClr val="A9A57C"/>
              </a:buClr>
            </a:pPr>
            <a:r>
              <a:rPr lang="en-US" sz="1800" b="1" dirty="0">
                <a:cs typeface="Calibri"/>
              </a:rPr>
              <a:t>Thresholds vary by organization</a:t>
            </a:r>
            <a:r>
              <a:rPr lang="en-US" sz="1800" dirty="0">
                <a:cs typeface="Calibri"/>
              </a:rPr>
              <a:t> </a:t>
            </a:r>
          </a:p>
          <a:p>
            <a:pPr marL="639445" lvl="1" indent="-227965"/>
            <a:r>
              <a:rPr lang="en-US" sz="1800" b="1" dirty="0">
                <a:cs typeface="Calibri"/>
              </a:rPr>
              <a:t>USPSTF:</a:t>
            </a:r>
            <a:r>
              <a:rPr lang="en-US" sz="1800" dirty="0">
                <a:cs typeface="Calibri"/>
              </a:rPr>
              <a:t> For adults aged 40 - 75 years without a history of CVD but with 1 or more CVD risk factors USPSTF recommends use of a moderate-dose statin for prevention of CVD events and mortality if calculated 10-year risk of a cardiovascular event of 10% or greater </a:t>
            </a:r>
            <a:r>
              <a:rPr lang="en-US" sz="1800" i="1" dirty="0">
                <a:cs typeface="Calibri"/>
              </a:rPr>
              <a:t>(Grade B )</a:t>
            </a:r>
            <a:endParaRPr lang="en-US" sz="1800" dirty="0">
              <a:cs typeface="Calibri"/>
            </a:endParaRPr>
          </a:p>
          <a:p>
            <a:pPr marL="639445" lvl="1" indent="-227965">
              <a:buClr>
                <a:srgbClr val="9CBEBD"/>
              </a:buClr>
            </a:pPr>
            <a:r>
              <a:rPr lang="en-US" sz="1800" b="1" dirty="0">
                <a:cs typeface="Calibri"/>
              </a:rPr>
              <a:t>ACC/AHA:</a:t>
            </a:r>
            <a:r>
              <a:rPr lang="en-US" sz="1800" i="1" dirty="0">
                <a:cs typeface="Calibri"/>
              </a:rPr>
              <a:t> "Borderline" risk = 5-7.5%, if "risk enhancers" present then discuss moderate-intensity statin therapy. </a:t>
            </a:r>
          </a:p>
          <a:p>
            <a:pPr marL="400050" indent="-285750">
              <a:buFont typeface="Wingdings" pitchFamily="34" charset="0"/>
              <a:buChar char="Ø"/>
            </a:pPr>
            <a:r>
              <a:rPr lang="en-US" sz="1800" dirty="0">
                <a:cs typeface="Calibri"/>
              </a:rPr>
              <a:t>"7.5%" is a threshold based on rates in "placebo" patients in cholesterol trials, determining the "right" threshold for considering treatment is a matter for patient-centered shared decision. </a:t>
            </a:r>
          </a:p>
          <a:p>
            <a:pPr marL="171450" indent="0">
              <a:spcBef>
                <a:spcPts val="0"/>
              </a:spcBef>
              <a:spcAft>
                <a:spcPts val="500"/>
              </a:spcAft>
              <a:buFont typeface="Wingdings" pitchFamily="34" charset="0"/>
              <a:buChar char="Ø"/>
            </a:pPr>
            <a:endParaRPr lang="en-US" sz="1000" i="1" dirty="0"/>
          </a:p>
          <a:p>
            <a:pPr marL="171450" indent="0">
              <a:spcBef>
                <a:spcPts val="0"/>
              </a:spcBef>
              <a:spcAft>
                <a:spcPts val="500"/>
              </a:spcAft>
              <a:buFont typeface="Wingdings" pitchFamily="34" charset="0"/>
              <a:buChar char="Ø"/>
            </a:pPr>
            <a:r>
              <a:rPr lang="en-US" sz="1000" i="1" dirty="0"/>
              <a:t>2013 Report on the Treatment of Blood Cholesterol to Reduce Atherosclerotic Cardiovascular Disease in Adults: Full Panel Report Supplement.</a:t>
            </a:r>
            <a:r>
              <a:rPr lang="en-US" sz="1000" i="1" dirty="0">
                <a:ea typeface="+mn-lt"/>
                <a:cs typeface="+mn-lt"/>
              </a:rPr>
              <a:t> </a:t>
            </a:r>
            <a:r>
              <a:rPr lang="en-US" sz="1000" dirty="0">
                <a:ea typeface="+mn-lt"/>
                <a:cs typeface="+mn-lt"/>
                <a:hlinkClick r:id="rId2"/>
              </a:rPr>
              <a:t>https://www.ahajournals.org/doi/suppl/10.1161/01.cir.0000437738.63853.7a</a:t>
            </a:r>
            <a:r>
              <a:rPr lang="en-US" sz="1000" dirty="0">
                <a:ea typeface="+mn-lt"/>
                <a:cs typeface="+mn-lt"/>
              </a:rPr>
              <a:t>  </a:t>
            </a:r>
            <a:endParaRPr lang="en-US" sz="1000" i="1" dirty="0">
              <a:solidFill>
                <a:srgbClr val="000000"/>
              </a:solidFill>
              <a:cs typeface="Calibri"/>
            </a:endParaRPr>
          </a:p>
          <a:p>
            <a:pPr marL="171450" indent="0">
              <a:spcBef>
                <a:spcPts val="0"/>
              </a:spcBef>
              <a:spcAft>
                <a:spcPts val="500"/>
              </a:spcAft>
              <a:buFont typeface="Wingdings" pitchFamily="34" charset="0"/>
              <a:buChar char="Ø"/>
            </a:pPr>
            <a:r>
              <a:rPr lang="en-US" sz="1200" dirty="0">
                <a:solidFill>
                  <a:srgbClr val="D25814"/>
                </a:solidFill>
                <a:cs typeface="Calibri"/>
                <a:hlinkClick r:id="rId3"/>
              </a:rPr>
              <a:t>https://uspreventiveservicestaskforce.org/</a:t>
            </a:r>
            <a:endParaRPr lang="en-US" sz="1000" i="1" dirty="0">
              <a:solidFill>
                <a:srgbClr val="000000"/>
              </a:solidFill>
              <a:cs typeface="Calibri"/>
            </a:endParaRPr>
          </a:p>
          <a:p>
            <a:pPr marL="171450" indent="0">
              <a:spcBef>
                <a:spcPts val="0"/>
              </a:spcBef>
              <a:spcAft>
                <a:spcPts val="500"/>
              </a:spcAft>
              <a:buFont typeface="Wingdings" pitchFamily="34" charset="0"/>
              <a:buChar char="Ø"/>
            </a:pPr>
            <a:r>
              <a:rPr lang="en-US" sz="1200" dirty="0">
                <a:ea typeface="+mn-lt"/>
                <a:cs typeface="+mn-lt"/>
              </a:rPr>
              <a:t>2018 AHA/ACC Guideline on the Management of Blood Cholesterol. </a:t>
            </a:r>
            <a:r>
              <a:rPr lang="en-US" sz="1200" dirty="0">
                <a:ea typeface="+mn-lt"/>
                <a:cs typeface="+mn-lt"/>
                <a:hlinkClick r:id="rId4"/>
              </a:rPr>
              <a:t>https://www.jacc.org/doi/10.1016/j.jacc.2018.11.002</a:t>
            </a:r>
            <a:r>
              <a:rPr lang="en-US" sz="1200" dirty="0">
                <a:ea typeface="+mn-lt"/>
                <a:cs typeface="+mn-lt"/>
              </a:rPr>
              <a:t> </a:t>
            </a:r>
            <a:endParaRPr lang="en-US" sz="1200" dirty="0">
              <a:solidFill>
                <a:srgbClr val="D25814"/>
              </a:solidFill>
              <a:cs typeface="Calibri"/>
            </a:endParaRPr>
          </a:p>
        </p:txBody>
      </p:sp>
      <p:pic>
        <p:nvPicPr>
          <p:cNvPr id="2" name="Picture 2">
            <a:extLst>
              <a:ext uri="{FF2B5EF4-FFF2-40B4-BE49-F238E27FC236}">
                <a16:creationId xmlns:a16="http://schemas.microsoft.com/office/drawing/2014/main" id="{61A46BA1-D240-37FC-E05E-BA1F8098207F}"/>
              </a:ext>
            </a:extLst>
          </p:cNvPr>
          <p:cNvPicPr>
            <a:picLocks noChangeAspect="1"/>
          </p:cNvPicPr>
          <p:nvPr/>
        </p:nvPicPr>
        <p:blipFill>
          <a:blip r:embed="rId5"/>
          <a:stretch>
            <a:fillRect/>
          </a:stretch>
        </p:blipFill>
        <p:spPr>
          <a:xfrm>
            <a:off x="11260284" y="4679837"/>
            <a:ext cx="661950" cy="2004900"/>
          </a:xfrm>
          <a:prstGeom prst="rect">
            <a:avLst/>
          </a:prstGeom>
        </p:spPr>
      </p:pic>
    </p:spTree>
    <p:extLst>
      <p:ext uri="{BB962C8B-B14F-4D97-AF65-F5344CB8AC3E}">
        <p14:creationId xmlns:p14="http://schemas.microsoft.com/office/powerpoint/2010/main" val="118145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CABEA-7B16-76FB-41CB-8C2BD41CE2A4}"/>
              </a:ext>
            </a:extLst>
          </p:cNvPr>
          <p:cNvSpPr>
            <a:spLocks noGrp="1"/>
          </p:cNvSpPr>
          <p:nvPr>
            <p:ph type="ctrTitle"/>
          </p:nvPr>
        </p:nvSpPr>
        <p:spPr>
          <a:xfrm>
            <a:off x="949411" y="2518676"/>
            <a:ext cx="10293178" cy="2387600"/>
          </a:xfrm>
        </p:spPr>
        <p:txBody>
          <a:bodyPr>
            <a:normAutofit fontScale="90000"/>
          </a:bodyPr>
          <a:lstStyle/>
          <a:p>
            <a:r>
              <a:rPr lang="en-US" dirty="0"/>
              <a:t>Using EBM to teach hyperlipidemia</a:t>
            </a:r>
            <a:br>
              <a:rPr lang="en-US" dirty="0"/>
            </a:br>
            <a:r>
              <a:rPr lang="en-US" dirty="0"/>
              <a:t>and</a:t>
            </a:r>
            <a:br>
              <a:rPr lang="en-US" dirty="0"/>
            </a:br>
            <a:r>
              <a:rPr lang="en-US" dirty="0"/>
              <a:t>Hyperlipidemia to teach EBM</a:t>
            </a:r>
          </a:p>
        </p:txBody>
      </p:sp>
      <p:sp>
        <p:nvSpPr>
          <p:cNvPr id="7" name="Subtitle 6">
            <a:extLst>
              <a:ext uri="{FF2B5EF4-FFF2-40B4-BE49-F238E27FC236}">
                <a16:creationId xmlns:a16="http://schemas.microsoft.com/office/drawing/2014/main" id="{0F61A326-D6D8-0CEE-8F2E-352C70E86ECA}"/>
              </a:ext>
            </a:extLst>
          </p:cNvPr>
          <p:cNvSpPr>
            <a:spLocks noGrp="1"/>
          </p:cNvSpPr>
          <p:nvPr>
            <p:ph type="subTitle" idx="1"/>
          </p:nvPr>
        </p:nvSpPr>
        <p:spPr>
          <a:xfrm>
            <a:off x="1610498" y="710556"/>
            <a:ext cx="9144000" cy="1655762"/>
          </a:xfrm>
        </p:spPr>
        <p:txBody>
          <a:bodyPr anchor="b">
            <a:normAutofit/>
          </a:bodyPr>
          <a:lstStyle/>
          <a:p>
            <a:r>
              <a:rPr lang="en-US" sz="2800" dirty="0"/>
              <a:t>another way to think of it...</a:t>
            </a:r>
          </a:p>
        </p:txBody>
      </p:sp>
    </p:spTree>
    <p:extLst>
      <p:ext uri="{BB962C8B-B14F-4D97-AF65-F5344CB8AC3E}">
        <p14:creationId xmlns:p14="http://schemas.microsoft.com/office/powerpoint/2010/main" val="32477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667F9-6BBC-443C-3689-5E6BB2E118F3}"/>
              </a:ext>
            </a:extLst>
          </p:cNvPr>
          <p:cNvSpPr>
            <a:spLocks noGrp="1"/>
          </p:cNvSpPr>
          <p:nvPr>
            <p:ph type="title"/>
          </p:nvPr>
        </p:nvSpPr>
        <p:spPr>
          <a:xfrm>
            <a:off x="838200" y="352768"/>
            <a:ext cx="10690654" cy="1325563"/>
          </a:xfrm>
        </p:spPr>
        <p:txBody>
          <a:bodyPr>
            <a:normAutofit/>
          </a:bodyPr>
          <a:lstStyle/>
          <a:p>
            <a:r>
              <a:rPr lang="en-US" dirty="0">
                <a:cs typeface="Calibri"/>
              </a:rPr>
              <a:t>Case 2 – how certain are you of the numbers?</a:t>
            </a:r>
          </a:p>
        </p:txBody>
      </p:sp>
      <p:sp>
        <p:nvSpPr>
          <p:cNvPr id="3" name="Content Placeholder 2">
            <a:extLst>
              <a:ext uri="{FF2B5EF4-FFF2-40B4-BE49-F238E27FC236}">
                <a16:creationId xmlns:a16="http://schemas.microsoft.com/office/drawing/2014/main" id="{223395B2-4BA9-3EDB-73B1-A0E44E9CE1B8}"/>
              </a:ext>
            </a:extLst>
          </p:cNvPr>
          <p:cNvSpPr>
            <a:spLocks noGrp="1"/>
          </p:cNvSpPr>
          <p:nvPr>
            <p:ph idx="1"/>
          </p:nvPr>
        </p:nvSpPr>
        <p:spPr>
          <a:xfrm>
            <a:off x="838199" y="1690688"/>
            <a:ext cx="5352393" cy="4802187"/>
          </a:xfrm>
        </p:spPr>
        <p:txBody>
          <a:bodyPr vert="horz" lIns="91440" tIns="45720" rIns="91440" bIns="45720" rtlCol="0" anchor="t">
            <a:noAutofit/>
          </a:bodyPr>
          <a:lstStyle/>
          <a:p>
            <a:pPr marL="0" indent="0">
              <a:buNone/>
            </a:pPr>
            <a:r>
              <a:rPr lang="en-US" dirty="0">
                <a:solidFill>
                  <a:srgbClr val="000000"/>
                </a:solidFill>
                <a:ea typeface="+mn-lt"/>
                <a:cs typeface="+mn-lt"/>
              </a:rPr>
              <a:t>In a study of 9,000 pts with CAD given statin or placebo for 5 </a:t>
            </a:r>
            <a:r>
              <a:rPr lang="en-US" dirty="0" err="1">
                <a:solidFill>
                  <a:srgbClr val="000000"/>
                </a:solidFill>
                <a:ea typeface="+mn-lt"/>
                <a:cs typeface="+mn-lt"/>
              </a:rPr>
              <a:t>yrs</a:t>
            </a:r>
            <a:r>
              <a:rPr lang="en-US" dirty="0">
                <a:solidFill>
                  <a:srgbClr val="000000"/>
                </a:solidFill>
                <a:ea typeface="+mn-lt"/>
                <a:cs typeface="+mn-lt"/>
              </a:rPr>
              <a:t>, the background variability of cholesterol levels was ~ 7%. (</a:t>
            </a:r>
            <a:r>
              <a:rPr lang="en-US" i="1" dirty="0">
                <a:solidFill>
                  <a:srgbClr val="000000"/>
                </a:solidFill>
                <a:ea typeface="+mn-lt"/>
                <a:cs typeface="+mn-lt"/>
              </a:rPr>
              <a:t>Ann Intern Med.148:656</a:t>
            </a:r>
            <a:r>
              <a:rPr lang="en-US" dirty="0">
                <a:solidFill>
                  <a:srgbClr val="000000"/>
                </a:solidFill>
                <a:ea typeface="+mn-lt"/>
                <a:cs typeface="+mn-lt"/>
              </a:rPr>
              <a:t>)</a:t>
            </a:r>
            <a:endParaRPr lang="en-US" dirty="0">
              <a:ea typeface="Calibri"/>
              <a:cs typeface="Calibri"/>
            </a:endParaRPr>
          </a:p>
          <a:p>
            <a:pPr marL="0" indent="0">
              <a:buNone/>
            </a:pPr>
            <a:r>
              <a:rPr lang="en-US" dirty="0">
                <a:ea typeface="Calibri"/>
                <a:cs typeface="Calibri"/>
              </a:rPr>
              <a:t>"Your results may vary..."</a:t>
            </a:r>
            <a:endParaRPr lang="en-US" dirty="0"/>
          </a:p>
          <a:p>
            <a:pPr lvl="1"/>
            <a:r>
              <a:rPr lang="en-US" sz="2800" dirty="0">
                <a:ea typeface="Calibri"/>
                <a:cs typeface="Calibri"/>
              </a:rPr>
              <a:t>Measured </a:t>
            </a:r>
            <a:r>
              <a:rPr lang="en-US" sz="2800" dirty="0" err="1">
                <a:ea typeface="Calibri"/>
                <a:cs typeface="Calibri"/>
              </a:rPr>
              <a:t>TChol</a:t>
            </a:r>
            <a:r>
              <a:rPr lang="en-US" sz="2800" dirty="0">
                <a:ea typeface="Calibri"/>
                <a:cs typeface="Calibri"/>
              </a:rPr>
              <a:t> of 200 (5.17) may represent a "true" value from 165 to 242 (4.26-6.28)</a:t>
            </a:r>
          </a:p>
          <a:p>
            <a:pPr lvl="1"/>
            <a:r>
              <a:rPr lang="en-US" sz="2800" dirty="0">
                <a:solidFill>
                  <a:srgbClr val="000000"/>
                </a:solidFill>
                <a:latin typeface="Calibri"/>
                <a:ea typeface="Calibri"/>
                <a:cs typeface="Calibri" panose="020F0502020204030204"/>
              </a:rPr>
              <a:t>BMJ. Your results may vary. (</a:t>
            </a:r>
            <a:r>
              <a:rPr lang="en-US" sz="2800" i="1" dirty="0">
                <a:solidFill>
                  <a:srgbClr val="000000"/>
                </a:solidFill>
                <a:ea typeface="+mn-lt"/>
                <a:cs typeface="+mn-lt"/>
              </a:rPr>
              <a:t>BMJ 2020;368:m149</a:t>
            </a:r>
            <a:r>
              <a:rPr lang="en-US" sz="2800" dirty="0">
                <a:solidFill>
                  <a:srgbClr val="000000"/>
                </a:solidFill>
                <a:ea typeface="+mn-lt"/>
                <a:cs typeface="+mn-lt"/>
              </a:rPr>
              <a:t>)</a:t>
            </a:r>
          </a:p>
          <a:p>
            <a:pPr marL="0" indent="0">
              <a:buNone/>
            </a:pPr>
            <a:endParaRPr lang="en-US" dirty="0">
              <a:solidFill>
                <a:srgbClr val="000000"/>
              </a:solidFill>
              <a:latin typeface="Calibri"/>
              <a:ea typeface="Calibri"/>
              <a:cs typeface="Calibri" panose="020F0502020204030204"/>
            </a:endParaRPr>
          </a:p>
          <a:p>
            <a:pPr marL="0" indent="0">
              <a:buNone/>
            </a:pPr>
            <a:endParaRPr lang="en-US" dirty="0">
              <a:solidFill>
                <a:srgbClr val="FF0000"/>
              </a:solidFill>
              <a:latin typeface="Cambria"/>
              <a:ea typeface="Cambria"/>
              <a:cs typeface="Calibri" panose="020F0502020204030204"/>
            </a:endParaRPr>
          </a:p>
        </p:txBody>
      </p:sp>
      <p:pic>
        <p:nvPicPr>
          <p:cNvPr id="5" name="Picture 5" descr="Graphical user interface, application&#10;&#10;Description automatically generated">
            <a:extLst>
              <a:ext uri="{FF2B5EF4-FFF2-40B4-BE49-F238E27FC236}">
                <a16:creationId xmlns:a16="http://schemas.microsoft.com/office/drawing/2014/main" id="{D39BB81F-9379-FE9C-0D6F-529A89928437}"/>
              </a:ext>
            </a:extLst>
          </p:cNvPr>
          <p:cNvPicPr>
            <a:picLocks noChangeAspect="1"/>
          </p:cNvPicPr>
          <p:nvPr/>
        </p:nvPicPr>
        <p:blipFill>
          <a:blip r:embed="rId2"/>
          <a:stretch>
            <a:fillRect/>
          </a:stretch>
        </p:blipFill>
        <p:spPr>
          <a:xfrm>
            <a:off x="6040418" y="1404727"/>
            <a:ext cx="4652903" cy="5319818"/>
          </a:xfrm>
          <a:prstGeom prst="rect">
            <a:avLst/>
          </a:prstGeom>
        </p:spPr>
      </p:pic>
      <p:pic>
        <p:nvPicPr>
          <p:cNvPr id="6" name="Picture 5">
            <a:extLst>
              <a:ext uri="{FF2B5EF4-FFF2-40B4-BE49-F238E27FC236}">
                <a16:creationId xmlns:a16="http://schemas.microsoft.com/office/drawing/2014/main" id="{508DAB6B-1E8D-041E-D7E2-C89AB3C448A1}"/>
              </a:ext>
            </a:extLst>
          </p:cNvPr>
          <p:cNvPicPr>
            <a:picLocks noChangeAspect="1"/>
          </p:cNvPicPr>
          <p:nvPr/>
        </p:nvPicPr>
        <p:blipFill>
          <a:blip r:embed="rId3"/>
          <a:stretch>
            <a:fillRect/>
          </a:stretch>
        </p:blipFill>
        <p:spPr>
          <a:xfrm>
            <a:off x="10091055" y="4361936"/>
            <a:ext cx="2040066" cy="2040066"/>
          </a:xfrm>
          <a:prstGeom prst="rect">
            <a:avLst/>
          </a:prstGeom>
        </p:spPr>
      </p:pic>
      <p:sp>
        <p:nvSpPr>
          <p:cNvPr id="7" name="TextBox 6">
            <a:extLst>
              <a:ext uri="{FF2B5EF4-FFF2-40B4-BE49-F238E27FC236}">
                <a16:creationId xmlns:a16="http://schemas.microsoft.com/office/drawing/2014/main" id="{C37F842F-E671-715D-81D2-389971B2E693}"/>
              </a:ext>
            </a:extLst>
          </p:cNvPr>
          <p:cNvSpPr txBox="1"/>
          <p:nvPr/>
        </p:nvSpPr>
        <p:spPr>
          <a:xfrm>
            <a:off x="10091055" y="3531401"/>
            <a:ext cx="2040066" cy="830997"/>
          </a:xfrm>
          <a:prstGeom prst="rect">
            <a:avLst/>
          </a:prstGeom>
          <a:solidFill>
            <a:schemeClr val="bg1"/>
          </a:solidFill>
        </p:spPr>
        <p:txBody>
          <a:bodyPr wrap="square" rtlCol="0">
            <a:spAutoFit/>
          </a:bodyPr>
          <a:lstStyle/>
          <a:p>
            <a:pPr algn="ctr"/>
            <a:r>
              <a:rPr lang="en-US" sz="2400" dirty="0"/>
              <a:t>BMJ results</a:t>
            </a:r>
          </a:p>
          <a:p>
            <a:pPr algn="ctr"/>
            <a:r>
              <a:rPr lang="en-US" sz="2400" dirty="0"/>
              <a:t>variation site</a:t>
            </a:r>
          </a:p>
        </p:txBody>
      </p:sp>
    </p:spTree>
    <p:extLst>
      <p:ext uri="{BB962C8B-B14F-4D97-AF65-F5344CB8AC3E}">
        <p14:creationId xmlns:p14="http://schemas.microsoft.com/office/powerpoint/2010/main" val="100909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9"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par>
                                <p:cTn id="26" presetID="9"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667F9-6BBC-443C-3689-5E6BB2E118F3}"/>
              </a:ext>
            </a:extLst>
          </p:cNvPr>
          <p:cNvSpPr>
            <a:spLocks noGrp="1"/>
          </p:cNvSpPr>
          <p:nvPr>
            <p:ph type="title"/>
          </p:nvPr>
        </p:nvSpPr>
        <p:spPr>
          <a:xfrm>
            <a:off x="838199" y="365125"/>
            <a:ext cx="10876005" cy="1325563"/>
          </a:xfrm>
        </p:spPr>
        <p:txBody>
          <a:bodyPr>
            <a:normAutofit/>
          </a:bodyPr>
          <a:lstStyle/>
          <a:p>
            <a:r>
              <a:rPr lang="en-US" dirty="0">
                <a:cs typeface="Calibri"/>
              </a:rPr>
              <a:t>Case 2 – there is more to risk than cholesterol!</a:t>
            </a:r>
          </a:p>
        </p:txBody>
      </p:sp>
      <p:sp>
        <p:nvSpPr>
          <p:cNvPr id="3" name="Content Placeholder 2">
            <a:extLst>
              <a:ext uri="{FF2B5EF4-FFF2-40B4-BE49-F238E27FC236}">
                <a16:creationId xmlns:a16="http://schemas.microsoft.com/office/drawing/2014/main" id="{223395B2-4BA9-3EDB-73B1-A0E44E9CE1B8}"/>
              </a:ext>
            </a:extLst>
          </p:cNvPr>
          <p:cNvSpPr>
            <a:spLocks noGrp="1"/>
          </p:cNvSpPr>
          <p:nvPr>
            <p:ph idx="1"/>
          </p:nvPr>
        </p:nvSpPr>
        <p:spPr>
          <a:xfrm>
            <a:off x="838199" y="1825625"/>
            <a:ext cx="10758055" cy="4351338"/>
          </a:xfrm>
        </p:spPr>
        <p:txBody>
          <a:bodyPr vert="horz" lIns="91440" tIns="45720" rIns="91440" bIns="45720" rtlCol="0" anchor="t">
            <a:noAutofit/>
          </a:bodyPr>
          <a:lstStyle/>
          <a:p>
            <a:pPr marL="0" indent="0">
              <a:buNone/>
            </a:pPr>
            <a:r>
              <a:rPr lang="en-US" dirty="0">
                <a:ea typeface="Calibri"/>
                <a:cs typeface="Calibri"/>
              </a:rPr>
              <a:t>58 y/o woman, non-black, smoking, Chol 220, HDL 50, SBP 140 </a:t>
            </a:r>
            <a:r>
              <a:rPr lang="en-US" sz="2400" dirty="0">
                <a:ea typeface="Calibri"/>
                <a:cs typeface="Calibri"/>
              </a:rPr>
              <a:t>(no meds)</a:t>
            </a:r>
            <a:r>
              <a:rPr lang="en-US" sz="3200" dirty="0">
                <a:ea typeface="Calibri"/>
                <a:cs typeface="Calibri"/>
              </a:rPr>
              <a:t> </a:t>
            </a:r>
            <a:endParaRPr lang="en-US" dirty="0"/>
          </a:p>
          <a:p>
            <a:pPr lvl="1"/>
            <a:r>
              <a:rPr lang="en-US" sz="2800" dirty="0">
                <a:ea typeface="Calibri"/>
                <a:cs typeface="Calibri"/>
              </a:rPr>
              <a:t>10 </a:t>
            </a:r>
            <a:r>
              <a:rPr lang="en-US" sz="2800" dirty="0" err="1">
                <a:ea typeface="Calibri"/>
                <a:cs typeface="Calibri"/>
              </a:rPr>
              <a:t>yr</a:t>
            </a:r>
            <a:r>
              <a:rPr lang="en-US" sz="2800" dirty="0">
                <a:ea typeface="Calibri"/>
                <a:cs typeface="Calibri"/>
              </a:rPr>
              <a:t> ASCVD risk ~8.2%</a:t>
            </a:r>
          </a:p>
          <a:p>
            <a:pPr marL="0" indent="0">
              <a:buNone/>
            </a:pPr>
            <a:r>
              <a:rPr lang="en-US" dirty="0">
                <a:ea typeface="Calibri"/>
                <a:cs typeface="Calibri"/>
              </a:rPr>
              <a:t>10 year ASCVD risk with - </a:t>
            </a:r>
          </a:p>
          <a:p>
            <a:pPr lvl="1"/>
            <a:r>
              <a:rPr lang="en-US" sz="2800" dirty="0">
                <a:ea typeface="Calibri"/>
                <a:cs typeface="Calibri"/>
              </a:rPr>
              <a:t>Smoking cessation ~ 3.7%</a:t>
            </a:r>
            <a:endParaRPr lang="en-US" sz="2800" dirty="0">
              <a:cs typeface="Calibri"/>
            </a:endParaRPr>
          </a:p>
          <a:p>
            <a:pPr lvl="1"/>
            <a:r>
              <a:rPr lang="en-US" sz="2800" dirty="0">
                <a:ea typeface="Calibri"/>
                <a:cs typeface="Calibri"/>
              </a:rPr>
              <a:t>Physical activity ~ 6.1%</a:t>
            </a:r>
          </a:p>
          <a:p>
            <a:pPr lvl="1"/>
            <a:r>
              <a:rPr lang="en-US" sz="2800" dirty="0">
                <a:ea typeface="Calibri"/>
                <a:cs typeface="Calibri"/>
              </a:rPr>
              <a:t>"Mediterranean" diet ~ 5.7%</a:t>
            </a:r>
          </a:p>
          <a:p>
            <a:pPr lvl="1"/>
            <a:r>
              <a:rPr lang="en-US" sz="2800" dirty="0">
                <a:cs typeface="Calibri"/>
              </a:rPr>
              <a:t>Statin ~ </a:t>
            </a:r>
            <a:r>
              <a:rPr lang="en-US" sz="2800" dirty="0">
                <a:ea typeface="Calibri" panose="020F0502020204030204"/>
                <a:cs typeface="Calibri" panose="020F0502020204030204"/>
              </a:rPr>
              <a:t>5.3 - 6.1%</a:t>
            </a:r>
          </a:p>
          <a:p>
            <a:pPr marL="0" indent="0">
              <a:buNone/>
            </a:pPr>
            <a:endParaRPr lang="en-US" i="1" dirty="0">
              <a:ea typeface="Calibri" panose="020F0502020204030204"/>
              <a:cs typeface="Calibri" panose="020F0502020204030204"/>
            </a:endParaRPr>
          </a:p>
          <a:p>
            <a:r>
              <a:rPr lang="en-US" dirty="0">
                <a:ea typeface="+mn-lt"/>
                <a:cs typeface="+mn-lt"/>
                <a:hlinkClick r:id="rId2"/>
              </a:rPr>
              <a:t>https://cvdcalculator.com/</a:t>
            </a:r>
            <a:r>
              <a:rPr lang="en-US" dirty="0">
                <a:ea typeface="+mn-lt"/>
                <a:cs typeface="+mn-lt"/>
              </a:rPr>
              <a:t> </a:t>
            </a:r>
          </a:p>
        </p:txBody>
      </p:sp>
      <p:pic>
        <p:nvPicPr>
          <p:cNvPr id="4" name="Picture 4" descr="Graphical user interface, application&#10;&#10;Description automatically generated">
            <a:extLst>
              <a:ext uri="{FF2B5EF4-FFF2-40B4-BE49-F238E27FC236}">
                <a16:creationId xmlns:a16="http://schemas.microsoft.com/office/drawing/2014/main" id="{517D316F-0227-BBC1-2D3A-8189EB553D3F}"/>
              </a:ext>
            </a:extLst>
          </p:cNvPr>
          <p:cNvPicPr>
            <a:picLocks noChangeAspect="1"/>
          </p:cNvPicPr>
          <p:nvPr/>
        </p:nvPicPr>
        <p:blipFill>
          <a:blip r:embed="rId3"/>
          <a:stretch>
            <a:fillRect/>
          </a:stretch>
        </p:blipFill>
        <p:spPr>
          <a:xfrm>
            <a:off x="7094034" y="2610329"/>
            <a:ext cx="4295422" cy="3884564"/>
          </a:xfrm>
          <a:prstGeom prst="rect">
            <a:avLst/>
          </a:prstGeom>
        </p:spPr>
      </p:pic>
    </p:spTree>
    <p:extLst>
      <p:ext uri="{BB962C8B-B14F-4D97-AF65-F5344CB8AC3E}">
        <p14:creationId xmlns:p14="http://schemas.microsoft.com/office/powerpoint/2010/main" val="2630904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84F5C-9111-4330-B2C4-2CB03551A95C}"/>
              </a:ext>
            </a:extLst>
          </p:cNvPr>
          <p:cNvSpPr>
            <a:spLocks noGrp="1"/>
          </p:cNvSpPr>
          <p:nvPr>
            <p:ph type="title"/>
          </p:nvPr>
        </p:nvSpPr>
        <p:spPr>
          <a:xfrm>
            <a:off x="838200" y="365126"/>
            <a:ext cx="10515600" cy="1018832"/>
          </a:xfrm>
        </p:spPr>
        <p:txBody>
          <a:bodyPr/>
          <a:lstStyle/>
          <a:p>
            <a:r>
              <a:rPr lang="en-US" dirty="0"/>
              <a:t>Case 3</a:t>
            </a:r>
          </a:p>
        </p:txBody>
      </p:sp>
      <p:sp>
        <p:nvSpPr>
          <p:cNvPr id="3" name="Content Placeholder 2">
            <a:extLst>
              <a:ext uri="{FF2B5EF4-FFF2-40B4-BE49-F238E27FC236}">
                <a16:creationId xmlns:a16="http://schemas.microsoft.com/office/drawing/2014/main" id="{31F04A9C-AC02-6E06-4E2A-120D8ED11418}"/>
              </a:ext>
            </a:extLst>
          </p:cNvPr>
          <p:cNvSpPr>
            <a:spLocks noGrp="1"/>
          </p:cNvSpPr>
          <p:nvPr>
            <p:ph idx="1"/>
          </p:nvPr>
        </p:nvSpPr>
        <p:spPr>
          <a:xfrm>
            <a:off x="962487" y="1297459"/>
            <a:ext cx="10773794" cy="5378549"/>
          </a:xfrm>
        </p:spPr>
        <p:txBody>
          <a:bodyPr>
            <a:normAutofit fontScale="92500" lnSpcReduction="10000"/>
          </a:bodyPr>
          <a:lstStyle/>
          <a:p>
            <a:pPr marL="0" indent="0">
              <a:buNone/>
            </a:pPr>
            <a:r>
              <a:rPr lang="en-US" b="1" dirty="0"/>
              <a:t>Resident</a:t>
            </a:r>
            <a:r>
              <a:rPr lang="en-US" dirty="0"/>
              <a:t>:  </a:t>
            </a:r>
          </a:p>
          <a:p>
            <a:pPr marL="0" indent="0">
              <a:buNone/>
            </a:pPr>
            <a:r>
              <a:rPr lang="en-US" dirty="0"/>
              <a:t>I just saw a 49 </a:t>
            </a:r>
            <a:r>
              <a:rPr lang="en-US" dirty="0" err="1"/>
              <a:t>y.o</a:t>
            </a:r>
            <a:r>
              <a:rPr lang="en-US" dirty="0"/>
              <a:t>. Black male to review his screening cholesterol panel – TC 220, LDL 130, HDL 40.  Other risks: SBP ~135 on his two HTN meds; DM2; he doesn’t smoke.</a:t>
            </a:r>
          </a:p>
          <a:p>
            <a:pPr marL="0" indent="0">
              <a:buNone/>
            </a:pPr>
            <a:r>
              <a:rPr lang="en-US" dirty="0"/>
              <a:t>His 10-year ASCVD risk is 18.4%.  </a:t>
            </a:r>
          </a:p>
          <a:p>
            <a:pPr marL="0" indent="0">
              <a:buNone/>
            </a:pPr>
            <a:r>
              <a:rPr lang="en-US" dirty="0"/>
              <a:t>But we’ve been discussing so much that race is a social construct and not biological.  Should I click the black race button on the calculator?  If I un-click the button and say White, his risk is 11.0%.  </a:t>
            </a:r>
          </a:p>
          <a:p>
            <a:pPr marL="0" indent="0">
              <a:buNone/>
            </a:pPr>
            <a:r>
              <a:rPr lang="en-US" dirty="0"/>
              <a:t>And which race button do I click  if the patient is Hispanic, or one parent white and one parent black? </a:t>
            </a:r>
          </a:p>
          <a:p>
            <a:pPr marL="514350" indent="-514350">
              <a:buFont typeface="+mj-lt"/>
              <a:buAutoNum type="arabicPeriod"/>
            </a:pPr>
            <a:r>
              <a:rPr lang="en-US" b="1" i="1" dirty="0"/>
              <a:t>What are the issues that the learner needs to get?</a:t>
            </a:r>
          </a:p>
          <a:p>
            <a:pPr marL="514350" indent="-514350">
              <a:buFont typeface="+mj-lt"/>
              <a:buAutoNum type="arabicPeriod"/>
            </a:pPr>
            <a:r>
              <a:rPr lang="en-US" b="1" i="1" dirty="0"/>
              <a:t>How would you teach your learner?</a:t>
            </a:r>
          </a:p>
          <a:p>
            <a:pPr marL="514350" indent="-514350">
              <a:buFont typeface="+mj-lt"/>
              <a:buAutoNum type="arabicPeriod"/>
            </a:pPr>
            <a:r>
              <a:rPr lang="en-US" b="1" i="1" dirty="0"/>
              <a:t>Any broader group discussion</a:t>
            </a:r>
          </a:p>
        </p:txBody>
      </p:sp>
      <p:sp>
        <p:nvSpPr>
          <p:cNvPr id="4" name="TextBox 3"/>
          <p:cNvSpPr txBox="1"/>
          <p:nvPr/>
        </p:nvSpPr>
        <p:spPr>
          <a:xfrm>
            <a:off x="0" y="6550223"/>
            <a:ext cx="550416" cy="307777"/>
          </a:xfrm>
          <a:prstGeom prst="rect">
            <a:avLst/>
          </a:prstGeom>
          <a:noFill/>
        </p:spPr>
        <p:txBody>
          <a:bodyPr wrap="square" rtlCol="0">
            <a:spAutoFit/>
          </a:bodyPr>
          <a:lstStyle/>
          <a:p>
            <a:r>
              <a:rPr lang="en-US" sz="1400" dirty="0"/>
              <a:t>SW</a:t>
            </a:r>
          </a:p>
        </p:txBody>
      </p:sp>
    </p:spTree>
    <p:extLst>
      <p:ext uri="{BB962C8B-B14F-4D97-AF65-F5344CB8AC3E}">
        <p14:creationId xmlns:p14="http://schemas.microsoft.com/office/powerpoint/2010/main" val="59289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1761"/>
          </a:xfrm>
        </p:spPr>
        <p:txBody>
          <a:bodyPr/>
          <a:lstStyle/>
          <a:p>
            <a:r>
              <a:rPr lang="en-US" dirty="0"/>
              <a:t>Case 3</a:t>
            </a:r>
          </a:p>
        </p:txBody>
      </p:sp>
      <p:sp>
        <p:nvSpPr>
          <p:cNvPr id="3" name="Content Placeholder 2"/>
          <p:cNvSpPr>
            <a:spLocks noGrp="1"/>
          </p:cNvSpPr>
          <p:nvPr>
            <p:ph idx="1"/>
          </p:nvPr>
        </p:nvSpPr>
        <p:spPr>
          <a:xfrm>
            <a:off x="838200" y="1346886"/>
            <a:ext cx="10889202" cy="4945892"/>
          </a:xfrm>
        </p:spPr>
        <p:txBody>
          <a:bodyPr>
            <a:normAutofit/>
          </a:bodyPr>
          <a:lstStyle/>
          <a:p>
            <a:pPr marL="0" indent="0" algn="ctr">
              <a:buNone/>
            </a:pPr>
            <a:r>
              <a:rPr lang="en-US" dirty="0"/>
              <a:t>Black and Hispanic are people being undertreated with statins</a:t>
            </a:r>
          </a:p>
          <a:p>
            <a:pPr marL="0" indent="0" algn="ctr">
              <a:buNone/>
            </a:pPr>
            <a:r>
              <a:rPr lang="en-US" sz="3200" dirty="0"/>
              <a:t>Is this a DOE or POEM?</a:t>
            </a:r>
          </a:p>
          <a:p>
            <a:pPr marL="0" indent="0">
              <a:buNone/>
            </a:pPr>
            <a:r>
              <a:rPr lang="en-US" dirty="0"/>
              <a:t>Figure 3.  Temporal Trends in Prevalence of Statin Use Among Participants in the 2013-March 2020 National Health and Nutrition Examination Surveys (NHANES) Meeting Criteria for Primary Prevention</a:t>
            </a:r>
          </a:p>
        </p:txBody>
      </p:sp>
      <p:sp>
        <p:nvSpPr>
          <p:cNvPr id="6" name="Rectangle 5"/>
          <p:cNvSpPr/>
          <p:nvPr/>
        </p:nvSpPr>
        <p:spPr>
          <a:xfrm>
            <a:off x="772358" y="6292778"/>
            <a:ext cx="11132598" cy="523220"/>
          </a:xfrm>
          <a:prstGeom prst="rect">
            <a:avLst/>
          </a:prstGeom>
        </p:spPr>
        <p:txBody>
          <a:bodyPr wrap="square">
            <a:spAutoFit/>
          </a:bodyPr>
          <a:lstStyle/>
          <a:p>
            <a:r>
              <a:rPr lang="en-US" sz="1400" u="sng" dirty="0">
                <a:hlinkClick r:id="rId2"/>
              </a:rPr>
              <a:t>Prevalence of Statin Use for Primary Prevention of Atherosclerotic Cardiovascular Disease by Race, Ethnicity, and 10-Year Disease Risk in the US: National Health and Nutrition Examination Surveys, 2013 to March 2020 | Cardiology | JAMA Cardiology | JAMA Network</a:t>
            </a:r>
            <a:endParaRPr lang="en-US" sz="1400" dirty="0"/>
          </a:p>
        </p:txBody>
      </p:sp>
      <p:sp>
        <p:nvSpPr>
          <p:cNvPr id="7" name="AutoShape 4" descr="https://cdn-jamanetwork-com.ezproxy.bu.edu/ama/content_public/journal/cardiology/0/hoi230007f3_1679322345.29527.png?Expires=1685565381&amp;Signature=ooK73t8KA9qPetCVgCIJWQGXWf8~15kShHGbUbdCGoRmrLyGJTl6xXuTvW4qYcxrfCUC1as~fUQK4NonoyIBasRodmq-Ps9Y3wAyMjwgAVstVFzXS4B15zjsx9uOG4XqdOffJC2Ad2BigfsAKY-oyIV0Y57NoIBy038PdQLSqpBnIztRxihWUuldjvASpf3t0zpEu7wJ0dUOlDhOxezC9UGgXci4S~hi-g7cKf8Yj5OxxUX3BY7dssFi9RWXnPDx4VchMbOiUOPWwfLJW7Wic122SmmVxZfxAFUnc1RttLKTHBID-ed9GW2gOaXTrMMYDMpQ3LjEysXB6BICsdrYJA__&amp;Key-Pair-Id=APKAIE5G5CRDK6RD3PGA"/>
          <p:cNvSpPr>
            <a:spLocks noChangeAspect="1" noChangeArrowheads="1"/>
          </p:cNvSpPr>
          <p:nvPr/>
        </p:nvSpPr>
        <p:spPr bwMode="auto">
          <a:xfrm>
            <a:off x="155575" y="-144463"/>
            <a:ext cx="776580" cy="7765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rotWithShape="1">
          <a:blip r:embed="rId3"/>
          <a:srcRect t="32609" b="33470"/>
          <a:stretch/>
        </p:blipFill>
        <p:spPr>
          <a:xfrm>
            <a:off x="4394058" y="3771235"/>
            <a:ext cx="3529368" cy="2399512"/>
          </a:xfrm>
          <a:prstGeom prst="rect">
            <a:avLst/>
          </a:prstGeom>
          <a:ln w="28575">
            <a:solidFill>
              <a:schemeClr val="tx1"/>
            </a:solidFill>
          </a:ln>
        </p:spPr>
      </p:pic>
      <p:pic>
        <p:nvPicPr>
          <p:cNvPr id="10" name="Picture 9"/>
          <p:cNvPicPr>
            <a:picLocks noChangeAspect="1"/>
          </p:cNvPicPr>
          <p:nvPr/>
        </p:nvPicPr>
        <p:blipFill rotWithShape="1">
          <a:blip r:embed="rId3"/>
          <a:srcRect b="67575"/>
          <a:stretch/>
        </p:blipFill>
        <p:spPr>
          <a:xfrm>
            <a:off x="515248" y="3771235"/>
            <a:ext cx="3678956" cy="2390898"/>
          </a:xfrm>
          <a:prstGeom prst="rect">
            <a:avLst/>
          </a:prstGeom>
          <a:ln w="28575">
            <a:solidFill>
              <a:schemeClr val="tx1"/>
            </a:solidFill>
          </a:ln>
        </p:spPr>
      </p:pic>
      <p:pic>
        <p:nvPicPr>
          <p:cNvPr id="13" name="Picture 12"/>
          <p:cNvPicPr>
            <a:picLocks noChangeAspect="1"/>
          </p:cNvPicPr>
          <p:nvPr/>
        </p:nvPicPr>
        <p:blipFill rotWithShape="1">
          <a:blip r:embed="rId3"/>
          <a:srcRect t="67978"/>
          <a:stretch/>
        </p:blipFill>
        <p:spPr>
          <a:xfrm>
            <a:off x="8123280" y="3771235"/>
            <a:ext cx="3751779" cy="2407912"/>
          </a:xfrm>
          <a:prstGeom prst="rect">
            <a:avLst/>
          </a:prstGeom>
          <a:ln w="28575">
            <a:solidFill>
              <a:schemeClr val="tx1"/>
            </a:solidFill>
          </a:ln>
        </p:spPr>
      </p:pic>
      <p:sp>
        <p:nvSpPr>
          <p:cNvPr id="14" name="TextBox 13"/>
          <p:cNvSpPr txBox="1"/>
          <p:nvPr/>
        </p:nvSpPr>
        <p:spPr>
          <a:xfrm>
            <a:off x="0" y="6550223"/>
            <a:ext cx="426868" cy="307777"/>
          </a:xfrm>
          <a:prstGeom prst="rect">
            <a:avLst/>
          </a:prstGeom>
          <a:noFill/>
        </p:spPr>
        <p:txBody>
          <a:bodyPr wrap="square" rtlCol="0">
            <a:spAutoFit/>
          </a:bodyPr>
          <a:lstStyle/>
          <a:p>
            <a:r>
              <a:rPr lang="en-US" sz="1400" dirty="0"/>
              <a:t>SW</a:t>
            </a:r>
            <a:endParaRPr lang="en-US" dirty="0"/>
          </a:p>
        </p:txBody>
      </p:sp>
    </p:spTree>
    <p:extLst>
      <p:ext uri="{BB962C8B-B14F-4D97-AF65-F5344CB8AC3E}">
        <p14:creationId xmlns:p14="http://schemas.microsoft.com/office/powerpoint/2010/main" val="78843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66271"/>
          </a:xfrm>
        </p:spPr>
        <p:txBody>
          <a:bodyPr/>
          <a:lstStyle/>
          <a:p>
            <a:r>
              <a:rPr lang="en-US" dirty="0"/>
              <a:t>Case 3</a:t>
            </a:r>
          </a:p>
        </p:txBody>
      </p:sp>
      <p:sp>
        <p:nvSpPr>
          <p:cNvPr id="3" name="Content Placeholder 2"/>
          <p:cNvSpPr>
            <a:spLocks noGrp="1"/>
          </p:cNvSpPr>
          <p:nvPr>
            <p:ph idx="1"/>
          </p:nvPr>
        </p:nvSpPr>
        <p:spPr>
          <a:xfrm>
            <a:off x="838200" y="1131396"/>
            <a:ext cx="10515600" cy="5726604"/>
          </a:xfrm>
        </p:spPr>
        <p:txBody>
          <a:bodyPr>
            <a:normAutofit fontScale="85000" lnSpcReduction="20000"/>
          </a:bodyPr>
          <a:lstStyle/>
          <a:p>
            <a:pPr marL="0" indent="0">
              <a:buNone/>
            </a:pPr>
            <a:r>
              <a:rPr lang="en-US" sz="3500" b="1" dirty="0"/>
              <a:t>Race data </a:t>
            </a:r>
            <a:r>
              <a:rPr lang="en-US" dirty="0"/>
              <a:t>without educational, income, and other data has limited utility</a:t>
            </a:r>
          </a:p>
          <a:p>
            <a:pPr marL="0" indent="0">
              <a:buNone/>
            </a:pPr>
            <a:endParaRPr lang="en-US" sz="1300" b="1" dirty="0">
              <a:solidFill>
                <a:srgbClr val="0070C0"/>
              </a:solidFill>
            </a:endParaRPr>
          </a:p>
          <a:p>
            <a:pPr marL="0" indent="0">
              <a:buNone/>
            </a:pPr>
            <a:r>
              <a:rPr lang="en-US" sz="2600" b="1" dirty="0">
                <a:solidFill>
                  <a:srgbClr val="0070C0"/>
                </a:solidFill>
              </a:rPr>
              <a:t>BMI 30 or greater </a:t>
            </a:r>
            <a:r>
              <a:rPr lang="en-US" sz="2600" dirty="0"/>
              <a:t>(vs less than 30) was also significantly associated with </a:t>
            </a:r>
            <a:r>
              <a:rPr lang="en-US" sz="2600" b="1" dirty="0">
                <a:solidFill>
                  <a:srgbClr val="0070C0"/>
                </a:solidFill>
              </a:rPr>
              <a:t>greater use of statins </a:t>
            </a:r>
            <a:r>
              <a:rPr lang="en-US" sz="2600" dirty="0"/>
              <a:t>among </a:t>
            </a:r>
            <a:r>
              <a:rPr lang="en-US" sz="2600" b="1" dirty="0">
                <a:solidFill>
                  <a:srgbClr val="0070C0"/>
                </a:solidFill>
              </a:rPr>
              <a:t>Asian</a:t>
            </a:r>
            <a:r>
              <a:rPr lang="en-US" sz="2600" dirty="0">
                <a:solidFill>
                  <a:srgbClr val="0070C0"/>
                </a:solidFill>
              </a:rPr>
              <a:t> </a:t>
            </a:r>
            <a:r>
              <a:rPr lang="en-US" sz="2600" dirty="0"/>
              <a:t>(PR, 1.11; 95% CI, 1.00-1.23), </a:t>
            </a:r>
            <a:r>
              <a:rPr lang="en-US" sz="2600" b="1" dirty="0">
                <a:solidFill>
                  <a:schemeClr val="accent6">
                    <a:lumMod val="75000"/>
                  </a:schemeClr>
                </a:solidFill>
              </a:rPr>
              <a:t>Black</a:t>
            </a:r>
            <a:r>
              <a:rPr lang="en-US" sz="2600" dirty="0"/>
              <a:t> (PR, 1.09; 95% CI, 1.03-1.15), and </a:t>
            </a:r>
            <a:r>
              <a:rPr lang="en-US" sz="2600" b="1" dirty="0">
                <a:solidFill>
                  <a:srgbClr val="0070C0"/>
                </a:solidFill>
              </a:rPr>
              <a:t>White</a:t>
            </a:r>
            <a:r>
              <a:rPr lang="en-US" sz="2600" dirty="0"/>
              <a:t> participants (PR, 1.07; 95% CI, 1.01-1.13), but </a:t>
            </a:r>
            <a:r>
              <a:rPr lang="en-US" sz="2600" b="1" dirty="0">
                <a:solidFill>
                  <a:srgbClr val="C00000"/>
                </a:solidFill>
              </a:rPr>
              <a:t>not</a:t>
            </a:r>
            <a:r>
              <a:rPr lang="en-US" sz="2600" dirty="0"/>
              <a:t> among </a:t>
            </a:r>
            <a:r>
              <a:rPr lang="en-US" sz="2600" b="1" dirty="0">
                <a:solidFill>
                  <a:srgbClr val="C00000"/>
                </a:solidFill>
              </a:rPr>
              <a:t>Hispanic</a:t>
            </a:r>
            <a:r>
              <a:rPr lang="en-US" sz="2600" dirty="0"/>
              <a:t> participants (PR, 0.94; 95% CI, 0.96-1.12)</a:t>
            </a:r>
          </a:p>
          <a:p>
            <a:pPr marL="0" indent="0">
              <a:buNone/>
            </a:pPr>
            <a:endParaRPr lang="en-US" sz="1200" dirty="0"/>
          </a:p>
          <a:p>
            <a:pPr marL="0" indent="0">
              <a:buNone/>
            </a:pPr>
            <a:r>
              <a:rPr lang="en-US" sz="2600" dirty="0"/>
              <a:t>Among </a:t>
            </a:r>
            <a:r>
              <a:rPr lang="en-US" sz="2600" b="1" dirty="0">
                <a:solidFill>
                  <a:srgbClr val="0070C0"/>
                </a:solidFill>
              </a:rPr>
              <a:t>SDOH factors</a:t>
            </a:r>
            <a:r>
              <a:rPr lang="en-US" sz="2600" dirty="0"/>
              <a:t>, access to </a:t>
            </a:r>
            <a:r>
              <a:rPr lang="en-US" sz="2600" b="1" dirty="0">
                <a:solidFill>
                  <a:srgbClr val="0070C0"/>
                </a:solidFill>
              </a:rPr>
              <a:t>routine health care and health insurance </a:t>
            </a:r>
            <a:r>
              <a:rPr lang="en-US" sz="2600" dirty="0"/>
              <a:t>were both significantly associated with </a:t>
            </a:r>
            <a:r>
              <a:rPr lang="en-US" sz="2600" b="1" dirty="0">
                <a:solidFill>
                  <a:srgbClr val="0070C0"/>
                </a:solidFill>
              </a:rPr>
              <a:t>greater statin use among Black, Hispanic, and White</a:t>
            </a:r>
            <a:r>
              <a:rPr lang="en-US" sz="2600" b="1" dirty="0">
                <a:solidFill>
                  <a:srgbClr val="7030A0"/>
                </a:solidFill>
              </a:rPr>
              <a:t> </a:t>
            </a:r>
            <a:r>
              <a:rPr lang="en-US" sz="2600" dirty="0"/>
              <a:t>participants in the fully adjusted model</a:t>
            </a:r>
          </a:p>
          <a:p>
            <a:pPr marL="0" indent="0">
              <a:buNone/>
            </a:pPr>
            <a:endParaRPr lang="en-US" sz="1200" dirty="0"/>
          </a:p>
          <a:p>
            <a:pPr marL="0" indent="0">
              <a:buNone/>
            </a:pPr>
            <a:r>
              <a:rPr lang="en-US" sz="2600" b="1" dirty="0">
                <a:solidFill>
                  <a:srgbClr val="C00000"/>
                </a:solidFill>
              </a:rPr>
              <a:t>Marital status </a:t>
            </a:r>
            <a:r>
              <a:rPr lang="en-US" sz="2600" dirty="0"/>
              <a:t>and </a:t>
            </a:r>
            <a:r>
              <a:rPr lang="en-US" sz="2600" b="1" dirty="0">
                <a:solidFill>
                  <a:srgbClr val="C00000"/>
                </a:solidFill>
              </a:rPr>
              <a:t>food insecurity </a:t>
            </a:r>
            <a:r>
              <a:rPr lang="en-US" sz="2600" dirty="0"/>
              <a:t>were </a:t>
            </a:r>
            <a:r>
              <a:rPr lang="en-US" sz="2600" b="1" dirty="0">
                <a:solidFill>
                  <a:srgbClr val="C00000"/>
                </a:solidFill>
              </a:rPr>
              <a:t>not associated </a:t>
            </a:r>
            <a:r>
              <a:rPr lang="en-US" sz="2600" dirty="0"/>
              <a:t>with statin use</a:t>
            </a:r>
          </a:p>
          <a:p>
            <a:pPr marL="0" indent="0">
              <a:buNone/>
            </a:pPr>
            <a:endParaRPr lang="en-US" sz="1200" dirty="0"/>
          </a:p>
          <a:p>
            <a:pPr marL="0" indent="0">
              <a:buNone/>
            </a:pPr>
            <a:r>
              <a:rPr lang="en-US" sz="2600" dirty="0"/>
              <a:t>Having a </a:t>
            </a:r>
            <a:r>
              <a:rPr lang="en-US" sz="2600" b="1" dirty="0">
                <a:solidFill>
                  <a:srgbClr val="0070C0"/>
                </a:solidFill>
              </a:rPr>
              <a:t>routine location for health care </a:t>
            </a:r>
            <a:r>
              <a:rPr lang="en-US" sz="2600" dirty="0"/>
              <a:t>was associated with greater statin use for </a:t>
            </a:r>
            <a:r>
              <a:rPr lang="en-US" sz="2600" b="1" dirty="0">
                <a:solidFill>
                  <a:srgbClr val="0070C0"/>
                </a:solidFill>
              </a:rPr>
              <a:t>Asian</a:t>
            </a:r>
            <a:r>
              <a:rPr lang="en-US" sz="2600" dirty="0"/>
              <a:t> participants (PR, 1.22; 95% CI, 1.11-1.34), but </a:t>
            </a:r>
            <a:r>
              <a:rPr lang="en-US" sz="2600" b="1" dirty="0">
                <a:solidFill>
                  <a:srgbClr val="C00000"/>
                </a:solidFill>
              </a:rPr>
              <a:t>health insurance was not</a:t>
            </a:r>
            <a:r>
              <a:rPr lang="en-US" sz="2600" dirty="0"/>
              <a:t> (PR, 0.99; 95% CI, 0.84-1.17)  </a:t>
            </a:r>
          </a:p>
          <a:p>
            <a:pPr marL="0" indent="0">
              <a:buNone/>
            </a:pPr>
            <a:endParaRPr lang="en-US" sz="1200" dirty="0"/>
          </a:p>
          <a:p>
            <a:pPr marL="0" indent="0">
              <a:buNone/>
            </a:pPr>
            <a:r>
              <a:rPr lang="en-US" sz="2600" dirty="0"/>
              <a:t>Taking </a:t>
            </a:r>
            <a:r>
              <a:rPr lang="en-US" sz="2600" b="1" dirty="0">
                <a:solidFill>
                  <a:srgbClr val="0070C0"/>
                </a:solidFill>
              </a:rPr>
              <a:t>at least 1 antihypertensive </a:t>
            </a:r>
            <a:r>
              <a:rPr lang="en-US" sz="2600" dirty="0"/>
              <a:t>was the sole component associated with </a:t>
            </a:r>
            <a:r>
              <a:rPr lang="en-US" sz="2600" b="1" dirty="0">
                <a:solidFill>
                  <a:srgbClr val="0070C0"/>
                </a:solidFill>
              </a:rPr>
              <a:t>increased statin use across all race and ethnicity groups</a:t>
            </a:r>
          </a:p>
        </p:txBody>
      </p:sp>
      <p:sp>
        <p:nvSpPr>
          <p:cNvPr id="4" name="TextBox 3"/>
          <p:cNvSpPr txBox="1"/>
          <p:nvPr/>
        </p:nvSpPr>
        <p:spPr>
          <a:xfrm>
            <a:off x="0" y="6550223"/>
            <a:ext cx="426868" cy="307777"/>
          </a:xfrm>
          <a:prstGeom prst="rect">
            <a:avLst/>
          </a:prstGeom>
          <a:noFill/>
        </p:spPr>
        <p:txBody>
          <a:bodyPr wrap="square" rtlCol="0">
            <a:spAutoFit/>
          </a:bodyPr>
          <a:lstStyle/>
          <a:p>
            <a:r>
              <a:rPr lang="en-US" sz="1400" dirty="0"/>
              <a:t>SW</a:t>
            </a:r>
            <a:endParaRPr lang="en-US" dirty="0"/>
          </a:p>
        </p:txBody>
      </p:sp>
    </p:spTree>
    <p:extLst>
      <p:ext uri="{BB962C8B-B14F-4D97-AF65-F5344CB8AC3E}">
        <p14:creationId xmlns:p14="http://schemas.microsoft.com/office/powerpoint/2010/main" val="78597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667F9-6BBC-443C-3689-5E6BB2E118F3}"/>
              </a:ext>
            </a:extLst>
          </p:cNvPr>
          <p:cNvSpPr>
            <a:spLocks noGrp="1"/>
          </p:cNvSpPr>
          <p:nvPr>
            <p:ph type="title"/>
          </p:nvPr>
        </p:nvSpPr>
        <p:spPr>
          <a:xfrm>
            <a:off x="838200" y="365125"/>
            <a:ext cx="10515600" cy="981761"/>
          </a:xfrm>
        </p:spPr>
        <p:txBody>
          <a:bodyPr/>
          <a:lstStyle/>
          <a:p>
            <a:r>
              <a:rPr lang="en-US" dirty="0"/>
              <a:t>Case 3</a:t>
            </a:r>
          </a:p>
        </p:txBody>
      </p:sp>
      <p:sp>
        <p:nvSpPr>
          <p:cNvPr id="3" name="Content Placeholder 2">
            <a:extLst>
              <a:ext uri="{FF2B5EF4-FFF2-40B4-BE49-F238E27FC236}">
                <a16:creationId xmlns:a16="http://schemas.microsoft.com/office/drawing/2014/main" id="{223395B2-4BA9-3EDB-73B1-A0E44E9CE1B8}"/>
              </a:ext>
            </a:extLst>
          </p:cNvPr>
          <p:cNvSpPr>
            <a:spLocks noGrp="1"/>
          </p:cNvSpPr>
          <p:nvPr>
            <p:ph idx="1"/>
          </p:nvPr>
        </p:nvSpPr>
        <p:spPr>
          <a:xfrm>
            <a:off x="838200" y="1235676"/>
            <a:ext cx="10515600" cy="5560769"/>
          </a:xfrm>
        </p:spPr>
        <p:txBody>
          <a:bodyPr>
            <a:noAutofit/>
          </a:bodyPr>
          <a:lstStyle/>
          <a:p>
            <a:r>
              <a:rPr lang="en-US" sz="2400" b="1" dirty="0">
                <a:solidFill>
                  <a:srgbClr val="7030A0"/>
                </a:solidFill>
              </a:rPr>
              <a:t>Race</a:t>
            </a:r>
            <a:r>
              <a:rPr lang="en-US" sz="2400" dirty="0"/>
              <a:t> is not well defined and is a potential proxy for</a:t>
            </a:r>
          </a:p>
          <a:p>
            <a:pPr lvl="1"/>
            <a:r>
              <a:rPr lang="en-US" dirty="0"/>
              <a:t>Ancestry</a:t>
            </a:r>
          </a:p>
          <a:p>
            <a:pPr lvl="1"/>
            <a:r>
              <a:rPr lang="en-US" dirty="0"/>
              <a:t>SES</a:t>
            </a:r>
          </a:p>
          <a:p>
            <a:pPr lvl="1"/>
            <a:r>
              <a:rPr lang="en-US" dirty="0"/>
              <a:t>Access to care</a:t>
            </a:r>
          </a:p>
          <a:p>
            <a:pPr lvl="1"/>
            <a:r>
              <a:rPr lang="en-US" dirty="0"/>
              <a:t>Effects of racism </a:t>
            </a:r>
          </a:p>
          <a:p>
            <a:r>
              <a:rPr lang="en-US" sz="2400" dirty="0"/>
              <a:t>For now, go with the </a:t>
            </a:r>
            <a:r>
              <a:rPr lang="en-US" sz="2400" b="1" dirty="0">
                <a:solidFill>
                  <a:srgbClr val="7030A0"/>
                </a:solidFill>
              </a:rPr>
              <a:t>calculators</a:t>
            </a:r>
            <a:endParaRPr lang="en-US" sz="2400" dirty="0"/>
          </a:p>
          <a:p>
            <a:pPr lvl="1"/>
            <a:r>
              <a:rPr lang="en-US" dirty="0"/>
              <a:t>Best approximation we have of risk</a:t>
            </a:r>
          </a:p>
          <a:p>
            <a:r>
              <a:rPr lang="en-US" sz="2400" dirty="0"/>
              <a:t>Remember, </a:t>
            </a:r>
            <a:r>
              <a:rPr lang="en-US" sz="2400" b="1" dirty="0">
                <a:solidFill>
                  <a:srgbClr val="7030A0"/>
                </a:solidFill>
              </a:rPr>
              <a:t>calculators</a:t>
            </a:r>
            <a:r>
              <a:rPr lang="en-US" sz="2400" dirty="0"/>
              <a:t> </a:t>
            </a:r>
            <a:r>
              <a:rPr lang="en-US" sz="2400" dirty="0">
                <a:sym typeface="Wingdings" panose="05000000000000000000" pitchFamily="2" charset="2"/>
              </a:rPr>
              <a:t> a </a:t>
            </a:r>
            <a:r>
              <a:rPr lang="en-US" sz="2400" b="1" i="1" dirty="0">
                <a:solidFill>
                  <a:srgbClr val="7030A0"/>
                </a:solidFill>
                <a:sym typeface="Wingdings" panose="05000000000000000000" pitchFamily="2" charset="2"/>
              </a:rPr>
              <a:t>number</a:t>
            </a:r>
            <a:r>
              <a:rPr lang="en-US" sz="2400" dirty="0">
                <a:sym typeface="Wingdings" panose="05000000000000000000" pitchFamily="2" charset="2"/>
              </a:rPr>
              <a:t> that is inserted into a </a:t>
            </a:r>
            <a:r>
              <a:rPr lang="en-US" sz="2400" b="1" i="1" dirty="0">
                <a:solidFill>
                  <a:srgbClr val="7030A0"/>
                </a:solidFill>
              </a:rPr>
              <a:t>guideline</a:t>
            </a:r>
            <a:r>
              <a:rPr lang="en-US" sz="2400" dirty="0"/>
              <a:t> that should </a:t>
            </a:r>
            <a:r>
              <a:rPr lang="en-US" sz="2400" b="1" i="1" dirty="0">
                <a:solidFill>
                  <a:srgbClr val="C00000"/>
                </a:solidFill>
              </a:rPr>
              <a:t>start a conversation</a:t>
            </a:r>
            <a:endParaRPr lang="en-US" sz="2400" dirty="0"/>
          </a:p>
          <a:p>
            <a:r>
              <a:rPr lang="en-US" sz="2400" dirty="0"/>
              <a:t>For </a:t>
            </a:r>
            <a:r>
              <a:rPr lang="en-US" sz="2400" b="1" dirty="0">
                <a:solidFill>
                  <a:srgbClr val="7030A0"/>
                </a:solidFill>
              </a:rPr>
              <a:t>mixed-race people</a:t>
            </a:r>
          </a:p>
          <a:p>
            <a:pPr lvl="1"/>
            <a:r>
              <a:rPr lang="en-US" dirty="0"/>
              <a:t>Risk is probably  somewhere between X and Y</a:t>
            </a:r>
          </a:p>
          <a:p>
            <a:pPr lvl="1"/>
            <a:r>
              <a:rPr lang="en-US" dirty="0"/>
              <a:t>Could average</a:t>
            </a:r>
          </a:p>
          <a:p>
            <a:pPr lvl="1"/>
            <a:r>
              <a:rPr lang="en-US" dirty="0"/>
              <a:t>Could choose the higher</a:t>
            </a:r>
            <a:br>
              <a:rPr lang="en-US" sz="2400" dirty="0"/>
            </a:br>
            <a:endParaRPr lang="en-US" sz="2400" dirty="0"/>
          </a:p>
        </p:txBody>
      </p:sp>
      <p:sp>
        <p:nvSpPr>
          <p:cNvPr id="4" name="TextBox 3"/>
          <p:cNvSpPr txBox="1"/>
          <p:nvPr/>
        </p:nvSpPr>
        <p:spPr>
          <a:xfrm>
            <a:off x="0" y="6550223"/>
            <a:ext cx="426868" cy="307777"/>
          </a:xfrm>
          <a:prstGeom prst="rect">
            <a:avLst/>
          </a:prstGeom>
          <a:noFill/>
        </p:spPr>
        <p:txBody>
          <a:bodyPr wrap="square" rtlCol="0">
            <a:spAutoFit/>
          </a:bodyPr>
          <a:lstStyle/>
          <a:p>
            <a:r>
              <a:rPr lang="en-US" sz="1400" dirty="0"/>
              <a:t>SW</a:t>
            </a:r>
            <a:endParaRPr lang="en-US" dirty="0"/>
          </a:p>
        </p:txBody>
      </p:sp>
    </p:spTree>
    <p:extLst>
      <p:ext uri="{BB962C8B-B14F-4D97-AF65-F5344CB8AC3E}">
        <p14:creationId xmlns:p14="http://schemas.microsoft.com/office/powerpoint/2010/main" val="232143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3E3C3-857A-413B-B0AA-6CCBF1F63AC3}"/>
              </a:ext>
            </a:extLst>
          </p:cNvPr>
          <p:cNvSpPr>
            <a:spLocks noGrp="1"/>
          </p:cNvSpPr>
          <p:nvPr>
            <p:ph type="title"/>
          </p:nvPr>
        </p:nvSpPr>
        <p:spPr/>
        <p:txBody>
          <a:bodyPr/>
          <a:lstStyle/>
          <a:p>
            <a:r>
              <a:rPr lang="en-US" dirty="0"/>
              <a:t>Case 4</a:t>
            </a:r>
          </a:p>
        </p:txBody>
      </p:sp>
      <p:sp>
        <p:nvSpPr>
          <p:cNvPr id="3" name="Content Placeholder 2">
            <a:extLst>
              <a:ext uri="{FF2B5EF4-FFF2-40B4-BE49-F238E27FC236}">
                <a16:creationId xmlns:a16="http://schemas.microsoft.com/office/drawing/2014/main" id="{A9784A79-7ED9-45D7-9C31-1F8E0A07517D}"/>
              </a:ext>
            </a:extLst>
          </p:cNvPr>
          <p:cNvSpPr>
            <a:spLocks noGrp="1"/>
          </p:cNvSpPr>
          <p:nvPr>
            <p:ph idx="1"/>
          </p:nvPr>
        </p:nvSpPr>
        <p:spPr>
          <a:xfrm>
            <a:off x="838200" y="1825624"/>
            <a:ext cx="10515600" cy="4575175"/>
          </a:xfrm>
        </p:spPr>
        <p:txBody>
          <a:bodyPr>
            <a:normAutofit/>
          </a:bodyPr>
          <a:lstStyle/>
          <a:p>
            <a:pPr marL="0" indent="0">
              <a:lnSpc>
                <a:spcPct val="100000"/>
              </a:lnSpc>
              <a:buNone/>
            </a:pPr>
            <a:r>
              <a:rPr lang="en-US" dirty="0"/>
              <a:t>Resident:  Just saw a family: three kids, 9, 12, and 15 for wellness checks. Everyone is doing well. AAP recommends screening lipids for all kids at ages 9-11 so I ordered it.  Also ordered it for the older kids because both have BMI &gt;95 %</a:t>
            </a:r>
            <a:r>
              <a:rPr lang="en-US" dirty="0" err="1"/>
              <a:t>ile</a:t>
            </a:r>
            <a:r>
              <a:rPr lang="en-US" dirty="0"/>
              <a:t>. But I’m not sure what to do for their mom, who is 35, because the American College of Cardiology recommends screening at age 20 but the USPSTF says not until 40. Her BMI is 19. </a:t>
            </a:r>
          </a:p>
          <a:p>
            <a:pPr marL="0" indent="0">
              <a:lnSpc>
                <a:spcPct val="100000"/>
              </a:lnSpc>
              <a:buNone/>
            </a:pPr>
            <a:r>
              <a:rPr lang="en-US" dirty="0"/>
              <a:t>Attending: There’s a lot to unpack here.</a:t>
            </a:r>
          </a:p>
        </p:txBody>
      </p:sp>
    </p:spTree>
    <p:extLst>
      <p:ext uri="{BB962C8B-B14F-4D97-AF65-F5344CB8AC3E}">
        <p14:creationId xmlns:p14="http://schemas.microsoft.com/office/powerpoint/2010/main" val="1220351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F5C6-2605-4771-A8E0-ADB8B27B4B6B}"/>
              </a:ext>
            </a:extLst>
          </p:cNvPr>
          <p:cNvSpPr>
            <a:spLocks noGrp="1"/>
          </p:cNvSpPr>
          <p:nvPr>
            <p:ph type="title"/>
          </p:nvPr>
        </p:nvSpPr>
        <p:spPr/>
        <p:txBody>
          <a:bodyPr/>
          <a:lstStyle/>
          <a:p>
            <a:r>
              <a:rPr lang="en-US" dirty="0"/>
              <a:t>Children: What are we screening for?</a:t>
            </a:r>
          </a:p>
        </p:txBody>
      </p:sp>
      <p:sp>
        <p:nvSpPr>
          <p:cNvPr id="3" name="Content Placeholder 2">
            <a:extLst>
              <a:ext uri="{FF2B5EF4-FFF2-40B4-BE49-F238E27FC236}">
                <a16:creationId xmlns:a16="http://schemas.microsoft.com/office/drawing/2014/main" id="{4775FCC2-9554-40E1-BE82-CC41C6B679F6}"/>
              </a:ext>
            </a:extLst>
          </p:cNvPr>
          <p:cNvSpPr>
            <a:spLocks noGrp="1"/>
          </p:cNvSpPr>
          <p:nvPr>
            <p:ph sz="half" idx="1"/>
          </p:nvPr>
        </p:nvSpPr>
        <p:spPr/>
        <p:txBody>
          <a:bodyPr/>
          <a:lstStyle/>
          <a:p>
            <a:r>
              <a:rPr lang="en-US" dirty="0"/>
              <a:t>Familial hyperlipidemia</a:t>
            </a:r>
          </a:p>
          <a:p>
            <a:pPr lvl="1"/>
            <a:r>
              <a:rPr lang="en-US" dirty="0"/>
              <a:t>No indication for screening of asymptomatic people</a:t>
            </a:r>
          </a:p>
          <a:p>
            <a:pPr lvl="1"/>
            <a:r>
              <a:rPr lang="en-US" dirty="0"/>
              <a:t>Indication for statin therapy</a:t>
            </a:r>
          </a:p>
          <a:p>
            <a:pPr lvl="2"/>
            <a:r>
              <a:rPr lang="en-US" dirty="0"/>
              <a:t>LDL &gt; 160 in children</a:t>
            </a:r>
          </a:p>
          <a:p>
            <a:pPr lvl="2"/>
            <a:r>
              <a:rPr lang="en-US" dirty="0"/>
              <a:t>LDL &gt; 190 in adults</a:t>
            </a:r>
          </a:p>
          <a:p>
            <a:pPr lvl="1"/>
            <a:r>
              <a:rPr lang="en-US" dirty="0"/>
              <a:t>BMI is often </a:t>
            </a:r>
            <a:r>
              <a:rPr lang="en-US" dirty="0" err="1"/>
              <a:t>wnl</a:t>
            </a:r>
            <a:endParaRPr lang="en-US" dirty="0"/>
          </a:p>
          <a:p>
            <a:pPr lvl="1"/>
            <a:r>
              <a:rPr lang="en-US" dirty="0"/>
              <a:t>Typically strong </a:t>
            </a:r>
            <a:r>
              <a:rPr lang="en-US" dirty="0" err="1"/>
              <a:t>FHx</a:t>
            </a:r>
            <a:r>
              <a:rPr lang="en-US" dirty="0"/>
              <a:t> of HLD and early CAD </a:t>
            </a:r>
          </a:p>
          <a:p>
            <a:pPr lvl="1"/>
            <a:endParaRPr lang="en-US" dirty="0"/>
          </a:p>
        </p:txBody>
      </p:sp>
      <p:pic>
        <p:nvPicPr>
          <p:cNvPr id="1026" name="Picture 2" descr="a pedigree and a family">
            <a:extLst>
              <a:ext uri="{FF2B5EF4-FFF2-40B4-BE49-F238E27FC236}">
                <a16:creationId xmlns:a16="http://schemas.microsoft.com/office/drawing/2014/main" id="{BD027367-8509-4960-B28D-0C4C7C0FD9D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544323"/>
            <a:ext cx="5181600" cy="2913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994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55EC9-9202-473C-B8EB-589E136DB533}"/>
              </a:ext>
            </a:extLst>
          </p:cNvPr>
          <p:cNvSpPr>
            <a:spLocks noGrp="1"/>
          </p:cNvSpPr>
          <p:nvPr>
            <p:ph type="title"/>
          </p:nvPr>
        </p:nvSpPr>
        <p:spPr/>
        <p:txBody>
          <a:bodyPr/>
          <a:lstStyle/>
          <a:p>
            <a:r>
              <a:rPr lang="en-US" dirty="0"/>
              <a:t>Children: What are we screening for?</a:t>
            </a:r>
          </a:p>
        </p:txBody>
      </p:sp>
      <p:sp>
        <p:nvSpPr>
          <p:cNvPr id="4" name="Content Placeholder 3">
            <a:extLst>
              <a:ext uri="{FF2B5EF4-FFF2-40B4-BE49-F238E27FC236}">
                <a16:creationId xmlns:a16="http://schemas.microsoft.com/office/drawing/2014/main" id="{C338B6B3-F3BD-417C-B89A-98EB342FAA02}"/>
              </a:ext>
            </a:extLst>
          </p:cNvPr>
          <p:cNvSpPr>
            <a:spLocks noGrp="1"/>
          </p:cNvSpPr>
          <p:nvPr>
            <p:ph sz="half" idx="2"/>
          </p:nvPr>
        </p:nvSpPr>
        <p:spPr/>
        <p:txBody>
          <a:bodyPr/>
          <a:lstStyle/>
          <a:p>
            <a:r>
              <a:rPr lang="en-US" dirty="0"/>
              <a:t>Acquired hyperlipidemia</a:t>
            </a:r>
          </a:p>
          <a:p>
            <a:pPr lvl="1"/>
            <a:r>
              <a:rPr lang="en-US" dirty="0"/>
              <a:t>May be associated with higher body weight</a:t>
            </a:r>
          </a:p>
          <a:p>
            <a:pPr lvl="1"/>
            <a:r>
              <a:rPr lang="en-US" dirty="0"/>
              <a:t>No indication that screening leads to improved outcomes</a:t>
            </a:r>
          </a:p>
          <a:p>
            <a:pPr lvl="2"/>
            <a:r>
              <a:rPr lang="en-US" dirty="0"/>
              <a:t>Screening-&gt;disease detection-&gt; intervention -&gt; outcome reduction</a:t>
            </a:r>
          </a:p>
          <a:p>
            <a:pPr lvl="1"/>
            <a:r>
              <a:rPr lang="en-US" dirty="0"/>
              <a:t>AAP/NCLBI recommend screening to encourage lifestyle modification</a:t>
            </a:r>
          </a:p>
          <a:p>
            <a:pPr lvl="1"/>
            <a:endParaRPr lang="en-US" dirty="0"/>
          </a:p>
        </p:txBody>
      </p:sp>
      <p:pic>
        <p:nvPicPr>
          <p:cNvPr id="2050" name="Picture 2" descr="Lipid Clinic - Children's Hospital of Orange County">
            <a:extLst>
              <a:ext uri="{FF2B5EF4-FFF2-40B4-BE49-F238E27FC236}">
                <a16:creationId xmlns:a16="http://schemas.microsoft.com/office/drawing/2014/main" id="{7796F176-51CB-4242-B058-914F919EF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2562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condary Dyslipidemia In Obese Children – Is There Evidence For  Pharmacological Treatment?">
            <a:extLst>
              <a:ext uri="{FF2B5EF4-FFF2-40B4-BE49-F238E27FC236}">
                <a16:creationId xmlns:a16="http://schemas.microsoft.com/office/drawing/2014/main" id="{25844769-564F-4468-BD4F-3595B4BD704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305175" y="1825625"/>
            <a:ext cx="26289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igh Cholesterol In Children">
            <a:extLst>
              <a:ext uri="{FF2B5EF4-FFF2-40B4-BE49-F238E27FC236}">
                <a16:creationId xmlns:a16="http://schemas.microsoft.com/office/drawing/2014/main" id="{A0F0EBBF-F164-45D2-8910-E2C6CD68CB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568700"/>
            <a:ext cx="2781300" cy="16478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nly HALF of US kids and teens have OK cholesterol levels - and 25% have  dangerous levels | Daily Mail Online">
            <a:extLst>
              <a:ext uri="{FF2B5EF4-FFF2-40B4-BE49-F238E27FC236}">
                <a16:creationId xmlns:a16="http://schemas.microsoft.com/office/drawing/2014/main" id="{058FEA33-D67E-4966-8033-5116B29553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1754" y="3563938"/>
            <a:ext cx="276225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oes Your Child Suffer From High Cholesterol Levels? Tips on How To Control  It">
            <a:extLst>
              <a:ext uri="{FF2B5EF4-FFF2-40B4-BE49-F238E27FC236}">
                <a16:creationId xmlns:a16="http://schemas.microsoft.com/office/drawing/2014/main" id="{52888E50-D838-49A4-9E94-C96408C3B1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379" y="501242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5 Lifestyle Changes to Reduce Risk of High Cholesterol in Children">
            <a:extLst>
              <a:ext uri="{FF2B5EF4-FFF2-40B4-BE49-F238E27FC236}">
                <a16:creationId xmlns:a16="http://schemas.microsoft.com/office/drawing/2014/main" id="{9C5D0833-17DD-4734-A6B6-EAD26B7538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1754" y="4956935"/>
            <a:ext cx="2762250" cy="183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69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55EC9-9202-473C-B8EB-589E136DB533}"/>
              </a:ext>
            </a:extLst>
          </p:cNvPr>
          <p:cNvSpPr>
            <a:spLocks noGrp="1"/>
          </p:cNvSpPr>
          <p:nvPr>
            <p:ph type="title"/>
          </p:nvPr>
        </p:nvSpPr>
        <p:spPr/>
        <p:txBody>
          <a:bodyPr/>
          <a:lstStyle/>
          <a:p>
            <a:r>
              <a:rPr lang="en-US" dirty="0"/>
              <a:t>Children: What are we screening for?</a:t>
            </a:r>
          </a:p>
        </p:txBody>
      </p:sp>
      <p:sp>
        <p:nvSpPr>
          <p:cNvPr id="4" name="Content Placeholder 3">
            <a:extLst>
              <a:ext uri="{FF2B5EF4-FFF2-40B4-BE49-F238E27FC236}">
                <a16:creationId xmlns:a16="http://schemas.microsoft.com/office/drawing/2014/main" id="{C338B6B3-F3BD-417C-B89A-98EB342FAA02}"/>
              </a:ext>
            </a:extLst>
          </p:cNvPr>
          <p:cNvSpPr>
            <a:spLocks noGrp="1"/>
          </p:cNvSpPr>
          <p:nvPr>
            <p:ph sz="half" idx="2"/>
          </p:nvPr>
        </p:nvSpPr>
        <p:spPr/>
        <p:txBody>
          <a:bodyPr/>
          <a:lstStyle/>
          <a:p>
            <a:r>
              <a:rPr lang="en-US" dirty="0"/>
              <a:t>Acquired hyperlipidemia</a:t>
            </a:r>
          </a:p>
          <a:p>
            <a:pPr lvl="1"/>
            <a:r>
              <a:rPr lang="en-US" dirty="0"/>
              <a:t>May be associated with higher body weight</a:t>
            </a:r>
          </a:p>
          <a:p>
            <a:pPr lvl="1"/>
            <a:r>
              <a:rPr lang="en-US" dirty="0"/>
              <a:t>No indication that screening leads to improved outcomes</a:t>
            </a:r>
          </a:p>
          <a:p>
            <a:pPr lvl="2"/>
            <a:r>
              <a:rPr lang="en-US" dirty="0"/>
              <a:t>Screening-&gt;disease detection-&gt; intervention -&gt; outcome reduction</a:t>
            </a:r>
          </a:p>
          <a:p>
            <a:pPr lvl="1"/>
            <a:r>
              <a:rPr lang="en-US" dirty="0"/>
              <a:t>AAP/NCLBI recommend screening to encourage lifestyle modification</a:t>
            </a:r>
          </a:p>
          <a:p>
            <a:pPr lvl="1"/>
            <a:endParaRPr lang="en-US" dirty="0"/>
          </a:p>
        </p:txBody>
      </p:sp>
      <p:pic>
        <p:nvPicPr>
          <p:cNvPr id="3074" name="Picture 2" descr="Parents must model good eating habits for children">
            <a:extLst>
              <a:ext uri="{FF2B5EF4-FFF2-40B4-BE49-F238E27FC236}">
                <a16:creationId xmlns:a16="http://schemas.microsoft.com/office/drawing/2014/main" id="{2FEB7F36-FF22-46BA-844F-B9C25104EDB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1825625"/>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8 Facts About High Cholesterol | Temple Health">
            <a:extLst>
              <a:ext uri="{FF2B5EF4-FFF2-40B4-BE49-F238E27FC236}">
                <a16:creationId xmlns:a16="http://schemas.microsoft.com/office/drawing/2014/main" id="{1F4A3CBB-9439-4BE0-B523-F856275E1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175" y="1825625"/>
            <a:ext cx="2776824" cy="18478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One-third of kids may be battling high cholesterol">
            <a:extLst>
              <a:ext uri="{FF2B5EF4-FFF2-40B4-BE49-F238E27FC236}">
                <a16:creationId xmlns:a16="http://schemas.microsoft.com/office/drawing/2014/main" id="{C1B37F17-3EE8-4F1C-AA68-87F8DDB6B2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763" y="5183257"/>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earning About High Cholesterol in Children">
            <a:extLst>
              <a:ext uri="{FF2B5EF4-FFF2-40B4-BE49-F238E27FC236}">
                <a16:creationId xmlns:a16="http://schemas.microsoft.com/office/drawing/2014/main" id="{35230C61-244D-4A63-9544-30959509A7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63" y="3665261"/>
            <a:ext cx="264795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Omega-3 supplements help kids with high cholesterol improve lipid profile">
            <a:extLst>
              <a:ext uri="{FF2B5EF4-FFF2-40B4-BE49-F238E27FC236}">
                <a16:creationId xmlns:a16="http://schemas.microsoft.com/office/drawing/2014/main" id="{4C556A13-137E-4342-B287-0AB595E07C7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3708"/>
          <a:stretch/>
        </p:blipFill>
        <p:spPr bwMode="auto">
          <a:xfrm>
            <a:off x="3395376" y="3665261"/>
            <a:ext cx="2667286" cy="17240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igh Cholesterol in Childhood: Causes, Diagnosis, Treatment">
            <a:extLst>
              <a:ext uri="{FF2B5EF4-FFF2-40B4-BE49-F238E27FC236}">
                <a16:creationId xmlns:a16="http://schemas.microsoft.com/office/drawing/2014/main" id="{8D498725-9B3C-4505-85F6-B313E62F47B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57" t="8385"/>
          <a:stretch/>
        </p:blipFill>
        <p:spPr bwMode="auto">
          <a:xfrm>
            <a:off x="3395374" y="5317435"/>
            <a:ext cx="2667287" cy="1466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785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4BF42-981E-36B2-D628-F7014A1DE495}"/>
              </a:ext>
            </a:extLst>
          </p:cNvPr>
          <p:cNvSpPr>
            <a:spLocks noGrp="1"/>
          </p:cNvSpPr>
          <p:nvPr>
            <p:ph type="title"/>
          </p:nvPr>
        </p:nvSpPr>
        <p:spPr>
          <a:xfrm>
            <a:off x="838200" y="365125"/>
            <a:ext cx="10515600" cy="1028995"/>
          </a:xfrm>
        </p:spPr>
        <p:txBody>
          <a:bodyPr/>
          <a:lstStyle/>
          <a:p>
            <a:r>
              <a:rPr lang="en-US" dirty="0"/>
              <a:t>Useful resources to get</a:t>
            </a:r>
          </a:p>
        </p:txBody>
      </p:sp>
      <p:sp>
        <p:nvSpPr>
          <p:cNvPr id="3" name="TextBox 2">
            <a:extLst>
              <a:ext uri="{FF2B5EF4-FFF2-40B4-BE49-F238E27FC236}">
                <a16:creationId xmlns:a16="http://schemas.microsoft.com/office/drawing/2014/main" id="{B4C2248C-71BF-6D53-F3F2-712098A0E6BD}"/>
              </a:ext>
            </a:extLst>
          </p:cNvPr>
          <p:cNvSpPr txBox="1"/>
          <p:nvPr/>
        </p:nvSpPr>
        <p:spPr>
          <a:xfrm>
            <a:off x="645088" y="1376735"/>
            <a:ext cx="2077813" cy="1200329"/>
          </a:xfrm>
          <a:prstGeom prst="rect">
            <a:avLst/>
          </a:prstGeom>
          <a:noFill/>
        </p:spPr>
        <p:txBody>
          <a:bodyPr wrap="none" rtlCol="0">
            <a:spAutoFit/>
          </a:bodyPr>
          <a:lstStyle/>
          <a:p>
            <a:pPr algn="ctr"/>
            <a:r>
              <a:rPr lang="en-US" sz="2400" dirty="0"/>
              <a:t>ASCVD risk app</a:t>
            </a:r>
          </a:p>
          <a:p>
            <a:pPr algn="ctr"/>
            <a:r>
              <a:rPr lang="en-US" sz="2400" dirty="0"/>
              <a:t>(free)</a:t>
            </a:r>
          </a:p>
          <a:p>
            <a:pPr algn="ctr"/>
            <a:r>
              <a:rPr lang="en-US" sz="2400" dirty="0"/>
              <a:t>iPhone</a:t>
            </a:r>
          </a:p>
        </p:txBody>
      </p:sp>
      <p:sp>
        <p:nvSpPr>
          <p:cNvPr id="4" name="TextBox 3">
            <a:extLst>
              <a:ext uri="{FF2B5EF4-FFF2-40B4-BE49-F238E27FC236}">
                <a16:creationId xmlns:a16="http://schemas.microsoft.com/office/drawing/2014/main" id="{AC3242BD-0C6C-E0B3-F798-46147A8FF00A}"/>
              </a:ext>
            </a:extLst>
          </p:cNvPr>
          <p:cNvSpPr txBox="1"/>
          <p:nvPr/>
        </p:nvSpPr>
        <p:spPr>
          <a:xfrm>
            <a:off x="3584376" y="1382130"/>
            <a:ext cx="2077813" cy="1200329"/>
          </a:xfrm>
          <a:prstGeom prst="rect">
            <a:avLst/>
          </a:prstGeom>
          <a:noFill/>
        </p:spPr>
        <p:txBody>
          <a:bodyPr wrap="none" rtlCol="0">
            <a:spAutoFit/>
          </a:bodyPr>
          <a:lstStyle/>
          <a:p>
            <a:pPr algn="ctr"/>
            <a:r>
              <a:rPr lang="en-US" sz="2400" dirty="0"/>
              <a:t>ASCVD risk app</a:t>
            </a:r>
          </a:p>
          <a:p>
            <a:pPr algn="ctr"/>
            <a:r>
              <a:rPr lang="en-US" sz="2400" dirty="0"/>
              <a:t>(free)</a:t>
            </a:r>
          </a:p>
          <a:p>
            <a:pPr algn="ctr"/>
            <a:r>
              <a:rPr lang="en-US" sz="2400" dirty="0"/>
              <a:t>Android</a:t>
            </a:r>
          </a:p>
        </p:txBody>
      </p:sp>
      <p:sp>
        <p:nvSpPr>
          <p:cNvPr id="5" name="TextBox 4">
            <a:extLst>
              <a:ext uri="{FF2B5EF4-FFF2-40B4-BE49-F238E27FC236}">
                <a16:creationId xmlns:a16="http://schemas.microsoft.com/office/drawing/2014/main" id="{296C11ED-F687-B473-97A1-CE87006EC44D}"/>
              </a:ext>
            </a:extLst>
          </p:cNvPr>
          <p:cNvSpPr txBox="1"/>
          <p:nvPr/>
        </p:nvSpPr>
        <p:spPr>
          <a:xfrm>
            <a:off x="6043981" y="1376735"/>
            <a:ext cx="3025252" cy="1569660"/>
          </a:xfrm>
          <a:prstGeom prst="rect">
            <a:avLst/>
          </a:prstGeom>
          <a:noFill/>
        </p:spPr>
        <p:txBody>
          <a:bodyPr wrap="none" rtlCol="0">
            <a:spAutoFit/>
          </a:bodyPr>
          <a:lstStyle/>
          <a:p>
            <a:pPr algn="ctr"/>
            <a:r>
              <a:rPr lang="en-US" sz="2400" dirty="0"/>
              <a:t>Dr. Steinberg’s</a:t>
            </a:r>
          </a:p>
          <a:p>
            <a:pPr algn="ctr"/>
            <a:r>
              <a:rPr lang="en-US" sz="2400" dirty="0"/>
              <a:t>CV Risk Estimation app</a:t>
            </a:r>
          </a:p>
          <a:p>
            <a:pPr algn="ctr"/>
            <a:r>
              <a:rPr lang="en-US" sz="2400" dirty="0"/>
              <a:t>(free)</a:t>
            </a:r>
          </a:p>
          <a:p>
            <a:pPr algn="ctr"/>
            <a:r>
              <a:rPr lang="en-US" sz="2400" dirty="0"/>
              <a:t>iPhone only</a:t>
            </a:r>
          </a:p>
        </p:txBody>
      </p:sp>
      <p:pic>
        <p:nvPicPr>
          <p:cNvPr id="7" name="Picture 6">
            <a:extLst>
              <a:ext uri="{FF2B5EF4-FFF2-40B4-BE49-F238E27FC236}">
                <a16:creationId xmlns:a16="http://schemas.microsoft.com/office/drawing/2014/main" id="{E5309A46-1CAD-1D69-18D3-3EA4C02E8323}"/>
              </a:ext>
            </a:extLst>
          </p:cNvPr>
          <p:cNvPicPr>
            <a:picLocks noChangeAspect="1"/>
          </p:cNvPicPr>
          <p:nvPr/>
        </p:nvPicPr>
        <p:blipFill>
          <a:blip r:embed="rId2"/>
          <a:stretch>
            <a:fillRect/>
          </a:stretch>
        </p:blipFill>
        <p:spPr>
          <a:xfrm>
            <a:off x="3255649" y="2972886"/>
            <a:ext cx="2735268" cy="2735268"/>
          </a:xfrm>
          <a:prstGeom prst="rect">
            <a:avLst/>
          </a:prstGeom>
        </p:spPr>
      </p:pic>
      <p:pic>
        <p:nvPicPr>
          <p:cNvPr id="9" name="Picture 8">
            <a:extLst>
              <a:ext uri="{FF2B5EF4-FFF2-40B4-BE49-F238E27FC236}">
                <a16:creationId xmlns:a16="http://schemas.microsoft.com/office/drawing/2014/main" id="{0195E0C6-5F74-E499-4303-F24AA9558C17}"/>
              </a:ext>
            </a:extLst>
          </p:cNvPr>
          <p:cNvPicPr>
            <a:picLocks noChangeAspect="1"/>
          </p:cNvPicPr>
          <p:nvPr/>
        </p:nvPicPr>
        <p:blipFill>
          <a:blip r:embed="rId3"/>
          <a:stretch>
            <a:fillRect/>
          </a:stretch>
        </p:blipFill>
        <p:spPr>
          <a:xfrm>
            <a:off x="314576" y="2971101"/>
            <a:ext cx="2738838" cy="2738838"/>
          </a:xfrm>
          <a:prstGeom prst="rect">
            <a:avLst/>
          </a:prstGeom>
        </p:spPr>
      </p:pic>
      <p:pic>
        <p:nvPicPr>
          <p:cNvPr id="11" name="Picture 10">
            <a:extLst>
              <a:ext uri="{FF2B5EF4-FFF2-40B4-BE49-F238E27FC236}">
                <a16:creationId xmlns:a16="http://schemas.microsoft.com/office/drawing/2014/main" id="{50102196-11C1-FDFD-688E-7DD037EAF03B}"/>
              </a:ext>
            </a:extLst>
          </p:cNvPr>
          <p:cNvPicPr>
            <a:picLocks noChangeAspect="1"/>
          </p:cNvPicPr>
          <p:nvPr/>
        </p:nvPicPr>
        <p:blipFill>
          <a:blip r:embed="rId4"/>
          <a:stretch>
            <a:fillRect/>
          </a:stretch>
        </p:blipFill>
        <p:spPr>
          <a:xfrm>
            <a:off x="6193152" y="2971101"/>
            <a:ext cx="2738838" cy="2738838"/>
          </a:xfrm>
          <a:prstGeom prst="rect">
            <a:avLst/>
          </a:prstGeom>
        </p:spPr>
      </p:pic>
      <p:sp>
        <p:nvSpPr>
          <p:cNvPr id="6" name="TextBox 5">
            <a:extLst>
              <a:ext uri="{FF2B5EF4-FFF2-40B4-BE49-F238E27FC236}">
                <a16:creationId xmlns:a16="http://schemas.microsoft.com/office/drawing/2014/main" id="{1DBF885C-1CCD-BDAD-5FF7-3C2570DF7CC7}"/>
              </a:ext>
            </a:extLst>
          </p:cNvPr>
          <p:cNvSpPr txBox="1"/>
          <p:nvPr/>
        </p:nvSpPr>
        <p:spPr>
          <a:xfrm>
            <a:off x="9374777" y="1376735"/>
            <a:ext cx="2262093" cy="1569660"/>
          </a:xfrm>
          <a:prstGeom prst="rect">
            <a:avLst/>
          </a:prstGeom>
          <a:noFill/>
        </p:spPr>
        <p:txBody>
          <a:bodyPr wrap="none" rtlCol="0">
            <a:spAutoFit/>
          </a:bodyPr>
          <a:lstStyle/>
          <a:p>
            <a:pPr algn="ctr"/>
            <a:r>
              <a:rPr lang="en-US" sz="2400" dirty="0"/>
              <a:t>Dr. McCormack’s</a:t>
            </a:r>
          </a:p>
          <a:p>
            <a:pPr algn="ctr"/>
            <a:r>
              <a:rPr lang="en-US" sz="2400" dirty="0"/>
              <a:t>CV risk site</a:t>
            </a:r>
          </a:p>
          <a:p>
            <a:pPr algn="ctr"/>
            <a:r>
              <a:rPr lang="en-US" sz="2400" dirty="0"/>
              <a:t>(free)</a:t>
            </a:r>
          </a:p>
          <a:p>
            <a:pPr algn="ctr"/>
            <a:r>
              <a:rPr lang="en-US" sz="2400" dirty="0"/>
              <a:t>website</a:t>
            </a:r>
          </a:p>
        </p:txBody>
      </p:sp>
      <p:pic>
        <p:nvPicPr>
          <p:cNvPr id="10" name="Picture 9">
            <a:extLst>
              <a:ext uri="{FF2B5EF4-FFF2-40B4-BE49-F238E27FC236}">
                <a16:creationId xmlns:a16="http://schemas.microsoft.com/office/drawing/2014/main" id="{9440FD76-28F9-3C0F-F190-D674F4759869}"/>
              </a:ext>
            </a:extLst>
          </p:cNvPr>
          <p:cNvPicPr>
            <a:picLocks noChangeAspect="1"/>
          </p:cNvPicPr>
          <p:nvPr/>
        </p:nvPicPr>
        <p:blipFill>
          <a:blip r:embed="rId5"/>
          <a:stretch>
            <a:fillRect/>
          </a:stretch>
        </p:blipFill>
        <p:spPr>
          <a:xfrm>
            <a:off x="9134224" y="2968920"/>
            <a:ext cx="2743200" cy="2743200"/>
          </a:xfrm>
          <a:prstGeom prst="rect">
            <a:avLst/>
          </a:prstGeom>
        </p:spPr>
      </p:pic>
    </p:spTree>
    <p:extLst>
      <p:ext uri="{BB962C8B-B14F-4D97-AF65-F5344CB8AC3E}">
        <p14:creationId xmlns:p14="http://schemas.microsoft.com/office/powerpoint/2010/main" val="2158282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0B1D3-8E26-4E7D-8977-D705E93F7647}"/>
              </a:ext>
            </a:extLst>
          </p:cNvPr>
          <p:cNvSpPr>
            <a:spLocks noGrp="1"/>
          </p:cNvSpPr>
          <p:nvPr>
            <p:ph type="title"/>
          </p:nvPr>
        </p:nvSpPr>
        <p:spPr/>
        <p:txBody>
          <a:bodyPr>
            <a:normAutofit/>
          </a:bodyPr>
          <a:lstStyle/>
          <a:p>
            <a:r>
              <a:rPr lang="en-US" sz="3833" dirty="0"/>
              <a:t>Primary care vs specialty focus: lipid screening</a:t>
            </a:r>
          </a:p>
        </p:txBody>
      </p:sp>
      <p:graphicFrame>
        <p:nvGraphicFramePr>
          <p:cNvPr id="5" name="Table 5">
            <a:extLst>
              <a:ext uri="{FF2B5EF4-FFF2-40B4-BE49-F238E27FC236}">
                <a16:creationId xmlns:a16="http://schemas.microsoft.com/office/drawing/2014/main" id="{9D43DE9A-2E11-47AF-B84C-D41CC5B943CF}"/>
              </a:ext>
            </a:extLst>
          </p:cNvPr>
          <p:cNvGraphicFramePr>
            <a:graphicFrameLocks noGrp="1"/>
          </p:cNvGraphicFramePr>
          <p:nvPr>
            <p:ph idx="1"/>
            <p:extLst>
              <p:ext uri="{D42A27DB-BD31-4B8C-83A1-F6EECF244321}">
                <p14:modId xmlns:p14="http://schemas.microsoft.com/office/powerpoint/2010/main" val="2906416542"/>
              </p:ext>
            </p:extLst>
          </p:nvPr>
        </p:nvGraphicFramePr>
        <p:xfrm>
          <a:off x="838728" y="1601247"/>
          <a:ext cx="10714839" cy="4356696"/>
        </p:xfrm>
        <a:graphic>
          <a:graphicData uri="http://schemas.openxmlformats.org/drawingml/2006/table">
            <a:tbl>
              <a:tblPr firstRow="1" bandRow="1">
                <a:tableStyleId>{5C22544A-7EE6-4342-B048-85BDC9FD1C3A}</a:tableStyleId>
              </a:tblPr>
              <a:tblGrid>
                <a:gridCol w="3152504">
                  <a:extLst>
                    <a:ext uri="{9D8B030D-6E8A-4147-A177-3AD203B41FA5}">
                      <a16:colId xmlns:a16="http://schemas.microsoft.com/office/drawing/2014/main" val="1027850833"/>
                    </a:ext>
                  </a:extLst>
                </a:gridCol>
                <a:gridCol w="3262184">
                  <a:extLst>
                    <a:ext uri="{9D8B030D-6E8A-4147-A177-3AD203B41FA5}">
                      <a16:colId xmlns:a16="http://schemas.microsoft.com/office/drawing/2014/main" val="653166220"/>
                    </a:ext>
                  </a:extLst>
                </a:gridCol>
                <a:gridCol w="4300151">
                  <a:extLst>
                    <a:ext uri="{9D8B030D-6E8A-4147-A177-3AD203B41FA5}">
                      <a16:colId xmlns:a16="http://schemas.microsoft.com/office/drawing/2014/main" val="372594663"/>
                    </a:ext>
                  </a:extLst>
                </a:gridCol>
              </a:tblGrid>
              <a:tr h="841524">
                <a:tc>
                  <a:txBody>
                    <a:bodyPr/>
                    <a:lstStyle/>
                    <a:p>
                      <a:endParaRPr lang="en-US" sz="2300" dirty="0"/>
                    </a:p>
                  </a:txBody>
                  <a:tcPr marL="76200" marR="76200" marT="38100" marB="38100"/>
                </a:tc>
                <a:tc>
                  <a:txBody>
                    <a:bodyPr/>
                    <a:lstStyle/>
                    <a:p>
                      <a:r>
                        <a:rPr lang="en-US" sz="2300" dirty="0"/>
                        <a:t>Recommendation</a:t>
                      </a:r>
                    </a:p>
                  </a:txBody>
                  <a:tcPr marL="76200" marR="76200" marT="38100" marB="38100"/>
                </a:tc>
                <a:tc>
                  <a:txBody>
                    <a:bodyPr/>
                    <a:lstStyle/>
                    <a:p>
                      <a:r>
                        <a:rPr lang="en-US" sz="2300" dirty="0"/>
                        <a:t>Notes</a:t>
                      </a:r>
                    </a:p>
                  </a:txBody>
                  <a:tcPr marL="76200" marR="76200" marT="38100" marB="38100"/>
                </a:tc>
                <a:extLst>
                  <a:ext uri="{0D108BD9-81ED-4DB2-BD59-A6C34878D82A}">
                    <a16:rowId xmlns:a16="http://schemas.microsoft.com/office/drawing/2014/main" val="2145459284"/>
                  </a:ext>
                </a:extLst>
              </a:tr>
              <a:tr h="841524">
                <a:tc>
                  <a:txBody>
                    <a:bodyPr/>
                    <a:lstStyle/>
                    <a:p>
                      <a:r>
                        <a:rPr lang="en-US" sz="2300" dirty="0"/>
                        <a:t>USPSTF-child</a:t>
                      </a:r>
                    </a:p>
                  </a:txBody>
                  <a:tcPr marL="76200" marR="76200" marT="38100" marB="38100"/>
                </a:tc>
                <a:tc>
                  <a:txBody>
                    <a:bodyPr/>
                    <a:lstStyle/>
                    <a:p>
                      <a:r>
                        <a:rPr lang="en-US" sz="2300" dirty="0"/>
                        <a:t>Insufficient evidence</a:t>
                      </a:r>
                    </a:p>
                  </a:txBody>
                  <a:tcPr marL="76200" marR="76200" marT="38100" marB="38100"/>
                </a:tc>
                <a:tc>
                  <a:txBody>
                    <a:bodyPr/>
                    <a:lstStyle/>
                    <a:p>
                      <a:r>
                        <a:rPr lang="en-US" sz="2300" dirty="0"/>
                        <a:t>No POEMs</a:t>
                      </a:r>
                    </a:p>
                  </a:txBody>
                  <a:tcPr marL="76200" marR="76200" marT="38100" marB="38100"/>
                </a:tc>
                <a:extLst>
                  <a:ext uri="{0D108BD9-81ED-4DB2-BD59-A6C34878D82A}">
                    <a16:rowId xmlns:a16="http://schemas.microsoft.com/office/drawing/2014/main" val="1590757292"/>
                  </a:ext>
                </a:extLst>
              </a:tr>
              <a:tr h="841524">
                <a:tc>
                  <a:txBody>
                    <a:bodyPr/>
                    <a:lstStyle/>
                    <a:p>
                      <a:r>
                        <a:rPr lang="en-US" sz="2300" dirty="0"/>
                        <a:t>NHLBI/AAP</a:t>
                      </a:r>
                    </a:p>
                  </a:txBody>
                  <a:tcPr marL="76200" marR="76200" marT="38100" marB="38100"/>
                </a:tc>
                <a:tc>
                  <a:txBody>
                    <a:bodyPr/>
                    <a:lstStyle/>
                    <a:p>
                      <a:r>
                        <a:rPr lang="en-US" sz="2300" dirty="0"/>
                        <a:t>All children at age 9-11 &amp; 17-21</a:t>
                      </a:r>
                    </a:p>
                  </a:txBody>
                  <a:tcPr marL="76200" marR="76200" marT="38100" marB="38100"/>
                </a:tc>
                <a:tc>
                  <a:txBody>
                    <a:bodyPr/>
                    <a:lstStyle/>
                    <a:p>
                      <a:r>
                        <a:rPr lang="en-US" sz="2300" dirty="0"/>
                        <a:t>Tx: TLC (therap. lifestyle changes)</a:t>
                      </a:r>
                    </a:p>
                    <a:p>
                      <a:r>
                        <a:rPr lang="en-US" sz="2300" dirty="0"/>
                        <a:t>Statin for LDL&gt;250/resistant</a:t>
                      </a:r>
                    </a:p>
                  </a:txBody>
                  <a:tcPr marL="76200" marR="76200" marT="38100" marB="38100"/>
                </a:tc>
                <a:extLst>
                  <a:ext uri="{0D108BD9-81ED-4DB2-BD59-A6C34878D82A}">
                    <a16:rowId xmlns:a16="http://schemas.microsoft.com/office/drawing/2014/main" val="1187375409"/>
                  </a:ext>
                </a:extLst>
              </a:tr>
              <a:tr h="841524">
                <a:tc>
                  <a:txBody>
                    <a:bodyPr/>
                    <a:lstStyle/>
                    <a:p>
                      <a:r>
                        <a:rPr lang="en-US" sz="2300" dirty="0"/>
                        <a:t>USPSTF-adult</a:t>
                      </a:r>
                    </a:p>
                  </a:txBody>
                  <a:tcPr marL="76200" marR="76200" marT="38100" marB="38100"/>
                </a:tc>
                <a:tc>
                  <a:txBody>
                    <a:bodyPr/>
                    <a:lstStyle/>
                    <a:p>
                      <a:r>
                        <a:rPr lang="en-US" sz="2300" dirty="0"/>
                        <a:t>Start at age 40-75</a:t>
                      </a:r>
                    </a:p>
                  </a:txBody>
                  <a:tcPr marL="76200" marR="76200" marT="38100" marB="38100"/>
                </a:tc>
                <a:tc>
                  <a:txBody>
                    <a:bodyPr/>
                    <a:lstStyle/>
                    <a:p>
                      <a:r>
                        <a:rPr lang="en-US" sz="2300" dirty="0"/>
                        <a:t>For purposes of calculating ASCVD</a:t>
                      </a:r>
                    </a:p>
                  </a:txBody>
                  <a:tcPr marL="76200" marR="76200" marT="38100" marB="38100"/>
                </a:tc>
                <a:extLst>
                  <a:ext uri="{0D108BD9-81ED-4DB2-BD59-A6C34878D82A}">
                    <a16:rowId xmlns:a16="http://schemas.microsoft.com/office/drawing/2014/main" val="2471684643"/>
                  </a:ext>
                </a:extLst>
              </a:tr>
              <a:tr h="990600">
                <a:tc>
                  <a:txBody>
                    <a:bodyPr/>
                    <a:lstStyle/>
                    <a:p>
                      <a:r>
                        <a:rPr lang="en-US" sz="2300" dirty="0"/>
                        <a:t>ACC/AHA</a:t>
                      </a:r>
                    </a:p>
                  </a:txBody>
                  <a:tcPr marL="76200" marR="76200" marT="38100" marB="38100"/>
                </a:tc>
                <a:tc>
                  <a:txBody>
                    <a:bodyPr/>
                    <a:lstStyle/>
                    <a:p>
                      <a:r>
                        <a:rPr lang="en-US" sz="2300" dirty="0"/>
                        <a:t>Start at age 20</a:t>
                      </a:r>
                    </a:p>
                  </a:txBody>
                  <a:tcPr marL="76200" marR="76200" marT="38100" marB="38100"/>
                </a:tc>
                <a:tc>
                  <a:txBody>
                    <a:bodyPr/>
                    <a:lstStyle/>
                    <a:p>
                      <a:r>
                        <a:rPr lang="en-US" sz="2300" dirty="0"/>
                        <a:t>20-39: TLC unless </a:t>
                      </a:r>
                      <a:r>
                        <a:rPr lang="en-US" sz="2300" dirty="0" err="1"/>
                        <a:t>FHx</a:t>
                      </a:r>
                      <a:r>
                        <a:rPr lang="en-US" sz="2300" dirty="0"/>
                        <a:t>, premature ASCVD, + LDL &gt;160</a:t>
                      </a:r>
                    </a:p>
                  </a:txBody>
                  <a:tcPr marL="76200" marR="76200" marT="38100" marB="38100"/>
                </a:tc>
                <a:extLst>
                  <a:ext uri="{0D108BD9-81ED-4DB2-BD59-A6C34878D82A}">
                    <a16:rowId xmlns:a16="http://schemas.microsoft.com/office/drawing/2014/main" val="796237498"/>
                  </a:ext>
                </a:extLst>
              </a:tr>
            </a:tbl>
          </a:graphicData>
        </a:graphic>
      </p:graphicFrame>
    </p:spTree>
    <p:extLst>
      <p:ext uri="{BB962C8B-B14F-4D97-AF65-F5344CB8AC3E}">
        <p14:creationId xmlns:p14="http://schemas.microsoft.com/office/powerpoint/2010/main" val="3388289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84F5C-9111-4330-B2C4-2CB03551A95C}"/>
              </a:ext>
            </a:extLst>
          </p:cNvPr>
          <p:cNvSpPr>
            <a:spLocks noGrp="1"/>
          </p:cNvSpPr>
          <p:nvPr>
            <p:ph type="title"/>
          </p:nvPr>
        </p:nvSpPr>
        <p:spPr/>
        <p:txBody>
          <a:bodyPr/>
          <a:lstStyle/>
          <a:p>
            <a:r>
              <a:rPr lang="en-US" dirty="0"/>
              <a:t>Case 5</a:t>
            </a:r>
          </a:p>
        </p:txBody>
      </p:sp>
      <p:sp>
        <p:nvSpPr>
          <p:cNvPr id="3" name="Content Placeholder 2">
            <a:extLst>
              <a:ext uri="{FF2B5EF4-FFF2-40B4-BE49-F238E27FC236}">
                <a16:creationId xmlns:a16="http://schemas.microsoft.com/office/drawing/2014/main" id="{31F04A9C-AC02-6E06-4E2A-120D8ED11418}"/>
              </a:ext>
            </a:extLst>
          </p:cNvPr>
          <p:cNvSpPr>
            <a:spLocks noGrp="1"/>
          </p:cNvSpPr>
          <p:nvPr>
            <p:ph idx="1"/>
          </p:nvPr>
        </p:nvSpPr>
        <p:spPr>
          <a:xfrm>
            <a:off x="838200" y="1519881"/>
            <a:ext cx="10515600" cy="5078627"/>
          </a:xfrm>
        </p:spPr>
        <p:txBody>
          <a:bodyPr>
            <a:normAutofit/>
          </a:bodyPr>
          <a:lstStyle/>
          <a:p>
            <a:pPr marL="0" indent="0">
              <a:buNone/>
            </a:pPr>
            <a:r>
              <a:rPr lang="en-US" b="0" i="0" u="none" strike="noStrike" dirty="0">
                <a:solidFill>
                  <a:srgbClr val="000000"/>
                </a:solidFill>
                <a:effectLst/>
                <a:cs typeface="Calibri" panose="020F0502020204030204" pitchFamily="34" charset="0"/>
              </a:rPr>
              <a:t>Resident: A 59-year-old man comes to the clinic for a preventive care visit. He hasn’t been to the doctor since he was 50, and before that his last visit was at age 40. He never smoked, doesn’t drink, has a blood pressure of 120/85, and has a BMI of 31. His father died of a heart attack in his early 60s. He said he’d be willing to take a cholesterol pill - if it would make him less likely to die like his dad did. I’m recommending he come back for a fasting lipid panel and blood glucose to better assess his ASCVD risk. </a:t>
            </a:r>
          </a:p>
          <a:p>
            <a:r>
              <a:rPr lang="en-US" dirty="0"/>
              <a:t>What are the issues that the learner needs to get?</a:t>
            </a:r>
          </a:p>
          <a:p>
            <a:r>
              <a:rPr lang="en-US" dirty="0"/>
              <a:t>How would you teach your learner?</a:t>
            </a:r>
          </a:p>
          <a:p>
            <a:r>
              <a:rPr lang="en-US" dirty="0"/>
              <a:t>Discussion</a:t>
            </a:r>
          </a:p>
        </p:txBody>
      </p:sp>
    </p:spTree>
    <p:extLst>
      <p:ext uri="{BB962C8B-B14F-4D97-AF65-F5344CB8AC3E}">
        <p14:creationId xmlns:p14="http://schemas.microsoft.com/office/powerpoint/2010/main" val="504813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3AE3E-88D6-786D-3D87-560B6B24AA32}"/>
              </a:ext>
            </a:extLst>
          </p:cNvPr>
          <p:cNvSpPr>
            <a:spLocks noGrp="1"/>
          </p:cNvSpPr>
          <p:nvPr>
            <p:ph type="title"/>
          </p:nvPr>
        </p:nvSpPr>
        <p:spPr>
          <a:xfrm>
            <a:off x="638881" y="417576"/>
            <a:ext cx="10909640" cy="1249394"/>
          </a:xfrm>
        </p:spPr>
        <p:txBody>
          <a:bodyPr vert="horz" lIns="91440" tIns="45720" rIns="91440" bIns="45720" rtlCol="0" anchor="ctr">
            <a:normAutofit/>
          </a:bodyPr>
          <a:lstStyle/>
          <a:p>
            <a:r>
              <a:rPr lang="en-US" kern="1200" dirty="0">
                <a:solidFill>
                  <a:schemeClr val="tx1"/>
                </a:solidFill>
                <a:latin typeface="+mj-lt"/>
                <a:ea typeface="+mj-ea"/>
                <a:cs typeface="+mj-cs"/>
              </a:rPr>
              <a:t>Case 5 Evidence Points</a:t>
            </a:r>
          </a:p>
        </p:txBody>
      </p:sp>
      <p:graphicFrame>
        <p:nvGraphicFramePr>
          <p:cNvPr id="4" name="Table 3">
            <a:extLst>
              <a:ext uri="{FF2B5EF4-FFF2-40B4-BE49-F238E27FC236}">
                <a16:creationId xmlns:a16="http://schemas.microsoft.com/office/drawing/2014/main" id="{F0E041A2-C205-E6F3-6ECD-9B7B4F625476}"/>
              </a:ext>
            </a:extLst>
          </p:cNvPr>
          <p:cNvGraphicFramePr>
            <a:graphicFrameLocks noGrp="1"/>
          </p:cNvGraphicFramePr>
          <p:nvPr>
            <p:extLst>
              <p:ext uri="{D42A27DB-BD31-4B8C-83A1-F6EECF244321}">
                <p14:modId xmlns:p14="http://schemas.microsoft.com/office/powerpoint/2010/main" val="915488530"/>
              </p:ext>
            </p:extLst>
          </p:nvPr>
        </p:nvGraphicFramePr>
        <p:xfrm>
          <a:off x="320040" y="1698122"/>
          <a:ext cx="11548875" cy="4396964"/>
        </p:xfrm>
        <a:graphic>
          <a:graphicData uri="http://schemas.openxmlformats.org/drawingml/2006/table">
            <a:tbl>
              <a:tblPr/>
              <a:tblGrid>
                <a:gridCol w="2309775">
                  <a:extLst>
                    <a:ext uri="{9D8B030D-6E8A-4147-A177-3AD203B41FA5}">
                      <a16:colId xmlns:a16="http://schemas.microsoft.com/office/drawing/2014/main" val="2203319460"/>
                    </a:ext>
                  </a:extLst>
                </a:gridCol>
                <a:gridCol w="2309775">
                  <a:extLst>
                    <a:ext uri="{9D8B030D-6E8A-4147-A177-3AD203B41FA5}">
                      <a16:colId xmlns:a16="http://schemas.microsoft.com/office/drawing/2014/main" val="2297651937"/>
                    </a:ext>
                  </a:extLst>
                </a:gridCol>
                <a:gridCol w="2309775">
                  <a:extLst>
                    <a:ext uri="{9D8B030D-6E8A-4147-A177-3AD203B41FA5}">
                      <a16:colId xmlns:a16="http://schemas.microsoft.com/office/drawing/2014/main" val="2477786655"/>
                    </a:ext>
                  </a:extLst>
                </a:gridCol>
                <a:gridCol w="2309775">
                  <a:extLst>
                    <a:ext uri="{9D8B030D-6E8A-4147-A177-3AD203B41FA5}">
                      <a16:colId xmlns:a16="http://schemas.microsoft.com/office/drawing/2014/main" val="2332635917"/>
                    </a:ext>
                  </a:extLst>
                </a:gridCol>
                <a:gridCol w="2309775">
                  <a:extLst>
                    <a:ext uri="{9D8B030D-6E8A-4147-A177-3AD203B41FA5}">
                      <a16:colId xmlns:a16="http://schemas.microsoft.com/office/drawing/2014/main" val="3891319273"/>
                    </a:ext>
                  </a:extLst>
                </a:gridCol>
              </a:tblGrid>
              <a:tr h="349789">
                <a:tc gridSpan="5">
                  <a:txBody>
                    <a:bodyPr/>
                    <a:lstStyle/>
                    <a:p>
                      <a:pPr algn="l" fontAlgn="ctr">
                        <a:spcBef>
                          <a:spcPts val="0"/>
                        </a:spcBef>
                        <a:spcAft>
                          <a:spcPts val="0"/>
                        </a:spcAft>
                      </a:pPr>
                      <a:r>
                        <a:rPr lang="en-US" sz="3200" b="0" i="0" u="none" strike="noStrike" dirty="0">
                          <a:effectLst/>
                          <a:latin typeface="Arial" panose="020B0604020202020204" pitchFamily="34" charset="0"/>
                        </a:rPr>
                        <a:t>NNT for Statins for 5 Years</a:t>
                      </a:r>
                    </a:p>
                  </a:txBody>
                  <a:tcPr marL="79497" marR="79497" marT="39749" marB="39749">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3809724"/>
                  </a:ext>
                </a:extLst>
              </a:tr>
              <a:tr h="575031">
                <a:tc>
                  <a:txBody>
                    <a:bodyPr/>
                    <a:lstStyle/>
                    <a:p>
                      <a:pPr algn="ctr" fontAlgn="base">
                        <a:spcBef>
                          <a:spcPts val="0"/>
                        </a:spcBef>
                        <a:spcAft>
                          <a:spcPts val="0"/>
                        </a:spcAft>
                      </a:pPr>
                      <a:r>
                        <a:rPr lang="en-US" sz="2000" b="1" i="0" u="none" strike="noStrike">
                          <a:solidFill>
                            <a:srgbClr val="042E50"/>
                          </a:solidFill>
                          <a:effectLst/>
                          <a:latin typeface="inherit"/>
                        </a:rPr>
                        <a:t>10-Year Risk of CVD Events </a:t>
                      </a:r>
                      <a:endParaRPr lang="en-US" sz="2000" b="0" i="0" u="none" strike="noStrike">
                        <a:effectLst/>
                        <a:latin typeface="Arial" panose="020B0604020202020204" pitchFamily="34" charset="0"/>
                      </a:endParaRPr>
                    </a:p>
                  </a:txBody>
                  <a:tcPr marL="33124" marR="33124" marT="33124" marB="33124" anchor="ctr">
                    <a:lnL w="9525" cap="flat" cmpd="sng" algn="ctr">
                      <a:solidFill>
                        <a:srgbClr val="D9DADB"/>
                      </a:solidFill>
                      <a:prstDash val="solid"/>
                      <a:round/>
                      <a:headEnd type="none" w="med" len="med"/>
                      <a:tailEnd type="none" w="med" len="med"/>
                    </a:lnL>
                    <a:lnR w="9525" cap="flat" cmpd="sng" algn="ctr">
                      <a:solidFill>
                        <a:srgbClr val="D9DADB"/>
                      </a:solidFill>
                      <a:prstDash val="solid"/>
                      <a:round/>
                      <a:headEnd type="none" w="med" len="med"/>
                      <a:tailEnd type="none" w="med" len="med"/>
                    </a:lnR>
                    <a:lnT>
                      <a:noFill/>
                    </a:lnT>
                    <a:lnB w="9525" cap="flat" cmpd="sng" algn="ctr">
                      <a:solidFill>
                        <a:srgbClr val="D9DADB"/>
                      </a:solidFill>
                      <a:prstDash val="solid"/>
                      <a:round/>
                      <a:headEnd type="none" w="med" len="med"/>
                      <a:tailEnd type="none" w="med" len="med"/>
                    </a:lnB>
                    <a:solidFill>
                      <a:srgbClr val="EEF3F6"/>
                    </a:solidFill>
                  </a:tcPr>
                </a:tc>
                <a:tc>
                  <a:txBody>
                    <a:bodyPr/>
                    <a:lstStyle/>
                    <a:p>
                      <a:pPr algn="ctr" fontAlgn="base">
                        <a:spcBef>
                          <a:spcPts val="0"/>
                        </a:spcBef>
                        <a:spcAft>
                          <a:spcPts val="0"/>
                        </a:spcAft>
                      </a:pPr>
                      <a:r>
                        <a:rPr lang="en-US" sz="2000" b="1" i="0" u="none" strike="noStrike">
                          <a:solidFill>
                            <a:srgbClr val="042E50"/>
                          </a:solidFill>
                          <a:effectLst/>
                          <a:latin typeface="inherit"/>
                        </a:rPr>
                        <a:t>5-Year NNT for CVD Events</a:t>
                      </a:r>
                      <a:endParaRPr lang="en-US" sz="2000" b="0" i="0" u="none" strike="noStrike">
                        <a:effectLst/>
                        <a:latin typeface="Arial" panose="020B0604020202020204" pitchFamily="34" charset="0"/>
                      </a:endParaRPr>
                    </a:p>
                  </a:txBody>
                  <a:tcPr marL="33124" marR="33124" marT="33124" marB="33124" anchor="ctr">
                    <a:lnL w="9525" cap="flat" cmpd="sng" algn="ctr">
                      <a:solidFill>
                        <a:srgbClr val="D9DADB"/>
                      </a:solidFill>
                      <a:prstDash val="solid"/>
                      <a:round/>
                      <a:headEnd type="none" w="med" len="med"/>
                      <a:tailEnd type="none" w="med" len="med"/>
                    </a:lnL>
                    <a:lnR w="9525" cap="flat" cmpd="sng" algn="ctr">
                      <a:solidFill>
                        <a:srgbClr val="D9DADB"/>
                      </a:solidFill>
                      <a:prstDash val="solid"/>
                      <a:round/>
                      <a:headEnd type="none" w="med" len="med"/>
                      <a:tailEnd type="none" w="med" len="med"/>
                    </a:lnR>
                    <a:lnT w="9525" cap="flat" cmpd="sng" algn="ctr">
                      <a:solidFill>
                        <a:srgbClr val="D9DADB"/>
                      </a:solidFill>
                      <a:prstDash val="solid"/>
                      <a:round/>
                      <a:headEnd type="none" w="med" len="med"/>
                      <a:tailEnd type="none" w="med" len="med"/>
                    </a:lnT>
                    <a:lnB w="9525" cap="flat" cmpd="sng" algn="ctr">
                      <a:solidFill>
                        <a:srgbClr val="D9DADB"/>
                      </a:solidFill>
                      <a:prstDash val="solid"/>
                      <a:round/>
                      <a:headEnd type="none" w="med" len="med"/>
                      <a:tailEnd type="none" w="med" len="med"/>
                    </a:lnB>
                    <a:solidFill>
                      <a:srgbClr val="EEF3F6"/>
                    </a:solidFill>
                  </a:tcPr>
                </a:tc>
                <a:tc>
                  <a:txBody>
                    <a:bodyPr/>
                    <a:lstStyle/>
                    <a:p>
                      <a:pPr algn="ctr" fontAlgn="base">
                        <a:spcBef>
                          <a:spcPts val="0"/>
                        </a:spcBef>
                        <a:spcAft>
                          <a:spcPts val="0"/>
                        </a:spcAft>
                      </a:pPr>
                      <a:r>
                        <a:rPr lang="en-US" sz="2000" b="1" i="0" u="none" strike="noStrike">
                          <a:solidFill>
                            <a:srgbClr val="042E50"/>
                          </a:solidFill>
                          <a:effectLst/>
                          <a:latin typeface="inherit"/>
                        </a:rPr>
                        <a:t>5-Year NNT for Myocardial Infarction </a:t>
                      </a:r>
                      <a:endParaRPr lang="en-US" sz="2000" b="0" i="0" u="none" strike="noStrike">
                        <a:effectLst/>
                        <a:latin typeface="Arial" panose="020B0604020202020204" pitchFamily="34" charset="0"/>
                      </a:endParaRPr>
                    </a:p>
                  </a:txBody>
                  <a:tcPr marL="33124" marR="33124" marT="33124" marB="33124" anchor="ctr">
                    <a:lnL w="9525" cap="flat" cmpd="sng" algn="ctr">
                      <a:solidFill>
                        <a:srgbClr val="D9DADB"/>
                      </a:solidFill>
                      <a:prstDash val="solid"/>
                      <a:round/>
                      <a:headEnd type="none" w="med" len="med"/>
                      <a:tailEnd type="none" w="med" len="med"/>
                    </a:lnL>
                    <a:lnR w="9525" cap="flat" cmpd="sng" algn="ctr">
                      <a:solidFill>
                        <a:srgbClr val="D9DADB"/>
                      </a:solidFill>
                      <a:prstDash val="solid"/>
                      <a:round/>
                      <a:headEnd type="none" w="med" len="med"/>
                      <a:tailEnd type="none" w="med" len="med"/>
                    </a:lnR>
                    <a:lnT w="9525" cap="flat" cmpd="sng" algn="ctr">
                      <a:solidFill>
                        <a:srgbClr val="D9DADB"/>
                      </a:solidFill>
                      <a:prstDash val="solid"/>
                      <a:round/>
                      <a:headEnd type="none" w="med" len="med"/>
                      <a:tailEnd type="none" w="med" len="med"/>
                    </a:lnT>
                    <a:lnB w="9525" cap="flat" cmpd="sng" algn="ctr">
                      <a:solidFill>
                        <a:srgbClr val="D9DADB"/>
                      </a:solidFill>
                      <a:prstDash val="solid"/>
                      <a:round/>
                      <a:headEnd type="none" w="med" len="med"/>
                      <a:tailEnd type="none" w="med" len="med"/>
                    </a:lnB>
                    <a:solidFill>
                      <a:srgbClr val="EEF3F6"/>
                    </a:solidFill>
                  </a:tcPr>
                </a:tc>
                <a:tc>
                  <a:txBody>
                    <a:bodyPr/>
                    <a:lstStyle/>
                    <a:p>
                      <a:pPr algn="ctr" fontAlgn="base">
                        <a:spcBef>
                          <a:spcPts val="0"/>
                        </a:spcBef>
                        <a:spcAft>
                          <a:spcPts val="0"/>
                        </a:spcAft>
                      </a:pPr>
                      <a:r>
                        <a:rPr lang="en-US" sz="2000" b="1" i="0" u="none" strike="noStrike">
                          <a:solidFill>
                            <a:srgbClr val="042E50"/>
                          </a:solidFill>
                          <a:effectLst/>
                          <a:latin typeface="inherit"/>
                        </a:rPr>
                        <a:t>5-Year NNT for Stroke </a:t>
                      </a:r>
                      <a:endParaRPr lang="en-US" sz="2000" b="0" i="0" u="none" strike="noStrike">
                        <a:effectLst/>
                        <a:latin typeface="Arial" panose="020B0604020202020204" pitchFamily="34" charset="0"/>
                      </a:endParaRPr>
                    </a:p>
                  </a:txBody>
                  <a:tcPr marL="33124" marR="33124" marT="33124" marB="33124" anchor="ctr">
                    <a:lnL w="9525" cap="flat" cmpd="sng" algn="ctr">
                      <a:solidFill>
                        <a:srgbClr val="D9DADB"/>
                      </a:solidFill>
                      <a:prstDash val="solid"/>
                      <a:round/>
                      <a:headEnd type="none" w="med" len="med"/>
                      <a:tailEnd type="none" w="med" len="med"/>
                    </a:lnL>
                    <a:lnR w="9525" cap="flat" cmpd="sng" algn="ctr">
                      <a:solidFill>
                        <a:srgbClr val="D9DADB"/>
                      </a:solidFill>
                      <a:prstDash val="solid"/>
                      <a:round/>
                      <a:headEnd type="none" w="med" len="med"/>
                      <a:tailEnd type="none" w="med" len="med"/>
                    </a:lnR>
                    <a:lnT w="9525" cap="flat" cmpd="sng" algn="ctr">
                      <a:solidFill>
                        <a:srgbClr val="D9DADB"/>
                      </a:solidFill>
                      <a:prstDash val="solid"/>
                      <a:round/>
                      <a:headEnd type="none" w="med" len="med"/>
                      <a:tailEnd type="none" w="med" len="med"/>
                    </a:lnT>
                    <a:lnB w="9525" cap="flat" cmpd="sng" algn="ctr">
                      <a:solidFill>
                        <a:srgbClr val="D9DADB"/>
                      </a:solidFill>
                      <a:prstDash val="solid"/>
                      <a:round/>
                      <a:headEnd type="none" w="med" len="med"/>
                      <a:tailEnd type="none" w="med" len="med"/>
                    </a:lnB>
                    <a:solidFill>
                      <a:srgbClr val="EEF3F6"/>
                    </a:solidFill>
                  </a:tcPr>
                </a:tc>
                <a:tc>
                  <a:txBody>
                    <a:bodyPr/>
                    <a:lstStyle/>
                    <a:p>
                      <a:pPr algn="ctr" fontAlgn="base">
                        <a:spcBef>
                          <a:spcPts val="0"/>
                        </a:spcBef>
                        <a:spcAft>
                          <a:spcPts val="0"/>
                        </a:spcAft>
                      </a:pPr>
                      <a:r>
                        <a:rPr lang="en-US" sz="2000" b="1" i="0" u="none" strike="noStrike">
                          <a:solidFill>
                            <a:srgbClr val="042E50"/>
                          </a:solidFill>
                          <a:effectLst/>
                          <a:latin typeface="inherit"/>
                        </a:rPr>
                        <a:t>5-Year NNT for Mortality </a:t>
                      </a:r>
                      <a:endParaRPr lang="en-US" sz="2000" b="0" i="0" u="none" strike="noStrike">
                        <a:effectLst/>
                        <a:latin typeface="Arial" panose="020B0604020202020204" pitchFamily="34" charset="0"/>
                      </a:endParaRPr>
                    </a:p>
                  </a:txBody>
                  <a:tcPr marL="33124" marR="33124" marT="33124" marB="33124" anchor="ctr">
                    <a:lnL w="9525" cap="flat" cmpd="sng" algn="ctr">
                      <a:solidFill>
                        <a:srgbClr val="D9DADB"/>
                      </a:solidFill>
                      <a:prstDash val="solid"/>
                      <a:round/>
                      <a:headEnd type="none" w="med" len="med"/>
                      <a:tailEnd type="none" w="med" len="med"/>
                    </a:lnL>
                    <a:lnR w="9525" cap="flat" cmpd="sng" algn="ctr">
                      <a:solidFill>
                        <a:srgbClr val="D9DADB"/>
                      </a:solidFill>
                      <a:prstDash val="solid"/>
                      <a:round/>
                      <a:headEnd type="none" w="med" len="med"/>
                      <a:tailEnd type="none" w="med" len="med"/>
                    </a:lnR>
                    <a:lnT w="9525" cap="flat" cmpd="sng" algn="ctr">
                      <a:solidFill>
                        <a:srgbClr val="D9DADB"/>
                      </a:solidFill>
                      <a:prstDash val="solid"/>
                      <a:round/>
                      <a:headEnd type="none" w="med" len="med"/>
                      <a:tailEnd type="none" w="med" len="med"/>
                    </a:lnT>
                    <a:lnB w="9525" cap="flat" cmpd="sng" algn="ctr">
                      <a:solidFill>
                        <a:srgbClr val="D9DADB"/>
                      </a:solidFill>
                      <a:prstDash val="solid"/>
                      <a:round/>
                      <a:headEnd type="none" w="med" len="med"/>
                      <a:tailEnd type="none" w="med" len="med"/>
                    </a:lnB>
                    <a:solidFill>
                      <a:srgbClr val="EEF3F6"/>
                    </a:solidFill>
                  </a:tcPr>
                </a:tc>
                <a:extLst>
                  <a:ext uri="{0D108BD9-81ED-4DB2-BD59-A6C34878D82A}">
                    <a16:rowId xmlns:a16="http://schemas.microsoft.com/office/drawing/2014/main" val="1475529487"/>
                  </a:ext>
                </a:extLst>
              </a:tr>
              <a:tr h="336539">
                <a:tc>
                  <a:txBody>
                    <a:bodyPr/>
                    <a:lstStyle/>
                    <a:p>
                      <a:pPr algn="ctr" fontAlgn="base">
                        <a:spcBef>
                          <a:spcPts val="0"/>
                        </a:spcBef>
                        <a:spcAft>
                          <a:spcPts val="0"/>
                        </a:spcAft>
                      </a:pPr>
                      <a:r>
                        <a:rPr lang="en-US" sz="2000" b="0" i="0" u="none" strike="noStrike">
                          <a:effectLst/>
                          <a:latin typeface="inherit"/>
                        </a:rPr>
                        <a:t>5%</a:t>
                      </a:r>
                      <a:endParaRPr lang="en-US" sz="2000" b="0" i="0" u="none" strike="noStrike">
                        <a:effectLst/>
                        <a:latin typeface="Arial" panose="020B0604020202020204" pitchFamily="34" charset="0"/>
                      </a:endParaRPr>
                    </a:p>
                  </a:txBody>
                  <a:tcPr marL="33124" marR="33124" marT="33124" marB="33124" anchor="ctr">
                    <a:lnL w="9525" cap="flat" cmpd="sng" algn="ctr">
                      <a:solidFill>
                        <a:srgbClr val="00356F"/>
                      </a:solidFill>
                      <a:prstDash val="solid"/>
                      <a:round/>
                      <a:headEnd type="none" w="med" len="med"/>
                      <a:tailEnd type="none" w="med" len="med"/>
                    </a:lnL>
                    <a:lnR>
                      <a:noFill/>
                    </a:lnR>
                    <a:lnT w="9525" cap="flat" cmpd="sng" algn="ctr">
                      <a:solidFill>
                        <a:srgbClr val="D9DADB"/>
                      </a:solidFill>
                      <a:prstDash val="solid"/>
                      <a:round/>
                      <a:headEnd type="none" w="med" len="med"/>
                      <a:tailEnd type="none" w="med" len="med"/>
                    </a:lnT>
                    <a:lnB w="9525" cap="flat" cmpd="sng" algn="ctr">
                      <a:solidFill>
                        <a:srgbClr val="00356F"/>
                      </a:solidFill>
                      <a:prstDash val="solid"/>
                      <a:round/>
                      <a:headEnd type="none" w="med" len="med"/>
                      <a:tailEnd type="none" w="med" len="med"/>
                    </a:lnB>
                  </a:tcPr>
                </a:tc>
                <a:tc>
                  <a:txBody>
                    <a:bodyPr/>
                    <a:lstStyle/>
                    <a:p>
                      <a:pPr algn="ctr" fontAlgn="base">
                        <a:spcBef>
                          <a:spcPts val="0"/>
                        </a:spcBef>
                        <a:spcAft>
                          <a:spcPts val="0"/>
                        </a:spcAft>
                      </a:pPr>
                      <a:r>
                        <a:rPr lang="en-US" sz="2000" b="0" i="0" u="none" strike="noStrike">
                          <a:effectLst/>
                          <a:latin typeface="inherit"/>
                        </a:rPr>
                        <a:t>160</a:t>
                      </a:r>
                      <a:endParaRPr lang="en-US" sz="2000" b="0" i="0" u="none" strike="noStrike">
                        <a:effectLst/>
                        <a:latin typeface="Arial" panose="020B0604020202020204" pitchFamily="34" charset="0"/>
                      </a:endParaRPr>
                    </a:p>
                  </a:txBody>
                  <a:tcPr marL="33124" marR="33124" marT="33124" marB="33124" anchor="ctr">
                    <a:lnL>
                      <a:noFill/>
                    </a:lnL>
                    <a:lnR>
                      <a:noFill/>
                    </a:lnR>
                    <a:lnT w="9525" cap="flat" cmpd="sng" algn="ctr">
                      <a:solidFill>
                        <a:srgbClr val="D9DADB"/>
                      </a:solidFill>
                      <a:prstDash val="solid"/>
                      <a:round/>
                      <a:headEnd type="none" w="med" len="med"/>
                      <a:tailEnd type="none" w="med" len="med"/>
                    </a:lnT>
                    <a:lnB w="9525" cap="flat" cmpd="sng" algn="ctr">
                      <a:solidFill>
                        <a:srgbClr val="80ABCF"/>
                      </a:solidFill>
                      <a:prstDash val="solid"/>
                      <a:round/>
                      <a:headEnd type="none" w="med" len="med"/>
                      <a:tailEnd type="none" w="med" len="med"/>
                    </a:lnB>
                  </a:tcPr>
                </a:tc>
                <a:tc>
                  <a:txBody>
                    <a:bodyPr/>
                    <a:lstStyle/>
                    <a:p>
                      <a:pPr algn="ctr" fontAlgn="base">
                        <a:spcBef>
                          <a:spcPts val="0"/>
                        </a:spcBef>
                        <a:spcAft>
                          <a:spcPts val="0"/>
                        </a:spcAft>
                      </a:pPr>
                      <a:r>
                        <a:rPr lang="en-US" sz="2000" b="0" i="0" u="none" strike="noStrike" dirty="0">
                          <a:effectLst/>
                          <a:latin typeface="inherit"/>
                        </a:rPr>
                        <a:t>278</a:t>
                      </a:r>
                      <a:endParaRPr lang="en-US" sz="2000" b="0" i="0" u="none" strike="noStrike" dirty="0">
                        <a:effectLst/>
                        <a:latin typeface="Arial" panose="020B0604020202020204" pitchFamily="34" charset="0"/>
                      </a:endParaRPr>
                    </a:p>
                  </a:txBody>
                  <a:tcPr marL="33124" marR="33124" marT="33124" marB="33124" anchor="ctr">
                    <a:lnL>
                      <a:noFill/>
                    </a:lnL>
                    <a:lnR>
                      <a:noFill/>
                    </a:lnR>
                    <a:lnT w="9525" cap="flat" cmpd="sng" algn="ctr">
                      <a:solidFill>
                        <a:srgbClr val="D9DADB"/>
                      </a:solidFill>
                      <a:prstDash val="solid"/>
                      <a:round/>
                      <a:headEnd type="none" w="med" len="med"/>
                      <a:tailEnd type="none" w="med" len="med"/>
                    </a:lnT>
                    <a:lnB w="9525" cap="flat" cmpd="sng" algn="ctr">
                      <a:solidFill>
                        <a:srgbClr val="80ABCF"/>
                      </a:solidFill>
                      <a:prstDash val="solid"/>
                      <a:round/>
                      <a:headEnd type="none" w="med" len="med"/>
                      <a:tailEnd type="none" w="med" len="med"/>
                    </a:lnB>
                  </a:tcPr>
                </a:tc>
                <a:tc>
                  <a:txBody>
                    <a:bodyPr/>
                    <a:lstStyle/>
                    <a:p>
                      <a:pPr algn="ctr" fontAlgn="base">
                        <a:spcBef>
                          <a:spcPts val="0"/>
                        </a:spcBef>
                        <a:spcAft>
                          <a:spcPts val="0"/>
                        </a:spcAft>
                      </a:pPr>
                      <a:r>
                        <a:rPr lang="en-US" sz="2000" b="0" i="0" u="none" strike="noStrike">
                          <a:effectLst/>
                          <a:latin typeface="inherit"/>
                        </a:rPr>
                        <a:t>910</a:t>
                      </a:r>
                      <a:endParaRPr lang="en-US" sz="2000" b="0" i="0" u="none" strike="noStrike">
                        <a:effectLst/>
                        <a:latin typeface="Arial" panose="020B0604020202020204" pitchFamily="34" charset="0"/>
                      </a:endParaRPr>
                    </a:p>
                  </a:txBody>
                  <a:tcPr marL="33124" marR="33124" marT="33124" marB="33124" anchor="ctr">
                    <a:lnL>
                      <a:noFill/>
                    </a:lnL>
                    <a:lnR>
                      <a:noFill/>
                    </a:lnR>
                    <a:lnT w="9525" cap="flat" cmpd="sng" algn="ctr">
                      <a:solidFill>
                        <a:srgbClr val="D9DADB"/>
                      </a:solidFill>
                      <a:prstDash val="solid"/>
                      <a:round/>
                      <a:headEnd type="none" w="med" len="med"/>
                      <a:tailEnd type="none" w="med" len="med"/>
                    </a:lnT>
                    <a:lnB w="9525" cap="flat" cmpd="sng" algn="ctr">
                      <a:solidFill>
                        <a:srgbClr val="80ABCF"/>
                      </a:solidFill>
                      <a:prstDash val="solid"/>
                      <a:round/>
                      <a:headEnd type="none" w="med" len="med"/>
                      <a:tailEnd type="none" w="med" len="med"/>
                    </a:lnB>
                  </a:tcPr>
                </a:tc>
                <a:tc>
                  <a:txBody>
                    <a:bodyPr/>
                    <a:lstStyle/>
                    <a:p>
                      <a:pPr algn="ctr" fontAlgn="base">
                        <a:spcBef>
                          <a:spcPts val="0"/>
                        </a:spcBef>
                        <a:spcAft>
                          <a:spcPts val="0"/>
                        </a:spcAft>
                      </a:pPr>
                      <a:r>
                        <a:rPr lang="en-US" sz="2000" b="0" i="0" u="none" strike="noStrike">
                          <a:effectLst/>
                          <a:latin typeface="inherit"/>
                        </a:rPr>
                        <a:t>*</a:t>
                      </a:r>
                      <a:endParaRPr lang="en-US" sz="2000" b="0" i="0" u="none" strike="noStrike">
                        <a:effectLst/>
                        <a:latin typeface="Arial" panose="020B0604020202020204" pitchFamily="34" charset="0"/>
                      </a:endParaRPr>
                    </a:p>
                  </a:txBody>
                  <a:tcPr marL="33124" marR="33124" marT="33124" marB="33124" anchor="ctr">
                    <a:lnL>
                      <a:noFill/>
                    </a:lnL>
                    <a:lnR w="9525" cap="flat" cmpd="sng" algn="ctr">
                      <a:solidFill>
                        <a:srgbClr val="00356F"/>
                      </a:solidFill>
                      <a:prstDash val="solid"/>
                      <a:round/>
                      <a:headEnd type="none" w="med" len="med"/>
                      <a:tailEnd type="none" w="med" len="med"/>
                    </a:lnR>
                    <a:lnT w="9525" cap="flat" cmpd="sng" algn="ctr">
                      <a:solidFill>
                        <a:srgbClr val="D9DADB"/>
                      </a:solidFill>
                      <a:prstDash val="solid"/>
                      <a:round/>
                      <a:headEnd type="none" w="med" len="med"/>
                      <a:tailEnd type="none" w="med" len="med"/>
                    </a:lnT>
                    <a:lnB w="9525" cap="flat" cmpd="sng" algn="ctr">
                      <a:solidFill>
                        <a:srgbClr val="00356F"/>
                      </a:solidFill>
                      <a:prstDash val="solid"/>
                      <a:round/>
                      <a:headEnd type="none" w="med" len="med"/>
                      <a:tailEnd type="none" w="med" len="med"/>
                    </a:lnB>
                  </a:tcPr>
                </a:tc>
                <a:extLst>
                  <a:ext uri="{0D108BD9-81ED-4DB2-BD59-A6C34878D82A}">
                    <a16:rowId xmlns:a16="http://schemas.microsoft.com/office/drawing/2014/main" val="2881148865"/>
                  </a:ext>
                </a:extLst>
              </a:tr>
              <a:tr h="336539">
                <a:tc>
                  <a:txBody>
                    <a:bodyPr/>
                    <a:lstStyle/>
                    <a:p>
                      <a:pPr algn="ctr" fontAlgn="base">
                        <a:spcBef>
                          <a:spcPts val="0"/>
                        </a:spcBef>
                        <a:spcAft>
                          <a:spcPts val="0"/>
                        </a:spcAft>
                      </a:pPr>
                      <a:r>
                        <a:rPr lang="en-US" sz="2000" b="0" i="0" u="none" strike="noStrike">
                          <a:effectLst/>
                          <a:latin typeface="inherit"/>
                        </a:rPr>
                        <a:t>7.5%</a:t>
                      </a:r>
                      <a:endParaRPr lang="en-US" sz="2000" b="0" i="0" u="none" strike="noStrike">
                        <a:effectLst/>
                        <a:latin typeface="Arial" panose="020B0604020202020204" pitchFamily="34" charset="0"/>
                      </a:endParaRPr>
                    </a:p>
                  </a:txBody>
                  <a:tcPr marL="33124" marR="33124" marT="33124" marB="33124" anchor="ctr">
                    <a:lnL w="9525" cap="flat" cmpd="sng" algn="ctr">
                      <a:solidFill>
                        <a:srgbClr val="800F6F"/>
                      </a:solidFill>
                      <a:prstDash val="solid"/>
                      <a:round/>
                      <a:headEnd type="none" w="med" len="med"/>
                      <a:tailEnd type="none" w="med" len="med"/>
                    </a:lnL>
                    <a:lnR>
                      <a:noFill/>
                    </a:lnR>
                    <a:lnT w="9525" cap="flat" cmpd="sng" algn="ctr">
                      <a:solidFill>
                        <a:srgbClr val="00356F"/>
                      </a:solidFill>
                      <a:prstDash val="solid"/>
                      <a:round/>
                      <a:headEnd type="none" w="med" len="med"/>
                      <a:tailEnd type="none" w="med" len="med"/>
                    </a:lnT>
                    <a:lnB w="9525" cap="flat" cmpd="sng" algn="ctr">
                      <a:solidFill>
                        <a:srgbClr val="800F6F"/>
                      </a:solidFill>
                      <a:prstDash val="solid"/>
                      <a:round/>
                      <a:headEnd type="none" w="med" len="med"/>
                      <a:tailEnd type="none" w="med" len="med"/>
                    </a:lnB>
                  </a:tcPr>
                </a:tc>
                <a:tc>
                  <a:txBody>
                    <a:bodyPr/>
                    <a:lstStyle/>
                    <a:p>
                      <a:pPr algn="ctr" fontAlgn="base">
                        <a:spcBef>
                          <a:spcPts val="0"/>
                        </a:spcBef>
                        <a:spcAft>
                          <a:spcPts val="0"/>
                        </a:spcAft>
                      </a:pPr>
                      <a:r>
                        <a:rPr lang="en-US" sz="2000" b="0" i="0" u="none" strike="noStrike">
                          <a:effectLst/>
                          <a:latin typeface="inherit"/>
                        </a:rPr>
                        <a:t>108</a:t>
                      </a:r>
                      <a:endParaRPr lang="en-US" sz="2000" b="0" i="0" u="none" strike="noStrike">
                        <a:effectLst/>
                        <a:latin typeface="Arial" panose="020B0604020202020204" pitchFamily="34" charset="0"/>
                      </a:endParaRPr>
                    </a:p>
                  </a:txBody>
                  <a:tcPr marL="33124" marR="33124" marT="33124" marB="33124" anchor="ctr">
                    <a:lnL>
                      <a:noFill/>
                    </a:lnL>
                    <a:lnR>
                      <a:noFill/>
                    </a:lnR>
                    <a:lnT w="9525" cap="flat" cmpd="sng" algn="ctr">
                      <a:solidFill>
                        <a:srgbClr val="80ABCF"/>
                      </a:solidFill>
                      <a:prstDash val="solid"/>
                      <a:round/>
                      <a:headEnd type="none" w="med" len="med"/>
                      <a:tailEnd type="none" w="med" len="med"/>
                    </a:lnT>
                    <a:lnB w="9525" cap="flat" cmpd="sng" algn="ctr">
                      <a:solidFill>
                        <a:srgbClr val="60B0CF"/>
                      </a:solidFill>
                      <a:prstDash val="solid"/>
                      <a:round/>
                      <a:headEnd type="none" w="med" len="med"/>
                      <a:tailEnd type="none" w="med" len="med"/>
                    </a:lnB>
                  </a:tcPr>
                </a:tc>
                <a:tc>
                  <a:txBody>
                    <a:bodyPr/>
                    <a:lstStyle/>
                    <a:p>
                      <a:pPr algn="ctr" fontAlgn="base">
                        <a:spcBef>
                          <a:spcPts val="0"/>
                        </a:spcBef>
                        <a:spcAft>
                          <a:spcPts val="0"/>
                        </a:spcAft>
                      </a:pPr>
                      <a:r>
                        <a:rPr lang="en-US" sz="2000" b="0" i="0" u="none" strike="noStrike">
                          <a:effectLst/>
                          <a:latin typeface="inherit"/>
                        </a:rPr>
                        <a:t>186</a:t>
                      </a:r>
                      <a:endParaRPr lang="en-US" sz="2000" b="0" i="0" u="none" strike="noStrike">
                        <a:effectLst/>
                        <a:latin typeface="Arial" panose="020B0604020202020204" pitchFamily="34" charset="0"/>
                      </a:endParaRPr>
                    </a:p>
                  </a:txBody>
                  <a:tcPr marL="33124" marR="33124" marT="33124" marB="33124" anchor="ctr">
                    <a:lnL>
                      <a:noFill/>
                    </a:lnL>
                    <a:lnR>
                      <a:noFill/>
                    </a:lnR>
                    <a:lnT w="9525" cap="flat" cmpd="sng" algn="ctr">
                      <a:solidFill>
                        <a:srgbClr val="80ABCF"/>
                      </a:solidFill>
                      <a:prstDash val="solid"/>
                      <a:round/>
                      <a:headEnd type="none" w="med" len="med"/>
                      <a:tailEnd type="none" w="med" len="med"/>
                    </a:lnT>
                    <a:lnB w="9525" cap="flat" cmpd="sng" algn="ctr">
                      <a:solidFill>
                        <a:srgbClr val="60B0CF"/>
                      </a:solidFill>
                      <a:prstDash val="solid"/>
                      <a:round/>
                      <a:headEnd type="none" w="med" len="med"/>
                      <a:tailEnd type="none" w="med" len="med"/>
                    </a:lnB>
                  </a:tcPr>
                </a:tc>
                <a:tc>
                  <a:txBody>
                    <a:bodyPr/>
                    <a:lstStyle/>
                    <a:p>
                      <a:pPr algn="ctr" fontAlgn="base">
                        <a:spcBef>
                          <a:spcPts val="0"/>
                        </a:spcBef>
                        <a:spcAft>
                          <a:spcPts val="0"/>
                        </a:spcAft>
                      </a:pPr>
                      <a:r>
                        <a:rPr lang="en-US" sz="2000" b="0" i="0" u="none" strike="noStrike" dirty="0">
                          <a:effectLst/>
                          <a:latin typeface="inherit"/>
                        </a:rPr>
                        <a:t>606</a:t>
                      </a:r>
                      <a:endParaRPr lang="en-US" sz="2000" b="0" i="0" u="none" strike="noStrike" dirty="0">
                        <a:effectLst/>
                        <a:latin typeface="Arial" panose="020B0604020202020204" pitchFamily="34" charset="0"/>
                      </a:endParaRPr>
                    </a:p>
                  </a:txBody>
                  <a:tcPr marL="33124" marR="33124" marT="33124" marB="33124" anchor="ctr">
                    <a:lnL>
                      <a:noFill/>
                    </a:lnL>
                    <a:lnR>
                      <a:noFill/>
                    </a:lnR>
                    <a:lnT w="9525" cap="flat" cmpd="sng" algn="ctr">
                      <a:solidFill>
                        <a:srgbClr val="80ABCF"/>
                      </a:solidFill>
                      <a:prstDash val="solid"/>
                      <a:round/>
                      <a:headEnd type="none" w="med" len="med"/>
                      <a:tailEnd type="none" w="med" len="med"/>
                    </a:lnT>
                    <a:lnB w="9525" cap="flat" cmpd="sng" algn="ctr">
                      <a:solidFill>
                        <a:srgbClr val="60B0CF"/>
                      </a:solidFill>
                      <a:prstDash val="solid"/>
                      <a:round/>
                      <a:headEnd type="none" w="med" len="med"/>
                      <a:tailEnd type="none" w="med" len="med"/>
                    </a:lnB>
                  </a:tcPr>
                </a:tc>
                <a:tc>
                  <a:txBody>
                    <a:bodyPr/>
                    <a:lstStyle/>
                    <a:p>
                      <a:pPr algn="ctr" fontAlgn="base">
                        <a:spcBef>
                          <a:spcPts val="0"/>
                        </a:spcBef>
                        <a:spcAft>
                          <a:spcPts val="0"/>
                        </a:spcAft>
                      </a:pPr>
                      <a:r>
                        <a:rPr lang="en-US" sz="2000" b="0" i="0" u="none" strike="noStrike">
                          <a:effectLst/>
                          <a:latin typeface="inherit"/>
                        </a:rPr>
                        <a:t>*</a:t>
                      </a:r>
                      <a:endParaRPr lang="en-US" sz="2000" b="0" i="0" u="none" strike="noStrike">
                        <a:effectLst/>
                        <a:latin typeface="Arial" panose="020B0604020202020204" pitchFamily="34" charset="0"/>
                      </a:endParaRPr>
                    </a:p>
                  </a:txBody>
                  <a:tcPr marL="33124" marR="33124" marT="33124" marB="33124" anchor="ctr">
                    <a:lnL>
                      <a:noFill/>
                    </a:lnL>
                    <a:lnR w="9525" cap="flat" cmpd="sng" algn="ctr">
                      <a:solidFill>
                        <a:srgbClr val="800F6F"/>
                      </a:solidFill>
                      <a:prstDash val="solid"/>
                      <a:round/>
                      <a:headEnd type="none" w="med" len="med"/>
                      <a:tailEnd type="none" w="med" len="med"/>
                    </a:lnR>
                    <a:lnT w="9525" cap="flat" cmpd="sng" algn="ctr">
                      <a:solidFill>
                        <a:srgbClr val="00356F"/>
                      </a:solidFill>
                      <a:prstDash val="solid"/>
                      <a:round/>
                      <a:headEnd type="none" w="med" len="med"/>
                      <a:tailEnd type="none" w="med" len="med"/>
                    </a:lnT>
                    <a:lnB w="9525" cap="flat" cmpd="sng" algn="ctr">
                      <a:solidFill>
                        <a:srgbClr val="800F6F"/>
                      </a:solidFill>
                      <a:prstDash val="solid"/>
                      <a:round/>
                      <a:headEnd type="none" w="med" len="med"/>
                      <a:tailEnd type="none" w="med" len="med"/>
                    </a:lnB>
                  </a:tcPr>
                </a:tc>
                <a:extLst>
                  <a:ext uri="{0D108BD9-81ED-4DB2-BD59-A6C34878D82A}">
                    <a16:rowId xmlns:a16="http://schemas.microsoft.com/office/drawing/2014/main" val="3874595578"/>
                  </a:ext>
                </a:extLst>
              </a:tr>
              <a:tr h="336539">
                <a:tc>
                  <a:txBody>
                    <a:bodyPr/>
                    <a:lstStyle/>
                    <a:p>
                      <a:pPr algn="ctr" fontAlgn="base">
                        <a:spcBef>
                          <a:spcPts val="0"/>
                        </a:spcBef>
                        <a:spcAft>
                          <a:spcPts val="0"/>
                        </a:spcAft>
                      </a:pPr>
                      <a:r>
                        <a:rPr lang="en-US" sz="2000" b="0" i="0" u="none" strike="noStrike">
                          <a:effectLst/>
                          <a:latin typeface="inherit"/>
                        </a:rPr>
                        <a:t>10%</a:t>
                      </a:r>
                      <a:endParaRPr lang="en-US" sz="2000" b="0" i="0" u="none" strike="noStrike">
                        <a:effectLst/>
                        <a:latin typeface="Arial" panose="020B0604020202020204" pitchFamily="34" charset="0"/>
                      </a:endParaRPr>
                    </a:p>
                  </a:txBody>
                  <a:tcPr marL="33124" marR="33124" marT="33124" marB="33124" anchor="ctr">
                    <a:lnL w="9525" cap="flat" cmpd="sng" algn="ctr">
                      <a:solidFill>
                        <a:srgbClr val="00356F"/>
                      </a:solidFill>
                      <a:prstDash val="solid"/>
                      <a:round/>
                      <a:headEnd type="none" w="med" len="med"/>
                      <a:tailEnd type="none" w="med" len="med"/>
                    </a:lnL>
                    <a:lnR>
                      <a:noFill/>
                    </a:lnR>
                    <a:lnT w="9525" cap="flat" cmpd="sng" algn="ctr">
                      <a:solidFill>
                        <a:srgbClr val="800F6F"/>
                      </a:solidFill>
                      <a:prstDash val="solid"/>
                      <a:round/>
                      <a:headEnd type="none" w="med" len="med"/>
                      <a:tailEnd type="none" w="med" len="med"/>
                    </a:lnT>
                    <a:lnB w="9525" cap="flat" cmpd="sng" algn="ctr">
                      <a:solidFill>
                        <a:srgbClr val="00356F"/>
                      </a:solidFill>
                      <a:prstDash val="solid"/>
                      <a:round/>
                      <a:headEnd type="none" w="med" len="med"/>
                      <a:tailEnd type="none" w="med" len="med"/>
                    </a:lnB>
                  </a:tcPr>
                </a:tc>
                <a:tc>
                  <a:txBody>
                    <a:bodyPr/>
                    <a:lstStyle/>
                    <a:p>
                      <a:pPr algn="ctr" fontAlgn="base">
                        <a:spcBef>
                          <a:spcPts val="0"/>
                        </a:spcBef>
                        <a:spcAft>
                          <a:spcPts val="0"/>
                        </a:spcAft>
                      </a:pPr>
                      <a:r>
                        <a:rPr lang="en-US" sz="2000" b="0" i="0" u="none" strike="noStrike">
                          <a:effectLst/>
                          <a:latin typeface="inherit"/>
                        </a:rPr>
                        <a:t>80</a:t>
                      </a:r>
                      <a:endParaRPr lang="en-US" sz="2000" b="0" i="0" u="none" strike="noStrike">
                        <a:effectLst/>
                        <a:latin typeface="Arial" panose="020B0604020202020204" pitchFamily="34" charset="0"/>
                      </a:endParaRPr>
                    </a:p>
                  </a:txBody>
                  <a:tcPr marL="33124" marR="33124" marT="33124" marB="33124" anchor="ctr">
                    <a:lnL>
                      <a:noFill/>
                    </a:lnL>
                    <a:lnR>
                      <a:noFill/>
                    </a:lnR>
                    <a:lnT w="9525" cap="flat" cmpd="sng" algn="ctr">
                      <a:solidFill>
                        <a:srgbClr val="60B0CF"/>
                      </a:solidFill>
                      <a:prstDash val="solid"/>
                      <a:round/>
                      <a:headEnd type="none" w="med" len="med"/>
                      <a:tailEnd type="none" w="med" len="med"/>
                    </a:lnT>
                    <a:lnB w="9525" cap="flat" cmpd="sng" algn="ctr">
                      <a:solidFill>
                        <a:srgbClr val="409ADF"/>
                      </a:solidFill>
                      <a:prstDash val="solid"/>
                      <a:round/>
                      <a:headEnd type="none" w="med" len="med"/>
                      <a:tailEnd type="none" w="med" len="med"/>
                    </a:lnB>
                  </a:tcPr>
                </a:tc>
                <a:tc>
                  <a:txBody>
                    <a:bodyPr/>
                    <a:lstStyle/>
                    <a:p>
                      <a:pPr algn="ctr" fontAlgn="base">
                        <a:spcBef>
                          <a:spcPts val="0"/>
                        </a:spcBef>
                        <a:spcAft>
                          <a:spcPts val="0"/>
                        </a:spcAft>
                      </a:pPr>
                      <a:r>
                        <a:rPr lang="en-US" sz="2000" b="0" i="0" u="none" strike="noStrike">
                          <a:effectLst/>
                          <a:latin typeface="inherit"/>
                        </a:rPr>
                        <a:t>140</a:t>
                      </a:r>
                      <a:endParaRPr lang="en-US" sz="2000" b="0" i="0" u="none" strike="noStrike">
                        <a:effectLst/>
                        <a:latin typeface="Arial" panose="020B0604020202020204" pitchFamily="34" charset="0"/>
                      </a:endParaRPr>
                    </a:p>
                  </a:txBody>
                  <a:tcPr marL="33124" marR="33124" marT="33124" marB="33124" anchor="ctr">
                    <a:lnL>
                      <a:noFill/>
                    </a:lnL>
                    <a:lnR>
                      <a:noFill/>
                    </a:lnR>
                    <a:lnT w="9525" cap="flat" cmpd="sng" algn="ctr">
                      <a:solidFill>
                        <a:srgbClr val="60B0CF"/>
                      </a:solidFill>
                      <a:prstDash val="solid"/>
                      <a:round/>
                      <a:headEnd type="none" w="med" len="med"/>
                      <a:tailEnd type="none" w="med" len="med"/>
                    </a:lnT>
                    <a:lnB w="9525" cap="flat" cmpd="sng" algn="ctr">
                      <a:solidFill>
                        <a:srgbClr val="008FDF"/>
                      </a:solidFill>
                      <a:prstDash val="solid"/>
                      <a:round/>
                      <a:headEnd type="none" w="med" len="med"/>
                      <a:tailEnd type="none" w="med" len="med"/>
                    </a:lnB>
                  </a:tcPr>
                </a:tc>
                <a:tc>
                  <a:txBody>
                    <a:bodyPr/>
                    <a:lstStyle/>
                    <a:p>
                      <a:pPr algn="ctr" fontAlgn="base">
                        <a:spcBef>
                          <a:spcPts val="0"/>
                        </a:spcBef>
                        <a:spcAft>
                          <a:spcPts val="0"/>
                        </a:spcAft>
                      </a:pPr>
                      <a:r>
                        <a:rPr lang="en-US" sz="2000" b="0" i="0" u="none" strike="noStrike">
                          <a:effectLst/>
                          <a:latin typeface="inherit"/>
                        </a:rPr>
                        <a:t>456</a:t>
                      </a:r>
                      <a:endParaRPr lang="en-US" sz="2000" b="0" i="0" u="none" strike="noStrike">
                        <a:effectLst/>
                        <a:latin typeface="Arial" panose="020B0604020202020204" pitchFamily="34" charset="0"/>
                      </a:endParaRPr>
                    </a:p>
                  </a:txBody>
                  <a:tcPr marL="33124" marR="33124" marT="33124" marB="33124" anchor="ctr">
                    <a:lnL>
                      <a:noFill/>
                    </a:lnL>
                    <a:lnR>
                      <a:noFill/>
                    </a:lnR>
                    <a:lnT w="9525" cap="flat" cmpd="sng" algn="ctr">
                      <a:solidFill>
                        <a:srgbClr val="60B0CF"/>
                      </a:solidFill>
                      <a:prstDash val="solid"/>
                      <a:round/>
                      <a:headEnd type="none" w="med" len="med"/>
                      <a:tailEnd type="none" w="med" len="med"/>
                    </a:lnT>
                    <a:lnB w="9525" cap="flat" cmpd="sng" algn="ctr">
                      <a:solidFill>
                        <a:srgbClr val="009BDF"/>
                      </a:solidFill>
                      <a:prstDash val="solid"/>
                      <a:round/>
                      <a:headEnd type="none" w="med" len="med"/>
                      <a:tailEnd type="none" w="med" len="med"/>
                    </a:lnB>
                  </a:tcPr>
                </a:tc>
                <a:tc>
                  <a:txBody>
                    <a:bodyPr/>
                    <a:lstStyle/>
                    <a:p>
                      <a:pPr algn="ctr" fontAlgn="base">
                        <a:spcBef>
                          <a:spcPts val="0"/>
                        </a:spcBef>
                        <a:spcAft>
                          <a:spcPts val="0"/>
                        </a:spcAft>
                      </a:pPr>
                      <a:r>
                        <a:rPr lang="en-US" sz="2000" b="0" i="0" u="none" strike="noStrike">
                          <a:effectLst/>
                          <a:latin typeface="inherit"/>
                        </a:rPr>
                        <a:t>500</a:t>
                      </a:r>
                      <a:endParaRPr lang="en-US" sz="2000" b="0" i="0" u="none" strike="noStrike">
                        <a:effectLst/>
                        <a:latin typeface="Arial" panose="020B0604020202020204" pitchFamily="34" charset="0"/>
                      </a:endParaRPr>
                    </a:p>
                  </a:txBody>
                  <a:tcPr marL="33124" marR="33124" marT="33124" marB="33124" anchor="ctr">
                    <a:lnL>
                      <a:noFill/>
                    </a:lnL>
                    <a:lnR w="9525" cap="flat" cmpd="sng" algn="ctr">
                      <a:solidFill>
                        <a:srgbClr val="00356F"/>
                      </a:solidFill>
                      <a:prstDash val="solid"/>
                      <a:round/>
                      <a:headEnd type="none" w="med" len="med"/>
                      <a:tailEnd type="none" w="med" len="med"/>
                    </a:lnR>
                    <a:lnT w="9525" cap="flat" cmpd="sng" algn="ctr">
                      <a:solidFill>
                        <a:srgbClr val="800F6F"/>
                      </a:solidFill>
                      <a:prstDash val="solid"/>
                      <a:round/>
                      <a:headEnd type="none" w="med" len="med"/>
                      <a:tailEnd type="none" w="med" len="med"/>
                    </a:lnT>
                    <a:lnB w="9525" cap="flat" cmpd="sng" algn="ctr">
                      <a:solidFill>
                        <a:srgbClr val="00356F"/>
                      </a:solidFill>
                      <a:prstDash val="solid"/>
                      <a:round/>
                      <a:headEnd type="none" w="med" len="med"/>
                      <a:tailEnd type="none" w="med" len="med"/>
                    </a:lnB>
                  </a:tcPr>
                </a:tc>
                <a:extLst>
                  <a:ext uri="{0D108BD9-81ED-4DB2-BD59-A6C34878D82A}">
                    <a16:rowId xmlns:a16="http://schemas.microsoft.com/office/drawing/2014/main" val="2224767448"/>
                  </a:ext>
                </a:extLst>
              </a:tr>
              <a:tr h="336539">
                <a:tc>
                  <a:txBody>
                    <a:bodyPr/>
                    <a:lstStyle/>
                    <a:p>
                      <a:pPr algn="ctr" fontAlgn="base">
                        <a:spcBef>
                          <a:spcPts val="0"/>
                        </a:spcBef>
                        <a:spcAft>
                          <a:spcPts val="0"/>
                        </a:spcAft>
                      </a:pPr>
                      <a:r>
                        <a:rPr lang="en-US" sz="2000" b="0" i="0" u="none" strike="noStrike">
                          <a:effectLst/>
                          <a:latin typeface="inherit"/>
                        </a:rPr>
                        <a:t>15%</a:t>
                      </a:r>
                      <a:endParaRPr lang="en-US" sz="2000" b="0" i="0" u="none" strike="noStrike">
                        <a:effectLst/>
                        <a:latin typeface="Arial" panose="020B0604020202020204" pitchFamily="34" charset="0"/>
                      </a:endParaRPr>
                    </a:p>
                  </a:txBody>
                  <a:tcPr marL="33124" marR="33124" marT="33124" marB="33124" anchor="ctr">
                    <a:lnL w="9525" cap="flat" cmpd="sng" algn="ctr">
                      <a:solidFill>
                        <a:srgbClr val="800F6F"/>
                      </a:solidFill>
                      <a:prstDash val="solid"/>
                      <a:round/>
                      <a:headEnd type="none" w="med" len="med"/>
                      <a:tailEnd type="none" w="med" len="med"/>
                    </a:lnL>
                    <a:lnR>
                      <a:noFill/>
                    </a:lnR>
                    <a:lnT w="9525" cap="flat" cmpd="sng" algn="ctr">
                      <a:solidFill>
                        <a:srgbClr val="00356F"/>
                      </a:solidFill>
                      <a:prstDash val="solid"/>
                      <a:round/>
                      <a:headEnd type="none" w="med" len="med"/>
                      <a:tailEnd type="none" w="med" len="med"/>
                    </a:lnT>
                    <a:lnB w="9525" cap="flat" cmpd="sng" algn="ctr">
                      <a:solidFill>
                        <a:srgbClr val="800F6F"/>
                      </a:solidFill>
                      <a:prstDash val="solid"/>
                      <a:round/>
                      <a:headEnd type="none" w="med" len="med"/>
                      <a:tailEnd type="none" w="med" len="med"/>
                    </a:lnB>
                  </a:tcPr>
                </a:tc>
                <a:tc>
                  <a:txBody>
                    <a:bodyPr/>
                    <a:lstStyle/>
                    <a:p>
                      <a:pPr algn="ctr" fontAlgn="base">
                        <a:spcBef>
                          <a:spcPts val="0"/>
                        </a:spcBef>
                        <a:spcAft>
                          <a:spcPts val="0"/>
                        </a:spcAft>
                      </a:pPr>
                      <a:r>
                        <a:rPr lang="en-US" sz="2000" b="0" i="0" u="none" strike="noStrike">
                          <a:effectLst/>
                          <a:latin typeface="inherit"/>
                        </a:rPr>
                        <a:t>54</a:t>
                      </a:r>
                      <a:endParaRPr lang="en-US" sz="2000" b="0" i="0" u="none" strike="noStrike">
                        <a:effectLst/>
                        <a:latin typeface="Arial" panose="020B0604020202020204" pitchFamily="34" charset="0"/>
                      </a:endParaRPr>
                    </a:p>
                  </a:txBody>
                  <a:tcPr marL="33124" marR="33124" marT="33124" marB="33124" anchor="ctr">
                    <a:lnL>
                      <a:noFill/>
                    </a:lnL>
                    <a:lnR>
                      <a:noFill/>
                    </a:lnR>
                    <a:lnT w="9525" cap="flat" cmpd="sng" algn="ctr">
                      <a:solidFill>
                        <a:srgbClr val="409ADF"/>
                      </a:solidFill>
                      <a:prstDash val="solid"/>
                      <a:round/>
                      <a:headEnd type="none" w="med" len="med"/>
                      <a:tailEnd type="none" w="med" len="med"/>
                    </a:lnT>
                    <a:lnB w="9525" cap="flat" cmpd="sng" algn="ctr">
                      <a:solidFill>
                        <a:srgbClr val="E099DF"/>
                      </a:solidFill>
                      <a:prstDash val="solid"/>
                      <a:round/>
                      <a:headEnd type="none" w="med" len="med"/>
                      <a:tailEnd type="none" w="med" len="med"/>
                    </a:lnB>
                  </a:tcPr>
                </a:tc>
                <a:tc>
                  <a:txBody>
                    <a:bodyPr/>
                    <a:lstStyle/>
                    <a:p>
                      <a:pPr algn="ctr" fontAlgn="base">
                        <a:spcBef>
                          <a:spcPts val="0"/>
                        </a:spcBef>
                        <a:spcAft>
                          <a:spcPts val="0"/>
                        </a:spcAft>
                      </a:pPr>
                      <a:r>
                        <a:rPr lang="en-US" sz="2000" b="0" i="0" u="none" strike="noStrike">
                          <a:effectLst/>
                          <a:latin typeface="inherit"/>
                        </a:rPr>
                        <a:t>94</a:t>
                      </a:r>
                      <a:endParaRPr lang="en-US" sz="2000" b="0" i="0" u="none" strike="noStrike">
                        <a:effectLst/>
                        <a:latin typeface="Arial" panose="020B0604020202020204" pitchFamily="34" charset="0"/>
                      </a:endParaRPr>
                    </a:p>
                  </a:txBody>
                  <a:tcPr marL="33124" marR="33124" marT="33124" marB="33124" anchor="ctr">
                    <a:lnL>
                      <a:noFill/>
                    </a:lnL>
                    <a:lnR>
                      <a:noFill/>
                    </a:lnR>
                    <a:lnT w="9525" cap="flat" cmpd="sng" algn="ctr">
                      <a:solidFill>
                        <a:srgbClr val="008FDF"/>
                      </a:solidFill>
                      <a:prstDash val="solid"/>
                      <a:round/>
                      <a:headEnd type="none" w="med" len="med"/>
                      <a:tailEnd type="none" w="med" len="med"/>
                    </a:lnT>
                    <a:lnB w="9525" cap="flat" cmpd="sng" algn="ctr">
                      <a:solidFill>
                        <a:srgbClr val="60A7DF"/>
                      </a:solidFill>
                      <a:prstDash val="solid"/>
                      <a:round/>
                      <a:headEnd type="none" w="med" len="med"/>
                      <a:tailEnd type="none" w="med" len="med"/>
                    </a:lnB>
                  </a:tcPr>
                </a:tc>
                <a:tc>
                  <a:txBody>
                    <a:bodyPr/>
                    <a:lstStyle/>
                    <a:p>
                      <a:pPr algn="ctr" fontAlgn="base">
                        <a:spcBef>
                          <a:spcPts val="0"/>
                        </a:spcBef>
                        <a:spcAft>
                          <a:spcPts val="0"/>
                        </a:spcAft>
                      </a:pPr>
                      <a:r>
                        <a:rPr lang="en-US" sz="2000" b="0" i="0" u="none" strike="noStrike">
                          <a:effectLst/>
                          <a:latin typeface="inherit"/>
                        </a:rPr>
                        <a:t>304</a:t>
                      </a:r>
                      <a:endParaRPr lang="en-US" sz="2000" b="0" i="0" u="none" strike="noStrike">
                        <a:effectLst/>
                        <a:latin typeface="Arial" panose="020B0604020202020204" pitchFamily="34" charset="0"/>
                      </a:endParaRPr>
                    </a:p>
                  </a:txBody>
                  <a:tcPr marL="33124" marR="33124" marT="33124" marB="33124" anchor="ctr">
                    <a:lnL>
                      <a:noFill/>
                    </a:lnL>
                    <a:lnR>
                      <a:noFill/>
                    </a:lnR>
                    <a:lnT w="9525" cap="flat" cmpd="sng" algn="ctr">
                      <a:solidFill>
                        <a:srgbClr val="009BDF"/>
                      </a:solidFill>
                      <a:prstDash val="solid"/>
                      <a:round/>
                      <a:headEnd type="none" w="med" len="med"/>
                      <a:tailEnd type="none" w="med" len="med"/>
                    </a:lnT>
                    <a:lnB w="9525" cap="flat" cmpd="sng" algn="ctr">
                      <a:solidFill>
                        <a:srgbClr val="C0A1DF"/>
                      </a:solidFill>
                      <a:prstDash val="solid"/>
                      <a:round/>
                      <a:headEnd type="none" w="med" len="med"/>
                      <a:tailEnd type="none" w="med" len="med"/>
                    </a:lnB>
                  </a:tcPr>
                </a:tc>
                <a:tc>
                  <a:txBody>
                    <a:bodyPr/>
                    <a:lstStyle/>
                    <a:p>
                      <a:pPr algn="ctr" fontAlgn="base">
                        <a:spcBef>
                          <a:spcPts val="0"/>
                        </a:spcBef>
                        <a:spcAft>
                          <a:spcPts val="0"/>
                        </a:spcAft>
                      </a:pPr>
                      <a:r>
                        <a:rPr lang="en-US" sz="2000" b="0" i="0" u="none" strike="noStrike">
                          <a:effectLst/>
                          <a:latin typeface="inherit"/>
                        </a:rPr>
                        <a:t>334</a:t>
                      </a:r>
                      <a:endParaRPr lang="en-US" sz="2000" b="0" i="0" u="none" strike="noStrike">
                        <a:effectLst/>
                        <a:latin typeface="Arial" panose="020B0604020202020204" pitchFamily="34" charset="0"/>
                      </a:endParaRPr>
                    </a:p>
                  </a:txBody>
                  <a:tcPr marL="33124" marR="33124" marT="33124" marB="33124" anchor="ctr">
                    <a:lnL>
                      <a:noFill/>
                    </a:lnL>
                    <a:lnR w="9525" cap="flat" cmpd="sng" algn="ctr">
                      <a:solidFill>
                        <a:srgbClr val="800F6F"/>
                      </a:solidFill>
                      <a:prstDash val="solid"/>
                      <a:round/>
                      <a:headEnd type="none" w="med" len="med"/>
                      <a:tailEnd type="none" w="med" len="med"/>
                    </a:lnR>
                    <a:lnT w="9525" cap="flat" cmpd="sng" algn="ctr">
                      <a:solidFill>
                        <a:srgbClr val="00356F"/>
                      </a:solidFill>
                      <a:prstDash val="solid"/>
                      <a:round/>
                      <a:headEnd type="none" w="med" len="med"/>
                      <a:tailEnd type="none" w="med" len="med"/>
                    </a:lnT>
                    <a:lnB w="9525" cap="flat" cmpd="sng" algn="ctr">
                      <a:solidFill>
                        <a:srgbClr val="800F6F"/>
                      </a:solidFill>
                      <a:prstDash val="solid"/>
                      <a:round/>
                      <a:headEnd type="none" w="med" len="med"/>
                      <a:tailEnd type="none" w="med" len="med"/>
                    </a:lnB>
                  </a:tcPr>
                </a:tc>
                <a:extLst>
                  <a:ext uri="{0D108BD9-81ED-4DB2-BD59-A6C34878D82A}">
                    <a16:rowId xmlns:a16="http://schemas.microsoft.com/office/drawing/2014/main" val="1114793772"/>
                  </a:ext>
                </a:extLst>
              </a:tr>
              <a:tr h="336539">
                <a:tc>
                  <a:txBody>
                    <a:bodyPr/>
                    <a:lstStyle/>
                    <a:p>
                      <a:pPr algn="ctr" fontAlgn="base">
                        <a:spcBef>
                          <a:spcPts val="0"/>
                        </a:spcBef>
                        <a:spcAft>
                          <a:spcPts val="0"/>
                        </a:spcAft>
                      </a:pPr>
                      <a:r>
                        <a:rPr lang="en-US" sz="2000" b="0" i="0" u="none" strike="noStrike">
                          <a:effectLst/>
                          <a:latin typeface="inherit"/>
                        </a:rPr>
                        <a:t>20%</a:t>
                      </a:r>
                      <a:endParaRPr lang="en-US" sz="2000" b="0" i="0" u="none" strike="noStrike">
                        <a:effectLst/>
                        <a:latin typeface="Arial" panose="020B0604020202020204" pitchFamily="34" charset="0"/>
                      </a:endParaRPr>
                    </a:p>
                  </a:txBody>
                  <a:tcPr marL="33124" marR="33124" marT="33124" marB="33124" anchor="ctr">
                    <a:lnL w="9525" cap="flat" cmpd="sng" algn="ctr">
                      <a:solidFill>
                        <a:srgbClr val="00356F"/>
                      </a:solidFill>
                      <a:prstDash val="solid"/>
                      <a:round/>
                      <a:headEnd type="none" w="med" len="med"/>
                      <a:tailEnd type="none" w="med" len="med"/>
                    </a:lnL>
                    <a:lnR>
                      <a:noFill/>
                    </a:lnR>
                    <a:lnT w="9525" cap="flat" cmpd="sng" algn="ctr">
                      <a:solidFill>
                        <a:srgbClr val="800F6F"/>
                      </a:solidFill>
                      <a:prstDash val="solid"/>
                      <a:round/>
                      <a:headEnd type="none" w="med" len="med"/>
                      <a:tailEnd type="none" w="med" len="med"/>
                    </a:lnT>
                    <a:lnB w="9525" cap="flat" cmpd="sng" algn="ctr">
                      <a:solidFill>
                        <a:srgbClr val="00356F"/>
                      </a:solidFill>
                      <a:prstDash val="solid"/>
                      <a:round/>
                      <a:headEnd type="none" w="med" len="med"/>
                      <a:tailEnd type="none" w="med" len="med"/>
                    </a:lnB>
                  </a:tcPr>
                </a:tc>
                <a:tc>
                  <a:txBody>
                    <a:bodyPr/>
                    <a:lstStyle/>
                    <a:p>
                      <a:pPr algn="ctr" fontAlgn="base">
                        <a:spcBef>
                          <a:spcPts val="0"/>
                        </a:spcBef>
                        <a:spcAft>
                          <a:spcPts val="0"/>
                        </a:spcAft>
                      </a:pPr>
                      <a:r>
                        <a:rPr lang="en-US" sz="2000" b="0" i="0" u="none" strike="noStrike">
                          <a:effectLst/>
                          <a:latin typeface="inherit"/>
                        </a:rPr>
                        <a:t>40</a:t>
                      </a:r>
                      <a:endParaRPr lang="en-US" sz="2000" b="0" i="0" u="none" strike="noStrike">
                        <a:effectLst/>
                        <a:latin typeface="Arial" panose="020B0604020202020204" pitchFamily="34" charset="0"/>
                      </a:endParaRPr>
                    </a:p>
                  </a:txBody>
                  <a:tcPr marL="33124" marR="33124" marT="33124" marB="33124" anchor="ctr">
                    <a:lnL>
                      <a:noFill/>
                    </a:lnL>
                    <a:lnR>
                      <a:noFill/>
                    </a:lnR>
                    <a:lnT w="9525" cap="flat" cmpd="sng" algn="ctr">
                      <a:solidFill>
                        <a:srgbClr val="E099DF"/>
                      </a:solidFill>
                      <a:prstDash val="solid"/>
                      <a:round/>
                      <a:headEnd type="none" w="med" len="med"/>
                      <a:tailEnd type="none" w="med" len="med"/>
                    </a:lnT>
                    <a:lnB w="9525" cap="flat" cmpd="sng" algn="ctr">
                      <a:solidFill>
                        <a:srgbClr val="00356F"/>
                      </a:solidFill>
                      <a:prstDash val="solid"/>
                      <a:round/>
                      <a:headEnd type="none" w="med" len="med"/>
                      <a:tailEnd type="none" w="med" len="med"/>
                    </a:lnB>
                  </a:tcPr>
                </a:tc>
                <a:tc>
                  <a:txBody>
                    <a:bodyPr/>
                    <a:lstStyle/>
                    <a:p>
                      <a:pPr algn="ctr" fontAlgn="base">
                        <a:spcBef>
                          <a:spcPts val="0"/>
                        </a:spcBef>
                        <a:spcAft>
                          <a:spcPts val="0"/>
                        </a:spcAft>
                      </a:pPr>
                      <a:r>
                        <a:rPr lang="en-US" sz="2000" b="0" i="0" u="none" strike="noStrike">
                          <a:effectLst/>
                          <a:latin typeface="inherit"/>
                        </a:rPr>
                        <a:t>70</a:t>
                      </a:r>
                      <a:endParaRPr lang="en-US" sz="2000" b="0" i="0" u="none" strike="noStrike">
                        <a:effectLst/>
                        <a:latin typeface="Arial" panose="020B0604020202020204" pitchFamily="34" charset="0"/>
                      </a:endParaRPr>
                    </a:p>
                  </a:txBody>
                  <a:tcPr marL="33124" marR="33124" marT="33124" marB="33124" anchor="ctr">
                    <a:lnL>
                      <a:noFill/>
                    </a:lnL>
                    <a:lnR>
                      <a:noFill/>
                    </a:lnR>
                    <a:lnT w="9525" cap="flat" cmpd="sng" algn="ctr">
                      <a:solidFill>
                        <a:srgbClr val="60A7DF"/>
                      </a:solidFill>
                      <a:prstDash val="solid"/>
                      <a:round/>
                      <a:headEnd type="none" w="med" len="med"/>
                      <a:tailEnd type="none" w="med" len="med"/>
                    </a:lnT>
                    <a:lnB w="9525" cap="flat" cmpd="sng" algn="ctr">
                      <a:solidFill>
                        <a:srgbClr val="00356F"/>
                      </a:solidFill>
                      <a:prstDash val="solid"/>
                      <a:round/>
                      <a:headEnd type="none" w="med" len="med"/>
                      <a:tailEnd type="none" w="med" len="med"/>
                    </a:lnB>
                  </a:tcPr>
                </a:tc>
                <a:tc>
                  <a:txBody>
                    <a:bodyPr/>
                    <a:lstStyle/>
                    <a:p>
                      <a:pPr algn="ctr" fontAlgn="base">
                        <a:spcBef>
                          <a:spcPts val="0"/>
                        </a:spcBef>
                        <a:spcAft>
                          <a:spcPts val="0"/>
                        </a:spcAft>
                      </a:pPr>
                      <a:r>
                        <a:rPr lang="en-US" sz="2000" b="0" i="0" u="none" strike="noStrike">
                          <a:effectLst/>
                          <a:latin typeface="inherit"/>
                        </a:rPr>
                        <a:t>228</a:t>
                      </a:r>
                      <a:endParaRPr lang="en-US" sz="2000" b="0" i="0" u="none" strike="noStrike">
                        <a:effectLst/>
                        <a:latin typeface="Arial" panose="020B0604020202020204" pitchFamily="34" charset="0"/>
                      </a:endParaRPr>
                    </a:p>
                  </a:txBody>
                  <a:tcPr marL="33124" marR="33124" marT="33124" marB="33124" anchor="ctr">
                    <a:lnL>
                      <a:noFill/>
                    </a:lnL>
                    <a:lnR>
                      <a:noFill/>
                    </a:lnR>
                    <a:lnT w="9525" cap="flat" cmpd="sng" algn="ctr">
                      <a:solidFill>
                        <a:srgbClr val="C0A1DF"/>
                      </a:solidFill>
                      <a:prstDash val="solid"/>
                      <a:round/>
                      <a:headEnd type="none" w="med" len="med"/>
                      <a:tailEnd type="none" w="med" len="med"/>
                    </a:lnT>
                    <a:lnB w="9525" cap="flat" cmpd="sng" algn="ctr">
                      <a:solidFill>
                        <a:srgbClr val="00356F"/>
                      </a:solidFill>
                      <a:prstDash val="solid"/>
                      <a:round/>
                      <a:headEnd type="none" w="med" len="med"/>
                      <a:tailEnd type="none" w="med" len="med"/>
                    </a:lnB>
                  </a:tcPr>
                </a:tc>
                <a:tc>
                  <a:txBody>
                    <a:bodyPr/>
                    <a:lstStyle/>
                    <a:p>
                      <a:pPr algn="ctr" fontAlgn="base">
                        <a:spcBef>
                          <a:spcPts val="0"/>
                        </a:spcBef>
                        <a:spcAft>
                          <a:spcPts val="0"/>
                        </a:spcAft>
                      </a:pPr>
                      <a:r>
                        <a:rPr lang="en-US" sz="2000" b="0" i="0" u="none" strike="noStrike" dirty="0">
                          <a:effectLst/>
                          <a:latin typeface="inherit"/>
                        </a:rPr>
                        <a:t>250</a:t>
                      </a:r>
                      <a:endParaRPr lang="en-US" sz="2000" b="0" i="0" u="none" strike="noStrike" dirty="0">
                        <a:effectLst/>
                        <a:latin typeface="Arial" panose="020B0604020202020204" pitchFamily="34" charset="0"/>
                      </a:endParaRPr>
                    </a:p>
                  </a:txBody>
                  <a:tcPr marL="33124" marR="33124" marT="33124" marB="33124" anchor="ctr">
                    <a:lnL>
                      <a:noFill/>
                    </a:lnL>
                    <a:lnR w="9525" cap="flat" cmpd="sng" algn="ctr">
                      <a:solidFill>
                        <a:srgbClr val="00356F"/>
                      </a:solidFill>
                      <a:prstDash val="solid"/>
                      <a:round/>
                      <a:headEnd type="none" w="med" len="med"/>
                      <a:tailEnd type="none" w="med" len="med"/>
                    </a:lnR>
                    <a:lnT w="9525" cap="flat" cmpd="sng" algn="ctr">
                      <a:solidFill>
                        <a:srgbClr val="800F6F"/>
                      </a:solidFill>
                      <a:prstDash val="solid"/>
                      <a:round/>
                      <a:headEnd type="none" w="med" len="med"/>
                      <a:tailEnd type="none" w="med" len="med"/>
                    </a:lnT>
                    <a:lnB w="9525" cap="flat" cmpd="sng" algn="ctr">
                      <a:solidFill>
                        <a:srgbClr val="00356F"/>
                      </a:solidFill>
                      <a:prstDash val="solid"/>
                      <a:round/>
                      <a:headEnd type="none" w="med" len="med"/>
                      <a:tailEnd type="none" w="med" len="med"/>
                    </a:lnB>
                  </a:tcPr>
                </a:tc>
                <a:extLst>
                  <a:ext uri="{0D108BD9-81ED-4DB2-BD59-A6C34878D82A}">
                    <a16:rowId xmlns:a16="http://schemas.microsoft.com/office/drawing/2014/main" val="2542309877"/>
                  </a:ext>
                </a:extLst>
              </a:tr>
              <a:tr h="826772">
                <a:tc gridSpan="5">
                  <a:txBody>
                    <a:bodyPr/>
                    <a:lstStyle/>
                    <a:p>
                      <a:pPr algn="l" fontAlgn="base">
                        <a:spcBef>
                          <a:spcPts val="0"/>
                        </a:spcBef>
                        <a:spcAft>
                          <a:spcPts val="0"/>
                        </a:spcAft>
                      </a:pPr>
                      <a:r>
                        <a:rPr lang="en-US" sz="2000" b="0" i="0" u="none" strike="noStrike" dirty="0">
                          <a:effectLst/>
                          <a:latin typeface="inherit"/>
                        </a:rPr>
                        <a:t>Abbreviation: CVD, cardiovascular disease; NNT, number needed to treat.</a:t>
                      </a:r>
                      <a:endParaRPr lang="en-US" sz="2000" b="0" i="0" u="none" strike="noStrike" dirty="0">
                        <a:effectLst/>
                        <a:latin typeface="Arial" panose="020B0604020202020204" pitchFamily="34" charset="0"/>
                      </a:endParaRPr>
                    </a:p>
                    <a:p>
                      <a:pPr algn="l" fontAlgn="base">
                        <a:spcBef>
                          <a:spcPts val="0"/>
                        </a:spcBef>
                        <a:spcAft>
                          <a:spcPts val="0"/>
                        </a:spcAft>
                      </a:pPr>
                      <a:r>
                        <a:rPr lang="en-US" sz="2000" b="0" i="0" u="none" strike="noStrike" dirty="0">
                          <a:effectLst/>
                          <a:latin typeface="inherit"/>
                        </a:rPr>
                        <a:t>* No apparent mortality reduction in lowest-risk patients.</a:t>
                      </a:r>
                      <a:endParaRPr lang="en-US" sz="2000" b="0" i="0" u="none" strike="noStrike" dirty="0">
                        <a:effectLst/>
                        <a:latin typeface="Arial" panose="020B0604020202020204" pitchFamily="34" charset="0"/>
                      </a:endParaRPr>
                    </a:p>
                    <a:p>
                      <a:pPr algn="l" fontAlgn="base">
                        <a:spcBef>
                          <a:spcPts val="0"/>
                        </a:spcBef>
                        <a:spcAft>
                          <a:spcPts val="0"/>
                        </a:spcAft>
                      </a:pPr>
                      <a:r>
                        <a:rPr lang="en-US" sz="2000" b="0" i="0" u="none" strike="noStrike" dirty="0">
                          <a:effectLst/>
                          <a:latin typeface="inherit"/>
                        </a:rPr>
                        <a:t>Reference - </a:t>
                      </a:r>
                      <a:r>
                        <a:rPr lang="en-US" sz="2000" b="0" i="0" u="none" strike="noStrike" dirty="0">
                          <a:solidFill>
                            <a:srgbClr val="0079A8"/>
                          </a:solidFill>
                          <a:effectLst/>
                          <a:latin typeface="inherit"/>
                          <a:hlinkClick r:id="rId2"/>
                        </a:rPr>
                        <a:t>BMJ 2013 Oct 22;347:f6123</a:t>
                      </a:r>
                      <a:r>
                        <a:rPr lang="en-US" sz="2000" b="0" i="0" u="none" strike="noStrike" dirty="0">
                          <a:effectLst/>
                          <a:latin typeface="inherit"/>
                        </a:rPr>
                        <a:t>.</a:t>
                      </a:r>
                      <a:endParaRPr lang="en-US" sz="2000" b="0" i="0" u="none" strike="noStrike" dirty="0">
                        <a:effectLst/>
                        <a:latin typeface="Arial" panose="020B0604020202020204" pitchFamily="34" charset="0"/>
                      </a:endParaRPr>
                    </a:p>
                  </a:txBody>
                  <a:tcPr marL="79497" marR="79497" marT="39749" marB="39749">
                    <a:lnL>
                      <a:noFill/>
                    </a:lnL>
                    <a:lnR>
                      <a:noFill/>
                    </a:lnR>
                    <a:lnT w="9525" cap="flat" cmpd="sng" algn="ctr">
                      <a:solidFill>
                        <a:srgbClr val="00356F"/>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29297039"/>
                  </a:ext>
                </a:extLst>
              </a:tr>
            </a:tbl>
          </a:graphicData>
        </a:graphic>
      </p:graphicFrame>
    </p:spTree>
    <p:extLst>
      <p:ext uri="{BB962C8B-B14F-4D97-AF65-F5344CB8AC3E}">
        <p14:creationId xmlns:p14="http://schemas.microsoft.com/office/powerpoint/2010/main" val="4097592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910B-6780-52EC-4509-1E0748CDCE2C}"/>
              </a:ext>
            </a:extLst>
          </p:cNvPr>
          <p:cNvSpPr>
            <a:spLocks noGrp="1"/>
          </p:cNvSpPr>
          <p:nvPr>
            <p:ph type="title"/>
          </p:nvPr>
        </p:nvSpPr>
        <p:spPr/>
        <p:txBody>
          <a:bodyPr/>
          <a:lstStyle/>
          <a:p>
            <a:r>
              <a:rPr lang="en-US" dirty="0"/>
              <a:t>PCE vs Individual Risk</a:t>
            </a:r>
          </a:p>
        </p:txBody>
      </p:sp>
      <p:sp>
        <p:nvSpPr>
          <p:cNvPr id="3" name="Content Placeholder 2">
            <a:extLst>
              <a:ext uri="{FF2B5EF4-FFF2-40B4-BE49-F238E27FC236}">
                <a16:creationId xmlns:a16="http://schemas.microsoft.com/office/drawing/2014/main" id="{A675B297-C24A-029B-BAE5-715878C5170F}"/>
              </a:ext>
            </a:extLst>
          </p:cNvPr>
          <p:cNvSpPr>
            <a:spLocks noGrp="1"/>
          </p:cNvSpPr>
          <p:nvPr>
            <p:ph idx="1"/>
          </p:nvPr>
        </p:nvSpPr>
        <p:spPr/>
        <p:txBody>
          <a:bodyPr>
            <a:normAutofit/>
          </a:bodyPr>
          <a:lstStyle/>
          <a:p>
            <a:r>
              <a:rPr lang="en-US" b="0" i="0" u="none" strike="noStrike" dirty="0">
                <a:solidFill>
                  <a:srgbClr val="333333"/>
                </a:solidFill>
                <a:effectLst/>
              </a:rPr>
              <a:t>PCE estimates of 10-year CVD risk rely heavily on age, sex, and race - skewing the population recommendations for statins.</a:t>
            </a:r>
          </a:p>
          <a:p>
            <a:r>
              <a:rPr lang="en-US" b="0" i="0" u="none" strike="noStrike" dirty="0">
                <a:solidFill>
                  <a:srgbClr val="333333"/>
                </a:solidFill>
                <a:effectLst/>
              </a:rPr>
              <a:t>PCE: &lt; 1% of non-Black women aged 40 to 55 years have a 10-year ASCVD risk &gt; 7.5%, and almost none have a 10-year risk greater than 10%. USPSTF recommendations nearly eliminate statin eligibility for non-Black women younger than 55 years. </a:t>
            </a:r>
          </a:p>
          <a:p>
            <a:r>
              <a:rPr lang="en-US" b="0" i="0" u="none" strike="noStrike" dirty="0">
                <a:solidFill>
                  <a:srgbClr val="333333"/>
                </a:solidFill>
                <a:effectLst/>
              </a:rPr>
              <a:t>Individual: A 45-year-old woman with well-controlled hypertension and an LDL of 175 mg/dL, but a 10-year risk less than 2%, would not be recommended for statin therapy despite having a 50% lifetime risk of heart disease and a highly treatable risk factor (</a:t>
            </a:r>
            <a:r>
              <a:rPr lang="en-US" dirty="0">
                <a:solidFill>
                  <a:srgbClr val="333333"/>
                </a:solidFill>
              </a:rPr>
              <a:t>High LDL)</a:t>
            </a:r>
          </a:p>
          <a:p>
            <a:pPr marL="457200" lvl="1" indent="0">
              <a:buNone/>
            </a:pPr>
            <a:endParaRPr lang="en-US" b="0" i="0" u="none" strike="noStrike" dirty="0">
              <a:solidFill>
                <a:srgbClr val="333333"/>
              </a:solidFill>
              <a:effectLst/>
            </a:endParaRPr>
          </a:p>
        </p:txBody>
      </p:sp>
    </p:spTree>
    <p:extLst>
      <p:ext uri="{BB962C8B-B14F-4D97-AF65-F5344CB8AC3E}">
        <p14:creationId xmlns:p14="http://schemas.microsoft.com/office/powerpoint/2010/main" val="307861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1BAB0-7D6F-6CA1-D315-78F73A7BB82D}"/>
              </a:ext>
            </a:extLst>
          </p:cNvPr>
          <p:cNvSpPr>
            <a:spLocks noGrp="1"/>
          </p:cNvSpPr>
          <p:nvPr>
            <p:ph type="title"/>
          </p:nvPr>
        </p:nvSpPr>
        <p:spPr/>
        <p:txBody>
          <a:bodyPr/>
          <a:lstStyle/>
          <a:p>
            <a:r>
              <a:rPr lang="en-US" dirty="0"/>
              <a:t>PCE vs Individual Risk</a:t>
            </a:r>
          </a:p>
        </p:txBody>
      </p:sp>
      <p:sp>
        <p:nvSpPr>
          <p:cNvPr id="3" name="Content Placeholder 2">
            <a:extLst>
              <a:ext uri="{FF2B5EF4-FFF2-40B4-BE49-F238E27FC236}">
                <a16:creationId xmlns:a16="http://schemas.microsoft.com/office/drawing/2014/main" id="{AFCC5C23-A7BC-4392-7C48-7C20ED073E6E}"/>
              </a:ext>
            </a:extLst>
          </p:cNvPr>
          <p:cNvSpPr>
            <a:spLocks noGrp="1"/>
          </p:cNvSpPr>
          <p:nvPr>
            <p:ph idx="1"/>
          </p:nvPr>
        </p:nvSpPr>
        <p:spPr/>
        <p:txBody>
          <a:bodyPr/>
          <a:lstStyle/>
          <a:p>
            <a:r>
              <a:rPr lang="en-US" u="none" strike="noStrike" dirty="0">
                <a:solidFill>
                  <a:srgbClr val="333333"/>
                </a:solidFill>
                <a:effectLst/>
                <a:latin typeface="Calibri" panose="020F0502020204030204" pitchFamily="34" charset="0"/>
                <a:cs typeface="Calibri" panose="020F0502020204030204" pitchFamily="34" charset="0"/>
              </a:rPr>
              <a:t>PCE: More than 90% of Black men age &gt; 60 have an estimated 10-year risk of &gt; 7.5%, and 70% have a 10-year risk of &gt; 10%. </a:t>
            </a:r>
          </a:p>
          <a:p>
            <a:pPr marL="0" indent="0">
              <a:buNone/>
            </a:pPr>
            <a:endParaRPr lang="en-US" u="none" strike="noStrike" dirty="0">
              <a:solidFill>
                <a:srgbClr val="333333"/>
              </a:solidFill>
              <a:effectLst/>
              <a:latin typeface="Calibri" panose="020F0502020204030204" pitchFamily="34" charset="0"/>
              <a:cs typeface="Calibri" panose="020F0502020204030204" pitchFamily="34" charset="0"/>
            </a:endParaRPr>
          </a:p>
          <a:p>
            <a:r>
              <a:rPr lang="en-US" u="none" strike="noStrike" dirty="0">
                <a:solidFill>
                  <a:srgbClr val="333333"/>
                </a:solidFill>
                <a:effectLst/>
                <a:latin typeface="Calibri" panose="020F0502020204030204" pitchFamily="34" charset="0"/>
                <a:cs typeface="Calibri" panose="020F0502020204030204" pitchFamily="34" charset="0"/>
              </a:rPr>
              <a:t>Individual: A 65-year-old man with well-controlled hypertension, an LDL of 55 mg/dL, and an estimated 10-year risk of 11% would be recommended for statin therapy by the USPSTF, despite limited RCT evidence that further reductions in LDL would improve his outcomes.</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866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667F9-6BBC-443C-3689-5E6BB2E118F3}"/>
              </a:ext>
            </a:extLst>
          </p:cNvPr>
          <p:cNvSpPr>
            <a:spLocks noGrp="1"/>
          </p:cNvSpPr>
          <p:nvPr>
            <p:ph type="title"/>
          </p:nvPr>
        </p:nvSpPr>
        <p:spPr/>
        <p:txBody>
          <a:bodyPr/>
          <a:lstStyle/>
          <a:p>
            <a:r>
              <a:rPr lang="en-US" dirty="0"/>
              <a:t>Case 5 Evidence Points</a:t>
            </a:r>
          </a:p>
        </p:txBody>
      </p:sp>
      <p:sp>
        <p:nvSpPr>
          <p:cNvPr id="3" name="Content Placeholder 2">
            <a:extLst>
              <a:ext uri="{FF2B5EF4-FFF2-40B4-BE49-F238E27FC236}">
                <a16:creationId xmlns:a16="http://schemas.microsoft.com/office/drawing/2014/main" id="{223395B2-4BA9-3EDB-73B1-A0E44E9CE1B8}"/>
              </a:ext>
            </a:extLst>
          </p:cNvPr>
          <p:cNvSpPr>
            <a:spLocks noGrp="1"/>
          </p:cNvSpPr>
          <p:nvPr>
            <p:ph idx="1"/>
          </p:nvPr>
        </p:nvSpPr>
        <p:spPr/>
        <p:txBody>
          <a:bodyPr/>
          <a:lstStyle/>
          <a:p>
            <a:pPr algn="l" fontAlgn="base">
              <a:buFont typeface="Arial" panose="020B0604020202020204" pitchFamily="34" charset="0"/>
              <a:buChar char="•"/>
            </a:pPr>
            <a:r>
              <a:rPr lang="en-US" dirty="0">
                <a:solidFill>
                  <a:srgbClr val="3D3F42"/>
                </a:solidFill>
                <a:latin typeface="Calibri" panose="020F0502020204030204" pitchFamily="34" charset="0"/>
                <a:cs typeface="Calibri" panose="020F0502020204030204" pitchFamily="34" charset="0"/>
              </a:rPr>
              <a:t>C</a:t>
            </a:r>
            <a:r>
              <a:rPr lang="en-US" u="none" strike="noStrike" dirty="0">
                <a:solidFill>
                  <a:srgbClr val="3D3F42"/>
                </a:solidFill>
                <a:effectLst/>
                <a:latin typeface="Calibri" panose="020F0502020204030204" pitchFamily="34" charset="0"/>
                <a:cs typeface="Calibri" panose="020F0502020204030204" pitchFamily="34" charset="0"/>
              </a:rPr>
              <a:t>onventional testing is fasting (9-12 hours) lipid profile</a:t>
            </a:r>
          </a:p>
          <a:p>
            <a:pPr marL="742950" lvl="1" indent="-285750" algn="l" fontAlgn="base">
              <a:buFont typeface="Arial" panose="020B0604020202020204" pitchFamily="34" charset="0"/>
              <a:buChar char="•"/>
            </a:pPr>
            <a:r>
              <a:rPr lang="en-US" u="none" strike="noStrike" dirty="0">
                <a:solidFill>
                  <a:srgbClr val="3D3F42"/>
                </a:solidFill>
                <a:effectLst/>
                <a:latin typeface="Calibri" panose="020F0502020204030204" pitchFamily="34" charset="0"/>
                <a:cs typeface="Calibri" panose="020F0502020204030204" pitchFamily="34" charset="0"/>
              </a:rPr>
              <a:t>LDL cholesterol may be directly measured or calculated (more common)</a:t>
            </a:r>
          </a:p>
          <a:p>
            <a:pPr algn="l" fontAlgn="base">
              <a:buFont typeface="Arial" panose="020B0604020202020204" pitchFamily="34" charset="0"/>
              <a:buChar char="•"/>
            </a:pPr>
            <a:r>
              <a:rPr lang="en-US" dirty="0">
                <a:solidFill>
                  <a:srgbClr val="3D3F42"/>
                </a:solidFill>
                <a:latin typeface="Calibri" panose="020F0502020204030204" pitchFamily="34" charset="0"/>
                <a:cs typeface="Calibri" panose="020F0502020204030204" pitchFamily="34" charset="0"/>
              </a:rPr>
              <a:t>F</a:t>
            </a:r>
            <a:r>
              <a:rPr lang="en-US" u="none" strike="noStrike" dirty="0">
                <a:solidFill>
                  <a:srgbClr val="3D3F42"/>
                </a:solidFill>
                <a:effectLst/>
                <a:latin typeface="Calibri" panose="020F0502020204030204" pitchFamily="34" charset="0"/>
                <a:cs typeface="Calibri" panose="020F0502020204030204" pitchFamily="34" charset="0"/>
              </a:rPr>
              <a:t>asting state does not meaningfully impact assessment of cardiovascular risk</a:t>
            </a:r>
          </a:p>
          <a:p>
            <a:pPr lvl="1" fontAlgn="base"/>
            <a:r>
              <a:rPr lang="en-US" dirty="0">
                <a:solidFill>
                  <a:srgbClr val="3D3F42"/>
                </a:solidFill>
                <a:latin typeface="Calibri" panose="020F0502020204030204" pitchFamily="34" charset="0"/>
                <a:cs typeface="Calibri" panose="020F0502020204030204" pitchFamily="34" charset="0"/>
              </a:rPr>
              <a:t>M</a:t>
            </a:r>
            <a:r>
              <a:rPr lang="en-US" u="none" strike="noStrike" dirty="0">
                <a:solidFill>
                  <a:srgbClr val="3D3F42"/>
                </a:solidFill>
                <a:effectLst/>
                <a:latin typeface="Calibri" panose="020F0502020204030204" pitchFamily="34" charset="0"/>
                <a:cs typeface="Calibri" panose="020F0502020204030204" pitchFamily="34" charset="0"/>
              </a:rPr>
              <a:t>eta-analysis of 68 prospective studies with 302,430 people without initial vascular disease found no significant change in association between lipid levels and cardiovascular risk after adjusting for fasting state </a:t>
            </a:r>
            <a:r>
              <a:rPr lang="en-US" u="none" strike="noStrike" dirty="0">
                <a:solidFill>
                  <a:srgbClr val="0079A8"/>
                </a:solidFill>
                <a:effectLst/>
                <a:latin typeface="Calibri" panose="020F0502020204030204" pitchFamily="34" charset="0"/>
                <a:cs typeface="Calibri" panose="020F0502020204030204" pitchFamily="34" charset="0"/>
                <a:hlinkClick r:id="rId2"/>
              </a:rPr>
              <a:t>JAMA 2009 Nov 11;302(18):1993</a:t>
            </a:r>
            <a:endParaRPr lang="en-US" u="none" strike="noStrike" dirty="0">
              <a:solidFill>
                <a:srgbClr val="3D3F42"/>
              </a:solidFill>
              <a:effectLst/>
              <a:latin typeface="Calibri" panose="020F0502020204030204" pitchFamily="34" charset="0"/>
              <a:cs typeface="Calibri" panose="020F0502020204030204" pitchFamily="34" charset="0"/>
            </a:endParaRPr>
          </a:p>
          <a:p>
            <a:pPr algn="l" fontAlgn="base">
              <a:buFont typeface="Arial" panose="020B0604020202020204" pitchFamily="34" charset="0"/>
              <a:buChar char="•"/>
            </a:pPr>
            <a:endParaRPr lang="en-US" u="none" strike="noStrike" dirty="0">
              <a:solidFill>
                <a:srgbClr val="3D3F42"/>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330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84F5C-9111-4330-B2C4-2CB03551A95C}"/>
              </a:ext>
            </a:extLst>
          </p:cNvPr>
          <p:cNvSpPr>
            <a:spLocks noGrp="1"/>
          </p:cNvSpPr>
          <p:nvPr>
            <p:ph type="title"/>
          </p:nvPr>
        </p:nvSpPr>
        <p:spPr/>
        <p:txBody>
          <a:bodyPr/>
          <a:lstStyle/>
          <a:p>
            <a:r>
              <a:rPr lang="en-US" dirty="0"/>
              <a:t>Case 6</a:t>
            </a:r>
          </a:p>
        </p:txBody>
      </p:sp>
      <p:sp>
        <p:nvSpPr>
          <p:cNvPr id="3" name="Content Placeholder 2">
            <a:extLst>
              <a:ext uri="{FF2B5EF4-FFF2-40B4-BE49-F238E27FC236}">
                <a16:creationId xmlns:a16="http://schemas.microsoft.com/office/drawing/2014/main" id="{31F04A9C-AC02-6E06-4E2A-120D8ED11418}"/>
              </a:ext>
            </a:extLst>
          </p:cNvPr>
          <p:cNvSpPr>
            <a:spLocks noGrp="1"/>
          </p:cNvSpPr>
          <p:nvPr>
            <p:ph idx="1"/>
          </p:nvPr>
        </p:nvSpPr>
        <p:spPr>
          <a:xfrm>
            <a:off x="838200" y="1608083"/>
            <a:ext cx="10515600" cy="4568880"/>
          </a:xfrm>
        </p:spPr>
        <p:txBody>
          <a:bodyPr>
            <a:normAutofit lnSpcReduction="10000"/>
          </a:bodyPr>
          <a:lstStyle/>
          <a:p>
            <a:pPr marL="0" indent="0">
              <a:buNone/>
            </a:pPr>
            <a:r>
              <a:rPr lang="en-US" dirty="0"/>
              <a:t>Student: I’m confused.  </a:t>
            </a:r>
          </a:p>
          <a:p>
            <a:pPr marL="0" indent="0">
              <a:buNone/>
            </a:pPr>
            <a:r>
              <a:rPr lang="en-US" dirty="0"/>
              <a:t>On my general internal medicine outpatient rotation, I worked with an old-timer who estimated CV risk for patients with Framingham.  </a:t>
            </a:r>
          </a:p>
          <a:p>
            <a:pPr marL="0" indent="0">
              <a:buNone/>
            </a:pPr>
            <a:r>
              <a:rPr lang="en-US" dirty="0"/>
              <a:t>Then on cardiology, they always used the ACC’s ASCVD calculator.  </a:t>
            </a:r>
          </a:p>
          <a:p>
            <a:pPr marL="0" indent="0">
              <a:buNone/>
            </a:pPr>
            <a:r>
              <a:rPr lang="en-US" dirty="0"/>
              <a:t>Now there’s this new revised pooled cohorts equation.  </a:t>
            </a:r>
          </a:p>
          <a:p>
            <a:pPr marL="0" indent="0">
              <a:buNone/>
            </a:pPr>
            <a:r>
              <a:rPr lang="en-US" dirty="0"/>
              <a:t>Which one should I use?  Does it really matter?</a:t>
            </a:r>
          </a:p>
          <a:p>
            <a:pPr marL="0" indent="0">
              <a:buNone/>
            </a:pPr>
            <a:endParaRPr lang="en-US" dirty="0"/>
          </a:p>
          <a:p>
            <a:r>
              <a:rPr lang="en-US" dirty="0"/>
              <a:t>What are the issues that the learner needs to get?</a:t>
            </a:r>
          </a:p>
          <a:p>
            <a:r>
              <a:rPr lang="en-US" dirty="0"/>
              <a:t>How would you teach your learner?</a:t>
            </a:r>
          </a:p>
          <a:p>
            <a:r>
              <a:rPr lang="en-US" dirty="0"/>
              <a:t>any broader group discussion</a:t>
            </a:r>
          </a:p>
        </p:txBody>
      </p:sp>
    </p:spTree>
    <p:extLst>
      <p:ext uri="{BB962C8B-B14F-4D97-AF65-F5344CB8AC3E}">
        <p14:creationId xmlns:p14="http://schemas.microsoft.com/office/powerpoint/2010/main" val="581309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667F9-6BBC-443C-3689-5E6BB2E118F3}"/>
              </a:ext>
            </a:extLst>
          </p:cNvPr>
          <p:cNvSpPr>
            <a:spLocks noGrp="1"/>
          </p:cNvSpPr>
          <p:nvPr>
            <p:ph type="title"/>
          </p:nvPr>
        </p:nvSpPr>
        <p:spPr/>
        <p:txBody>
          <a:bodyPr/>
          <a:lstStyle/>
          <a:p>
            <a:r>
              <a:rPr lang="en-US" dirty="0"/>
              <a:t>Case 6 points</a:t>
            </a:r>
          </a:p>
        </p:txBody>
      </p:sp>
      <p:sp>
        <p:nvSpPr>
          <p:cNvPr id="3" name="Content Placeholder 2">
            <a:extLst>
              <a:ext uri="{FF2B5EF4-FFF2-40B4-BE49-F238E27FC236}">
                <a16:creationId xmlns:a16="http://schemas.microsoft.com/office/drawing/2014/main" id="{223395B2-4BA9-3EDB-73B1-A0E44E9CE1B8}"/>
              </a:ext>
            </a:extLst>
          </p:cNvPr>
          <p:cNvSpPr>
            <a:spLocks noGrp="1"/>
          </p:cNvSpPr>
          <p:nvPr>
            <p:ph sz="half" idx="1"/>
          </p:nvPr>
        </p:nvSpPr>
        <p:spPr>
          <a:xfrm>
            <a:off x="654908" y="1544595"/>
            <a:ext cx="5364892" cy="4948280"/>
          </a:xfrm>
        </p:spPr>
        <p:txBody>
          <a:bodyPr>
            <a:normAutofit/>
          </a:bodyPr>
          <a:lstStyle/>
          <a:p>
            <a:pPr marL="0" indent="0">
              <a:buNone/>
            </a:pPr>
            <a:r>
              <a:rPr lang="en-US" dirty="0"/>
              <a:t>Framingham – LOVE Framingham!</a:t>
            </a:r>
          </a:p>
          <a:p>
            <a:pPr marL="0" indent="0">
              <a:buNone/>
            </a:pPr>
            <a:r>
              <a:rPr lang="en-US" dirty="0"/>
              <a:t>Not for accuracy, but for history</a:t>
            </a:r>
          </a:p>
          <a:p>
            <a:pPr marL="0" indent="0">
              <a:buNone/>
            </a:pPr>
            <a:r>
              <a:rPr lang="en-US" dirty="0"/>
              <a:t>The Framingham risk estimation got medicine moving off disease-oriented lipids to patient-oriented cardiovascular outcomes.</a:t>
            </a:r>
          </a:p>
          <a:p>
            <a:pPr marL="0" indent="0">
              <a:buNone/>
            </a:pPr>
            <a:r>
              <a:rPr lang="en-US" dirty="0"/>
              <a:t>Quantified </a:t>
            </a:r>
          </a:p>
          <a:p>
            <a:pPr marL="457200" lvl="1" indent="0">
              <a:buNone/>
            </a:pPr>
            <a:r>
              <a:rPr lang="en-US" dirty="0"/>
              <a:t>risk from cholesterol as modest</a:t>
            </a:r>
          </a:p>
          <a:p>
            <a:pPr marL="457200" lvl="1" indent="0">
              <a:buNone/>
            </a:pPr>
            <a:r>
              <a:rPr lang="en-US" dirty="0"/>
              <a:t>risks from BP, DM, smoking as major</a:t>
            </a:r>
          </a:p>
          <a:p>
            <a:pPr marL="0" indent="0">
              <a:buNone/>
            </a:pPr>
            <a:r>
              <a:rPr lang="en-US" dirty="0"/>
              <a:t>Overestimates risk for modern cohorts</a:t>
            </a:r>
          </a:p>
        </p:txBody>
      </p:sp>
      <p:pic>
        <p:nvPicPr>
          <p:cNvPr id="6" name="Content Placeholder 5">
            <a:extLst>
              <a:ext uri="{FF2B5EF4-FFF2-40B4-BE49-F238E27FC236}">
                <a16:creationId xmlns:a16="http://schemas.microsoft.com/office/drawing/2014/main" id="{A506F49A-9976-8227-6875-2AF88908EE4F}"/>
              </a:ext>
            </a:extLst>
          </p:cNvPr>
          <p:cNvPicPr>
            <a:picLocks noGrp="1" noChangeAspect="1"/>
          </p:cNvPicPr>
          <p:nvPr>
            <p:ph sz="half" idx="2"/>
          </p:nvPr>
        </p:nvPicPr>
        <p:blipFill>
          <a:blip r:embed="rId2"/>
          <a:stretch>
            <a:fillRect/>
          </a:stretch>
        </p:blipFill>
        <p:spPr>
          <a:xfrm>
            <a:off x="6096000" y="105102"/>
            <a:ext cx="6054992" cy="6963241"/>
          </a:xfrm>
          <a:ln>
            <a:solidFill>
              <a:schemeClr val="bg1">
                <a:lumMod val="75000"/>
              </a:schemeClr>
            </a:solidFill>
          </a:ln>
        </p:spPr>
      </p:pic>
    </p:spTree>
    <p:extLst>
      <p:ext uri="{BB962C8B-B14F-4D97-AF65-F5344CB8AC3E}">
        <p14:creationId xmlns:p14="http://schemas.microsoft.com/office/powerpoint/2010/main" val="326523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FC6B0-2605-CD90-005C-770F706FE262}"/>
              </a:ext>
            </a:extLst>
          </p:cNvPr>
          <p:cNvSpPr>
            <a:spLocks noGrp="1"/>
          </p:cNvSpPr>
          <p:nvPr>
            <p:ph type="title"/>
          </p:nvPr>
        </p:nvSpPr>
        <p:spPr/>
        <p:txBody>
          <a:bodyPr/>
          <a:lstStyle/>
          <a:p>
            <a:r>
              <a:rPr lang="en-US" dirty="0"/>
              <a:t>Case 6 points</a:t>
            </a:r>
          </a:p>
        </p:txBody>
      </p:sp>
      <p:sp>
        <p:nvSpPr>
          <p:cNvPr id="3" name="Content Placeholder 2">
            <a:extLst>
              <a:ext uri="{FF2B5EF4-FFF2-40B4-BE49-F238E27FC236}">
                <a16:creationId xmlns:a16="http://schemas.microsoft.com/office/drawing/2014/main" id="{3BC0A149-C1A2-C8E3-5EC8-D81891F8BE01}"/>
              </a:ext>
            </a:extLst>
          </p:cNvPr>
          <p:cNvSpPr>
            <a:spLocks noGrp="1"/>
          </p:cNvSpPr>
          <p:nvPr>
            <p:ph sz="half" idx="1"/>
          </p:nvPr>
        </p:nvSpPr>
        <p:spPr>
          <a:xfrm>
            <a:off x="525517" y="1556952"/>
            <a:ext cx="5262871" cy="5185438"/>
          </a:xfrm>
        </p:spPr>
        <p:txBody>
          <a:bodyPr>
            <a:normAutofit/>
          </a:bodyPr>
          <a:lstStyle/>
          <a:p>
            <a:pPr marL="0" indent="0">
              <a:buNone/>
            </a:pPr>
            <a:r>
              <a:rPr lang="en-US" dirty="0"/>
              <a:t>ACC’s ASCVD risk calculator 2013</a:t>
            </a:r>
          </a:p>
          <a:p>
            <a:pPr marL="0" indent="0">
              <a:buNone/>
            </a:pPr>
            <a:r>
              <a:rPr lang="en-US" dirty="0"/>
              <a:t>Not just the Framingham Heart Study cohort, but 5 US cohorts </a:t>
            </a:r>
          </a:p>
          <a:p>
            <a:pPr marL="457200" lvl="1" indent="0">
              <a:buNone/>
            </a:pPr>
            <a:r>
              <a:rPr lang="en-US" dirty="0"/>
              <a:t>ARIC, CHS, CARDIA, Framingham original, Framingham offspring</a:t>
            </a:r>
          </a:p>
          <a:p>
            <a:pPr marL="0" indent="0">
              <a:buNone/>
            </a:pPr>
            <a:r>
              <a:rPr lang="en-US" dirty="0"/>
              <a:t>Racially &amp; geographically diverse</a:t>
            </a:r>
          </a:p>
          <a:p>
            <a:pPr marL="0" indent="0">
              <a:buNone/>
            </a:pPr>
            <a:r>
              <a:rPr lang="en-US" dirty="0"/>
              <a:t>12+ years f/up</a:t>
            </a:r>
          </a:p>
          <a:p>
            <a:pPr marL="0" indent="0">
              <a:buNone/>
            </a:pPr>
            <a:r>
              <a:rPr lang="en-US" dirty="0"/>
              <a:t>Pooled cohorts equation 10 </a:t>
            </a:r>
            <a:r>
              <a:rPr lang="en-US" dirty="0" err="1"/>
              <a:t>yr</a:t>
            </a:r>
            <a:r>
              <a:rPr lang="en-US" dirty="0"/>
              <a:t> risk</a:t>
            </a:r>
          </a:p>
          <a:p>
            <a:pPr marL="0" indent="0">
              <a:buNone/>
            </a:pPr>
            <a:r>
              <a:rPr lang="en-US" dirty="0"/>
              <a:t>Initially hailed as big improvement over Framingham for accuracy</a:t>
            </a:r>
          </a:p>
          <a:p>
            <a:pPr marL="0" indent="0">
              <a:buNone/>
            </a:pPr>
            <a:r>
              <a:rPr lang="en-US" dirty="0"/>
              <a:t>Soon new accuracy concerns arose</a:t>
            </a:r>
          </a:p>
        </p:txBody>
      </p:sp>
      <p:pic>
        <p:nvPicPr>
          <p:cNvPr id="6" name="Content Placeholder 5">
            <a:extLst>
              <a:ext uri="{FF2B5EF4-FFF2-40B4-BE49-F238E27FC236}">
                <a16:creationId xmlns:a16="http://schemas.microsoft.com/office/drawing/2014/main" id="{BE914390-F7D3-0406-70CF-DCFC3B15827D}"/>
              </a:ext>
            </a:extLst>
          </p:cNvPr>
          <p:cNvPicPr>
            <a:picLocks noGrp="1" noChangeAspect="1"/>
          </p:cNvPicPr>
          <p:nvPr>
            <p:ph sz="half" idx="2"/>
          </p:nvPr>
        </p:nvPicPr>
        <p:blipFill>
          <a:blip r:embed="rId2"/>
          <a:stretch>
            <a:fillRect/>
          </a:stretch>
        </p:blipFill>
        <p:spPr>
          <a:xfrm>
            <a:off x="5788388" y="580769"/>
            <a:ext cx="6358948" cy="6277232"/>
          </a:xfrm>
          <a:ln>
            <a:solidFill>
              <a:schemeClr val="bg1">
                <a:lumMod val="75000"/>
              </a:schemeClr>
            </a:solidFill>
          </a:ln>
        </p:spPr>
      </p:pic>
    </p:spTree>
    <p:extLst>
      <p:ext uri="{BB962C8B-B14F-4D97-AF65-F5344CB8AC3E}">
        <p14:creationId xmlns:p14="http://schemas.microsoft.com/office/powerpoint/2010/main" val="421394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8EFE3-84D1-47A4-7268-965329A18288}"/>
              </a:ext>
            </a:extLst>
          </p:cNvPr>
          <p:cNvSpPr>
            <a:spLocks noGrp="1"/>
          </p:cNvSpPr>
          <p:nvPr>
            <p:ph type="title"/>
          </p:nvPr>
        </p:nvSpPr>
        <p:spPr/>
        <p:txBody>
          <a:bodyPr/>
          <a:lstStyle/>
          <a:p>
            <a:r>
              <a:rPr lang="en-US" dirty="0"/>
              <a:t>Case 6 points</a:t>
            </a:r>
          </a:p>
        </p:txBody>
      </p:sp>
      <p:sp>
        <p:nvSpPr>
          <p:cNvPr id="3" name="Content Placeholder 2">
            <a:extLst>
              <a:ext uri="{FF2B5EF4-FFF2-40B4-BE49-F238E27FC236}">
                <a16:creationId xmlns:a16="http://schemas.microsoft.com/office/drawing/2014/main" id="{B219DBDB-EFF2-8988-DD03-0ABF732E4084}"/>
              </a:ext>
            </a:extLst>
          </p:cNvPr>
          <p:cNvSpPr>
            <a:spLocks noGrp="1"/>
          </p:cNvSpPr>
          <p:nvPr>
            <p:ph sz="half" idx="1"/>
          </p:nvPr>
        </p:nvSpPr>
        <p:spPr/>
        <p:txBody>
          <a:bodyPr/>
          <a:lstStyle/>
          <a:p>
            <a:pPr marL="0" indent="0">
              <a:buNone/>
            </a:pPr>
            <a:r>
              <a:rPr lang="en-US" dirty="0"/>
              <a:t>Revised Pooled Cohorts Equation of 2018, Annals Int Med</a:t>
            </a:r>
          </a:p>
          <a:p>
            <a:pPr marL="0" indent="0">
              <a:buNone/>
            </a:pPr>
            <a:r>
              <a:rPr lang="en-US" dirty="0"/>
              <a:t>Two major changes </a:t>
            </a:r>
          </a:p>
          <a:p>
            <a:r>
              <a:rPr lang="en-US" dirty="0"/>
              <a:t>improved cohorts</a:t>
            </a:r>
          </a:p>
          <a:p>
            <a:r>
              <a:rPr lang="en-US" dirty="0"/>
              <a:t>improved statistical approach</a:t>
            </a:r>
          </a:p>
        </p:txBody>
      </p:sp>
      <p:pic>
        <p:nvPicPr>
          <p:cNvPr id="6" name="Content Placeholder 5">
            <a:extLst>
              <a:ext uri="{FF2B5EF4-FFF2-40B4-BE49-F238E27FC236}">
                <a16:creationId xmlns:a16="http://schemas.microsoft.com/office/drawing/2014/main" id="{416D93FA-83FF-8629-5FDB-782755F293F8}"/>
              </a:ext>
            </a:extLst>
          </p:cNvPr>
          <p:cNvPicPr>
            <a:picLocks noGrp="1" noChangeAspect="1"/>
          </p:cNvPicPr>
          <p:nvPr>
            <p:ph sz="half" idx="2"/>
          </p:nvPr>
        </p:nvPicPr>
        <p:blipFill>
          <a:blip r:embed="rId2"/>
          <a:stretch>
            <a:fillRect/>
          </a:stretch>
        </p:blipFill>
        <p:spPr>
          <a:xfrm>
            <a:off x="6172202" y="222422"/>
            <a:ext cx="5890529" cy="6745867"/>
          </a:xfrm>
          <a:ln>
            <a:solidFill>
              <a:schemeClr val="bg1">
                <a:lumMod val="75000"/>
              </a:schemeClr>
            </a:solidFill>
          </a:ln>
        </p:spPr>
      </p:pic>
    </p:spTree>
    <p:extLst>
      <p:ext uri="{BB962C8B-B14F-4D97-AF65-F5344CB8AC3E}">
        <p14:creationId xmlns:p14="http://schemas.microsoft.com/office/powerpoint/2010/main" val="359886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8F88A-6589-BB53-8D48-79AB0A5161F5}"/>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63DF2FF2-C17D-3177-7C8D-97540A364613}"/>
              </a:ext>
            </a:extLst>
          </p:cNvPr>
          <p:cNvSpPr>
            <a:spLocks noGrp="1"/>
          </p:cNvSpPr>
          <p:nvPr>
            <p:ph idx="1"/>
          </p:nvPr>
        </p:nvSpPr>
        <p:spPr/>
        <p:txBody>
          <a:bodyPr/>
          <a:lstStyle/>
          <a:p>
            <a:pPr marL="0" indent="0">
              <a:buNone/>
            </a:pPr>
            <a:r>
              <a:rPr lang="en-US" dirty="0"/>
              <a:t>When industry heard that we very important people were to give</a:t>
            </a:r>
          </a:p>
          <a:p>
            <a:pPr marL="0" indent="0">
              <a:buNone/>
            </a:pPr>
            <a:r>
              <a:rPr lang="en-US" dirty="0"/>
              <a:t>a major presentation</a:t>
            </a:r>
          </a:p>
          <a:p>
            <a:pPr marL="0" indent="0">
              <a:buNone/>
            </a:pPr>
            <a:r>
              <a:rPr lang="en-US" dirty="0"/>
              <a:t>at a national conference</a:t>
            </a:r>
          </a:p>
          <a:p>
            <a:pPr marL="0" indent="0">
              <a:buNone/>
            </a:pPr>
            <a:r>
              <a:rPr lang="en-US" dirty="0"/>
              <a:t>on cholesterol management</a:t>
            </a:r>
          </a:p>
          <a:p>
            <a:pPr marL="0" indent="0">
              <a:buNone/>
            </a:pPr>
            <a:r>
              <a:rPr lang="en-US" dirty="0"/>
              <a:t>the influence machine of big business whirred into action</a:t>
            </a:r>
          </a:p>
          <a:p>
            <a:pPr marL="0" indent="0">
              <a:buNone/>
            </a:pPr>
            <a:r>
              <a:rPr lang="en-US" dirty="0"/>
              <a:t>So we want you to know where we stand</a:t>
            </a:r>
          </a:p>
        </p:txBody>
      </p:sp>
    </p:spTree>
    <p:extLst>
      <p:ext uri="{BB962C8B-B14F-4D97-AF65-F5344CB8AC3E}">
        <p14:creationId xmlns:p14="http://schemas.microsoft.com/office/powerpoint/2010/main" val="94191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174F2-07B1-EDDA-21C9-5869D8B478CE}"/>
              </a:ext>
            </a:extLst>
          </p:cNvPr>
          <p:cNvSpPr>
            <a:spLocks noGrp="1"/>
          </p:cNvSpPr>
          <p:nvPr>
            <p:ph type="title"/>
          </p:nvPr>
        </p:nvSpPr>
        <p:spPr/>
        <p:txBody>
          <a:bodyPr/>
          <a:lstStyle/>
          <a:p>
            <a:r>
              <a:rPr lang="en-US" dirty="0"/>
              <a:t>Improvement 1:  Cohorts</a:t>
            </a:r>
          </a:p>
        </p:txBody>
      </p:sp>
      <p:sp>
        <p:nvSpPr>
          <p:cNvPr id="3" name="Content Placeholder 2">
            <a:extLst>
              <a:ext uri="{FF2B5EF4-FFF2-40B4-BE49-F238E27FC236}">
                <a16:creationId xmlns:a16="http://schemas.microsoft.com/office/drawing/2014/main" id="{D9471EF2-C3D1-F462-CD3F-FE848F281F41}"/>
              </a:ext>
            </a:extLst>
          </p:cNvPr>
          <p:cNvSpPr>
            <a:spLocks noGrp="1"/>
          </p:cNvSpPr>
          <p:nvPr>
            <p:ph idx="1"/>
          </p:nvPr>
        </p:nvSpPr>
        <p:spPr/>
        <p:txBody>
          <a:bodyPr/>
          <a:lstStyle/>
          <a:p>
            <a:pPr marL="0" indent="0">
              <a:buNone/>
            </a:pPr>
            <a:r>
              <a:rPr lang="en-US" dirty="0"/>
              <a:t>Dropped Framingham Heart Study original cohort</a:t>
            </a:r>
          </a:p>
          <a:p>
            <a:pPr marL="457200" lvl="1" indent="0">
              <a:buNone/>
            </a:pPr>
            <a:r>
              <a:rPr lang="en-US" dirty="0"/>
              <a:t>participants were 30-62 year old in 1948 (!)</a:t>
            </a:r>
          </a:p>
          <a:p>
            <a:pPr marL="0" indent="0">
              <a:buNone/>
            </a:pPr>
            <a:r>
              <a:rPr lang="en-US" dirty="0"/>
              <a:t>Kept more modern Framingham Offspring, ARIC, CHS, CARDIA cohorts</a:t>
            </a:r>
          </a:p>
          <a:p>
            <a:pPr marL="0" indent="0">
              <a:buNone/>
            </a:pPr>
            <a:r>
              <a:rPr lang="en-US" dirty="0"/>
              <a:t>Added 2 more modern multi-ethnic cohorts</a:t>
            </a:r>
          </a:p>
          <a:p>
            <a:pPr marL="457200" lvl="1" indent="0">
              <a:buNone/>
            </a:pPr>
            <a:r>
              <a:rPr lang="en-US" dirty="0"/>
              <a:t>MESA (multi-ethnic study atherosclerosis) study</a:t>
            </a:r>
          </a:p>
          <a:p>
            <a:pPr marL="457200" lvl="1" indent="0">
              <a:buNone/>
            </a:pPr>
            <a:r>
              <a:rPr lang="en-US" dirty="0"/>
              <a:t>Jackson (Mississippi) Heart study</a:t>
            </a:r>
          </a:p>
        </p:txBody>
      </p:sp>
    </p:spTree>
    <p:extLst>
      <p:ext uri="{BB962C8B-B14F-4D97-AF65-F5344CB8AC3E}">
        <p14:creationId xmlns:p14="http://schemas.microsoft.com/office/powerpoint/2010/main" val="144766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B5F15-25AD-6195-C15A-1CCD6D568E4A}"/>
              </a:ext>
            </a:extLst>
          </p:cNvPr>
          <p:cNvSpPr>
            <a:spLocks noGrp="1"/>
          </p:cNvSpPr>
          <p:nvPr>
            <p:ph type="title"/>
          </p:nvPr>
        </p:nvSpPr>
        <p:spPr/>
        <p:txBody>
          <a:bodyPr/>
          <a:lstStyle/>
          <a:p>
            <a:r>
              <a:rPr lang="en-US" dirty="0"/>
              <a:t>Improvement 2:  Math stuff</a:t>
            </a:r>
          </a:p>
        </p:txBody>
      </p:sp>
      <p:sp>
        <p:nvSpPr>
          <p:cNvPr id="3" name="Content Placeholder 2">
            <a:extLst>
              <a:ext uri="{FF2B5EF4-FFF2-40B4-BE49-F238E27FC236}">
                <a16:creationId xmlns:a16="http://schemas.microsoft.com/office/drawing/2014/main" id="{8639BA43-9652-E4E9-BEDD-031E1BBE074F}"/>
              </a:ext>
            </a:extLst>
          </p:cNvPr>
          <p:cNvSpPr>
            <a:spLocks noGrp="1"/>
          </p:cNvSpPr>
          <p:nvPr>
            <p:ph idx="1"/>
          </p:nvPr>
        </p:nvSpPr>
        <p:spPr>
          <a:xfrm>
            <a:off x="838200" y="1458098"/>
            <a:ext cx="10789508" cy="5177480"/>
          </a:xfrm>
        </p:spPr>
        <p:txBody>
          <a:bodyPr>
            <a:normAutofit/>
          </a:bodyPr>
          <a:lstStyle/>
          <a:p>
            <a:r>
              <a:rPr lang="en-US" dirty="0"/>
              <a:t>Tried to avoid “overfitting” via elastic net regularization</a:t>
            </a:r>
          </a:p>
          <a:p>
            <a:endParaRPr lang="en-US" dirty="0"/>
          </a:p>
          <a:p>
            <a:endParaRPr lang="en-US" dirty="0"/>
          </a:p>
          <a:p>
            <a:endParaRPr lang="en-US" dirty="0"/>
          </a:p>
          <a:p>
            <a:endParaRPr lang="en-US" dirty="0"/>
          </a:p>
          <a:p>
            <a:endParaRPr lang="en-US" dirty="0"/>
          </a:p>
          <a:p>
            <a:endParaRPr lang="en-US" dirty="0"/>
          </a:p>
          <a:p>
            <a:r>
              <a:rPr lang="en-US" dirty="0"/>
              <a:t>Fix underestimation of risk in lower risk Black patients</a:t>
            </a:r>
          </a:p>
          <a:p>
            <a:r>
              <a:rPr lang="en-US" dirty="0"/>
              <a:t>Fix vast overestimation of risk in higher risk Black patients</a:t>
            </a:r>
          </a:p>
          <a:p>
            <a:r>
              <a:rPr lang="en-US" dirty="0"/>
              <a:t>Validated 2 different ways (80% random sampling; 20% holdout cohort)</a:t>
            </a:r>
          </a:p>
        </p:txBody>
      </p:sp>
      <p:pic>
        <p:nvPicPr>
          <p:cNvPr id="5" name="Picture 4">
            <a:extLst>
              <a:ext uri="{FF2B5EF4-FFF2-40B4-BE49-F238E27FC236}">
                <a16:creationId xmlns:a16="http://schemas.microsoft.com/office/drawing/2014/main" id="{A356D1E4-64C6-7DC6-072C-A8708E38DD69}"/>
              </a:ext>
            </a:extLst>
          </p:cNvPr>
          <p:cNvPicPr>
            <a:picLocks noChangeAspect="1"/>
          </p:cNvPicPr>
          <p:nvPr/>
        </p:nvPicPr>
        <p:blipFill>
          <a:blip r:embed="rId2"/>
          <a:stretch>
            <a:fillRect/>
          </a:stretch>
        </p:blipFill>
        <p:spPr>
          <a:xfrm>
            <a:off x="1853514" y="2101139"/>
            <a:ext cx="5585254" cy="2794983"/>
          </a:xfrm>
          <a:prstGeom prst="rect">
            <a:avLst/>
          </a:prstGeom>
        </p:spPr>
      </p:pic>
    </p:spTree>
    <p:extLst>
      <p:ext uri="{BB962C8B-B14F-4D97-AF65-F5344CB8AC3E}">
        <p14:creationId xmlns:p14="http://schemas.microsoft.com/office/powerpoint/2010/main" val="353347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8EFE3-84D1-47A4-7268-965329A18288}"/>
              </a:ext>
            </a:extLst>
          </p:cNvPr>
          <p:cNvSpPr>
            <a:spLocks noGrp="1"/>
          </p:cNvSpPr>
          <p:nvPr>
            <p:ph type="title"/>
          </p:nvPr>
        </p:nvSpPr>
        <p:spPr/>
        <p:txBody>
          <a:bodyPr/>
          <a:lstStyle/>
          <a:p>
            <a:r>
              <a:rPr lang="en-US" dirty="0"/>
              <a:t>Case 6 points</a:t>
            </a:r>
          </a:p>
        </p:txBody>
      </p:sp>
      <p:sp>
        <p:nvSpPr>
          <p:cNvPr id="3" name="Content Placeholder 2">
            <a:extLst>
              <a:ext uri="{FF2B5EF4-FFF2-40B4-BE49-F238E27FC236}">
                <a16:creationId xmlns:a16="http://schemas.microsoft.com/office/drawing/2014/main" id="{B219DBDB-EFF2-8988-DD03-0ABF732E4084}"/>
              </a:ext>
            </a:extLst>
          </p:cNvPr>
          <p:cNvSpPr>
            <a:spLocks noGrp="1"/>
          </p:cNvSpPr>
          <p:nvPr>
            <p:ph sz="half" idx="1"/>
          </p:nvPr>
        </p:nvSpPr>
        <p:spPr>
          <a:xfrm>
            <a:off x="518984" y="1590841"/>
            <a:ext cx="5500816" cy="4698747"/>
          </a:xfrm>
        </p:spPr>
        <p:txBody>
          <a:bodyPr/>
          <a:lstStyle/>
          <a:p>
            <a:pPr marL="0" indent="0">
              <a:buNone/>
            </a:pPr>
            <a:r>
              <a:rPr lang="en-US" dirty="0"/>
              <a:t>Revised Pooled Cohort Equations</a:t>
            </a:r>
          </a:p>
          <a:p>
            <a:pPr marL="0" indent="0">
              <a:buNone/>
            </a:pPr>
            <a:r>
              <a:rPr lang="en-US" dirty="0"/>
              <a:t>More accurate than ASCVD 2013</a:t>
            </a:r>
          </a:p>
          <a:p>
            <a:pPr marL="0" indent="0">
              <a:buNone/>
            </a:pPr>
            <a:r>
              <a:rPr lang="en-US" dirty="0"/>
              <a:t>Found ASCVD overestimated by appx. 20% in general</a:t>
            </a:r>
          </a:p>
          <a:p>
            <a:pPr marL="0" indent="0">
              <a:buNone/>
            </a:pPr>
            <a:r>
              <a:rPr lang="en-US" dirty="0"/>
              <a:t>Improved accuracy in Black patients, particularly risk overestimation </a:t>
            </a:r>
          </a:p>
          <a:p>
            <a:pPr marL="0" indent="0">
              <a:buNone/>
            </a:pPr>
            <a:r>
              <a:rPr lang="en-US" dirty="0"/>
              <a:t>Better as well at classifying patients around treatment thresholds of 7.5%, 10% (and even 5%) than ASCVD</a:t>
            </a:r>
          </a:p>
        </p:txBody>
      </p:sp>
      <p:pic>
        <p:nvPicPr>
          <p:cNvPr id="6" name="Content Placeholder 5">
            <a:extLst>
              <a:ext uri="{FF2B5EF4-FFF2-40B4-BE49-F238E27FC236}">
                <a16:creationId xmlns:a16="http://schemas.microsoft.com/office/drawing/2014/main" id="{416D93FA-83FF-8629-5FDB-782755F293F8}"/>
              </a:ext>
            </a:extLst>
          </p:cNvPr>
          <p:cNvPicPr>
            <a:picLocks noGrp="1" noChangeAspect="1"/>
          </p:cNvPicPr>
          <p:nvPr>
            <p:ph sz="half" idx="2"/>
          </p:nvPr>
        </p:nvPicPr>
        <p:blipFill>
          <a:blip r:embed="rId2"/>
          <a:stretch>
            <a:fillRect/>
          </a:stretch>
        </p:blipFill>
        <p:spPr>
          <a:xfrm>
            <a:off x="6172202" y="222422"/>
            <a:ext cx="5890529" cy="6745867"/>
          </a:xfrm>
          <a:ln>
            <a:solidFill>
              <a:schemeClr val="bg1">
                <a:lumMod val="75000"/>
              </a:schemeClr>
            </a:solidFill>
          </a:ln>
        </p:spPr>
      </p:pic>
    </p:spTree>
    <p:extLst>
      <p:ext uri="{BB962C8B-B14F-4D97-AF65-F5344CB8AC3E}">
        <p14:creationId xmlns:p14="http://schemas.microsoft.com/office/powerpoint/2010/main" val="239417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ADF566F-30E5-75B5-A6C8-16C8D1784439}"/>
              </a:ext>
            </a:extLst>
          </p:cNvPr>
          <p:cNvSpPr/>
          <p:nvPr/>
        </p:nvSpPr>
        <p:spPr>
          <a:xfrm>
            <a:off x="955068" y="4825708"/>
            <a:ext cx="10331291" cy="200247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501F3F-A164-C9D8-BEA4-340DEC053E50}"/>
              </a:ext>
            </a:extLst>
          </p:cNvPr>
          <p:cNvSpPr/>
          <p:nvPr/>
        </p:nvSpPr>
        <p:spPr>
          <a:xfrm>
            <a:off x="955595" y="2808786"/>
            <a:ext cx="10331291" cy="200247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1AA151A-5A95-3B17-A346-D3D3ECB91726}"/>
              </a:ext>
            </a:extLst>
          </p:cNvPr>
          <p:cNvSpPr/>
          <p:nvPr/>
        </p:nvSpPr>
        <p:spPr>
          <a:xfrm>
            <a:off x="951474" y="810238"/>
            <a:ext cx="10331291" cy="200247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687A8B-B08D-3851-4C9F-64A7CE21EC7C}"/>
              </a:ext>
            </a:extLst>
          </p:cNvPr>
          <p:cNvSpPr>
            <a:spLocks noGrp="1"/>
          </p:cNvSpPr>
          <p:nvPr>
            <p:ph type="title"/>
          </p:nvPr>
        </p:nvSpPr>
        <p:spPr>
          <a:xfrm>
            <a:off x="838200" y="-116798"/>
            <a:ext cx="10727724" cy="1096221"/>
          </a:xfrm>
        </p:spPr>
        <p:txBody>
          <a:bodyPr/>
          <a:lstStyle/>
          <a:p>
            <a:r>
              <a:rPr lang="en-US" dirty="0"/>
              <a:t>Where can you get the Revised PCE calculator?</a:t>
            </a:r>
          </a:p>
        </p:txBody>
      </p:sp>
      <p:sp>
        <p:nvSpPr>
          <p:cNvPr id="5" name="Content Placeholder 4">
            <a:extLst>
              <a:ext uri="{FF2B5EF4-FFF2-40B4-BE49-F238E27FC236}">
                <a16:creationId xmlns:a16="http://schemas.microsoft.com/office/drawing/2014/main" id="{F93586AA-21E2-BA81-5069-168949F78DF7}"/>
              </a:ext>
            </a:extLst>
          </p:cNvPr>
          <p:cNvSpPr>
            <a:spLocks noGrp="1"/>
          </p:cNvSpPr>
          <p:nvPr>
            <p:ph idx="1"/>
          </p:nvPr>
        </p:nvSpPr>
        <p:spPr>
          <a:xfrm>
            <a:off x="1072981" y="1075028"/>
            <a:ext cx="7860957" cy="1664212"/>
          </a:xfrm>
        </p:spPr>
        <p:txBody>
          <a:bodyPr>
            <a:normAutofit/>
          </a:bodyPr>
          <a:lstStyle/>
          <a:p>
            <a:pPr marL="0" indent="0">
              <a:buNone/>
            </a:pPr>
            <a:r>
              <a:rPr lang="en-US" dirty="0"/>
              <a:t>Merck Manual online, choose Cardiovascular Risk </a:t>
            </a:r>
            <a:r>
              <a:rPr lang="en-US" dirty="0" err="1"/>
              <a:t>Assmt</a:t>
            </a:r>
            <a:r>
              <a:rPr lang="en-US" dirty="0"/>
              <a:t> 10-yr revised: https://</a:t>
            </a:r>
            <a:r>
              <a:rPr lang="en-US" dirty="0" err="1"/>
              <a:t>www.merckmanuals.com</a:t>
            </a:r>
            <a:r>
              <a:rPr lang="en-US" dirty="0"/>
              <a:t>/professional/pages-with-widgets/</a:t>
            </a:r>
            <a:r>
              <a:rPr lang="en-US" dirty="0" err="1"/>
              <a:t>clinical-calculators?mode</a:t>
            </a:r>
            <a:r>
              <a:rPr lang="en-US" dirty="0"/>
              <a:t>=list</a:t>
            </a:r>
          </a:p>
        </p:txBody>
      </p:sp>
      <p:pic>
        <p:nvPicPr>
          <p:cNvPr id="6" name="Picture 5">
            <a:extLst>
              <a:ext uri="{FF2B5EF4-FFF2-40B4-BE49-F238E27FC236}">
                <a16:creationId xmlns:a16="http://schemas.microsoft.com/office/drawing/2014/main" id="{313FBCE0-D917-0146-D0C2-D5636A6D76DA}"/>
              </a:ext>
            </a:extLst>
          </p:cNvPr>
          <p:cNvPicPr>
            <a:picLocks noChangeAspect="1"/>
          </p:cNvPicPr>
          <p:nvPr/>
        </p:nvPicPr>
        <p:blipFill>
          <a:blip r:embed="rId2"/>
          <a:stretch>
            <a:fillRect/>
          </a:stretch>
        </p:blipFill>
        <p:spPr>
          <a:xfrm>
            <a:off x="9242067" y="4924905"/>
            <a:ext cx="1828800" cy="1828800"/>
          </a:xfrm>
          <a:prstGeom prst="rect">
            <a:avLst/>
          </a:prstGeom>
        </p:spPr>
      </p:pic>
      <p:pic>
        <p:nvPicPr>
          <p:cNvPr id="8" name="Picture 7">
            <a:extLst>
              <a:ext uri="{FF2B5EF4-FFF2-40B4-BE49-F238E27FC236}">
                <a16:creationId xmlns:a16="http://schemas.microsoft.com/office/drawing/2014/main" id="{778BA549-12EF-4353-6947-1EA2B5F1695F}"/>
              </a:ext>
            </a:extLst>
          </p:cNvPr>
          <p:cNvPicPr>
            <a:picLocks noChangeAspect="1"/>
          </p:cNvPicPr>
          <p:nvPr/>
        </p:nvPicPr>
        <p:blipFill>
          <a:blip r:embed="rId3"/>
          <a:stretch>
            <a:fillRect/>
          </a:stretch>
        </p:blipFill>
        <p:spPr>
          <a:xfrm>
            <a:off x="9244418" y="909776"/>
            <a:ext cx="1828800" cy="1828800"/>
          </a:xfrm>
          <a:prstGeom prst="rect">
            <a:avLst/>
          </a:prstGeom>
        </p:spPr>
      </p:pic>
      <p:pic>
        <p:nvPicPr>
          <p:cNvPr id="10" name="Picture 9">
            <a:extLst>
              <a:ext uri="{FF2B5EF4-FFF2-40B4-BE49-F238E27FC236}">
                <a16:creationId xmlns:a16="http://schemas.microsoft.com/office/drawing/2014/main" id="{D10D05F3-2148-B99E-3649-1783A1874006}"/>
              </a:ext>
            </a:extLst>
          </p:cNvPr>
          <p:cNvPicPr>
            <a:picLocks noChangeAspect="1"/>
          </p:cNvPicPr>
          <p:nvPr/>
        </p:nvPicPr>
        <p:blipFill>
          <a:blip r:embed="rId4"/>
          <a:stretch>
            <a:fillRect/>
          </a:stretch>
        </p:blipFill>
        <p:spPr>
          <a:xfrm>
            <a:off x="1757997" y="2886860"/>
            <a:ext cx="1828800" cy="1828800"/>
          </a:xfrm>
          <a:prstGeom prst="rect">
            <a:avLst/>
          </a:prstGeom>
        </p:spPr>
      </p:pic>
      <p:sp>
        <p:nvSpPr>
          <p:cNvPr id="11" name="Content Placeholder 4">
            <a:extLst>
              <a:ext uri="{FF2B5EF4-FFF2-40B4-BE49-F238E27FC236}">
                <a16:creationId xmlns:a16="http://schemas.microsoft.com/office/drawing/2014/main" id="{5199A6F1-08BE-54D7-2701-E2E3BAD7616B}"/>
              </a:ext>
            </a:extLst>
          </p:cNvPr>
          <p:cNvSpPr txBox="1">
            <a:spLocks/>
          </p:cNvSpPr>
          <p:nvPr/>
        </p:nvSpPr>
        <p:spPr>
          <a:xfrm>
            <a:off x="1072981" y="5397614"/>
            <a:ext cx="7555660" cy="8833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Dr. Steinberg’s CV Risk Estimation free iPhone app: https://</a:t>
            </a:r>
            <a:r>
              <a:rPr lang="en-US" dirty="0" err="1"/>
              <a:t>apps.apple.com</a:t>
            </a:r>
            <a:r>
              <a:rPr lang="en-US" dirty="0"/>
              <a:t>/app/id1630193162</a:t>
            </a:r>
          </a:p>
        </p:txBody>
      </p:sp>
      <p:sp>
        <p:nvSpPr>
          <p:cNvPr id="12" name="Content Placeholder 4">
            <a:extLst>
              <a:ext uri="{FF2B5EF4-FFF2-40B4-BE49-F238E27FC236}">
                <a16:creationId xmlns:a16="http://schemas.microsoft.com/office/drawing/2014/main" id="{984873A6-EE71-E4A1-5999-21D83593D075}"/>
              </a:ext>
            </a:extLst>
          </p:cNvPr>
          <p:cNvSpPr txBox="1">
            <a:spLocks/>
          </p:cNvSpPr>
          <p:nvPr/>
        </p:nvSpPr>
        <p:spPr>
          <a:xfrm>
            <a:off x="5060106" y="3204342"/>
            <a:ext cx="6023387" cy="8833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Sanjay Baju MD (one of the authors):  https://</a:t>
            </a:r>
            <a:r>
              <a:rPr lang="en-US" dirty="0" err="1"/>
              <a:t>sanjaybasu.shinyapps.io</a:t>
            </a:r>
            <a:r>
              <a:rPr lang="en-US" dirty="0"/>
              <a:t>/</a:t>
            </a:r>
            <a:r>
              <a:rPr lang="en-US" dirty="0" err="1"/>
              <a:t>ascvd</a:t>
            </a:r>
            <a:r>
              <a:rPr lang="en-US" dirty="0"/>
              <a:t>/</a:t>
            </a:r>
          </a:p>
        </p:txBody>
      </p:sp>
    </p:spTree>
    <p:extLst>
      <p:ext uri="{BB962C8B-B14F-4D97-AF65-F5344CB8AC3E}">
        <p14:creationId xmlns:p14="http://schemas.microsoft.com/office/powerpoint/2010/main" val="89922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92EF398-A2A0-8828-20C5-A842A4C3CB1D}"/>
              </a:ext>
            </a:extLst>
          </p:cNvPr>
          <p:cNvSpPr>
            <a:spLocks noGrp="1"/>
          </p:cNvSpPr>
          <p:nvPr>
            <p:ph idx="1"/>
          </p:nvPr>
        </p:nvSpPr>
        <p:spPr/>
        <p:txBody>
          <a:bodyPr>
            <a:normAutofit/>
          </a:bodyPr>
          <a:lstStyle/>
          <a:p>
            <a:pPr>
              <a:lnSpc>
                <a:spcPct val="100000"/>
              </a:lnSpc>
              <a:spcBef>
                <a:spcPts val="0"/>
              </a:spcBef>
              <a:spcAft>
                <a:spcPts val="1500"/>
              </a:spcAft>
            </a:pPr>
            <a:r>
              <a:rPr lang="en-US" dirty="0">
                <a:ea typeface="+mn-lt"/>
                <a:cs typeface="+mn-lt"/>
              </a:rPr>
              <a:t>The resident cares for the patient, the faculty cares for the resident 	</a:t>
            </a:r>
            <a:r>
              <a:rPr lang="en-US" i="1" dirty="0">
                <a:ea typeface="+mn-lt"/>
                <a:cs typeface="+mn-lt"/>
              </a:rPr>
              <a:t>Anonymous</a:t>
            </a:r>
            <a:endParaRPr lang="en-US" i="1" dirty="0">
              <a:cs typeface="Calibri"/>
            </a:endParaRPr>
          </a:p>
          <a:p>
            <a:pPr>
              <a:lnSpc>
                <a:spcPct val="100000"/>
              </a:lnSpc>
              <a:spcBef>
                <a:spcPts val="0"/>
              </a:spcBef>
              <a:spcAft>
                <a:spcPts val="1500"/>
              </a:spcAft>
            </a:pPr>
            <a:r>
              <a:rPr lang="en-US" dirty="0">
                <a:solidFill>
                  <a:srgbClr val="000000"/>
                </a:solidFill>
                <a:ea typeface="+mn-lt"/>
                <a:cs typeface="+mn-lt"/>
              </a:rPr>
              <a:t>Compassion.... that's the one thing no machine (or algorithm) ever had...  maybe it's the one thing that keeps us ahead of them..." 	</a:t>
            </a:r>
            <a:r>
              <a:rPr lang="en-US" i="1" dirty="0">
                <a:solidFill>
                  <a:srgbClr val="000000"/>
                </a:solidFill>
                <a:ea typeface="+mn-lt"/>
                <a:cs typeface="+mn-lt"/>
              </a:rPr>
              <a:t>paraphrased</a:t>
            </a:r>
            <a:r>
              <a:rPr lang="en-US" dirty="0">
                <a:solidFill>
                  <a:srgbClr val="000000"/>
                </a:solidFill>
                <a:ea typeface="+mn-lt"/>
                <a:cs typeface="+mn-lt"/>
              </a:rPr>
              <a:t>, </a:t>
            </a:r>
            <a:r>
              <a:rPr lang="en-US" i="1" dirty="0">
                <a:solidFill>
                  <a:srgbClr val="000000"/>
                </a:solidFill>
                <a:ea typeface="+mn-lt"/>
                <a:cs typeface="+mn-lt"/>
              </a:rPr>
              <a:t>Leonard McCoy, MD; Starship Enterprise</a:t>
            </a:r>
            <a:endParaRPr lang="en-US" dirty="0">
              <a:solidFill>
                <a:srgbClr val="000000"/>
              </a:solidFill>
              <a:cs typeface="Calibri"/>
            </a:endParaRPr>
          </a:p>
        </p:txBody>
      </p:sp>
      <p:sp>
        <p:nvSpPr>
          <p:cNvPr id="8" name="Title 2">
            <a:extLst>
              <a:ext uri="{FF2B5EF4-FFF2-40B4-BE49-F238E27FC236}">
                <a16:creationId xmlns:a16="http://schemas.microsoft.com/office/drawing/2014/main" id="{D1DD7130-63AF-42FB-EF9A-AC0060B3A9C5}"/>
              </a:ext>
            </a:extLst>
          </p:cNvPr>
          <p:cNvSpPr>
            <a:spLocks noGrp="1"/>
          </p:cNvSpPr>
          <p:nvPr>
            <p:ph type="title"/>
          </p:nvPr>
        </p:nvSpPr>
        <p:spPr>
          <a:xfrm>
            <a:off x="838200" y="365125"/>
            <a:ext cx="10515600" cy="1325563"/>
          </a:xfrm>
        </p:spPr>
        <p:txBody>
          <a:bodyPr/>
          <a:lstStyle/>
          <a:p>
            <a:r>
              <a:rPr lang="en-US" dirty="0"/>
              <a:t>Closing pearls</a:t>
            </a:r>
          </a:p>
        </p:txBody>
      </p:sp>
    </p:spTree>
    <p:extLst>
      <p:ext uri="{BB962C8B-B14F-4D97-AF65-F5344CB8AC3E}">
        <p14:creationId xmlns:p14="http://schemas.microsoft.com/office/powerpoint/2010/main" val="1078015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131EA-9432-200D-DA1D-6C1A005457D6}"/>
              </a:ext>
            </a:extLst>
          </p:cNvPr>
          <p:cNvSpPr>
            <a:spLocks noGrp="1"/>
          </p:cNvSpPr>
          <p:nvPr>
            <p:ph type="title"/>
          </p:nvPr>
        </p:nvSpPr>
        <p:spPr/>
        <p:txBody>
          <a:bodyPr/>
          <a:lstStyle/>
          <a:p>
            <a:pPr algn="ctr"/>
            <a:r>
              <a:rPr lang="en-US" dirty="0"/>
              <a:t>Discussion</a:t>
            </a:r>
          </a:p>
        </p:txBody>
      </p:sp>
      <p:sp>
        <p:nvSpPr>
          <p:cNvPr id="3" name="Content Placeholder 2">
            <a:extLst>
              <a:ext uri="{FF2B5EF4-FFF2-40B4-BE49-F238E27FC236}">
                <a16:creationId xmlns:a16="http://schemas.microsoft.com/office/drawing/2014/main" id="{3A15378E-FE94-0C83-DB1C-C51D425D16B8}"/>
              </a:ext>
            </a:extLst>
          </p:cNvPr>
          <p:cNvSpPr>
            <a:spLocks noGrp="1"/>
          </p:cNvSpPr>
          <p:nvPr>
            <p:ph idx="1"/>
          </p:nvPr>
        </p:nvSpPr>
        <p:spPr>
          <a:xfrm>
            <a:off x="838200" y="1690688"/>
            <a:ext cx="10515600" cy="4486275"/>
          </a:xfrm>
        </p:spPr>
        <p:txBody>
          <a:bodyPr>
            <a:normAutofit fontScale="92500" lnSpcReduction="10000"/>
          </a:bodyPr>
          <a:lstStyle/>
          <a:p>
            <a:r>
              <a:rPr lang="en-US" dirty="0"/>
              <a:t>Discussion</a:t>
            </a:r>
          </a:p>
          <a:p>
            <a:r>
              <a:rPr lang="en-US" dirty="0"/>
              <a:t>Feedback</a:t>
            </a:r>
          </a:p>
          <a:p>
            <a:endParaRPr lang="en-US" dirty="0"/>
          </a:p>
          <a:p>
            <a:r>
              <a:rPr lang="en-US" dirty="0"/>
              <a:t>Thanks for your attention!</a:t>
            </a:r>
          </a:p>
          <a:p>
            <a:r>
              <a:rPr lang="en-US" dirty="0"/>
              <a:t>Happy to hear from you...</a:t>
            </a:r>
          </a:p>
          <a:p>
            <a:pPr marL="0" indent="0" algn="ctr">
              <a:buNone/>
            </a:pPr>
            <a:r>
              <a:rPr lang="en-US" dirty="0" err="1"/>
              <a:t>jprunuske@mcw.edu</a:t>
            </a:r>
            <a:r>
              <a:rPr lang="en-US" dirty="0"/>
              <a:t> (</a:t>
            </a:r>
            <a:r>
              <a:rPr lang="en-US" dirty="0" err="1"/>
              <a:t>Prunuske</a:t>
            </a:r>
            <a:r>
              <a:rPr lang="en-US" dirty="0"/>
              <a:t>)</a:t>
            </a:r>
          </a:p>
          <a:p>
            <a:pPr marL="0" indent="0" algn="ctr">
              <a:buNone/>
            </a:pPr>
            <a:r>
              <a:rPr lang="en-US" dirty="0" err="1"/>
              <a:t>bcayley@yahoo.com</a:t>
            </a:r>
            <a:r>
              <a:rPr lang="en-US" dirty="0"/>
              <a:t> (Cayley)</a:t>
            </a:r>
          </a:p>
          <a:p>
            <a:pPr marL="0" indent="0" algn="ctr">
              <a:buNone/>
            </a:pPr>
            <a:r>
              <a:rPr lang="en-US" dirty="0" err="1"/>
              <a:t>kathleen_rowland@rush.edu</a:t>
            </a:r>
            <a:r>
              <a:rPr lang="en-US" dirty="0"/>
              <a:t> (Rowland)</a:t>
            </a:r>
          </a:p>
          <a:p>
            <a:pPr marL="0" indent="0" algn="ctr">
              <a:buNone/>
            </a:pPr>
            <a:r>
              <a:rPr lang="en-US" dirty="0" err="1"/>
              <a:t>stephen.wilson@bmc.org</a:t>
            </a:r>
            <a:r>
              <a:rPr lang="en-US" dirty="0"/>
              <a:t> (Wilson)</a:t>
            </a:r>
          </a:p>
          <a:p>
            <a:pPr marL="0" indent="0" algn="ctr">
              <a:buNone/>
            </a:pPr>
            <a:r>
              <a:rPr lang="en-US" dirty="0"/>
              <a:t>jds91md@gmail.com (Steinberg)</a:t>
            </a:r>
          </a:p>
        </p:txBody>
      </p:sp>
    </p:spTree>
    <p:extLst>
      <p:ext uri="{BB962C8B-B14F-4D97-AF65-F5344CB8AC3E}">
        <p14:creationId xmlns:p14="http://schemas.microsoft.com/office/powerpoint/2010/main" val="3027091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04716-0B31-03BD-63FB-701880676F0B}"/>
              </a:ext>
            </a:extLst>
          </p:cNvPr>
          <p:cNvSpPr>
            <a:spLocks noGrp="1"/>
          </p:cNvSpPr>
          <p:nvPr>
            <p:ph type="title"/>
          </p:nvPr>
        </p:nvSpPr>
        <p:spPr/>
        <p:txBody>
          <a:bodyPr/>
          <a:lstStyle/>
          <a:p>
            <a:r>
              <a:rPr lang="en-US" dirty="0"/>
              <a:t>Introductions and Disclosures</a:t>
            </a:r>
          </a:p>
        </p:txBody>
      </p:sp>
      <p:sp>
        <p:nvSpPr>
          <p:cNvPr id="4" name="Content Placeholder 3">
            <a:extLst>
              <a:ext uri="{FF2B5EF4-FFF2-40B4-BE49-F238E27FC236}">
                <a16:creationId xmlns:a16="http://schemas.microsoft.com/office/drawing/2014/main" id="{0B1DD674-DDB6-7C6D-C99F-D13F516BEAF2}"/>
              </a:ext>
            </a:extLst>
          </p:cNvPr>
          <p:cNvSpPr>
            <a:spLocks noGrp="1"/>
          </p:cNvSpPr>
          <p:nvPr>
            <p:ph sz="half" idx="1"/>
          </p:nvPr>
        </p:nvSpPr>
        <p:spPr>
          <a:xfrm>
            <a:off x="756745" y="1825625"/>
            <a:ext cx="3283914" cy="4351338"/>
          </a:xfrm>
        </p:spPr>
        <p:txBody>
          <a:bodyPr/>
          <a:lstStyle/>
          <a:p>
            <a:pPr marL="0" indent="0">
              <a:buNone/>
            </a:pPr>
            <a:r>
              <a:rPr lang="en-US" dirty="0"/>
              <a:t>Jacob </a:t>
            </a:r>
            <a:r>
              <a:rPr lang="en-US" dirty="0" err="1"/>
              <a:t>Prunuske</a:t>
            </a:r>
            <a:endParaRPr lang="en-US" dirty="0"/>
          </a:p>
          <a:p>
            <a:pPr marL="0" indent="0">
              <a:buNone/>
            </a:pPr>
            <a:r>
              <a:rPr lang="en-US" dirty="0"/>
              <a:t>Medical College of Wisconsin in Wausau</a:t>
            </a:r>
          </a:p>
          <a:p>
            <a:pPr marL="0" indent="0">
              <a:buNone/>
            </a:pPr>
            <a:r>
              <a:rPr lang="en-US" dirty="0"/>
              <a:t>not on the take from</a:t>
            </a:r>
          </a:p>
          <a:p>
            <a:pPr marL="0" indent="0">
              <a:buNone/>
            </a:pPr>
            <a:r>
              <a:rPr lang="en-US" dirty="0"/>
              <a:t>Big Dairy</a:t>
            </a:r>
          </a:p>
          <a:p>
            <a:pPr marL="0" indent="0">
              <a:buNone/>
            </a:pPr>
            <a:r>
              <a:rPr lang="en-US" dirty="0" err="1"/>
              <a:t>tho</a:t>
            </a:r>
            <a:r>
              <a:rPr lang="en-US" dirty="0"/>
              <a:t>’ they tried to butter me up </a:t>
            </a:r>
          </a:p>
        </p:txBody>
      </p:sp>
      <p:pic>
        <p:nvPicPr>
          <p:cNvPr id="9218" name="Picture 2" descr="Male farmer pouring raw milk into container with dairy cows in background on a dairy farm with cows">
            <a:extLst>
              <a:ext uri="{FF2B5EF4-FFF2-40B4-BE49-F238E27FC236}">
                <a16:creationId xmlns:a16="http://schemas.microsoft.com/office/drawing/2014/main" id="{C519E56E-F48E-8462-BEA6-E15917C4B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940" y="1428553"/>
            <a:ext cx="7714649" cy="5145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33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92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04716-0B31-03BD-63FB-701880676F0B}"/>
              </a:ext>
            </a:extLst>
          </p:cNvPr>
          <p:cNvSpPr>
            <a:spLocks noGrp="1"/>
          </p:cNvSpPr>
          <p:nvPr>
            <p:ph type="title"/>
          </p:nvPr>
        </p:nvSpPr>
        <p:spPr/>
        <p:txBody>
          <a:bodyPr/>
          <a:lstStyle/>
          <a:p>
            <a:r>
              <a:rPr lang="en-US" dirty="0"/>
              <a:t>Introductions and Disclosures</a:t>
            </a:r>
          </a:p>
        </p:txBody>
      </p:sp>
      <p:sp>
        <p:nvSpPr>
          <p:cNvPr id="4" name="Content Placeholder 3">
            <a:extLst>
              <a:ext uri="{FF2B5EF4-FFF2-40B4-BE49-F238E27FC236}">
                <a16:creationId xmlns:a16="http://schemas.microsoft.com/office/drawing/2014/main" id="{0B1DD674-DDB6-7C6D-C99F-D13F516BEAF2}"/>
              </a:ext>
            </a:extLst>
          </p:cNvPr>
          <p:cNvSpPr>
            <a:spLocks noGrp="1"/>
          </p:cNvSpPr>
          <p:nvPr>
            <p:ph sz="half" idx="1"/>
          </p:nvPr>
        </p:nvSpPr>
        <p:spPr>
          <a:xfrm>
            <a:off x="819806" y="1825625"/>
            <a:ext cx="3888826" cy="4351338"/>
          </a:xfrm>
        </p:spPr>
        <p:txBody>
          <a:bodyPr/>
          <a:lstStyle/>
          <a:p>
            <a:pPr marL="0" indent="0">
              <a:buNone/>
            </a:pPr>
            <a:r>
              <a:rPr lang="en-US" dirty="0"/>
              <a:t>Bill Cayley</a:t>
            </a:r>
          </a:p>
          <a:p>
            <a:pPr marL="0" indent="0">
              <a:buNone/>
            </a:pPr>
            <a:r>
              <a:rPr lang="en-US" dirty="0"/>
              <a:t>Univ. Wisconsin and </a:t>
            </a:r>
            <a:r>
              <a:rPr lang="en-US" dirty="0" err="1"/>
              <a:t>Prevea</a:t>
            </a:r>
            <a:r>
              <a:rPr lang="en-US" dirty="0"/>
              <a:t> Health in </a:t>
            </a:r>
            <a:r>
              <a:rPr lang="en-US" dirty="0" err="1"/>
              <a:t>Eau</a:t>
            </a:r>
            <a:r>
              <a:rPr lang="en-US" dirty="0"/>
              <a:t> Claire</a:t>
            </a:r>
          </a:p>
          <a:p>
            <a:pPr marL="0" indent="0">
              <a:buNone/>
            </a:pPr>
            <a:r>
              <a:rPr lang="en-US" dirty="0"/>
              <a:t>not on the take from</a:t>
            </a:r>
          </a:p>
          <a:p>
            <a:pPr marL="0" indent="0">
              <a:buNone/>
            </a:pPr>
            <a:r>
              <a:rPr lang="en-US" dirty="0"/>
              <a:t>The Fishing Hall of Fame</a:t>
            </a:r>
          </a:p>
          <a:p>
            <a:pPr marL="0" indent="0">
              <a:buNone/>
            </a:pPr>
            <a:r>
              <a:rPr lang="en-US" dirty="0"/>
              <a:t>would not take their bait </a:t>
            </a:r>
          </a:p>
        </p:txBody>
      </p:sp>
      <p:pic>
        <p:nvPicPr>
          <p:cNvPr id="5" name="Picture 4">
            <a:extLst>
              <a:ext uri="{FF2B5EF4-FFF2-40B4-BE49-F238E27FC236}">
                <a16:creationId xmlns:a16="http://schemas.microsoft.com/office/drawing/2014/main" id="{4C19AF9C-7BB9-4EEB-04DA-B7D39A19497F}"/>
              </a:ext>
            </a:extLst>
          </p:cNvPr>
          <p:cNvPicPr>
            <a:picLocks noChangeAspect="1"/>
          </p:cNvPicPr>
          <p:nvPr/>
        </p:nvPicPr>
        <p:blipFill rotWithShape="1">
          <a:blip r:embed="rId2"/>
          <a:srcRect t="5315"/>
          <a:stretch/>
        </p:blipFill>
        <p:spPr>
          <a:xfrm>
            <a:off x="4819868" y="1594021"/>
            <a:ext cx="7182946" cy="5100877"/>
          </a:xfrm>
          <a:prstGeom prst="rect">
            <a:avLst/>
          </a:prstGeom>
        </p:spPr>
      </p:pic>
    </p:spTree>
    <p:extLst>
      <p:ext uri="{BB962C8B-B14F-4D97-AF65-F5344CB8AC3E}">
        <p14:creationId xmlns:p14="http://schemas.microsoft.com/office/powerpoint/2010/main" val="80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04716-0B31-03BD-63FB-701880676F0B}"/>
              </a:ext>
            </a:extLst>
          </p:cNvPr>
          <p:cNvSpPr>
            <a:spLocks noGrp="1"/>
          </p:cNvSpPr>
          <p:nvPr>
            <p:ph type="title"/>
          </p:nvPr>
        </p:nvSpPr>
        <p:spPr/>
        <p:txBody>
          <a:bodyPr/>
          <a:lstStyle/>
          <a:p>
            <a:r>
              <a:rPr lang="en-US" dirty="0"/>
              <a:t>Introductions and Disclosures</a:t>
            </a:r>
          </a:p>
        </p:txBody>
      </p:sp>
      <p:sp>
        <p:nvSpPr>
          <p:cNvPr id="4" name="Content Placeholder 3">
            <a:extLst>
              <a:ext uri="{FF2B5EF4-FFF2-40B4-BE49-F238E27FC236}">
                <a16:creationId xmlns:a16="http://schemas.microsoft.com/office/drawing/2014/main" id="{0B1DD674-DDB6-7C6D-C99F-D13F516BEAF2}"/>
              </a:ext>
            </a:extLst>
          </p:cNvPr>
          <p:cNvSpPr>
            <a:spLocks noGrp="1"/>
          </p:cNvSpPr>
          <p:nvPr>
            <p:ph sz="half" idx="1"/>
          </p:nvPr>
        </p:nvSpPr>
        <p:spPr>
          <a:xfrm>
            <a:off x="756745" y="1825625"/>
            <a:ext cx="3358055" cy="4351338"/>
          </a:xfrm>
        </p:spPr>
        <p:txBody>
          <a:bodyPr/>
          <a:lstStyle/>
          <a:p>
            <a:pPr marL="0" indent="0">
              <a:buNone/>
            </a:pPr>
            <a:r>
              <a:rPr lang="en-US" dirty="0"/>
              <a:t>Kate Rowland</a:t>
            </a:r>
          </a:p>
          <a:p>
            <a:pPr marL="0" indent="0">
              <a:buNone/>
            </a:pPr>
            <a:r>
              <a:rPr lang="en-US" dirty="0"/>
              <a:t>Rush Medical College in Chicago</a:t>
            </a:r>
          </a:p>
          <a:p>
            <a:pPr marL="0" indent="0">
              <a:buNone/>
            </a:pPr>
            <a:r>
              <a:rPr lang="en-US" dirty="0"/>
              <a:t>not on the take from</a:t>
            </a:r>
          </a:p>
          <a:p>
            <a:pPr marL="0" indent="0">
              <a:buNone/>
            </a:pPr>
            <a:r>
              <a:rPr lang="en-US" dirty="0"/>
              <a:t>Big Meat</a:t>
            </a:r>
          </a:p>
          <a:p>
            <a:pPr marL="0" indent="0">
              <a:buNone/>
            </a:pPr>
            <a:r>
              <a:rPr lang="en-US" dirty="0"/>
              <a:t>the steaks are too hi</a:t>
            </a:r>
          </a:p>
          <a:p>
            <a:pPr marL="0" indent="0">
              <a:buNone/>
            </a:pPr>
            <a:r>
              <a:rPr lang="en-US" dirty="0"/>
              <a:t>I’ll have mutton to do with them</a:t>
            </a:r>
          </a:p>
        </p:txBody>
      </p:sp>
      <p:pic>
        <p:nvPicPr>
          <p:cNvPr id="5" name="Picture 4">
            <a:extLst>
              <a:ext uri="{FF2B5EF4-FFF2-40B4-BE49-F238E27FC236}">
                <a16:creationId xmlns:a16="http://schemas.microsoft.com/office/drawing/2014/main" id="{99162D40-8D0E-47F7-42D0-39DDB48987F4}"/>
              </a:ext>
            </a:extLst>
          </p:cNvPr>
          <p:cNvPicPr>
            <a:picLocks noChangeAspect="1"/>
          </p:cNvPicPr>
          <p:nvPr/>
        </p:nvPicPr>
        <p:blipFill rotWithShape="1">
          <a:blip r:embed="rId2"/>
          <a:srcRect r="11393"/>
          <a:stretch/>
        </p:blipFill>
        <p:spPr>
          <a:xfrm>
            <a:off x="4198945" y="1439917"/>
            <a:ext cx="7793358" cy="5277244"/>
          </a:xfrm>
          <a:prstGeom prst="rect">
            <a:avLst/>
          </a:prstGeom>
        </p:spPr>
      </p:pic>
    </p:spTree>
    <p:extLst>
      <p:ext uri="{BB962C8B-B14F-4D97-AF65-F5344CB8AC3E}">
        <p14:creationId xmlns:p14="http://schemas.microsoft.com/office/powerpoint/2010/main" val="365992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04716-0B31-03BD-63FB-701880676F0B}"/>
              </a:ext>
            </a:extLst>
          </p:cNvPr>
          <p:cNvSpPr>
            <a:spLocks noGrp="1"/>
          </p:cNvSpPr>
          <p:nvPr>
            <p:ph type="title"/>
          </p:nvPr>
        </p:nvSpPr>
        <p:spPr/>
        <p:txBody>
          <a:bodyPr/>
          <a:lstStyle/>
          <a:p>
            <a:r>
              <a:rPr lang="en-US" dirty="0"/>
              <a:t>Introductions and Disclosures</a:t>
            </a:r>
          </a:p>
        </p:txBody>
      </p:sp>
      <p:sp>
        <p:nvSpPr>
          <p:cNvPr id="4" name="Content Placeholder 3">
            <a:extLst>
              <a:ext uri="{FF2B5EF4-FFF2-40B4-BE49-F238E27FC236}">
                <a16:creationId xmlns:a16="http://schemas.microsoft.com/office/drawing/2014/main" id="{0B1DD674-DDB6-7C6D-C99F-D13F516BEAF2}"/>
              </a:ext>
            </a:extLst>
          </p:cNvPr>
          <p:cNvSpPr>
            <a:spLocks noGrp="1"/>
          </p:cNvSpPr>
          <p:nvPr>
            <p:ph sz="half" idx="1"/>
          </p:nvPr>
        </p:nvSpPr>
        <p:spPr>
          <a:xfrm>
            <a:off x="756745" y="1825625"/>
            <a:ext cx="3568120" cy="4351338"/>
          </a:xfrm>
        </p:spPr>
        <p:txBody>
          <a:bodyPr>
            <a:normAutofit/>
          </a:bodyPr>
          <a:lstStyle/>
          <a:p>
            <a:pPr marL="0" indent="0">
              <a:buNone/>
            </a:pPr>
            <a:r>
              <a:rPr lang="en-US" dirty="0"/>
              <a:t>Stephen Wilson</a:t>
            </a:r>
          </a:p>
          <a:p>
            <a:pPr marL="0" indent="0">
              <a:buNone/>
            </a:pPr>
            <a:r>
              <a:rPr lang="en-US" dirty="0" err="1"/>
              <a:t>Chobanian</a:t>
            </a:r>
            <a:r>
              <a:rPr lang="en-US" dirty="0"/>
              <a:t> &amp; Avedisian School of Medicine </a:t>
            </a:r>
          </a:p>
          <a:p>
            <a:pPr marL="0" indent="0">
              <a:buNone/>
            </a:pPr>
            <a:r>
              <a:rPr lang="en-US" dirty="0"/>
              <a:t>As a dept chair,</a:t>
            </a:r>
          </a:p>
          <a:p>
            <a:pPr marL="0" indent="0">
              <a:buNone/>
            </a:pPr>
            <a:r>
              <a:rPr lang="en-US" dirty="0"/>
              <a:t>I am not beholden to </a:t>
            </a:r>
          </a:p>
          <a:p>
            <a:pPr marL="0" indent="0">
              <a:buNone/>
            </a:pPr>
            <a:r>
              <a:rPr lang="en-US" dirty="0"/>
              <a:t>Big Cheese</a:t>
            </a:r>
          </a:p>
          <a:p>
            <a:pPr marL="0" indent="0">
              <a:buNone/>
            </a:pPr>
            <a:r>
              <a:rPr lang="en-US" dirty="0"/>
              <a:t>I am the big cheese</a:t>
            </a:r>
          </a:p>
        </p:txBody>
      </p:sp>
      <p:pic>
        <p:nvPicPr>
          <p:cNvPr id="3" name="Picture 2">
            <a:extLst>
              <a:ext uri="{FF2B5EF4-FFF2-40B4-BE49-F238E27FC236}">
                <a16:creationId xmlns:a16="http://schemas.microsoft.com/office/drawing/2014/main" id="{A1DB1CCD-F856-2FB7-19C1-3E995907E731}"/>
              </a:ext>
            </a:extLst>
          </p:cNvPr>
          <p:cNvPicPr>
            <a:picLocks noChangeAspect="1"/>
          </p:cNvPicPr>
          <p:nvPr/>
        </p:nvPicPr>
        <p:blipFill>
          <a:blip r:embed="rId2"/>
          <a:stretch>
            <a:fillRect/>
          </a:stretch>
        </p:blipFill>
        <p:spPr>
          <a:xfrm>
            <a:off x="4596714" y="1486967"/>
            <a:ext cx="7355359" cy="5161655"/>
          </a:xfrm>
          <a:prstGeom prst="rect">
            <a:avLst/>
          </a:prstGeom>
        </p:spPr>
      </p:pic>
    </p:spTree>
    <p:extLst>
      <p:ext uri="{BB962C8B-B14F-4D97-AF65-F5344CB8AC3E}">
        <p14:creationId xmlns:p14="http://schemas.microsoft.com/office/powerpoint/2010/main" val="153737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04716-0B31-03BD-63FB-701880676F0B}"/>
              </a:ext>
            </a:extLst>
          </p:cNvPr>
          <p:cNvSpPr>
            <a:spLocks noGrp="1"/>
          </p:cNvSpPr>
          <p:nvPr>
            <p:ph type="title"/>
          </p:nvPr>
        </p:nvSpPr>
        <p:spPr/>
        <p:txBody>
          <a:bodyPr/>
          <a:lstStyle/>
          <a:p>
            <a:r>
              <a:rPr lang="en-US" dirty="0"/>
              <a:t>Introductions and Disclosures</a:t>
            </a:r>
          </a:p>
        </p:txBody>
      </p:sp>
      <p:sp>
        <p:nvSpPr>
          <p:cNvPr id="4" name="Content Placeholder 3">
            <a:extLst>
              <a:ext uri="{FF2B5EF4-FFF2-40B4-BE49-F238E27FC236}">
                <a16:creationId xmlns:a16="http://schemas.microsoft.com/office/drawing/2014/main" id="{0B1DD674-DDB6-7C6D-C99F-D13F516BEAF2}"/>
              </a:ext>
            </a:extLst>
          </p:cNvPr>
          <p:cNvSpPr>
            <a:spLocks noGrp="1"/>
          </p:cNvSpPr>
          <p:nvPr>
            <p:ph sz="half" idx="1"/>
          </p:nvPr>
        </p:nvSpPr>
        <p:spPr>
          <a:xfrm>
            <a:off x="756745" y="1825625"/>
            <a:ext cx="3568120" cy="4351338"/>
          </a:xfrm>
        </p:spPr>
        <p:txBody>
          <a:bodyPr/>
          <a:lstStyle/>
          <a:p>
            <a:pPr marL="0" indent="0">
              <a:buNone/>
            </a:pPr>
            <a:r>
              <a:rPr lang="en-US" dirty="0"/>
              <a:t>Joshua Steinberg</a:t>
            </a:r>
          </a:p>
          <a:p>
            <a:pPr marL="0" indent="0">
              <a:buNone/>
            </a:pPr>
            <a:r>
              <a:rPr lang="en-US" dirty="0"/>
              <a:t>UHS Wilson FMR &amp; SUNY Upstate</a:t>
            </a:r>
          </a:p>
          <a:p>
            <a:pPr marL="0" indent="0">
              <a:buNone/>
            </a:pPr>
            <a:r>
              <a:rPr lang="en-US" dirty="0"/>
              <a:t>not on the take from</a:t>
            </a:r>
          </a:p>
          <a:p>
            <a:pPr marL="0" indent="0">
              <a:buNone/>
            </a:pPr>
            <a:r>
              <a:rPr lang="en-US"/>
              <a:t>Big B-vitamins</a:t>
            </a:r>
            <a:endParaRPr lang="en-US" dirty="0"/>
          </a:p>
          <a:p>
            <a:pPr marL="0" indent="0">
              <a:buNone/>
            </a:pPr>
            <a:r>
              <a:rPr lang="en-US" dirty="0" err="1"/>
              <a:t>tho</a:t>
            </a:r>
            <a:r>
              <a:rPr lang="en-US" dirty="0"/>
              <a:t>’ the Niacin folks were flushed with cash </a:t>
            </a:r>
          </a:p>
        </p:txBody>
      </p:sp>
      <p:pic>
        <p:nvPicPr>
          <p:cNvPr id="7170" name="Picture 2">
            <a:extLst>
              <a:ext uri="{FF2B5EF4-FFF2-40B4-BE49-F238E27FC236}">
                <a16:creationId xmlns:a16="http://schemas.microsoft.com/office/drawing/2014/main" id="{D6C8F013-C886-1828-A904-0C50F8FB20B5}"/>
              </a:ext>
            </a:extLst>
          </p:cNvPr>
          <p:cNvPicPr>
            <a:picLocks noChangeAspect="1" noChangeArrowheads="1"/>
          </p:cNvPicPr>
          <p:nvPr/>
        </p:nvPicPr>
        <p:blipFill rotWithShape="1">
          <a:blip r:embed="rId2"/>
          <a:srcRect t="3425" b="12030"/>
          <a:stretch/>
        </p:blipFill>
        <p:spPr bwMode="auto">
          <a:xfrm>
            <a:off x="4717631" y="1445745"/>
            <a:ext cx="7035113" cy="44607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CE4AFB-696D-32C8-22DB-3F7DD4E59E4D}"/>
              </a:ext>
            </a:extLst>
          </p:cNvPr>
          <p:cNvSpPr txBox="1"/>
          <p:nvPr/>
        </p:nvSpPr>
        <p:spPr>
          <a:xfrm>
            <a:off x="2790640" y="6207254"/>
            <a:ext cx="6610720" cy="523220"/>
          </a:xfrm>
          <a:prstGeom prst="rect">
            <a:avLst/>
          </a:prstGeom>
          <a:noFill/>
        </p:spPr>
        <p:txBody>
          <a:bodyPr wrap="none" rtlCol="0">
            <a:spAutoFit/>
          </a:bodyPr>
          <a:lstStyle/>
          <a:p>
            <a:r>
              <a:rPr lang="en-US" sz="2800" dirty="0"/>
              <a:t>We have no other conflicts of interest either</a:t>
            </a:r>
          </a:p>
        </p:txBody>
      </p:sp>
    </p:spTree>
    <p:extLst>
      <p:ext uri="{BB962C8B-B14F-4D97-AF65-F5344CB8AC3E}">
        <p14:creationId xmlns:p14="http://schemas.microsoft.com/office/powerpoint/2010/main" val="346927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717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9927</TotalTime>
  <Words>3654</Words>
  <Application>Microsoft Macintosh PowerPoint</Application>
  <PresentationFormat>Widescreen</PresentationFormat>
  <Paragraphs>389</Paragraphs>
  <Slides>45</Slides>
  <Notes>4</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Calibri Light</vt:lpstr>
      <vt:lpstr>Cambria</vt:lpstr>
      <vt:lpstr>Guardian TextSans Web</vt:lpstr>
      <vt:lpstr>inherit</vt:lpstr>
      <vt:lpstr>Wingdings</vt:lpstr>
      <vt:lpstr>Office Theme</vt:lpstr>
      <vt:lpstr>Teaching 1° Prevention of CVD that is Evidence-based,  Patient-oriented, and FM-aligned</vt:lpstr>
      <vt:lpstr>Using EBM to teach hyperlipidemia and Hyperlipidemia to teach EBM</vt:lpstr>
      <vt:lpstr>Useful resources to get</vt:lpstr>
      <vt:lpstr>Disclosures</vt:lpstr>
      <vt:lpstr>Introductions and Disclosures</vt:lpstr>
      <vt:lpstr>Introductions and Disclosures</vt:lpstr>
      <vt:lpstr>Introductions and Disclosures</vt:lpstr>
      <vt:lpstr>Introductions and Disclosures</vt:lpstr>
      <vt:lpstr>Introductions and Disclosures</vt:lpstr>
      <vt:lpstr>   bjectives</vt:lpstr>
      <vt:lpstr>Agenda, Approach, and Goal </vt:lpstr>
      <vt:lpstr>Audience </vt:lpstr>
      <vt:lpstr>Audience </vt:lpstr>
      <vt:lpstr>Small group activity </vt:lpstr>
      <vt:lpstr>Small Group Time</vt:lpstr>
      <vt:lpstr>Case 1</vt:lpstr>
      <vt:lpstr>Case 1 points</vt:lpstr>
      <vt:lpstr>Case 2</vt:lpstr>
      <vt:lpstr>Case 2 - "7.5%" risk threshold for considering statin?</vt:lpstr>
      <vt:lpstr>Case 2 – how certain are you of the numbers?</vt:lpstr>
      <vt:lpstr>Case 2 – there is more to risk than cholesterol!</vt:lpstr>
      <vt:lpstr>Case 3</vt:lpstr>
      <vt:lpstr>Case 3</vt:lpstr>
      <vt:lpstr>Case 3</vt:lpstr>
      <vt:lpstr>Case 3</vt:lpstr>
      <vt:lpstr>Case 4</vt:lpstr>
      <vt:lpstr>Children: What are we screening for?</vt:lpstr>
      <vt:lpstr>Children: What are we screening for?</vt:lpstr>
      <vt:lpstr>Children: What are we screening for?</vt:lpstr>
      <vt:lpstr>Primary care vs specialty focus: lipid screening</vt:lpstr>
      <vt:lpstr>Case 5</vt:lpstr>
      <vt:lpstr>Case 5 Evidence Points</vt:lpstr>
      <vt:lpstr>PCE vs Individual Risk</vt:lpstr>
      <vt:lpstr>PCE vs Individual Risk</vt:lpstr>
      <vt:lpstr>Case 5 Evidence Points</vt:lpstr>
      <vt:lpstr>Case 6</vt:lpstr>
      <vt:lpstr>Case 6 points</vt:lpstr>
      <vt:lpstr>Case 6 points</vt:lpstr>
      <vt:lpstr>Case 6 points</vt:lpstr>
      <vt:lpstr>Improvement 1:  Cohorts</vt:lpstr>
      <vt:lpstr>Improvement 2:  Math stuff</vt:lpstr>
      <vt:lpstr>Case 6 points</vt:lpstr>
      <vt:lpstr>Where can you get the Revised PCE calculator?</vt:lpstr>
      <vt:lpstr>Closing pearls</vt:lpstr>
      <vt:lpstr>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EBM to teach hyperlipidemia and Hyperlipidemia to teach EBM</dc:title>
  <dc:creator>Joshua Steinberg</dc:creator>
  <cp:lastModifiedBy>Joshua Steinberg</cp:lastModifiedBy>
  <cp:revision>24</cp:revision>
  <dcterms:created xsi:type="dcterms:W3CDTF">2023-04-21T16:33:50Z</dcterms:created>
  <dcterms:modified xsi:type="dcterms:W3CDTF">2023-05-02T17:08:47Z</dcterms:modified>
</cp:coreProperties>
</file>