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5" r:id="rId3"/>
  </p:sldMasterIdLst>
  <p:notesMasterIdLst>
    <p:notesMasterId r:id="rId31"/>
  </p:notesMasterIdLst>
  <p:sldIdLst>
    <p:sldId id="257" r:id="rId4"/>
    <p:sldId id="258" r:id="rId5"/>
    <p:sldId id="259" r:id="rId6"/>
    <p:sldId id="265" r:id="rId7"/>
    <p:sldId id="278" r:id="rId8"/>
    <p:sldId id="267" r:id="rId9"/>
    <p:sldId id="272" r:id="rId10"/>
    <p:sldId id="275" r:id="rId11"/>
    <p:sldId id="273" r:id="rId12"/>
    <p:sldId id="268" r:id="rId13"/>
    <p:sldId id="279" r:id="rId14"/>
    <p:sldId id="280" r:id="rId15"/>
    <p:sldId id="271" r:id="rId16"/>
    <p:sldId id="282" r:id="rId17"/>
    <p:sldId id="287" r:id="rId18"/>
    <p:sldId id="281" r:id="rId19"/>
    <p:sldId id="269" r:id="rId20"/>
    <p:sldId id="290" r:id="rId21"/>
    <p:sldId id="291" r:id="rId22"/>
    <p:sldId id="292" r:id="rId23"/>
    <p:sldId id="293" r:id="rId24"/>
    <p:sldId id="295" r:id="rId25"/>
    <p:sldId id="286" r:id="rId26"/>
    <p:sldId id="288" r:id="rId27"/>
    <p:sldId id="262" r:id="rId28"/>
    <p:sldId id="263" r:id="rId29"/>
    <p:sldId id="2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B4513-1D48-4F13-A5D1-4B7567E255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3E8E-A763-4746-8D54-A5C87C5B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3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0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54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1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3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75AEE1-B6DE-6F4C-9F58-902BA27CE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719" t="11852" r="15987" b="28812"/>
          <a:stretch/>
        </p:blipFill>
        <p:spPr>
          <a:xfrm>
            <a:off x="-2" y="-2"/>
            <a:ext cx="12192003" cy="685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30D740-1B91-0B4C-944C-DD23FA9F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4482"/>
          <a:stretch/>
        </p:blipFill>
        <p:spPr>
          <a:xfrm>
            <a:off x="3" y="6220689"/>
            <a:ext cx="12192000" cy="28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3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0EE01A-DA7C-DB48-B6D4-85DC16A5A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4482"/>
          <a:stretch/>
        </p:blipFill>
        <p:spPr>
          <a:xfrm>
            <a:off x="3" y="6220689"/>
            <a:ext cx="12192000" cy="28000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547FAB9-79D5-9E49-AC36-D410C9AE0AC6}"/>
              </a:ext>
            </a:extLst>
          </p:cNvPr>
          <p:cNvSpPr txBox="1">
            <a:spLocks/>
          </p:cNvSpPr>
          <p:nvPr userDrawn="1"/>
        </p:nvSpPr>
        <p:spPr>
          <a:xfrm>
            <a:off x="187890" y="6148654"/>
            <a:ext cx="13119520" cy="67275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9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802ADA-7FE2-A24C-A090-911CE352F2A0}"/>
              </a:ext>
            </a:extLst>
          </p:cNvPr>
          <p:cNvGrpSpPr/>
          <p:nvPr userDrawn="1"/>
        </p:nvGrpSpPr>
        <p:grpSpPr>
          <a:xfrm>
            <a:off x="378652" y="5472109"/>
            <a:ext cx="3404670" cy="631408"/>
            <a:chOff x="6222857" y="4616449"/>
            <a:chExt cx="1838522" cy="3788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E44000-9CAF-7F42-B930-06A6A19552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3B8C95-2CC6-384E-98C3-7E3014BDE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D4A8C79-5D84-BA4C-B969-85BA21BF7D4A}"/>
              </a:ext>
            </a:extLst>
          </p:cNvPr>
          <p:cNvSpPr txBox="1"/>
          <p:nvPr userDrawn="1"/>
        </p:nvSpPr>
        <p:spPr>
          <a:xfrm>
            <a:off x="5" y="321715"/>
            <a:ext cx="11983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i="1" dirty="0">
                <a:solidFill>
                  <a:schemeClr val="accent5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A17D9FC3-E1B2-1C48-9B2B-D5B9925EE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855" y="6114734"/>
            <a:ext cx="34307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0">
                <a:solidFill>
                  <a:schemeClr val="accent3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C467FA-18F8-B145-B0E3-80B1FE13097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4994" y="5513416"/>
            <a:ext cx="3512373" cy="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1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txStyles>
    <p:titleStyle>
      <a:lvl1pPr algn="l" defTabSz="2286000" rtl="0" eaLnBrk="1" latinLnBrk="0" hangingPunct="1">
        <a:lnSpc>
          <a:spcPct val="9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22860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56E3FF-A023-234E-97E3-FD73813921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AD30B-5EFA-BC42-91AA-99519F6FF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482"/>
          <a:stretch/>
        </p:blipFill>
        <p:spPr>
          <a:xfrm>
            <a:off x="3" y="6220689"/>
            <a:ext cx="12192000" cy="28000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1FEEE26-3C90-AE40-892D-E6D5D72E13AE}"/>
              </a:ext>
            </a:extLst>
          </p:cNvPr>
          <p:cNvSpPr txBox="1">
            <a:spLocks/>
          </p:cNvSpPr>
          <p:nvPr userDrawn="1"/>
        </p:nvSpPr>
        <p:spPr>
          <a:xfrm>
            <a:off x="187890" y="6148654"/>
            <a:ext cx="13119520" cy="67275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9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D23FAB-B979-A547-B445-4B75E6F34449}"/>
              </a:ext>
            </a:extLst>
          </p:cNvPr>
          <p:cNvGrpSpPr/>
          <p:nvPr userDrawn="1"/>
        </p:nvGrpSpPr>
        <p:grpSpPr>
          <a:xfrm>
            <a:off x="378652" y="5472109"/>
            <a:ext cx="3404670" cy="631408"/>
            <a:chOff x="6222857" y="4616449"/>
            <a:chExt cx="1838522" cy="3788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078923-131B-3E49-907F-865F5ADDD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579BBB-5D0F-414D-924D-332622F34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0A667B-5BEA-914C-AE6D-4A7938F336A4}"/>
              </a:ext>
            </a:extLst>
          </p:cNvPr>
          <p:cNvSpPr txBox="1"/>
          <p:nvPr userDrawn="1"/>
        </p:nvSpPr>
        <p:spPr>
          <a:xfrm>
            <a:off x="5" y="321715"/>
            <a:ext cx="11983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32513540-DD87-DC4F-9199-DA014822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855" y="6114734"/>
            <a:ext cx="34307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0">
                <a:solidFill>
                  <a:schemeClr val="accent3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1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2286000" rtl="0" eaLnBrk="1" latinLnBrk="0" hangingPunct="1">
        <a:lnSpc>
          <a:spcPct val="9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22860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449E6C-6099-0B4A-8894-5F155B82A31E}"/>
              </a:ext>
            </a:extLst>
          </p:cNvPr>
          <p:cNvSpPr txBox="1">
            <a:spLocks/>
          </p:cNvSpPr>
          <p:nvPr/>
        </p:nvSpPr>
        <p:spPr>
          <a:xfrm>
            <a:off x="2050928" y="2832529"/>
            <a:ext cx="11430000" cy="26524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3657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Practice &amp;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</a:b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Quality Improvement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3C3680-A464-0C4A-B3C0-5E667E6463B6}"/>
              </a:ext>
            </a:extLst>
          </p:cNvPr>
          <p:cNvSpPr txBox="1">
            <a:spLocks/>
          </p:cNvSpPr>
          <p:nvPr/>
        </p:nvSpPr>
        <p:spPr>
          <a:xfrm>
            <a:off x="2050928" y="2381500"/>
            <a:ext cx="9839640" cy="5606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0" rtl="0" eaLnBrk="1" fontAlgn="auto" latinLnBrk="0" hangingPunct="1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2019 STFM Conference 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5629AD-076B-1D48-855E-D05752C3F5A7}"/>
              </a:ext>
            </a:extLst>
          </p:cNvPr>
          <p:cNvGrpSpPr/>
          <p:nvPr/>
        </p:nvGrpSpPr>
        <p:grpSpPr>
          <a:xfrm>
            <a:off x="2207504" y="815529"/>
            <a:ext cx="2707828" cy="669568"/>
            <a:chOff x="6222857" y="4616449"/>
            <a:chExt cx="1838522" cy="3788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1B3351-4830-0247-9B78-D6CBD3358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FBA1E5-8C40-724A-A747-FAD06B488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D98229-A2B3-6B4A-B46B-11140C4CA9CF}"/>
              </a:ext>
            </a:extLst>
          </p:cNvPr>
          <p:cNvGrpSpPr/>
          <p:nvPr/>
        </p:nvGrpSpPr>
        <p:grpSpPr>
          <a:xfrm>
            <a:off x="7602370" y="1349658"/>
            <a:ext cx="2206565" cy="2063685"/>
            <a:chOff x="4315485" y="1908430"/>
            <a:chExt cx="2079703" cy="1945037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872F7F66-4EED-DB4F-B853-B2A672ADE9C2}"/>
                </a:ext>
              </a:extLst>
            </p:cNvPr>
            <p:cNvSpPr/>
            <p:nvPr/>
          </p:nvSpPr>
          <p:spPr>
            <a:xfrm>
              <a:off x="4450151" y="1908430"/>
              <a:ext cx="1945037" cy="1945037"/>
            </a:xfrm>
            <a:prstGeom prst="diamond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8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6AA1C14A-EC2F-EF41-A863-418A4D8E44AD}"/>
                </a:ext>
              </a:extLst>
            </p:cNvPr>
            <p:cNvSpPr/>
            <p:nvPr/>
          </p:nvSpPr>
          <p:spPr>
            <a:xfrm>
              <a:off x="4315485" y="1908430"/>
              <a:ext cx="1945037" cy="1945037"/>
            </a:xfrm>
            <a:prstGeom prst="diamond">
              <a:avLst/>
            </a:prstGeom>
            <a:blipFill dpi="0" rotWithShape="1">
              <a:blip r:embed="rId4"/>
              <a:srcRect/>
              <a:stretch>
                <a:fillRect l="-6000" t="-2000" r="-22000" b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8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36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42435" y="1058056"/>
            <a:ext cx="5567265" cy="1036028"/>
          </a:xfrm>
          <a:prstGeom prst="rect">
            <a:avLst/>
          </a:prstGeom>
        </p:spPr>
        <p:txBody>
          <a:bodyPr vert="horz" lIns="0" tIns="0" rIns="0" bIns="1143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defTabSz="2286000">
              <a:defRPr/>
            </a:pPr>
            <a:r>
              <a:rPr lang="en-US" sz="3500" b="0" spc="-375" dirty="0" smtClean="0">
                <a:solidFill>
                  <a:srgbClr val="0096D3"/>
                </a:solidFill>
              </a:rPr>
              <a:t>Current State 2019</a:t>
            </a:r>
            <a:endParaRPr lang="en-US" sz="3500" b="0" spc="-375" dirty="0">
              <a:solidFill>
                <a:srgbClr val="0096D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A68F9-BA49-7247-AE19-B4411654A301}"/>
              </a:ext>
            </a:extLst>
          </p:cNvPr>
          <p:cNvSpPr txBox="1"/>
          <p:nvPr/>
        </p:nvSpPr>
        <p:spPr>
          <a:xfrm>
            <a:off x="2042435" y="1378705"/>
            <a:ext cx="8496256" cy="16887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768095">
              <a:lnSpc>
                <a:spcPct val="150000"/>
              </a:lnSpc>
            </a:pPr>
            <a:endParaRPr lang="en-US" sz="275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10/14 (71%) of adult primary care sites</a:t>
            </a:r>
          </a:p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Challenges</a:t>
            </a:r>
          </a:p>
          <a:p>
            <a:pPr marL="1379600" lvl="2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Hiring Psychiatrists</a:t>
            </a:r>
          </a:p>
          <a:p>
            <a:pPr marL="1836800" lvl="3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Cyclical – FTE increased only in July/August</a:t>
            </a:r>
          </a:p>
          <a:p>
            <a:pPr marL="1379600" lvl="2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Hiring Social Workers</a:t>
            </a:r>
          </a:p>
          <a:p>
            <a:pPr marL="1836800" lvl="3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New position with different expectations</a:t>
            </a:r>
          </a:p>
          <a:p>
            <a:pPr marL="1379600" lvl="2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Site Buy-in</a:t>
            </a:r>
          </a:p>
          <a:p>
            <a:pPr marL="1836800" lvl="3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Clinics had to support additional staff</a:t>
            </a:r>
            <a:endParaRPr lang="en-US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 marL="950975" lvl="2" defTabSz="768095">
              <a:lnSpc>
                <a:spcPct val="150000"/>
              </a:lnSpc>
              <a:buClr>
                <a:srgbClr val="5B9BD5"/>
              </a:buClr>
            </a:pPr>
            <a:r>
              <a:rPr lang="en-US" sz="22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 </a:t>
            </a:r>
            <a:endParaRPr lang="en-US" sz="2250" dirty="0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4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57" t="28816" r="11070" b="8729"/>
          <a:stretch/>
        </p:blipFill>
        <p:spPr>
          <a:xfrm>
            <a:off x="309676" y="943276"/>
            <a:ext cx="11512189" cy="51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2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613" t="22749" r="18386" b="7076"/>
          <a:stretch/>
        </p:blipFill>
        <p:spPr>
          <a:xfrm>
            <a:off x="383842" y="119146"/>
            <a:ext cx="10755213" cy="67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4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1266580" y="702895"/>
            <a:ext cx="5567265" cy="1036028"/>
          </a:xfrm>
          <a:prstGeom prst="rect">
            <a:avLst/>
          </a:prstGeom>
        </p:spPr>
        <p:txBody>
          <a:bodyPr vert="horz" lIns="0" tIns="0" rIns="0" bIns="1143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defTabSz="2286000">
              <a:defRPr/>
            </a:pPr>
            <a:r>
              <a:rPr lang="en-US" sz="3500" b="0" spc="-375" dirty="0" smtClean="0">
                <a:solidFill>
                  <a:srgbClr val="0096D3"/>
                </a:solidFill>
              </a:rPr>
              <a:t>Dexter Health Center</a:t>
            </a:r>
            <a:endParaRPr lang="en-US" sz="3500" b="0" spc="-375" dirty="0">
              <a:solidFill>
                <a:srgbClr val="0096D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A68F9-BA49-7247-AE19-B4411654A301}"/>
              </a:ext>
            </a:extLst>
          </p:cNvPr>
          <p:cNvSpPr txBox="1"/>
          <p:nvPr/>
        </p:nvSpPr>
        <p:spPr>
          <a:xfrm>
            <a:off x="2042434" y="1738923"/>
            <a:ext cx="7757347" cy="16887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768095">
              <a:lnSpc>
                <a:spcPct val="150000"/>
              </a:lnSpc>
            </a:pPr>
            <a:r>
              <a:rPr lang="en-US" sz="27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Initiated BHCC in January 2019</a:t>
            </a:r>
            <a:endParaRPr lang="en-US" sz="275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sz="22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Initially two providers enrolled as a pilot</a:t>
            </a:r>
            <a:endParaRPr lang="en-US" sz="225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 marL="1416178" lvl="2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Currently expanded to all providers (12 MD, 2 APP)</a:t>
            </a:r>
            <a:endParaRPr lang="en-US" dirty="0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8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34039" y="1161301"/>
            <a:ext cx="5559212" cy="3976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800" y="1625600"/>
            <a:ext cx="248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risten ITC" panose="03050502040202030202" pitchFamily="66" charset="0"/>
              </a:rPr>
              <a:t>Leslie Pertz, MSW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1422400" y="2142836"/>
            <a:ext cx="979054" cy="95134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5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354" y="607291"/>
            <a:ext cx="3416300" cy="5124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4182" y="1415672"/>
            <a:ext cx="3362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74C"/>
                </a:solidFill>
                <a:latin typeface="urw-form-semi-condensed"/>
              </a:rPr>
              <a:t>Steven </a:t>
            </a:r>
            <a:r>
              <a:rPr lang="en-US" b="1" dirty="0" err="1">
                <a:solidFill>
                  <a:srgbClr val="00274C"/>
                </a:solidFill>
                <a:latin typeface="urw-form-semi-condensed"/>
              </a:rPr>
              <a:t>Bartek</a:t>
            </a:r>
            <a:r>
              <a:rPr lang="en-US" b="1" dirty="0">
                <a:solidFill>
                  <a:srgbClr val="00274C"/>
                </a:solidFill>
                <a:latin typeface="urw-form-semi-condensed"/>
              </a:rPr>
              <a:t>, M.D.</a:t>
            </a:r>
          </a:p>
          <a:p>
            <a:r>
              <a:rPr lang="en-US" dirty="0">
                <a:solidFill>
                  <a:srgbClr val="1C3D5D"/>
                </a:solidFill>
                <a:latin typeface="urw-form"/>
              </a:rPr>
              <a:t>Clinical Instructor</a:t>
            </a:r>
          </a:p>
          <a:p>
            <a:r>
              <a:rPr lang="en-US" dirty="0">
                <a:solidFill>
                  <a:srgbClr val="1C3D5D"/>
                </a:solidFill>
                <a:latin typeface="urw-form"/>
              </a:rPr>
              <a:t>Ambulatory Site Director for Resident Education, Department of Psychiatry</a:t>
            </a:r>
            <a:endParaRPr lang="en-US" b="0" i="0" dirty="0">
              <a:solidFill>
                <a:srgbClr val="1C3D5D"/>
              </a:solidFill>
              <a:effectLst/>
              <a:latin typeface="urw-form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431636" y="3057236"/>
            <a:ext cx="1145310" cy="10067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25" t="22655" r="19213" b="7731"/>
          <a:stretch/>
        </p:blipFill>
        <p:spPr>
          <a:xfrm>
            <a:off x="785091" y="13597"/>
            <a:ext cx="10830558" cy="684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44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42435" y="1058056"/>
            <a:ext cx="5567265" cy="1036028"/>
          </a:xfrm>
          <a:prstGeom prst="rect">
            <a:avLst/>
          </a:prstGeom>
        </p:spPr>
        <p:txBody>
          <a:bodyPr vert="horz" lIns="0" tIns="0" rIns="0" bIns="1143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defTabSz="2286000">
              <a:defRPr/>
            </a:pPr>
            <a:r>
              <a:rPr lang="en-US" sz="3500" b="0" spc="-375" dirty="0" smtClean="0">
                <a:solidFill>
                  <a:srgbClr val="0096D3"/>
                </a:solidFill>
              </a:rPr>
              <a:t>Provider Survey</a:t>
            </a:r>
          </a:p>
          <a:p>
            <a:pPr defTabSz="2286000">
              <a:defRPr/>
            </a:pPr>
            <a:endParaRPr lang="en-US" sz="3500" b="0" spc="-375" dirty="0" smtClean="0">
              <a:solidFill>
                <a:srgbClr val="0096D3"/>
              </a:solidFill>
            </a:endParaRPr>
          </a:p>
          <a:p>
            <a:pPr defTabSz="2286000">
              <a:defRPr/>
            </a:pPr>
            <a:endParaRPr lang="en-US" sz="3500" b="0" spc="-375" dirty="0">
              <a:solidFill>
                <a:srgbClr val="0096D3"/>
              </a:solidFill>
            </a:endParaRPr>
          </a:p>
          <a:p>
            <a:pPr defTabSz="2286000">
              <a:defRPr/>
            </a:pPr>
            <a:endParaRPr lang="en-US" sz="3500" b="0" spc="-375" dirty="0">
              <a:solidFill>
                <a:srgbClr val="0096D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A68F9-BA49-7247-AE19-B4411654A301}"/>
              </a:ext>
            </a:extLst>
          </p:cNvPr>
          <p:cNvSpPr txBox="1"/>
          <p:nvPr/>
        </p:nvSpPr>
        <p:spPr>
          <a:xfrm>
            <a:off x="2042435" y="1378705"/>
            <a:ext cx="6546980" cy="16887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768095">
              <a:lnSpc>
                <a:spcPct val="150000"/>
              </a:lnSpc>
            </a:pPr>
            <a:endParaRPr lang="en-US" sz="2750" dirty="0" smtClean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 defTabSz="768095">
              <a:lnSpc>
                <a:spcPct val="150000"/>
              </a:lnSpc>
            </a:pPr>
            <a:r>
              <a:rPr lang="en-US" sz="27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12/13 (92%) Response Rate</a:t>
            </a:r>
            <a:endParaRPr lang="en-US" sz="275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 marL="987553" lvl="2" defTabSz="768095">
              <a:lnSpc>
                <a:spcPct val="150000"/>
              </a:lnSpc>
              <a:buClr>
                <a:srgbClr val="5B9BD5"/>
              </a:buClr>
            </a:pPr>
            <a:endParaRPr lang="en-US" sz="1500" dirty="0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1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724000" y="140000"/>
            <a:ext cx="82296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Q3 - Have you referred patients with complicated Depression or Anxiety to the BHCC program?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06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724000" y="140000"/>
            <a:ext cx="82296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Q4 - Have you found BHCC helpful for patients you have referred?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0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A1C7-C0EB-4C40-BAC6-DC93592B6438}"/>
              </a:ext>
            </a:extLst>
          </p:cNvPr>
          <p:cNvSpPr txBox="1">
            <a:spLocks/>
          </p:cNvSpPr>
          <p:nvPr/>
        </p:nvSpPr>
        <p:spPr>
          <a:xfrm>
            <a:off x="1524000" y="1891559"/>
            <a:ext cx="9144000" cy="772938"/>
          </a:xfrm>
          <a:prstGeom prst="rect">
            <a:avLst/>
          </a:prstGeom>
        </p:spPr>
        <p:txBody>
          <a:bodyPr vert="horz" lIns="228600" tIns="114300" rIns="228600" bIns="11430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2286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Setting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6D1C2-690D-C64D-B684-380823AED748}"/>
              </a:ext>
            </a:extLst>
          </p:cNvPr>
          <p:cNvSpPr txBox="1"/>
          <p:nvPr/>
        </p:nvSpPr>
        <p:spPr>
          <a:xfrm>
            <a:off x="2259905" y="2554893"/>
            <a:ext cx="801665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8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Michigan Medicine Primary Care</a:t>
            </a:r>
          </a:p>
          <a:p>
            <a:pPr marL="0" marR="0" lvl="0" indent="0" algn="ctr" defTabSz="768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Dexter Health Center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algn="ctr" defTabSz="768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14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724000" y="140000"/>
            <a:ext cx="82296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Q1 - Do you routinely consider BHCC referral as an option for patients with complicated Depression or Anxiety?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9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724000" y="139999"/>
            <a:ext cx="6413236" cy="39570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Q2 - What are the barriers to using BHCC for patients with complicated Depression or Anxiety?  Please mark all answers that apply.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000" y="1200000"/>
            <a:ext cx="8000000" cy="5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7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794000" y="765578"/>
            <a:ext cx="82296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1600" dirty="0"/>
              <a:t>Q2 - What are the barriers to using BHCC for patients with complicated Depression or Anxiety?  Please mark all answers that apply.</a:t>
            </a:r>
          </a:p>
        </p:txBody>
      </p:sp>
      <p:sp>
        <p:nvSpPr>
          <p:cNvPr id="3" name="Object 2"/>
          <p:cNvSpPr txBox="1"/>
          <p:nvPr/>
        </p:nvSpPr>
        <p:spPr>
          <a:xfrm>
            <a:off x="1794000" y="1474255"/>
            <a:ext cx="82296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1600" dirty="0"/>
              <a:t>Q2_5_TEXT - Other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832733"/>
              </p:ext>
            </p:extLst>
          </p:nvPr>
        </p:nvGraphicFramePr>
        <p:xfrm>
          <a:off x="1887236" y="2152945"/>
          <a:ext cx="8349264" cy="28023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34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7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- Text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am realizing now that the cost to some patients for the phone consultations is a barrier.  I know that the social worker and psychiatrists time and expertise are valuable but I need better clarity on how much it will cost each patient depending on their insurance so that they can know up front and make an educated decision regarding participation.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 patients I feel I can manage and they're "shunted" to psychiatry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Insurance coverage issues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don't really have time allotted to manage more work in my inbasket, I only use if not able to find a psychiatrist for a face to face visit.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453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42435" y="1058056"/>
            <a:ext cx="5567265" cy="1036028"/>
          </a:xfrm>
          <a:prstGeom prst="rect">
            <a:avLst/>
          </a:prstGeom>
        </p:spPr>
        <p:txBody>
          <a:bodyPr vert="horz" lIns="0" tIns="0" rIns="0" bIns="1143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defTabSz="2286000">
              <a:defRPr/>
            </a:pPr>
            <a:r>
              <a:rPr lang="en-US" sz="3500" b="0" spc="-375" dirty="0" smtClean="0">
                <a:solidFill>
                  <a:srgbClr val="0096D3"/>
                </a:solidFill>
              </a:rPr>
              <a:t>Social Work Feedback</a:t>
            </a:r>
          </a:p>
          <a:p>
            <a:pPr defTabSz="2286000">
              <a:defRPr/>
            </a:pPr>
            <a:endParaRPr lang="en-US" sz="3500" b="0" spc="-375" dirty="0">
              <a:solidFill>
                <a:srgbClr val="0096D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A68F9-BA49-7247-AE19-B4411654A301}"/>
              </a:ext>
            </a:extLst>
          </p:cNvPr>
          <p:cNvSpPr txBox="1"/>
          <p:nvPr/>
        </p:nvSpPr>
        <p:spPr>
          <a:xfrm>
            <a:off x="2042434" y="1378705"/>
            <a:ext cx="8625565" cy="16887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endParaRPr lang="en-US" sz="2250" dirty="0" smtClean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sz="22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Feels like she is helping people</a:t>
            </a:r>
          </a:p>
          <a:p>
            <a:pPr marL="1379600" lvl="2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sz="22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Competing priorities with other SW responsibilities</a:t>
            </a:r>
          </a:p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sz="22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Regular scheduled follow-up is good for patients</a:t>
            </a:r>
          </a:p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sz="22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Psychiatric access is difficult at UM</a:t>
            </a:r>
            <a:endParaRPr lang="en-US" sz="225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 marL="1416178" lvl="2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It helps to have a good partner in Dr. </a:t>
            </a:r>
            <a:r>
              <a:rPr lang="en-US" dirty="0" err="1" smtClean="0">
                <a:solidFill>
                  <a:prstClr val="black"/>
                </a:solidFill>
                <a:latin typeface="Trebuchet MS" panose="020B0703020202090204" pitchFamily="34" charset="0"/>
              </a:rPr>
              <a:t>Bartek</a:t>
            </a:r>
            <a:endParaRPr lang="en-US" dirty="0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3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656981" y="744647"/>
            <a:ext cx="6546980" cy="1036028"/>
          </a:xfrm>
          <a:prstGeom prst="rect">
            <a:avLst/>
          </a:prstGeom>
        </p:spPr>
        <p:txBody>
          <a:bodyPr vert="horz" lIns="0" tIns="0" rIns="0" bIns="1143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defTabSz="2286000">
              <a:defRPr/>
            </a:pPr>
            <a:r>
              <a:rPr lang="en-US" sz="3500" b="0" spc="-375" dirty="0" smtClean="0">
                <a:solidFill>
                  <a:srgbClr val="0096D3"/>
                </a:solidFill>
              </a:rPr>
              <a:t>Do we have a MJ problem in Ann Arbor?</a:t>
            </a:r>
            <a:endParaRPr lang="en-US" sz="3500" b="0" spc="-375" dirty="0">
              <a:solidFill>
                <a:srgbClr val="0096D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A68F9-BA49-7247-AE19-B4411654A301}"/>
              </a:ext>
            </a:extLst>
          </p:cNvPr>
          <p:cNvSpPr txBox="1"/>
          <p:nvPr/>
        </p:nvSpPr>
        <p:spPr>
          <a:xfrm>
            <a:off x="546144" y="1055432"/>
            <a:ext cx="7535674" cy="16887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465200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endParaRPr lang="en-US" sz="2250" dirty="0" smtClean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sz="22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Many patient referred have high marijuana use</a:t>
            </a:r>
            <a:endParaRPr lang="en-US" sz="225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 marL="1416178" lvl="2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PCP has no idea</a:t>
            </a:r>
            <a:endParaRPr lang="en-US" dirty="0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738"/>
          <a:stretch/>
        </p:blipFill>
        <p:spPr>
          <a:xfrm>
            <a:off x="4069058" y="2744197"/>
            <a:ext cx="2679663" cy="2663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735"/>
          <a:stretch/>
        </p:blipFill>
        <p:spPr>
          <a:xfrm>
            <a:off x="8081818" y="1534824"/>
            <a:ext cx="2580006" cy="41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76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7304-8586-7D40-9580-6E4F048406BB}"/>
              </a:ext>
            </a:extLst>
          </p:cNvPr>
          <p:cNvSpPr txBox="1">
            <a:spLocks/>
          </p:cNvSpPr>
          <p:nvPr/>
        </p:nvSpPr>
        <p:spPr>
          <a:xfrm>
            <a:off x="1524000" y="2662156"/>
            <a:ext cx="9144000" cy="772938"/>
          </a:xfrm>
          <a:prstGeom prst="rect">
            <a:avLst/>
          </a:prstGeom>
        </p:spPr>
        <p:txBody>
          <a:bodyPr vert="horz" lIns="228600" tIns="114300" rIns="228600" bIns="11430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ctr" defTabSz="2286000">
              <a:defRPr/>
            </a:pPr>
            <a:r>
              <a:rPr lang="en-US" sz="3500" b="0" spc="0" dirty="0">
                <a:solidFill>
                  <a:srgbClr val="0096D3"/>
                </a:solidFill>
              </a:rPr>
              <a:t>Disclosures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270F0-3612-0F4A-9672-7719875E08AB}"/>
              </a:ext>
            </a:extLst>
          </p:cNvPr>
          <p:cNvSpPr txBox="1"/>
          <p:nvPr/>
        </p:nvSpPr>
        <p:spPr>
          <a:xfrm>
            <a:off x="1524000" y="3295956"/>
            <a:ext cx="91440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8095"/>
            <a:r>
              <a:rPr lang="en-US" sz="17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None</a:t>
            </a:r>
            <a:endParaRPr lang="en-US" sz="1750" dirty="0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08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BB9EA1-EB8A-314D-B8A4-413B3CC44120}"/>
              </a:ext>
            </a:extLst>
          </p:cNvPr>
          <p:cNvSpPr txBox="1"/>
          <p:nvPr/>
        </p:nvSpPr>
        <p:spPr>
          <a:xfrm>
            <a:off x="2510422" y="3165633"/>
            <a:ext cx="77049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95"/>
            <a:r>
              <a:rPr lang="en-US" sz="1750" dirty="0">
                <a:solidFill>
                  <a:prstClr val="black"/>
                </a:solidFill>
                <a:latin typeface="Trebuchet MS" panose="020B0703020202090204" pitchFamily="34" charset="0"/>
              </a:rPr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>
            <a:extLst>
              <a:ext uri="{FF2B5EF4-FFF2-40B4-BE49-F238E27FC236}">
                <a16:creationId xmlns:a16="http://schemas.microsoft.com/office/drawing/2014/main" id="{27F559FE-A73D-0646-8200-42DFBEEF2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37" y="3577568"/>
            <a:ext cx="331245" cy="438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E54E01-0A54-B843-95F4-9BE6DF3E88D4}"/>
              </a:ext>
            </a:extLst>
          </p:cNvPr>
          <p:cNvSpPr txBox="1">
            <a:spLocks/>
          </p:cNvSpPr>
          <p:nvPr/>
        </p:nvSpPr>
        <p:spPr>
          <a:xfrm>
            <a:off x="1523999" y="2502204"/>
            <a:ext cx="9144003" cy="772938"/>
          </a:xfrm>
          <a:prstGeom prst="rect">
            <a:avLst/>
          </a:prstGeom>
        </p:spPr>
        <p:txBody>
          <a:bodyPr vert="horz" lIns="228600" tIns="114300" rIns="228600" bIns="11430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ctr" defTabSz="2286000">
              <a:defRPr/>
            </a:pPr>
            <a:r>
              <a:rPr lang="en-US" sz="3500" b="0" spc="0" dirty="0">
                <a:solidFill>
                  <a:srgbClr val="0096D3"/>
                </a:solidFill>
              </a:rPr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1627659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8CE57-120B-7B4A-83C7-CE82026C9F10}"/>
              </a:ext>
            </a:extLst>
          </p:cNvPr>
          <p:cNvSpPr txBox="1">
            <a:spLocks/>
          </p:cNvSpPr>
          <p:nvPr/>
        </p:nvSpPr>
        <p:spPr>
          <a:xfrm>
            <a:off x="1524000" y="3077649"/>
            <a:ext cx="9144000" cy="1767418"/>
          </a:xfrm>
          <a:prstGeom prst="rect">
            <a:avLst/>
          </a:prstGeom>
        </p:spPr>
        <p:txBody>
          <a:bodyPr/>
          <a:lstStyle>
            <a:lvl1pPr algn="l" defTabSz="3657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3500" dirty="0">
                <a:solidFill>
                  <a:prstClr val="white"/>
                </a:solidFill>
                <a:latin typeface="Trebuchet MS" panose="020B070302020209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335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1F03-4867-B742-A2F3-12ADA39CD79F}"/>
              </a:ext>
            </a:extLst>
          </p:cNvPr>
          <p:cNvSpPr txBox="1">
            <a:spLocks/>
          </p:cNvSpPr>
          <p:nvPr/>
        </p:nvSpPr>
        <p:spPr>
          <a:xfrm>
            <a:off x="1524001" y="1993479"/>
            <a:ext cx="9144003" cy="94723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08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45" b="1" i="0" kern="1200" spc="-83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1270103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B49F25-BF2B-004F-8FED-61F89DDD7107}"/>
              </a:ext>
            </a:extLst>
          </p:cNvPr>
          <p:cNvSpPr txBox="1">
            <a:spLocks/>
          </p:cNvSpPr>
          <p:nvPr/>
        </p:nvSpPr>
        <p:spPr>
          <a:xfrm>
            <a:off x="1524001" y="3607466"/>
            <a:ext cx="9144003" cy="947238"/>
          </a:xfrm>
          <a:prstGeom prst="rect">
            <a:avLst/>
          </a:prstGeom>
        </p:spPr>
        <p:txBody>
          <a:bodyPr vert="horz" lIns="228600" tIns="114300" rIns="228600" bIns="11430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430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Kathryn M Harmes, MD, MHSA</a:t>
            </a:r>
          </a:p>
          <a:p>
            <a:pPr marL="0" marR="0" lvl="0" indent="0" algn="ctr" defTabSz="11430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Manasi </a:t>
            </a: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Ramakrishnan, MBBS</a:t>
            </a:r>
          </a:p>
          <a:p>
            <a:pPr marL="0" marR="0" lvl="0" indent="0" algn="ctr" defTabSz="1143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University of Michigan</a:t>
            </a:r>
          </a:p>
          <a:p>
            <a:pPr marL="0" marR="0" lvl="0" indent="0" algn="ctr" defTabSz="1143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Department of Family Medicine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2" y="190510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1D417B"/>
                </a:solidFill>
                <a:effectLst/>
                <a:latin typeface="Trebuchet MS" panose="020B0603020202020204" pitchFamily="34" charset="0"/>
              </a:rPr>
              <a:t>Behavioral Health Collaborative Care: The Michigan Medicine Model for Integration</a:t>
            </a:r>
            <a:endParaRPr lang="en-US" sz="2800" b="1" i="0" dirty="0">
              <a:solidFill>
                <a:srgbClr val="1D417B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42435" y="1058056"/>
            <a:ext cx="5567265" cy="1036028"/>
          </a:xfrm>
          <a:prstGeom prst="rect">
            <a:avLst/>
          </a:prstGeom>
        </p:spPr>
        <p:txBody>
          <a:bodyPr vert="horz" lIns="0" tIns="0" rIns="0" bIns="1143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defTabSz="2286000">
              <a:defRPr/>
            </a:pPr>
            <a:r>
              <a:rPr lang="en-US" sz="3500" b="0" spc="-375" dirty="0" smtClean="0">
                <a:solidFill>
                  <a:srgbClr val="0096D3"/>
                </a:solidFill>
              </a:rPr>
              <a:t>Objectives</a:t>
            </a:r>
          </a:p>
          <a:p>
            <a:pPr defTabSz="2286000">
              <a:defRPr/>
            </a:pPr>
            <a:endParaRPr lang="en-US" sz="3500" b="0" spc="-375" dirty="0">
              <a:solidFill>
                <a:srgbClr val="0096D3"/>
              </a:solidFill>
            </a:endParaRPr>
          </a:p>
          <a:p>
            <a:pPr defTabSz="2286000">
              <a:defRPr/>
            </a:pPr>
            <a:endParaRPr lang="en-US" sz="3500" b="0" spc="-375" dirty="0">
              <a:solidFill>
                <a:srgbClr val="0096D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A68F9-BA49-7247-AE19-B4411654A301}"/>
              </a:ext>
            </a:extLst>
          </p:cNvPr>
          <p:cNvSpPr txBox="1"/>
          <p:nvPr/>
        </p:nvSpPr>
        <p:spPr>
          <a:xfrm>
            <a:off x="2042436" y="1576070"/>
            <a:ext cx="8607092" cy="16887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768095">
              <a:lnSpc>
                <a:spcPct val="150000"/>
              </a:lnSpc>
            </a:pPr>
            <a:r>
              <a:rPr lang="en-US" sz="2800" b="0" i="0" dirty="0" smtClean="0">
                <a:solidFill>
                  <a:srgbClr val="555555"/>
                </a:solidFill>
                <a:effectLst/>
                <a:latin typeface="Open Sans"/>
              </a:rPr>
              <a:t>Upon completion of this session, participants should be able to:  </a:t>
            </a:r>
          </a:p>
          <a:p>
            <a:pPr marL="342900" indent="-342900" defTabSz="768095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333333"/>
                </a:solidFill>
                <a:latin typeface="Open Sans"/>
              </a:rPr>
              <a:t>Identify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the value of integrated care in patients with mild to moderate depression and </a:t>
            </a:r>
            <a:r>
              <a:rPr lang="en-US" dirty="0" smtClean="0">
                <a:solidFill>
                  <a:srgbClr val="333333"/>
                </a:solidFill>
                <a:latin typeface="Open Sans"/>
              </a:rPr>
              <a:t>anxiety</a:t>
            </a:r>
          </a:p>
          <a:p>
            <a:pPr marL="342900" indent="-342900" defTabSz="768095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333333"/>
                </a:solidFill>
                <a:latin typeface="Open Sans"/>
              </a:rPr>
              <a:t>Describe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the benefit of panel and case management in patients who require additional support for disease </a:t>
            </a:r>
            <a:r>
              <a:rPr lang="en-US" dirty="0" smtClean="0">
                <a:solidFill>
                  <a:srgbClr val="333333"/>
                </a:solidFill>
                <a:latin typeface="Open Sans"/>
              </a:rPr>
              <a:t>management</a:t>
            </a:r>
          </a:p>
          <a:p>
            <a:pPr marL="342900" indent="-342900" defTabSz="768095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333333"/>
                </a:solidFill>
                <a:latin typeface="Open Sans"/>
              </a:rPr>
              <a:t>Describe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the steps required to implement integrated care in their own practice </a:t>
            </a:r>
            <a:r>
              <a:rPr lang="en-US" dirty="0" smtClean="0">
                <a:solidFill>
                  <a:srgbClr val="333333"/>
                </a:solidFill>
                <a:latin typeface="Open Sans"/>
              </a:rPr>
              <a:t>environment</a:t>
            </a:r>
            <a:endParaRPr lang="en-US" dirty="0">
              <a:solidFill>
                <a:srgbClr val="333333"/>
              </a:solidFill>
              <a:latin typeface="Open Sans"/>
            </a:endParaRPr>
          </a:p>
          <a:p>
            <a:pPr defTabSz="768095">
              <a:lnSpc>
                <a:spcPct val="150000"/>
              </a:lnSpc>
            </a:pPr>
            <a:endParaRPr lang="en-US" sz="1500" dirty="0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0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42435" y="725547"/>
            <a:ext cx="5567265" cy="1036028"/>
          </a:xfrm>
          <a:prstGeom prst="rect">
            <a:avLst/>
          </a:prstGeom>
        </p:spPr>
        <p:txBody>
          <a:bodyPr vert="horz" lIns="0" tIns="0" rIns="0" bIns="1143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defTabSz="2286000">
              <a:defRPr/>
            </a:pPr>
            <a:r>
              <a:rPr lang="en-US" sz="3500" b="0" spc="-375" dirty="0" smtClean="0">
                <a:solidFill>
                  <a:srgbClr val="0096D3"/>
                </a:solidFill>
              </a:rPr>
              <a:t>2015</a:t>
            </a:r>
            <a:endParaRPr lang="en-US" sz="3500" b="0" spc="-375" dirty="0">
              <a:solidFill>
                <a:srgbClr val="0096D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A68F9-BA49-7247-AE19-B4411654A301}"/>
              </a:ext>
            </a:extLst>
          </p:cNvPr>
          <p:cNvSpPr txBox="1"/>
          <p:nvPr/>
        </p:nvSpPr>
        <p:spPr>
          <a:xfrm>
            <a:off x="2042435" y="1378705"/>
            <a:ext cx="6546980" cy="16887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768095">
              <a:lnSpc>
                <a:spcPct val="150000"/>
              </a:lnSpc>
            </a:pPr>
            <a:r>
              <a:rPr lang="en-US" sz="27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University of Michigan Health System</a:t>
            </a:r>
            <a:endParaRPr lang="en-US" sz="275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sz="22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Recognized need for integrated behavioral health program</a:t>
            </a:r>
          </a:p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sz="22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“Multiple failed attempts”</a:t>
            </a:r>
          </a:p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sz="22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TAAMS</a:t>
            </a:r>
          </a:p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sz="22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M-DOCC</a:t>
            </a:r>
          </a:p>
          <a:p>
            <a:pPr marL="922400" lvl="1" indent="-428625" defTabSz="768095">
              <a:lnSpc>
                <a:spcPct val="150000"/>
              </a:lnSpc>
              <a:buClr>
                <a:srgbClr val="5B9BD5"/>
              </a:buClr>
              <a:buFont typeface="Wingdings" pitchFamily="2" charset="2"/>
              <a:buChar char="v"/>
            </a:pPr>
            <a:r>
              <a:rPr lang="en-US" sz="2250" dirty="0" smtClean="0">
                <a:solidFill>
                  <a:prstClr val="black"/>
                </a:solidFill>
                <a:latin typeface="Trebuchet MS" panose="020B0703020202090204" pitchFamily="34" charset="0"/>
              </a:rPr>
              <a:t>Washington Model</a:t>
            </a:r>
            <a:endParaRPr lang="en-US" sz="2250" dirty="0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1054144" y="707074"/>
            <a:ext cx="5567265" cy="1036028"/>
          </a:xfrm>
          <a:prstGeom prst="rect">
            <a:avLst/>
          </a:prstGeom>
        </p:spPr>
        <p:txBody>
          <a:bodyPr vert="horz" lIns="0" tIns="0" rIns="0" bIns="1143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defTabSz="2286000">
              <a:defRPr/>
            </a:pPr>
            <a:r>
              <a:rPr lang="en-US" sz="3500" b="0" spc="-375" dirty="0" smtClean="0">
                <a:solidFill>
                  <a:srgbClr val="0096D3"/>
                </a:solidFill>
              </a:rPr>
              <a:t>Core Components:</a:t>
            </a:r>
            <a:endParaRPr lang="en-US" sz="3500" b="0" spc="-375" dirty="0">
              <a:solidFill>
                <a:srgbClr val="0096D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A68F9-BA49-7247-AE19-B4411654A301}"/>
              </a:ext>
            </a:extLst>
          </p:cNvPr>
          <p:cNvSpPr txBox="1"/>
          <p:nvPr/>
        </p:nvSpPr>
        <p:spPr>
          <a:xfrm>
            <a:off x="2042434" y="1576070"/>
            <a:ext cx="9068911" cy="16887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Patient </a:t>
            </a:r>
            <a:r>
              <a:rPr lang="en-US" sz="2400" dirty="0"/>
              <a:t>identification and </a:t>
            </a:r>
            <a:r>
              <a:rPr lang="en-US" sz="2400" dirty="0" smtClean="0"/>
              <a:t>diagnosis – Depression and Anxiety only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Care </a:t>
            </a:r>
            <a:r>
              <a:rPr lang="en-US" sz="2400" dirty="0"/>
              <a:t>management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Engagement </a:t>
            </a:r>
            <a:r>
              <a:rPr lang="en-US" sz="2400" dirty="0"/>
              <a:t>in integrated care program and education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Close </a:t>
            </a:r>
            <a:r>
              <a:rPr lang="en-US" sz="2400" dirty="0"/>
              <a:t>and pro-active systematic follow-up, treatment adherence, effectiveness and adjustment, treatment side effects, and relapse prevention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Collaboration</a:t>
            </a:r>
            <a:r>
              <a:rPr lang="en-US" sz="2400" dirty="0"/>
              <a:t>: Communication between the PCP, psychiatric consultant, and care coordination of the patient </a:t>
            </a:r>
          </a:p>
        </p:txBody>
      </p:sp>
    </p:spTree>
    <p:extLst>
      <p:ext uri="{BB962C8B-B14F-4D97-AF65-F5344CB8AC3E}">
        <p14:creationId xmlns:p14="http://schemas.microsoft.com/office/powerpoint/2010/main" val="66231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1220398" y="725546"/>
            <a:ext cx="5567265" cy="1036028"/>
          </a:xfrm>
          <a:prstGeom prst="rect">
            <a:avLst/>
          </a:prstGeom>
        </p:spPr>
        <p:txBody>
          <a:bodyPr vert="horz" lIns="0" tIns="0" rIns="0" bIns="1143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defTabSz="2286000">
              <a:defRPr/>
            </a:pPr>
            <a:r>
              <a:rPr lang="en-US" sz="3500" b="0" spc="-375" dirty="0" smtClean="0">
                <a:solidFill>
                  <a:srgbClr val="0096D3"/>
                </a:solidFill>
              </a:rPr>
              <a:t>Core Components</a:t>
            </a:r>
            <a:endParaRPr lang="en-US" sz="3500" b="0" spc="-375" dirty="0">
              <a:solidFill>
                <a:srgbClr val="0096D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A68F9-BA49-7247-AE19-B4411654A301}"/>
              </a:ext>
            </a:extLst>
          </p:cNvPr>
          <p:cNvSpPr txBox="1"/>
          <p:nvPr/>
        </p:nvSpPr>
        <p:spPr>
          <a:xfrm>
            <a:off x="1876179" y="1243560"/>
            <a:ext cx="8246875" cy="16887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Brief counseling using established and evidence-based techniques (such as motivational interviewing, behavioral activation, problem-solving treatment, etc.)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Systematic (weekly) psychiatric case review and consultation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Referrals to and coordination with outside mental health specialty care, substance abuse services, and social services.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Population management - ongoing clinical outcome monitoring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Program Oversight and Quality Improvement </a:t>
            </a:r>
          </a:p>
        </p:txBody>
      </p:sp>
    </p:spTree>
    <p:extLst>
      <p:ext uri="{BB962C8B-B14F-4D97-AF65-F5344CB8AC3E}">
        <p14:creationId xmlns:p14="http://schemas.microsoft.com/office/powerpoint/2010/main" val="289030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14" t="17790" r="43281" b="8853"/>
          <a:stretch/>
        </p:blipFill>
        <p:spPr>
          <a:xfrm>
            <a:off x="657572" y="0"/>
            <a:ext cx="5076054" cy="6326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441" y="45418"/>
            <a:ext cx="5026377" cy="62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77" t="18014" r="30757" b="12313"/>
          <a:stretch/>
        </p:blipFill>
        <p:spPr>
          <a:xfrm>
            <a:off x="334064" y="0"/>
            <a:ext cx="10056845" cy="687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857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EB9B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639</Words>
  <Application>Microsoft Office PowerPoint</Application>
  <PresentationFormat>Widescreen</PresentationFormat>
  <Paragraphs>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Kristen ITC</vt:lpstr>
      <vt:lpstr>Open Sans</vt:lpstr>
      <vt:lpstr>Trebuchet MS</vt:lpstr>
      <vt:lpstr>urw-form</vt:lpstr>
      <vt:lpstr>urw-form-semi-condensed</vt:lpstr>
      <vt:lpstr>Wingdings</vt:lpstr>
      <vt:lpstr>1_Office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Harmes, Kathryn</dc:creator>
  <cp:lastModifiedBy>Harmes, Kathryn</cp:lastModifiedBy>
  <cp:revision>21</cp:revision>
  <dcterms:created xsi:type="dcterms:W3CDTF">2019-11-10T20:29:55Z</dcterms:created>
  <dcterms:modified xsi:type="dcterms:W3CDTF">2019-12-07T13:49:49Z</dcterms:modified>
</cp:coreProperties>
</file>