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theme/theme3.xml" ContentType="application/vnd.openxmlformats-officedocument.theme+xml"/>
  <Override PartName="/ppt/slideLayouts/slideLayout9.xml" ContentType="application/vnd.openxmlformats-officedocument.presentationml.slideLayout+xml"/>
  <Override PartName="/ppt/theme/theme4.xml" ContentType="application/vnd.openxmlformats-officedocument.theme+xml"/>
  <Override PartName="/ppt/slideLayouts/slideLayout1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2" r:id="rId1"/>
    <p:sldMasterId id="2147483664" r:id="rId2"/>
    <p:sldMasterId id="2147483674" r:id="rId3"/>
    <p:sldMasterId id="2147483678" r:id="rId4"/>
    <p:sldMasterId id="2147483676" r:id="rId5"/>
  </p:sldMasterIdLst>
  <p:notesMasterIdLst>
    <p:notesMasterId r:id="rId52"/>
  </p:notesMasterIdLst>
  <p:sldIdLst>
    <p:sldId id="310" r:id="rId6"/>
    <p:sldId id="260" r:id="rId7"/>
    <p:sldId id="311" r:id="rId8"/>
    <p:sldId id="263" r:id="rId9"/>
    <p:sldId id="269" r:id="rId10"/>
    <p:sldId id="271" r:id="rId11"/>
    <p:sldId id="273" r:id="rId12"/>
    <p:sldId id="272" r:id="rId13"/>
    <p:sldId id="270" r:id="rId14"/>
    <p:sldId id="277" r:id="rId15"/>
    <p:sldId id="278" r:id="rId16"/>
    <p:sldId id="279" r:id="rId17"/>
    <p:sldId id="276" r:id="rId18"/>
    <p:sldId id="280" r:id="rId19"/>
    <p:sldId id="281" r:id="rId20"/>
    <p:sldId id="282" r:id="rId21"/>
    <p:sldId id="283" r:id="rId22"/>
    <p:sldId id="284" r:id="rId23"/>
    <p:sldId id="285" r:id="rId24"/>
    <p:sldId id="286" r:id="rId25"/>
    <p:sldId id="287" r:id="rId26"/>
    <p:sldId id="288" r:id="rId27"/>
    <p:sldId id="289" r:id="rId28"/>
    <p:sldId id="290" r:id="rId29"/>
    <p:sldId id="291" r:id="rId30"/>
    <p:sldId id="292" r:id="rId31"/>
    <p:sldId id="293" r:id="rId32"/>
    <p:sldId id="294" r:id="rId33"/>
    <p:sldId id="295" r:id="rId34"/>
    <p:sldId id="313" r:id="rId35"/>
    <p:sldId id="314" r:id="rId36"/>
    <p:sldId id="296" r:id="rId37"/>
    <p:sldId id="297" r:id="rId38"/>
    <p:sldId id="298" r:id="rId39"/>
    <p:sldId id="299" r:id="rId40"/>
    <p:sldId id="300" r:id="rId41"/>
    <p:sldId id="301" r:id="rId42"/>
    <p:sldId id="302" r:id="rId43"/>
    <p:sldId id="303" r:id="rId44"/>
    <p:sldId id="304" r:id="rId45"/>
    <p:sldId id="306" r:id="rId46"/>
    <p:sldId id="307" r:id="rId47"/>
    <p:sldId id="308" r:id="rId48"/>
    <p:sldId id="312" r:id="rId49"/>
    <p:sldId id="309" r:id="rId50"/>
    <p:sldId id="265" r:id="rId5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p:restoredTop sz="84218"/>
  </p:normalViewPr>
  <p:slideViewPr>
    <p:cSldViewPr snapToGrid="0" snapToObjects="1">
      <p:cViewPr varScale="1">
        <p:scale>
          <a:sx n="89" d="100"/>
          <a:sy n="89" d="100"/>
        </p:scale>
        <p:origin x="948" y="96"/>
      </p:cViewPr>
      <p:guideLst/>
    </p:cSldViewPr>
  </p:slideViewPr>
  <p:outlineViewPr>
    <p:cViewPr>
      <p:scale>
        <a:sx n="33" d="100"/>
        <a:sy n="33" d="100"/>
      </p:scale>
      <p:origin x="0" y="-5152"/>
    </p:cViewPr>
  </p:outlineViewPr>
  <p:notesTextViewPr>
    <p:cViewPr>
      <p:scale>
        <a:sx n="1" d="1"/>
        <a:sy n="1" d="1"/>
      </p:scale>
      <p:origin x="0" y="0"/>
    </p:cViewPr>
  </p:notesTextViewPr>
  <p:sorterViewPr>
    <p:cViewPr>
      <p:scale>
        <a:sx n="100" d="100"/>
        <a:sy n="100" d="100"/>
      </p:scale>
      <p:origin x="0" y="-352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presProps" Target="presProps.xml"/><Relationship Id="rId5" Type="http://schemas.openxmlformats.org/officeDocument/2006/relationships/slideMaster" Target="slideMasters/slideMaster5.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CB651F-D782-484F-A9DF-95F313355AFB}" type="datetimeFigureOut">
              <a:rPr lang="en-US" smtClean="0"/>
              <a:t>3/28/2022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77FB74-9486-1A4C-9CBE-E12FE1555164}" type="slidenum">
              <a:rPr lang="en-US" smtClean="0"/>
              <a:t>‹#›</a:t>
            </a:fld>
            <a:endParaRPr lang="en-US"/>
          </a:p>
        </p:txBody>
      </p:sp>
    </p:spTree>
    <p:extLst>
      <p:ext uri="{BB962C8B-B14F-4D97-AF65-F5344CB8AC3E}">
        <p14:creationId xmlns:p14="http://schemas.microsoft.com/office/powerpoint/2010/main" val="7240927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STULBERG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Welcome to our presentation</a:t>
            </a: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2277FB74-9486-1A4C-9CBE-E12FE1555164}" type="slidenum">
              <a:rPr lang="en-US" smtClean="0"/>
              <a:t>1</a:t>
            </a:fld>
            <a:endParaRPr lang="en-US"/>
          </a:p>
        </p:txBody>
      </p:sp>
    </p:spTree>
    <p:extLst>
      <p:ext uri="{BB962C8B-B14F-4D97-AF65-F5344CB8AC3E}">
        <p14:creationId xmlns:p14="http://schemas.microsoft.com/office/powerpoint/2010/main" val="15185701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Bit of a new experience for some learners.  If faculty not required to see the patient, for example level III or less visits then the resident acts on autopilot and seems to be the Dr. without needing the attending</a:t>
            </a:r>
          </a:p>
          <a:p>
            <a:endParaRPr lang="en-US" dirty="0"/>
          </a:p>
        </p:txBody>
      </p:sp>
      <p:sp>
        <p:nvSpPr>
          <p:cNvPr id="4" name="Slide Number Placeholder 3"/>
          <p:cNvSpPr>
            <a:spLocks noGrp="1"/>
          </p:cNvSpPr>
          <p:nvPr>
            <p:ph type="sldNum" sz="quarter" idx="5"/>
          </p:nvPr>
        </p:nvSpPr>
        <p:spPr/>
        <p:txBody>
          <a:bodyPr/>
          <a:lstStyle/>
          <a:p>
            <a:fld id="{2277FB74-9486-1A4C-9CBE-E12FE1555164}" type="slidenum">
              <a:rPr lang="en-US" smtClean="0"/>
              <a:t>10</a:t>
            </a:fld>
            <a:endParaRPr lang="en-US"/>
          </a:p>
        </p:txBody>
      </p:sp>
    </p:spTree>
    <p:extLst>
      <p:ext uri="{BB962C8B-B14F-4D97-AF65-F5344CB8AC3E}">
        <p14:creationId xmlns:p14="http://schemas.microsoft.com/office/powerpoint/2010/main" val="32847779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STULBERG</a:t>
            </a:r>
          </a:p>
          <a:p>
            <a:endParaRPr lang="en-US" dirty="0"/>
          </a:p>
        </p:txBody>
      </p:sp>
      <p:sp>
        <p:nvSpPr>
          <p:cNvPr id="4" name="Slide Number Placeholder 3"/>
          <p:cNvSpPr>
            <a:spLocks noGrp="1"/>
          </p:cNvSpPr>
          <p:nvPr>
            <p:ph type="sldNum" sz="quarter" idx="5"/>
          </p:nvPr>
        </p:nvSpPr>
        <p:spPr/>
        <p:txBody>
          <a:bodyPr/>
          <a:lstStyle/>
          <a:p>
            <a:fld id="{2277FB74-9486-1A4C-9CBE-E12FE1555164}" type="slidenum">
              <a:rPr lang="en-US" smtClean="0"/>
              <a:t>11</a:t>
            </a:fld>
            <a:endParaRPr lang="en-US"/>
          </a:p>
        </p:txBody>
      </p:sp>
    </p:spTree>
    <p:extLst>
      <p:ext uri="{BB962C8B-B14F-4D97-AF65-F5344CB8AC3E}">
        <p14:creationId xmlns:p14="http://schemas.microsoft.com/office/powerpoint/2010/main" val="11218634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CANO</a:t>
            </a:r>
          </a:p>
        </p:txBody>
      </p:sp>
      <p:sp>
        <p:nvSpPr>
          <p:cNvPr id="4" name="Slide Number Placeholder 3"/>
          <p:cNvSpPr>
            <a:spLocks noGrp="1"/>
          </p:cNvSpPr>
          <p:nvPr>
            <p:ph type="sldNum" sz="quarter" idx="5"/>
          </p:nvPr>
        </p:nvSpPr>
        <p:spPr/>
        <p:txBody>
          <a:bodyPr/>
          <a:lstStyle/>
          <a:p>
            <a:fld id="{2277FB74-9486-1A4C-9CBE-E12FE1555164}" type="slidenum">
              <a:rPr lang="en-US" smtClean="0"/>
              <a:t>12</a:t>
            </a:fld>
            <a:endParaRPr lang="en-US"/>
          </a:p>
        </p:txBody>
      </p:sp>
    </p:spTree>
    <p:extLst>
      <p:ext uri="{BB962C8B-B14F-4D97-AF65-F5344CB8AC3E}">
        <p14:creationId xmlns:p14="http://schemas.microsoft.com/office/powerpoint/2010/main" val="25116313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CANO</a:t>
            </a:r>
          </a:p>
          <a:p>
            <a:endParaRPr lang="en-US" dirty="0"/>
          </a:p>
        </p:txBody>
      </p:sp>
      <p:sp>
        <p:nvSpPr>
          <p:cNvPr id="4" name="Slide Number Placeholder 3"/>
          <p:cNvSpPr>
            <a:spLocks noGrp="1"/>
          </p:cNvSpPr>
          <p:nvPr>
            <p:ph type="sldNum" sz="quarter" idx="5"/>
          </p:nvPr>
        </p:nvSpPr>
        <p:spPr/>
        <p:txBody>
          <a:bodyPr/>
          <a:lstStyle/>
          <a:p>
            <a:fld id="{2277FB74-9486-1A4C-9CBE-E12FE1555164}" type="slidenum">
              <a:rPr lang="en-US" smtClean="0"/>
              <a:t>13</a:t>
            </a:fld>
            <a:endParaRPr lang="en-US"/>
          </a:p>
        </p:txBody>
      </p:sp>
    </p:spTree>
    <p:extLst>
      <p:ext uri="{BB962C8B-B14F-4D97-AF65-F5344CB8AC3E}">
        <p14:creationId xmlns:p14="http://schemas.microsoft.com/office/powerpoint/2010/main" val="12996889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CANO</a:t>
            </a:r>
          </a:p>
          <a:p>
            <a:endParaRPr lang="en-US" dirty="0"/>
          </a:p>
        </p:txBody>
      </p:sp>
      <p:sp>
        <p:nvSpPr>
          <p:cNvPr id="4" name="Slide Number Placeholder 3"/>
          <p:cNvSpPr>
            <a:spLocks noGrp="1"/>
          </p:cNvSpPr>
          <p:nvPr>
            <p:ph type="sldNum" sz="quarter" idx="5"/>
          </p:nvPr>
        </p:nvSpPr>
        <p:spPr/>
        <p:txBody>
          <a:bodyPr/>
          <a:lstStyle/>
          <a:p>
            <a:fld id="{2277FB74-9486-1A4C-9CBE-E12FE1555164}" type="slidenum">
              <a:rPr lang="en-US" smtClean="0"/>
              <a:t>14</a:t>
            </a:fld>
            <a:endParaRPr lang="en-US"/>
          </a:p>
        </p:txBody>
      </p:sp>
    </p:spTree>
    <p:extLst>
      <p:ext uri="{BB962C8B-B14F-4D97-AF65-F5344CB8AC3E}">
        <p14:creationId xmlns:p14="http://schemas.microsoft.com/office/powerpoint/2010/main" val="30786664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CANO</a:t>
            </a:r>
          </a:p>
          <a:p>
            <a:endParaRPr lang="en-US" dirty="0"/>
          </a:p>
        </p:txBody>
      </p:sp>
      <p:sp>
        <p:nvSpPr>
          <p:cNvPr id="4" name="Slide Number Placeholder 3"/>
          <p:cNvSpPr>
            <a:spLocks noGrp="1"/>
          </p:cNvSpPr>
          <p:nvPr>
            <p:ph type="sldNum" sz="quarter" idx="5"/>
          </p:nvPr>
        </p:nvSpPr>
        <p:spPr/>
        <p:txBody>
          <a:bodyPr/>
          <a:lstStyle/>
          <a:p>
            <a:fld id="{2277FB74-9486-1A4C-9CBE-E12FE1555164}" type="slidenum">
              <a:rPr lang="en-US" smtClean="0"/>
              <a:t>15</a:t>
            </a:fld>
            <a:endParaRPr lang="en-US"/>
          </a:p>
        </p:txBody>
      </p:sp>
    </p:spTree>
    <p:extLst>
      <p:ext uri="{BB962C8B-B14F-4D97-AF65-F5344CB8AC3E}">
        <p14:creationId xmlns:p14="http://schemas.microsoft.com/office/powerpoint/2010/main" val="3373377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CANO</a:t>
            </a:r>
          </a:p>
          <a:p>
            <a:endParaRPr lang="en-US" dirty="0"/>
          </a:p>
        </p:txBody>
      </p:sp>
      <p:sp>
        <p:nvSpPr>
          <p:cNvPr id="4" name="Slide Number Placeholder 3"/>
          <p:cNvSpPr>
            <a:spLocks noGrp="1"/>
          </p:cNvSpPr>
          <p:nvPr>
            <p:ph type="sldNum" sz="quarter" idx="5"/>
          </p:nvPr>
        </p:nvSpPr>
        <p:spPr/>
        <p:txBody>
          <a:bodyPr/>
          <a:lstStyle/>
          <a:p>
            <a:fld id="{2277FB74-9486-1A4C-9CBE-E12FE1555164}" type="slidenum">
              <a:rPr lang="en-US" smtClean="0"/>
              <a:t>16</a:t>
            </a:fld>
            <a:endParaRPr lang="en-US"/>
          </a:p>
        </p:txBody>
      </p:sp>
    </p:spTree>
    <p:extLst>
      <p:ext uri="{BB962C8B-B14F-4D97-AF65-F5344CB8AC3E}">
        <p14:creationId xmlns:p14="http://schemas.microsoft.com/office/powerpoint/2010/main" val="1713772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CANO</a:t>
            </a:r>
          </a:p>
          <a:p>
            <a:endParaRPr lang="en-US" dirty="0"/>
          </a:p>
        </p:txBody>
      </p:sp>
      <p:sp>
        <p:nvSpPr>
          <p:cNvPr id="4" name="Slide Number Placeholder 3"/>
          <p:cNvSpPr>
            <a:spLocks noGrp="1"/>
          </p:cNvSpPr>
          <p:nvPr>
            <p:ph type="sldNum" sz="quarter" idx="5"/>
          </p:nvPr>
        </p:nvSpPr>
        <p:spPr/>
        <p:txBody>
          <a:bodyPr/>
          <a:lstStyle/>
          <a:p>
            <a:fld id="{2277FB74-9486-1A4C-9CBE-E12FE1555164}" type="slidenum">
              <a:rPr lang="en-US" smtClean="0"/>
              <a:t>17</a:t>
            </a:fld>
            <a:endParaRPr lang="en-US"/>
          </a:p>
        </p:txBody>
      </p:sp>
    </p:spTree>
    <p:extLst>
      <p:ext uri="{BB962C8B-B14F-4D97-AF65-F5344CB8AC3E}">
        <p14:creationId xmlns:p14="http://schemas.microsoft.com/office/powerpoint/2010/main" val="27439864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STULBERG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People often worry about </a:t>
            </a:r>
            <a:r>
              <a:rPr lang="en-US" baseline="0" dirty="0"/>
              <a:t> patients with psychiatric issues, due to IRB patients not asked why they declined, some spontaneous answers were time, too upset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2277FB74-9486-1A4C-9CBE-E12FE1555164}" type="slidenum">
              <a:rPr lang="en-US" smtClean="0"/>
              <a:t>18</a:t>
            </a:fld>
            <a:endParaRPr lang="en-US"/>
          </a:p>
        </p:txBody>
      </p:sp>
    </p:spTree>
    <p:extLst>
      <p:ext uri="{BB962C8B-B14F-4D97-AF65-F5344CB8AC3E}">
        <p14:creationId xmlns:p14="http://schemas.microsoft.com/office/powerpoint/2010/main" val="31970606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STULBERG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Improved RE time, Satisfaction and preference</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2277FB74-9486-1A4C-9CBE-E12FE1555164}" type="slidenum">
              <a:rPr lang="en-US" smtClean="0"/>
              <a:t>19</a:t>
            </a:fld>
            <a:endParaRPr lang="en-US"/>
          </a:p>
        </p:txBody>
      </p:sp>
    </p:spTree>
    <p:extLst>
      <p:ext uri="{BB962C8B-B14F-4D97-AF65-F5344CB8AC3E}">
        <p14:creationId xmlns:p14="http://schemas.microsoft.com/office/powerpoint/2010/main" val="374857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STULBERG</a:t>
            </a:r>
          </a:p>
          <a:p>
            <a:endParaRPr lang="en-US" dirty="0"/>
          </a:p>
        </p:txBody>
      </p:sp>
      <p:sp>
        <p:nvSpPr>
          <p:cNvPr id="4" name="Slide Number Placeholder 3"/>
          <p:cNvSpPr>
            <a:spLocks noGrp="1"/>
          </p:cNvSpPr>
          <p:nvPr>
            <p:ph type="sldNum" sz="quarter" idx="5"/>
          </p:nvPr>
        </p:nvSpPr>
        <p:spPr/>
        <p:txBody>
          <a:bodyPr/>
          <a:lstStyle/>
          <a:p>
            <a:fld id="{2277FB74-9486-1A4C-9CBE-E12FE1555164}" type="slidenum">
              <a:rPr lang="en-US" smtClean="0"/>
              <a:t>2</a:t>
            </a:fld>
            <a:endParaRPr lang="en-US"/>
          </a:p>
        </p:txBody>
      </p:sp>
    </p:spTree>
    <p:extLst>
      <p:ext uri="{BB962C8B-B14F-4D97-AF65-F5344CB8AC3E}">
        <p14:creationId xmlns:p14="http://schemas.microsoft.com/office/powerpoint/2010/main" val="26388788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STULBERG</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2277FB74-9486-1A4C-9CBE-E12FE1555164}" type="slidenum">
              <a:rPr lang="en-US" smtClean="0"/>
              <a:t>20</a:t>
            </a:fld>
            <a:endParaRPr lang="en-US"/>
          </a:p>
        </p:txBody>
      </p:sp>
    </p:spTree>
    <p:extLst>
      <p:ext uri="{BB962C8B-B14F-4D97-AF65-F5344CB8AC3E}">
        <p14:creationId xmlns:p14="http://schemas.microsoft.com/office/powerpoint/2010/main" val="27843359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STULBERG</a:t>
            </a:r>
            <a:endParaRPr lang="en-US" dirty="0">
              <a:effectLst/>
            </a:endParaRPr>
          </a:p>
          <a:p>
            <a:r>
              <a:rPr lang="en-US" dirty="0"/>
              <a:t>I don’t think Psych does not qualify for primary care exception</a:t>
            </a:r>
          </a:p>
        </p:txBody>
      </p:sp>
      <p:sp>
        <p:nvSpPr>
          <p:cNvPr id="4" name="Slide Number Placeholder 3"/>
          <p:cNvSpPr>
            <a:spLocks noGrp="1"/>
          </p:cNvSpPr>
          <p:nvPr>
            <p:ph type="sldNum" sz="quarter" idx="5"/>
          </p:nvPr>
        </p:nvSpPr>
        <p:spPr/>
        <p:txBody>
          <a:bodyPr/>
          <a:lstStyle/>
          <a:p>
            <a:fld id="{2277FB74-9486-1A4C-9CBE-E12FE1555164}" type="slidenum">
              <a:rPr lang="en-US" smtClean="0"/>
              <a:t>21</a:t>
            </a:fld>
            <a:endParaRPr lang="en-US"/>
          </a:p>
        </p:txBody>
      </p:sp>
    </p:spTree>
    <p:extLst>
      <p:ext uri="{BB962C8B-B14F-4D97-AF65-F5344CB8AC3E}">
        <p14:creationId xmlns:p14="http://schemas.microsoft.com/office/powerpoint/2010/main" val="1047146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Stulberg</a:t>
            </a:r>
          </a:p>
        </p:txBody>
      </p:sp>
      <p:sp>
        <p:nvSpPr>
          <p:cNvPr id="4" name="Slide Number Placeholder 3"/>
          <p:cNvSpPr>
            <a:spLocks noGrp="1"/>
          </p:cNvSpPr>
          <p:nvPr>
            <p:ph type="sldNum" sz="quarter" idx="5"/>
          </p:nvPr>
        </p:nvSpPr>
        <p:spPr/>
        <p:txBody>
          <a:bodyPr/>
          <a:lstStyle/>
          <a:p>
            <a:fld id="{2277FB74-9486-1A4C-9CBE-E12FE1555164}" type="slidenum">
              <a:rPr lang="en-US" smtClean="0"/>
              <a:t>22</a:t>
            </a:fld>
            <a:endParaRPr lang="en-US"/>
          </a:p>
        </p:txBody>
      </p:sp>
    </p:spTree>
    <p:extLst>
      <p:ext uri="{BB962C8B-B14F-4D97-AF65-F5344CB8AC3E}">
        <p14:creationId xmlns:p14="http://schemas.microsoft.com/office/powerpoint/2010/main" val="35448063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STULBERG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Five equal most comfort, one equal most uncomfortable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2277FB74-9486-1A4C-9CBE-E12FE1555164}" type="slidenum">
              <a:rPr lang="en-US" smtClean="0"/>
              <a:t>23</a:t>
            </a:fld>
            <a:endParaRPr lang="en-US"/>
          </a:p>
        </p:txBody>
      </p:sp>
    </p:spTree>
    <p:extLst>
      <p:ext uri="{BB962C8B-B14F-4D97-AF65-F5344CB8AC3E}">
        <p14:creationId xmlns:p14="http://schemas.microsoft.com/office/powerpoint/2010/main" val="14815456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STULBERG</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2277FB74-9486-1A4C-9CBE-E12FE1555164}" type="slidenum">
              <a:rPr lang="en-US" smtClean="0"/>
              <a:t>24</a:t>
            </a:fld>
            <a:endParaRPr lang="en-US"/>
          </a:p>
        </p:txBody>
      </p:sp>
    </p:spTree>
    <p:extLst>
      <p:ext uri="{BB962C8B-B14F-4D97-AF65-F5344CB8AC3E}">
        <p14:creationId xmlns:p14="http://schemas.microsoft.com/office/powerpoint/2010/main" val="36969485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STULBERG</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2277FB74-9486-1A4C-9CBE-E12FE1555164}" type="slidenum">
              <a:rPr lang="en-US" smtClean="0"/>
              <a:t>25</a:t>
            </a:fld>
            <a:endParaRPr lang="en-US"/>
          </a:p>
        </p:txBody>
      </p:sp>
    </p:spTree>
    <p:extLst>
      <p:ext uri="{BB962C8B-B14F-4D97-AF65-F5344CB8AC3E}">
        <p14:creationId xmlns:p14="http://schemas.microsoft.com/office/powerpoint/2010/main" val="21108217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STULBERG</a:t>
            </a: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 many people are feeling stressed by time requirements/demands?</a:t>
            </a:r>
          </a:p>
          <a:p>
            <a:endParaRPr lang="en-US" dirty="0"/>
          </a:p>
        </p:txBody>
      </p:sp>
      <p:sp>
        <p:nvSpPr>
          <p:cNvPr id="4" name="Slide Number Placeholder 3"/>
          <p:cNvSpPr>
            <a:spLocks noGrp="1"/>
          </p:cNvSpPr>
          <p:nvPr>
            <p:ph type="sldNum" sz="quarter" idx="5"/>
          </p:nvPr>
        </p:nvSpPr>
        <p:spPr/>
        <p:txBody>
          <a:bodyPr/>
          <a:lstStyle/>
          <a:p>
            <a:fld id="{2277FB74-9486-1A4C-9CBE-E12FE1555164}" type="slidenum">
              <a:rPr lang="en-US" smtClean="0"/>
              <a:t>26</a:t>
            </a:fld>
            <a:endParaRPr lang="en-US"/>
          </a:p>
        </p:txBody>
      </p:sp>
    </p:spTree>
    <p:extLst>
      <p:ext uri="{BB962C8B-B14F-4D97-AF65-F5344CB8AC3E}">
        <p14:creationId xmlns:p14="http://schemas.microsoft.com/office/powerpoint/2010/main" val="7228990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STULBERG</a:t>
            </a: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Cuba Gooding Jr. to Tom Cruise in Jerry Maguire: Show Me The Money!</a:t>
            </a:r>
            <a:endParaRPr lang="en-US" dirty="0"/>
          </a:p>
          <a:p>
            <a:endParaRPr lang="en-US" dirty="0"/>
          </a:p>
        </p:txBody>
      </p:sp>
      <p:sp>
        <p:nvSpPr>
          <p:cNvPr id="4" name="Slide Number Placeholder 3"/>
          <p:cNvSpPr>
            <a:spLocks noGrp="1"/>
          </p:cNvSpPr>
          <p:nvPr>
            <p:ph type="sldNum" sz="quarter" idx="5"/>
          </p:nvPr>
        </p:nvSpPr>
        <p:spPr/>
        <p:txBody>
          <a:bodyPr/>
          <a:lstStyle/>
          <a:p>
            <a:fld id="{2277FB74-9486-1A4C-9CBE-E12FE1555164}" type="slidenum">
              <a:rPr lang="en-US" smtClean="0"/>
              <a:t>27</a:t>
            </a:fld>
            <a:endParaRPr lang="en-US"/>
          </a:p>
        </p:txBody>
      </p:sp>
    </p:spTree>
    <p:extLst>
      <p:ext uri="{BB962C8B-B14F-4D97-AF65-F5344CB8AC3E}">
        <p14:creationId xmlns:p14="http://schemas.microsoft.com/office/powerpoint/2010/main" val="3686383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STULBERG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Given that it is reported that precepting a medical student adds on average 1.23 hours to the workday for a physician, PIPP can significantly reduce the added time burden.13  - </a:t>
            </a:r>
            <a:r>
              <a:rPr lang="en-US" sz="1200" b="1" i="0" u="none" strike="noStrike" kern="1200" baseline="0" dirty="0">
                <a:solidFill>
                  <a:schemeClr val="tx1"/>
                </a:solidFill>
                <a:latin typeface="+mn-lt"/>
                <a:ea typeface="+mn-ea"/>
                <a:cs typeface="+mn-cs"/>
              </a:rPr>
              <a:t>Should be smiling</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2277FB74-9486-1A4C-9CBE-E12FE1555164}" type="slidenum">
              <a:rPr lang="en-US" smtClean="0"/>
              <a:t>28</a:t>
            </a:fld>
            <a:endParaRPr lang="en-US"/>
          </a:p>
        </p:txBody>
      </p:sp>
    </p:spTree>
    <p:extLst>
      <p:ext uri="{BB962C8B-B14F-4D97-AF65-F5344CB8AC3E}">
        <p14:creationId xmlns:p14="http://schemas.microsoft.com/office/powerpoint/2010/main" val="38719219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latinLnBrk="0" hangingPunct="1"/>
            <a:r>
              <a:rPr lang="en-US" sz="1200" kern="1200" dirty="0">
                <a:solidFill>
                  <a:schemeClr val="tx1"/>
                </a:solidFill>
                <a:effectLst/>
                <a:latin typeface="+mn-lt"/>
                <a:ea typeface="+mn-ea"/>
                <a:cs typeface="+mn-cs"/>
              </a:rPr>
              <a:t>STULBERG</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2277FB74-9486-1A4C-9CBE-E12FE1555164}" type="slidenum">
              <a:rPr lang="en-US" smtClean="0"/>
              <a:t>29</a:t>
            </a:fld>
            <a:endParaRPr lang="en-US"/>
          </a:p>
        </p:txBody>
      </p:sp>
    </p:spTree>
    <p:extLst>
      <p:ext uri="{BB962C8B-B14F-4D97-AF65-F5344CB8AC3E}">
        <p14:creationId xmlns:p14="http://schemas.microsoft.com/office/powerpoint/2010/main" val="16585164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STULBERG</a:t>
            </a:r>
          </a:p>
          <a:p>
            <a:endParaRPr lang="en-US" dirty="0"/>
          </a:p>
        </p:txBody>
      </p:sp>
      <p:sp>
        <p:nvSpPr>
          <p:cNvPr id="4" name="Slide Number Placeholder 3"/>
          <p:cNvSpPr>
            <a:spLocks noGrp="1"/>
          </p:cNvSpPr>
          <p:nvPr>
            <p:ph type="sldNum" sz="quarter" idx="5"/>
          </p:nvPr>
        </p:nvSpPr>
        <p:spPr/>
        <p:txBody>
          <a:bodyPr/>
          <a:lstStyle/>
          <a:p>
            <a:fld id="{2277FB74-9486-1A4C-9CBE-E12FE1555164}" type="slidenum">
              <a:rPr lang="en-US" smtClean="0"/>
              <a:t>3</a:t>
            </a:fld>
            <a:endParaRPr lang="en-US"/>
          </a:p>
        </p:txBody>
      </p:sp>
    </p:spTree>
    <p:extLst>
      <p:ext uri="{BB962C8B-B14F-4D97-AF65-F5344CB8AC3E}">
        <p14:creationId xmlns:p14="http://schemas.microsoft.com/office/powerpoint/2010/main" val="15433665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CANO</a:t>
            </a:r>
            <a:endParaRPr lang="en-US" dirty="0">
              <a:effectLst/>
            </a:endParaRPr>
          </a:p>
          <a:p>
            <a:r>
              <a:rPr lang="en-US" dirty="0"/>
              <a:t>Participants noted that OERPs enhanced patient care by improving quality of care through verification and correction of resident findings, increasing patient-centeredness, increasing the transparency of the precepting process, and highlighting the resident as the primary provider.</a:t>
            </a:r>
          </a:p>
        </p:txBody>
      </p:sp>
      <p:sp>
        <p:nvSpPr>
          <p:cNvPr id="4" name="Slide Number Placeholder 3"/>
          <p:cNvSpPr>
            <a:spLocks noGrp="1"/>
          </p:cNvSpPr>
          <p:nvPr>
            <p:ph type="sldNum" sz="quarter" idx="5"/>
          </p:nvPr>
        </p:nvSpPr>
        <p:spPr/>
        <p:txBody>
          <a:bodyPr/>
          <a:lstStyle/>
          <a:p>
            <a:fld id="{2277FB74-9486-1A4C-9CBE-E12FE1555164}" type="slidenum">
              <a:rPr lang="en-US" smtClean="0"/>
              <a:t>30</a:t>
            </a:fld>
            <a:endParaRPr lang="en-US"/>
          </a:p>
        </p:txBody>
      </p:sp>
    </p:spTree>
    <p:extLst>
      <p:ext uri="{BB962C8B-B14F-4D97-AF65-F5344CB8AC3E}">
        <p14:creationId xmlns:p14="http://schemas.microsoft.com/office/powerpoint/2010/main" val="11384793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CANO</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2277FB74-9486-1A4C-9CBE-E12FE1555164}" type="slidenum">
              <a:rPr lang="en-US" smtClean="0"/>
              <a:t>31</a:t>
            </a:fld>
            <a:endParaRPr lang="en-US"/>
          </a:p>
        </p:txBody>
      </p:sp>
    </p:spTree>
    <p:extLst>
      <p:ext uri="{BB962C8B-B14F-4D97-AF65-F5344CB8AC3E}">
        <p14:creationId xmlns:p14="http://schemas.microsoft.com/office/powerpoint/2010/main" val="32212037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CANO</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2277FB74-9486-1A4C-9CBE-E12FE1555164}" type="slidenum">
              <a:rPr lang="en-US" smtClean="0"/>
              <a:t>32</a:t>
            </a:fld>
            <a:endParaRPr lang="en-US"/>
          </a:p>
        </p:txBody>
      </p:sp>
    </p:spTree>
    <p:extLst>
      <p:ext uri="{BB962C8B-B14F-4D97-AF65-F5344CB8AC3E}">
        <p14:creationId xmlns:p14="http://schemas.microsoft.com/office/powerpoint/2010/main" val="3577880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CANO</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2277FB74-9486-1A4C-9CBE-E12FE1555164}" type="slidenum">
              <a:rPr lang="en-US" smtClean="0"/>
              <a:t>33</a:t>
            </a:fld>
            <a:endParaRPr lang="en-US"/>
          </a:p>
        </p:txBody>
      </p:sp>
    </p:spTree>
    <p:extLst>
      <p:ext uri="{BB962C8B-B14F-4D97-AF65-F5344CB8AC3E}">
        <p14:creationId xmlns:p14="http://schemas.microsoft.com/office/powerpoint/2010/main" val="34243430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CANO</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2277FB74-9486-1A4C-9CBE-E12FE1555164}" type="slidenum">
              <a:rPr lang="en-US" smtClean="0"/>
              <a:t>34</a:t>
            </a:fld>
            <a:endParaRPr lang="en-US"/>
          </a:p>
        </p:txBody>
      </p:sp>
    </p:spTree>
    <p:extLst>
      <p:ext uri="{BB962C8B-B14F-4D97-AF65-F5344CB8AC3E}">
        <p14:creationId xmlns:p14="http://schemas.microsoft.com/office/powerpoint/2010/main" val="24809961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CANO?</a:t>
            </a:r>
          </a:p>
        </p:txBody>
      </p:sp>
      <p:sp>
        <p:nvSpPr>
          <p:cNvPr id="4" name="Slide Number Placeholder 3"/>
          <p:cNvSpPr>
            <a:spLocks noGrp="1"/>
          </p:cNvSpPr>
          <p:nvPr>
            <p:ph type="sldNum" sz="quarter" idx="5"/>
          </p:nvPr>
        </p:nvSpPr>
        <p:spPr/>
        <p:txBody>
          <a:bodyPr/>
          <a:lstStyle/>
          <a:p>
            <a:fld id="{2277FB74-9486-1A4C-9CBE-E12FE1555164}" type="slidenum">
              <a:rPr lang="en-US" smtClean="0"/>
              <a:t>35</a:t>
            </a:fld>
            <a:endParaRPr lang="en-US"/>
          </a:p>
        </p:txBody>
      </p:sp>
    </p:spTree>
    <p:extLst>
      <p:ext uri="{BB962C8B-B14F-4D97-AF65-F5344CB8AC3E}">
        <p14:creationId xmlns:p14="http://schemas.microsoft.com/office/powerpoint/2010/main" val="20858995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STULBERG</a:t>
            </a:r>
            <a:endParaRPr lang="en-US" dirty="0"/>
          </a:p>
        </p:txBody>
      </p:sp>
      <p:sp>
        <p:nvSpPr>
          <p:cNvPr id="4" name="Slide Number Placeholder 3"/>
          <p:cNvSpPr>
            <a:spLocks noGrp="1"/>
          </p:cNvSpPr>
          <p:nvPr>
            <p:ph type="sldNum" sz="quarter" idx="5"/>
          </p:nvPr>
        </p:nvSpPr>
        <p:spPr/>
        <p:txBody>
          <a:bodyPr/>
          <a:lstStyle/>
          <a:p>
            <a:fld id="{2277FB74-9486-1A4C-9CBE-E12FE1555164}" type="slidenum">
              <a:rPr lang="en-US" smtClean="0"/>
              <a:t>36</a:t>
            </a:fld>
            <a:endParaRPr lang="en-US"/>
          </a:p>
        </p:txBody>
      </p:sp>
    </p:spTree>
    <p:extLst>
      <p:ext uri="{BB962C8B-B14F-4D97-AF65-F5344CB8AC3E}">
        <p14:creationId xmlns:p14="http://schemas.microsoft.com/office/powerpoint/2010/main" val="22703895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STULBERG</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2277FB74-9486-1A4C-9CBE-E12FE1555164}" type="slidenum">
              <a:rPr lang="en-US" smtClean="0"/>
              <a:t>37</a:t>
            </a:fld>
            <a:endParaRPr lang="en-US"/>
          </a:p>
        </p:txBody>
      </p:sp>
    </p:spTree>
    <p:extLst>
      <p:ext uri="{BB962C8B-B14F-4D97-AF65-F5344CB8AC3E}">
        <p14:creationId xmlns:p14="http://schemas.microsoft.com/office/powerpoint/2010/main" val="11083404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STULBERG</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2277FB74-9486-1A4C-9CBE-E12FE1555164}" type="slidenum">
              <a:rPr lang="en-US" smtClean="0"/>
              <a:t>38</a:t>
            </a:fld>
            <a:endParaRPr lang="en-US"/>
          </a:p>
        </p:txBody>
      </p:sp>
    </p:spTree>
    <p:extLst>
      <p:ext uri="{BB962C8B-B14F-4D97-AF65-F5344CB8AC3E}">
        <p14:creationId xmlns:p14="http://schemas.microsoft.com/office/powerpoint/2010/main" val="9045186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STULBERG</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2277FB74-9486-1A4C-9CBE-E12FE1555164}" type="slidenum">
              <a:rPr lang="en-US" smtClean="0"/>
              <a:t>39</a:t>
            </a:fld>
            <a:endParaRPr lang="en-US"/>
          </a:p>
        </p:txBody>
      </p:sp>
    </p:spTree>
    <p:extLst>
      <p:ext uri="{BB962C8B-B14F-4D97-AF65-F5344CB8AC3E}">
        <p14:creationId xmlns:p14="http://schemas.microsoft.com/office/powerpoint/2010/main" val="18145165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CANO</a:t>
            </a:r>
          </a:p>
        </p:txBody>
      </p:sp>
      <p:sp>
        <p:nvSpPr>
          <p:cNvPr id="4" name="Slide Number Placeholder 3"/>
          <p:cNvSpPr>
            <a:spLocks noGrp="1"/>
          </p:cNvSpPr>
          <p:nvPr>
            <p:ph type="sldNum" sz="quarter" idx="5"/>
          </p:nvPr>
        </p:nvSpPr>
        <p:spPr/>
        <p:txBody>
          <a:bodyPr/>
          <a:lstStyle/>
          <a:p>
            <a:fld id="{2277FB74-9486-1A4C-9CBE-E12FE1555164}" type="slidenum">
              <a:rPr lang="en-US" smtClean="0"/>
              <a:t>4</a:t>
            </a:fld>
            <a:endParaRPr lang="en-US"/>
          </a:p>
        </p:txBody>
      </p:sp>
    </p:spTree>
    <p:extLst>
      <p:ext uri="{BB962C8B-B14F-4D97-AF65-F5344CB8AC3E}">
        <p14:creationId xmlns:p14="http://schemas.microsoft.com/office/powerpoint/2010/main" val="1898686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STULBERG</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2277FB74-9486-1A4C-9CBE-E12FE1555164}" type="slidenum">
              <a:rPr lang="en-US" smtClean="0"/>
              <a:t>40</a:t>
            </a:fld>
            <a:endParaRPr lang="en-US"/>
          </a:p>
        </p:txBody>
      </p:sp>
    </p:spTree>
    <p:extLst>
      <p:ext uri="{BB962C8B-B14F-4D97-AF65-F5344CB8AC3E}">
        <p14:creationId xmlns:p14="http://schemas.microsoft.com/office/powerpoint/2010/main" val="11276966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STULBERG</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2277FB74-9486-1A4C-9CBE-E12FE1555164}" type="slidenum">
              <a:rPr lang="en-US" smtClean="0"/>
              <a:t>41</a:t>
            </a:fld>
            <a:endParaRPr lang="en-US"/>
          </a:p>
        </p:txBody>
      </p:sp>
    </p:spTree>
    <p:extLst>
      <p:ext uri="{BB962C8B-B14F-4D97-AF65-F5344CB8AC3E}">
        <p14:creationId xmlns:p14="http://schemas.microsoft.com/office/powerpoint/2010/main" val="28675076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STULBERG</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2277FB74-9486-1A4C-9CBE-E12FE1555164}" type="slidenum">
              <a:rPr lang="en-US" smtClean="0"/>
              <a:t>42</a:t>
            </a:fld>
            <a:endParaRPr lang="en-US"/>
          </a:p>
        </p:txBody>
      </p:sp>
    </p:spTree>
    <p:extLst>
      <p:ext uri="{BB962C8B-B14F-4D97-AF65-F5344CB8AC3E}">
        <p14:creationId xmlns:p14="http://schemas.microsoft.com/office/powerpoint/2010/main" val="211544925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CANO</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2277FB74-9486-1A4C-9CBE-E12FE1555164}" type="slidenum">
              <a:rPr lang="en-US" smtClean="0"/>
              <a:t>43</a:t>
            </a:fld>
            <a:endParaRPr lang="en-US"/>
          </a:p>
        </p:txBody>
      </p:sp>
    </p:spTree>
    <p:extLst>
      <p:ext uri="{BB962C8B-B14F-4D97-AF65-F5344CB8AC3E}">
        <p14:creationId xmlns:p14="http://schemas.microsoft.com/office/powerpoint/2010/main" val="70982176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CANO</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2277FB74-9486-1A4C-9CBE-E12FE1555164}" type="slidenum">
              <a:rPr lang="en-US" smtClean="0"/>
              <a:t>44</a:t>
            </a:fld>
            <a:endParaRPr lang="en-US"/>
          </a:p>
        </p:txBody>
      </p:sp>
    </p:spTree>
    <p:extLst>
      <p:ext uri="{BB962C8B-B14F-4D97-AF65-F5344CB8AC3E}">
        <p14:creationId xmlns:p14="http://schemas.microsoft.com/office/powerpoint/2010/main" val="249881797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CANO</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2277FB74-9486-1A4C-9CBE-E12FE1555164}" type="slidenum">
              <a:rPr lang="en-US" smtClean="0"/>
              <a:t>45</a:t>
            </a:fld>
            <a:endParaRPr lang="en-US"/>
          </a:p>
        </p:txBody>
      </p:sp>
    </p:spTree>
    <p:extLst>
      <p:ext uri="{BB962C8B-B14F-4D97-AF65-F5344CB8AC3E}">
        <p14:creationId xmlns:p14="http://schemas.microsoft.com/office/powerpoint/2010/main" val="289655796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CANO</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2277FB74-9486-1A4C-9CBE-E12FE1555164}" type="slidenum">
              <a:rPr lang="en-US" smtClean="0"/>
              <a:t>46</a:t>
            </a:fld>
            <a:endParaRPr lang="en-US"/>
          </a:p>
        </p:txBody>
      </p:sp>
    </p:spTree>
    <p:extLst>
      <p:ext uri="{BB962C8B-B14F-4D97-AF65-F5344CB8AC3E}">
        <p14:creationId xmlns:p14="http://schemas.microsoft.com/office/powerpoint/2010/main" val="10409647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CANO</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2277FB74-9486-1A4C-9CBE-E12FE1555164}" type="slidenum">
              <a:rPr lang="en-US" smtClean="0"/>
              <a:t>5</a:t>
            </a:fld>
            <a:endParaRPr lang="en-US"/>
          </a:p>
        </p:txBody>
      </p:sp>
    </p:spTree>
    <p:extLst>
      <p:ext uri="{BB962C8B-B14F-4D97-AF65-F5344CB8AC3E}">
        <p14:creationId xmlns:p14="http://schemas.microsoft.com/office/powerpoint/2010/main" val="36854448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CANO</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2277FB74-9486-1A4C-9CBE-E12FE1555164}" type="slidenum">
              <a:rPr lang="en-US" smtClean="0"/>
              <a:t>6</a:t>
            </a:fld>
            <a:endParaRPr lang="en-US"/>
          </a:p>
        </p:txBody>
      </p:sp>
    </p:spTree>
    <p:extLst>
      <p:ext uri="{BB962C8B-B14F-4D97-AF65-F5344CB8AC3E}">
        <p14:creationId xmlns:p14="http://schemas.microsoft.com/office/powerpoint/2010/main" val="19226329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STULBERG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Bit of a new experience for some learners.  If faculty not required to see the patient, for example level III or less visits then the resident acts on autopilot and seems to be the Dr. without needing the attending</a:t>
            </a:r>
          </a:p>
          <a:p>
            <a:endParaRPr lang="en-US" dirty="0"/>
          </a:p>
        </p:txBody>
      </p:sp>
      <p:sp>
        <p:nvSpPr>
          <p:cNvPr id="4" name="Slide Number Placeholder 3"/>
          <p:cNvSpPr>
            <a:spLocks noGrp="1"/>
          </p:cNvSpPr>
          <p:nvPr>
            <p:ph type="sldNum" sz="quarter" idx="5"/>
          </p:nvPr>
        </p:nvSpPr>
        <p:spPr/>
        <p:txBody>
          <a:bodyPr/>
          <a:lstStyle/>
          <a:p>
            <a:fld id="{2277FB74-9486-1A4C-9CBE-E12FE1555164}" type="slidenum">
              <a:rPr lang="en-US" smtClean="0"/>
              <a:t>7</a:t>
            </a:fld>
            <a:endParaRPr lang="en-US"/>
          </a:p>
        </p:txBody>
      </p:sp>
    </p:spTree>
    <p:extLst>
      <p:ext uri="{BB962C8B-B14F-4D97-AF65-F5344CB8AC3E}">
        <p14:creationId xmlns:p14="http://schemas.microsoft.com/office/powerpoint/2010/main" val="2964064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STULBERG</a:t>
            </a:r>
          </a:p>
          <a:p>
            <a:endParaRPr lang="en-US" dirty="0"/>
          </a:p>
        </p:txBody>
      </p:sp>
      <p:sp>
        <p:nvSpPr>
          <p:cNvPr id="4" name="Slide Number Placeholder 3"/>
          <p:cNvSpPr>
            <a:spLocks noGrp="1"/>
          </p:cNvSpPr>
          <p:nvPr>
            <p:ph type="sldNum" sz="quarter" idx="5"/>
          </p:nvPr>
        </p:nvSpPr>
        <p:spPr/>
        <p:txBody>
          <a:bodyPr/>
          <a:lstStyle/>
          <a:p>
            <a:fld id="{2277FB74-9486-1A4C-9CBE-E12FE1555164}" type="slidenum">
              <a:rPr lang="en-US" smtClean="0"/>
              <a:t>8</a:t>
            </a:fld>
            <a:endParaRPr lang="en-US"/>
          </a:p>
        </p:txBody>
      </p:sp>
    </p:spTree>
    <p:extLst>
      <p:ext uri="{BB962C8B-B14F-4D97-AF65-F5344CB8AC3E}">
        <p14:creationId xmlns:p14="http://schemas.microsoft.com/office/powerpoint/2010/main" val="24816592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STULBERG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Bit of a new experience for some learners.  If faculty not required to see the patient, for example level III or less visits then the resident acts on autopilot and seems to be the Dr. without needing the attending</a:t>
            </a:r>
          </a:p>
          <a:p>
            <a:endParaRPr lang="en-US" dirty="0"/>
          </a:p>
        </p:txBody>
      </p:sp>
      <p:sp>
        <p:nvSpPr>
          <p:cNvPr id="4" name="Slide Number Placeholder 3"/>
          <p:cNvSpPr>
            <a:spLocks noGrp="1"/>
          </p:cNvSpPr>
          <p:nvPr>
            <p:ph type="sldNum" sz="quarter" idx="5"/>
          </p:nvPr>
        </p:nvSpPr>
        <p:spPr/>
        <p:txBody>
          <a:bodyPr/>
          <a:lstStyle/>
          <a:p>
            <a:fld id="{2277FB74-9486-1A4C-9CBE-E12FE1555164}" type="slidenum">
              <a:rPr lang="en-US" smtClean="0"/>
              <a:t>9</a:t>
            </a:fld>
            <a:endParaRPr lang="en-US"/>
          </a:p>
        </p:txBody>
      </p:sp>
    </p:spTree>
    <p:extLst>
      <p:ext uri="{BB962C8B-B14F-4D97-AF65-F5344CB8AC3E}">
        <p14:creationId xmlns:p14="http://schemas.microsoft.com/office/powerpoint/2010/main" val="35595910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655FE7-DE3D-4978-BFE2-5F0F869F5A7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2801" y="6155372"/>
            <a:ext cx="2621081" cy="640080"/>
          </a:xfrm>
          <a:prstGeom prst="rect">
            <a:avLst/>
          </a:prstGeom>
        </p:spPr>
      </p:pic>
    </p:spTree>
    <p:extLst>
      <p:ext uri="{BB962C8B-B14F-4D97-AF65-F5344CB8AC3E}">
        <p14:creationId xmlns:p14="http://schemas.microsoft.com/office/powerpoint/2010/main" val="23864022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06F067-49E8-4916-B903-5F41B3CDBA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2801" y="6155372"/>
            <a:ext cx="2621081" cy="640080"/>
          </a:xfrm>
          <a:prstGeom prst="rect">
            <a:avLst/>
          </a:prstGeom>
        </p:spPr>
      </p:pic>
    </p:spTree>
    <p:extLst>
      <p:ext uri="{BB962C8B-B14F-4D97-AF65-F5344CB8AC3E}">
        <p14:creationId xmlns:p14="http://schemas.microsoft.com/office/powerpoint/2010/main" val="37138680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9BA34-093F-504C-ADD1-F56787E15923}"/>
              </a:ext>
            </a:extLst>
          </p:cNvPr>
          <p:cNvSpPr>
            <a:spLocks noGrp="1"/>
          </p:cNvSpPr>
          <p:nvPr>
            <p:ph type="ctrTitle"/>
          </p:nvPr>
        </p:nvSpPr>
        <p:spPr>
          <a:xfrm>
            <a:off x="1143000" y="1122363"/>
            <a:ext cx="6858000" cy="2387600"/>
          </a:xfrm>
        </p:spPr>
        <p:txBody>
          <a:bodyPr anchor="t"/>
          <a:lstStyle>
            <a:lvl1pPr algn="ctr">
              <a:defRPr sz="3600">
                <a:solidFill>
                  <a:schemeClr val="tx2"/>
                </a:solidFill>
              </a:defRPr>
            </a:lvl1pPr>
          </a:lstStyle>
          <a:p>
            <a:r>
              <a:rPr lang="en-US" dirty="0"/>
              <a:t>Click to edit Master title style</a:t>
            </a:r>
          </a:p>
        </p:txBody>
      </p:sp>
      <p:sp>
        <p:nvSpPr>
          <p:cNvPr id="3" name="Subtitle 2">
            <a:extLst>
              <a:ext uri="{FF2B5EF4-FFF2-40B4-BE49-F238E27FC236}">
                <a16:creationId xmlns:a16="http://schemas.microsoft.com/office/drawing/2014/main" id="{4AB0CCCA-56CB-B940-BE41-08C5DED2E116}"/>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Slide Number Placeholder 5">
            <a:extLst>
              <a:ext uri="{FF2B5EF4-FFF2-40B4-BE49-F238E27FC236}">
                <a16:creationId xmlns:a16="http://schemas.microsoft.com/office/drawing/2014/main" id="{A81329B4-58A2-614C-8C32-F6EBA0E1B083}"/>
              </a:ext>
            </a:extLst>
          </p:cNvPr>
          <p:cNvSpPr>
            <a:spLocks noGrp="1"/>
          </p:cNvSpPr>
          <p:nvPr>
            <p:ph type="sldNum" sz="quarter" idx="4"/>
          </p:nvPr>
        </p:nvSpPr>
        <p:spPr>
          <a:xfrm>
            <a:off x="126724" y="6629400"/>
            <a:ext cx="2057400" cy="228600"/>
          </a:xfrm>
          <a:prstGeom prst="rect">
            <a:avLst/>
          </a:prstGeom>
        </p:spPr>
        <p:txBody>
          <a:bodyPr vert="horz" lIns="91440" tIns="45720" rIns="91440" bIns="45720" rtlCol="0" anchor="ctr"/>
          <a:lstStyle>
            <a:lvl1pPr algn="l">
              <a:defRPr sz="1200">
                <a:solidFill>
                  <a:schemeClr val="accent1"/>
                </a:solidFill>
              </a:defRPr>
            </a:lvl1pPr>
          </a:lstStyle>
          <a:p>
            <a:fld id="{C76F940A-561E-9140-BC44-2106D7736B52}" type="slidenum">
              <a:rPr lang="en-US" smtClean="0"/>
              <a:pPr/>
              <a:t>‹#›</a:t>
            </a:fld>
            <a:endParaRPr lang="en-US" dirty="0"/>
          </a:p>
        </p:txBody>
      </p:sp>
    </p:spTree>
    <p:extLst>
      <p:ext uri="{BB962C8B-B14F-4D97-AF65-F5344CB8AC3E}">
        <p14:creationId xmlns:p14="http://schemas.microsoft.com/office/powerpoint/2010/main" val="32120825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30476-3111-794A-80ED-7AFAEE05E432}"/>
              </a:ext>
            </a:extLst>
          </p:cNvPr>
          <p:cNvSpPr>
            <a:spLocks noGrp="1"/>
          </p:cNvSpPr>
          <p:nvPr>
            <p:ph type="title"/>
          </p:nvPr>
        </p:nvSpPr>
        <p:spPr/>
        <p:txBody>
          <a:bodyPr/>
          <a:lstStyle>
            <a:lvl1pPr>
              <a:defRPr sz="3600">
                <a:solidFill>
                  <a:schemeClr val="tx2"/>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804E67A8-BF98-0C41-9BF4-8434D328D2B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F0A41F35-365A-534F-9E38-524F700B4D82}"/>
              </a:ext>
            </a:extLst>
          </p:cNvPr>
          <p:cNvSpPr>
            <a:spLocks noGrp="1"/>
          </p:cNvSpPr>
          <p:nvPr>
            <p:ph type="sldNum" sz="quarter" idx="4"/>
          </p:nvPr>
        </p:nvSpPr>
        <p:spPr>
          <a:xfrm>
            <a:off x="126724" y="6629400"/>
            <a:ext cx="2057400" cy="228600"/>
          </a:xfrm>
          <a:prstGeom prst="rect">
            <a:avLst/>
          </a:prstGeom>
        </p:spPr>
        <p:txBody>
          <a:bodyPr vert="horz" lIns="91440" tIns="45720" rIns="91440" bIns="45720" rtlCol="0" anchor="ctr"/>
          <a:lstStyle>
            <a:lvl1pPr algn="l">
              <a:defRPr sz="1200">
                <a:solidFill>
                  <a:schemeClr val="accent1"/>
                </a:solidFill>
              </a:defRPr>
            </a:lvl1pPr>
          </a:lstStyle>
          <a:p>
            <a:fld id="{EA810E7C-020C-FA43-9CFD-DA754FFFF69E}" type="slidenum">
              <a:rPr lang="en-US" smtClean="0"/>
              <a:pPr/>
              <a:t>‹#›</a:t>
            </a:fld>
            <a:endParaRPr lang="en-US" dirty="0"/>
          </a:p>
        </p:txBody>
      </p:sp>
    </p:spTree>
    <p:extLst>
      <p:ext uri="{BB962C8B-B14F-4D97-AF65-F5344CB8AC3E}">
        <p14:creationId xmlns:p14="http://schemas.microsoft.com/office/powerpoint/2010/main" val="24955685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830C1-E58A-D54E-AE81-9EFEC86C7D62}"/>
              </a:ext>
            </a:extLst>
          </p:cNvPr>
          <p:cNvSpPr>
            <a:spLocks noGrp="1"/>
          </p:cNvSpPr>
          <p:nvPr>
            <p:ph type="title"/>
          </p:nvPr>
        </p:nvSpPr>
        <p:spPr>
          <a:xfrm>
            <a:off x="623888" y="2862470"/>
            <a:ext cx="7886700" cy="1700005"/>
          </a:xfrm>
        </p:spPr>
        <p:txBody>
          <a:bodyPr anchor="t"/>
          <a:lstStyle>
            <a:lvl1pPr>
              <a:defRPr sz="3600">
                <a:solidFill>
                  <a:schemeClr val="tx2"/>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32A4DBE1-005A-C14D-BF9C-BA02E87973BC}"/>
              </a:ext>
            </a:extLst>
          </p:cNvPr>
          <p:cNvSpPr>
            <a:spLocks noGrp="1"/>
          </p:cNvSpPr>
          <p:nvPr>
            <p:ph type="body" idx="1"/>
          </p:nvPr>
        </p:nvSpPr>
        <p:spPr>
          <a:xfrm>
            <a:off x="623888" y="4589463"/>
            <a:ext cx="7886700" cy="1500187"/>
          </a:xfrm>
        </p:spPr>
        <p:txBody>
          <a:bodyPr/>
          <a:lstStyle>
            <a:lvl1pPr marL="0" indent="0">
              <a:buNone/>
              <a:defRPr sz="24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7" name="Slide Number Placeholder 5">
            <a:extLst>
              <a:ext uri="{FF2B5EF4-FFF2-40B4-BE49-F238E27FC236}">
                <a16:creationId xmlns:a16="http://schemas.microsoft.com/office/drawing/2014/main" id="{EC6FE21B-ABFD-8345-A482-C0395A2C8990}"/>
              </a:ext>
            </a:extLst>
          </p:cNvPr>
          <p:cNvSpPr>
            <a:spLocks noGrp="1"/>
          </p:cNvSpPr>
          <p:nvPr>
            <p:ph type="sldNum" sz="quarter" idx="4"/>
          </p:nvPr>
        </p:nvSpPr>
        <p:spPr>
          <a:xfrm>
            <a:off x="126724" y="6629400"/>
            <a:ext cx="2057400" cy="228600"/>
          </a:xfrm>
          <a:prstGeom prst="rect">
            <a:avLst/>
          </a:prstGeom>
        </p:spPr>
        <p:txBody>
          <a:bodyPr vert="horz" lIns="91440" tIns="45720" rIns="91440" bIns="45720" rtlCol="0" anchor="ctr"/>
          <a:lstStyle>
            <a:lvl1pPr algn="l">
              <a:defRPr sz="1200">
                <a:solidFill>
                  <a:schemeClr val="accent1"/>
                </a:solidFill>
              </a:defRPr>
            </a:lvl1pPr>
          </a:lstStyle>
          <a:p>
            <a:fld id="{EA810E7C-020C-FA43-9CFD-DA754FFFF69E}" type="slidenum">
              <a:rPr lang="en-US" smtClean="0"/>
              <a:pPr/>
              <a:t>‹#›</a:t>
            </a:fld>
            <a:endParaRPr lang="en-US" dirty="0"/>
          </a:p>
        </p:txBody>
      </p:sp>
    </p:spTree>
    <p:extLst>
      <p:ext uri="{BB962C8B-B14F-4D97-AF65-F5344CB8AC3E}">
        <p14:creationId xmlns:p14="http://schemas.microsoft.com/office/powerpoint/2010/main" val="16904322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BD792-E494-8A44-B081-5A95A81A67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898607-FB5C-DB4C-B809-89B9C6129ABE}"/>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9651811-7FE2-114F-9264-5D090BCD76A1}"/>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E6704A98-C470-4A45-8F48-E64FA37F0510}"/>
              </a:ext>
            </a:extLst>
          </p:cNvPr>
          <p:cNvSpPr>
            <a:spLocks noGrp="1"/>
          </p:cNvSpPr>
          <p:nvPr>
            <p:ph type="sldNum" sz="quarter" idx="4"/>
          </p:nvPr>
        </p:nvSpPr>
        <p:spPr>
          <a:xfrm>
            <a:off x="126724" y="6629400"/>
            <a:ext cx="2057400" cy="228600"/>
          </a:xfrm>
          <a:prstGeom prst="rect">
            <a:avLst/>
          </a:prstGeom>
        </p:spPr>
        <p:txBody>
          <a:bodyPr vert="horz" lIns="91440" tIns="45720" rIns="91440" bIns="45720" rtlCol="0" anchor="ctr"/>
          <a:lstStyle>
            <a:lvl1pPr algn="l">
              <a:defRPr sz="1200">
                <a:solidFill>
                  <a:schemeClr val="accent1"/>
                </a:solidFill>
              </a:defRPr>
            </a:lvl1pPr>
          </a:lstStyle>
          <a:p>
            <a:fld id="{EA810E7C-020C-FA43-9CFD-DA754FFFF69E}" type="slidenum">
              <a:rPr lang="en-US" smtClean="0"/>
              <a:pPr/>
              <a:t>‹#›</a:t>
            </a:fld>
            <a:endParaRPr lang="en-US" dirty="0"/>
          </a:p>
        </p:txBody>
      </p:sp>
    </p:spTree>
    <p:extLst>
      <p:ext uri="{BB962C8B-B14F-4D97-AF65-F5344CB8AC3E}">
        <p14:creationId xmlns:p14="http://schemas.microsoft.com/office/powerpoint/2010/main" val="30533522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47745565-BC41-AE42-AF87-0C01E3C19411}"/>
              </a:ext>
            </a:extLst>
          </p:cNvPr>
          <p:cNvSpPr>
            <a:spLocks noGrp="1"/>
          </p:cNvSpPr>
          <p:nvPr>
            <p:ph type="sldNum" sz="quarter" idx="4"/>
          </p:nvPr>
        </p:nvSpPr>
        <p:spPr>
          <a:xfrm>
            <a:off x="126724" y="6629400"/>
            <a:ext cx="2057400" cy="228600"/>
          </a:xfrm>
          <a:prstGeom prst="rect">
            <a:avLst/>
          </a:prstGeom>
        </p:spPr>
        <p:txBody>
          <a:bodyPr vert="horz" lIns="91440" tIns="45720" rIns="91440" bIns="45720" rtlCol="0" anchor="ctr"/>
          <a:lstStyle>
            <a:lvl1pPr algn="l">
              <a:defRPr sz="1200">
                <a:solidFill>
                  <a:schemeClr val="accent1"/>
                </a:solidFill>
              </a:defRPr>
            </a:lvl1pPr>
          </a:lstStyle>
          <a:p>
            <a:fld id="{EA810E7C-020C-FA43-9CFD-DA754FFFF69E}" type="slidenum">
              <a:rPr lang="en-US" smtClean="0"/>
              <a:pPr/>
              <a:t>‹#›</a:t>
            </a:fld>
            <a:endParaRPr lang="en-US" dirty="0"/>
          </a:p>
        </p:txBody>
      </p:sp>
    </p:spTree>
    <p:extLst>
      <p:ext uri="{BB962C8B-B14F-4D97-AF65-F5344CB8AC3E}">
        <p14:creationId xmlns:p14="http://schemas.microsoft.com/office/powerpoint/2010/main" val="885131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A6ACF-F535-A241-87AD-B47B05CC9679}"/>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0445ED2-E8B2-6240-ADFF-B3911572488A}"/>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CDDB3F0-8EEE-1945-9919-5CC9DCFD80F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D4703753-7CAD-3341-BCB0-BFDF1B0527E8}"/>
              </a:ext>
            </a:extLst>
          </p:cNvPr>
          <p:cNvSpPr>
            <a:spLocks noGrp="1"/>
          </p:cNvSpPr>
          <p:nvPr>
            <p:ph type="sldNum" sz="quarter" idx="4"/>
          </p:nvPr>
        </p:nvSpPr>
        <p:spPr>
          <a:xfrm>
            <a:off x="126724" y="6629400"/>
            <a:ext cx="2057400" cy="228600"/>
          </a:xfrm>
          <a:prstGeom prst="rect">
            <a:avLst/>
          </a:prstGeom>
        </p:spPr>
        <p:txBody>
          <a:bodyPr vert="horz" lIns="91440" tIns="45720" rIns="91440" bIns="45720" rtlCol="0" anchor="ctr"/>
          <a:lstStyle>
            <a:lvl1pPr algn="l">
              <a:defRPr sz="1200">
                <a:solidFill>
                  <a:schemeClr val="accent1"/>
                </a:solidFill>
              </a:defRPr>
            </a:lvl1pPr>
          </a:lstStyle>
          <a:p>
            <a:fld id="{EA810E7C-020C-FA43-9CFD-DA754FFFF69E}" type="slidenum">
              <a:rPr lang="en-US" smtClean="0"/>
              <a:pPr/>
              <a:t>‹#›</a:t>
            </a:fld>
            <a:endParaRPr lang="en-US" dirty="0"/>
          </a:p>
        </p:txBody>
      </p:sp>
    </p:spTree>
    <p:extLst>
      <p:ext uri="{BB962C8B-B14F-4D97-AF65-F5344CB8AC3E}">
        <p14:creationId xmlns:p14="http://schemas.microsoft.com/office/powerpoint/2010/main" val="401096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D9367-6E6D-6A47-861A-753DEBA64BB3}"/>
              </a:ext>
            </a:extLst>
          </p:cNvPr>
          <p:cNvSpPr>
            <a:spLocks noGrp="1"/>
          </p:cNvSpPr>
          <p:nvPr>
            <p:ph type="ctrTitle"/>
          </p:nvPr>
        </p:nvSpPr>
        <p:spPr>
          <a:xfrm>
            <a:off x="1143000" y="2753139"/>
            <a:ext cx="6858000" cy="756824"/>
          </a:xfrm>
        </p:spPr>
        <p:txBody>
          <a:bodyPr anchor="t"/>
          <a:lstStyle>
            <a:lvl1pPr algn="ctr">
              <a:defRPr sz="3600"/>
            </a:lvl1pPr>
          </a:lstStyle>
          <a:p>
            <a:r>
              <a:rPr lang="en-US" dirty="0"/>
              <a:t>Click to edit Master title style</a:t>
            </a:r>
          </a:p>
        </p:txBody>
      </p:sp>
      <p:sp>
        <p:nvSpPr>
          <p:cNvPr id="3" name="Subtitle 2">
            <a:extLst>
              <a:ext uri="{FF2B5EF4-FFF2-40B4-BE49-F238E27FC236}">
                <a16:creationId xmlns:a16="http://schemas.microsoft.com/office/drawing/2014/main" id="{BAB09181-27AC-0A4B-8A45-9484CA3EA27E}"/>
              </a:ext>
            </a:extLst>
          </p:cNvPr>
          <p:cNvSpPr>
            <a:spLocks noGrp="1"/>
          </p:cNvSpPr>
          <p:nvPr>
            <p:ph type="subTitle" idx="1"/>
          </p:nvPr>
        </p:nvSpPr>
        <p:spPr>
          <a:xfrm>
            <a:off x="1143000" y="3602038"/>
            <a:ext cx="6858000" cy="1655762"/>
          </a:xfrm>
        </p:spPr>
        <p:txBody>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2413844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D9367-6E6D-6A47-861A-753DEBA64BB3}"/>
              </a:ext>
            </a:extLst>
          </p:cNvPr>
          <p:cNvSpPr>
            <a:spLocks noGrp="1"/>
          </p:cNvSpPr>
          <p:nvPr>
            <p:ph type="ctrTitle"/>
          </p:nvPr>
        </p:nvSpPr>
        <p:spPr>
          <a:xfrm>
            <a:off x="1143000" y="2753139"/>
            <a:ext cx="6858000" cy="756824"/>
          </a:xfrm>
        </p:spPr>
        <p:txBody>
          <a:bodyPr anchor="t"/>
          <a:lstStyle>
            <a:lvl1pPr algn="ctr">
              <a:defRPr sz="3600"/>
            </a:lvl1pPr>
          </a:lstStyle>
          <a:p>
            <a:r>
              <a:rPr lang="en-US" dirty="0"/>
              <a:t>Click to edit Master title style</a:t>
            </a:r>
          </a:p>
        </p:txBody>
      </p:sp>
      <p:sp>
        <p:nvSpPr>
          <p:cNvPr id="3" name="Subtitle 2">
            <a:extLst>
              <a:ext uri="{FF2B5EF4-FFF2-40B4-BE49-F238E27FC236}">
                <a16:creationId xmlns:a16="http://schemas.microsoft.com/office/drawing/2014/main" id="{BAB09181-27AC-0A4B-8A45-9484CA3EA27E}"/>
              </a:ext>
            </a:extLst>
          </p:cNvPr>
          <p:cNvSpPr>
            <a:spLocks noGrp="1"/>
          </p:cNvSpPr>
          <p:nvPr>
            <p:ph type="subTitle" idx="1"/>
          </p:nvPr>
        </p:nvSpPr>
        <p:spPr>
          <a:xfrm>
            <a:off x="1143000" y="3602038"/>
            <a:ext cx="6858000" cy="1655762"/>
          </a:xfrm>
        </p:spPr>
        <p:txBody>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30482257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slideLayout" Target="../slideLayouts/slideLayout4.xml"/><Relationship Id="rId7"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4" Type="http://schemas.openxmlformats.org/officeDocument/2006/relationships/slideLayout" Target="../slideLayouts/slideLayout5.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theme" Target="../theme/theme3.xml"/><Relationship Id="rId1" Type="http://schemas.openxmlformats.org/officeDocument/2006/relationships/slideLayout" Target="../slideLayouts/slideLayout8.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theme" Target="../theme/theme4.xml"/><Relationship Id="rId1" Type="http://schemas.openxmlformats.org/officeDocument/2006/relationships/slideLayout" Target="../slideLayouts/slideLayout9.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theme" Target="../theme/theme5.xml"/><Relationship Id="rId1" Type="http://schemas.openxmlformats.org/officeDocument/2006/relationships/slideLayout" Target="../slideLayouts/slideLayout10.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B413D9-8AAA-A74C-85EA-E846AB3F3212}"/>
              </a:ext>
            </a:extLst>
          </p:cNvPr>
          <p:cNvPicPr>
            <a:picLocks noChangeAspect="1"/>
          </p:cNvPicPr>
          <p:nvPr userDrawn="1"/>
        </p:nvPicPr>
        <p:blipFill>
          <a:blip r:embed="rId3"/>
          <a:stretch>
            <a:fillRect/>
          </a:stretch>
        </p:blipFill>
        <p:spPr>
          <a:xfrm>
            <a:off x="0" y="0"/>
            <a:ext cx="9144000" cy="6858000"/>
          </a:xfrm>
          <a:prstGeom prst="rect">
            <a:avLst/>
          </a:prstGeom>
        </p:spPr>
      </p:pic>
      <p:pic>
        <p:nvPicPr>
          <p:cNvPr id="4" name="Picture 3">
            <a:extLst>
              <a:ext uri="{FF2B5EF4-FFF2-40B4-BE49-F238E27FC236}">
                <a16:creationId xmlns:a16="http://schemas.microsoft.com/office/drawing/2014/main" id="{BBD8A642-32F7-4126-960E-0F6C96027DD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2801" y="6155372"/>
            <a:ext cx="2621081" cy="640080"/>
          </a:xfrm>
          <a:prstGeom prst="rect">
            <a:avLst/>
          </a:prstGeom>
        </p:spPr>
      </p:pic>
    </p:spTree>
    <p:extLst>
      <p:ext uri="{BB962C8B-B14F-4D97-AF65-F5344CB8AC3E}">
        <p14:creationId xmlns:p14="http://schemas.microsoft.com/office/powerpoint/2010/main" val="1247086344"/>
      </p:ext>
    </p:extLst>
  </p:cSld>
  <p:clrMap bg1="lt1" tx1="dk1" bg2="lt2" tx2="dk2" accent1="accent1" accent2="accent2" accent3="accent3" accent4="accent4" accent5="accent5" accent6="accent6" hlink="hlink" folHlink="folHlink"/>
  <p:sldLayoutIdLst>
    <p:sldLayoutId id="2147483663"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9113738-7BDD-F347-BA0E-9565DDFED61A}"/>
              </a:ext>
            </a:extLst>
          </p:cNvPr>
          <p:cNvPicPr>
            <a:picLocks noChangeAspect="1"/>
          </p:cNvPicPr>
          <p:nvPr userDrawn="1"/>
        </p:nvPicPr>
        <p:blipFill>
          <a:blip r:embed="rId8"/>
          <a:stretch>
            <a:fillRect/>
          </a:stretch>
        </p:blipFill>
        <p:spPr>
          <a:xfrm>
            <a:off x="0" y="0"/>
            <a:ext cx="9144000" cy="6858000"/>
          </a:xfrm>
          <a:prstGeom prst="rect">
            <a:avLst/>
          </a:prstGeom>
        </p:spPr>
      </p:pic>
      <p:sp>
        <p:nvSpPr>
          <p:cNvPr id="2" name="Title Placeholder 1">
            <a:extLst>
              <a:ext uri="{FF2B5EF4-FFF2-40B4-BE49-F238E27FC236}">
                <a16:creationId xmlns:a16="http://schemas.microsoft.com/office/drawing/2014/main" id="{37FB7846-FB44-5E42-870C-A7814D0780DC}"/>
              </a:ext>
            </a:extLst>
          </p:cNvPr>
          <p:cNvSpPr>
            <a:spLocks noGrp="1"/>
          </p:cNvSpPr>
          <p:nvPr>
            <p:ph type="title"/>
          </p:nvPr>
        </p:nvSpPr>
        <p:spPr>
          <a:xfrm>
            <a:off x="628650" y="1003852"/>
            <a:ext cx="7886700" cy="686836"/>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a:extLst>
              <a:ext uri="{FF2B5EF4-FFF2-40B4-BE49-F238E27FC236}">
                <a16:creationId xmlns:a16="http://schemas.microsoft.com/office/drawing/2014/main" id="{F9929C20-2552-D541-A118-4B34A9E5870E}"/>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1F10F579-7D62-9A4F-8A67-3B5D090C8A40}"/>
              </a:ext>
            </a:extLst>
          </p:cNvPr>
          <p:cNvSpPr>
            <a:spLocks noGrp="1"/>
          </p:cNvSpPr>
          <p:nvPr>
            <p:ph type="sldNum" sz="quarter" idx="4"/>
          </p:nvPr>
        </p:nvSpPr>
        <p:spPr>
          <a:xfrm>
            <a:off x="126724" y="6629400"/>
            <a:ext cx="2057400" cy="228600"/>
          </a:xfrm>
          <a:prstGeom prst="rect">
            <a:avLst/>
          </a:prstGeom>
        </p:spPr>
        <p:txBody>
          <a:bodyPr vert="horz" lIns="91440" tIns="45720" rIns="91440" bIns="45720" rtlCol="0" anchor="ctr"/>
          <a:lstStyle>
            <a:lvl1pPr algn="l">
              <a:defRPr sz="1200" b="0" i="0">
                <a:solidFill>
                  <a:schemeClr val="accent1"/>
                </a:solidFill>
                <a:latin typeface="Arial Narrow" panose="020B0604020202020204" pitchFamily="34" charset="0"/>
              </a:defRPr>
            </a:lvl1pPr>
          </a:lstStyle>
          <a:p>
            <a:fld id="{EA810E7C-020C-FA43-9CFD-DA754FFFF69E}" type="slidenum">
              <a:rPr lang="en-US" smtClean="0"/>
              <a:pPr/>
              <a:t>‹#›</a:t>
            </a:fld>
            <a:endParaRPr lang="en-US" dirty="0"/>
          </a:p>
        </p:txBody>
      </p:sp>
      <p:pic>
        <p:nvPicPr>
          <p:cNvPr id="7" name="Picture 6">
            <a:extLst>
              <a:ext uri="{FF2B5EF4-FFF2-40B4-BE49-F238E27FC236}">
                <a16:creationId xmlns:a16="http://schemas.microsoft.com/office/drawing/2014/main" id="{53F952B3-9A09-49B8-89A3-F5CF706028D5}"/>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02801" y="6155372"/>
            <a:ext cx="2621081" cy="640080"/>
          </a:xfrm>
          <a:prstGeom prst="rect">
            <a:avLst/>
          </a:prstGeom>
        </p:spPr>
      </p:pic>
    </p:spTree>
    <p:extLst>
      <p:ext uri="{BB962C8B-B14F-4D97-AF65-F5344CB8AC3E}">
        <p14:creationId xmlns:p14="http://schemas.microsoft.com/office/powerpoint/2010/main" val="1823425539"/>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71" r:id="rId5"/>
    <p:sldLayoutId id="2147483673" r:id="rId6"/>
  </p:sldLayoutIdLst>
  <p:hf hdr="0" ftr="0" dt="0"/>
  <p:txStyles>
    <p:titleStyle>
      <a:lvl1pPr algn="l" defTabSz="914400" rtl="0" eaLnBrk="1" latinLnBrk="0" hangingPunct="1">
        <a:lnSpc>
          <a:spcPct val="90000"/>
        </a:lnSpc>
        <a:spcBef>
          <a:spcPct val="0"/>
        </a:spcBef>
        <a:buNone/>
        <a:defRPr sz="3600" b="1" i="0" kern="1200">
          <a:solidFill>
            <a:schemeClr val="tx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accent1"/>
          </a:solidFill>
          <a:latin typeface="Arial Narrow"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accent1"/>
          </a:solidFill>
          <a:latin typeface="Arial Narrow"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accent1"/>
          </a:solidFill>
          <a:latin typeface="Arial Narrow"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accent1"/>
          </a:solidFill>
          <a:latin typeface="Arial Narrow"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accent1"/>
          </a:solidFill>
          <a:latin typeface="Arial Narrow"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9A14E3A-AE1D-C542-AC3B-7FE3378C172C}"/>
              </a:ext>
            </a:extLst>
          </p:cNvPr>
          <p:cNvPicPr>
            <a:picLocks noChangeAspect="1"/>
          </p:cNvPicPr>
          <p:nvPr userDrawn="1"/>
        </p:nvPicPr>
        <p:blipFill>
          <a:blip r:embed="rId3"/>
          <a:stretch>
            <a:fillRect/>
          </a:stretch>
        </p:blipFill>
        <p:spPr>
          <a:xfrm>
            <a:off x="0" y="0"/>
            <a:ext cx="9144000" cy="6858000"/>
          </a:xfrm>
          <a:prstGeom prst="rect">
            <a:avLst/>
          </a:prstGeom>
        </p:spPr>
      </p:pic>
      <p:sp>
        <p:nvSpPr>
          <p:cNvPr id="2" name="Title Placeholder 1">
            <a:extLst>
              <a:ext uri="{FF2B5EF4-FFF2-40B4-BE49-F238E27FC236}">
                <a16:creationId xmlns:a16="http://schemas.microsoft.com/office/drawing/2014/main" id="{AB26181F-89C8-844A-AECC-49FC88E04BBF}"/>
              </a:ext>
            </a:extLst>
          </p:cNvPr>
          <p:cNvSpPr>
            <a:spLocks noGrp="1"/>
          </p:cNvSpPr>
          <p:nvPr>
            <p:ph type="title"/>
          </p:nvPr>
        </p:nvSpPr>
        <p:spPr>
          <a:xfrm>
            <a:off x="628650" y="974035"/>
            <a:ext cx="7886700" cy="716653"/>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a:extLst>
              <a:ext uri="{FF2B5EF4-FFF2-40B4-BE49-F238E27FC236}">
                <a16:creationId xmlns:a16="http://schemas.microsoft.com/office/drawing/2014/main" id="{E03DD3BB-84BF-9342-B855-7477A5BEEF50}"/>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60389605"/>
      </p:ext>
    </p:extLst>
  </p:cSld>
  <p:clrMap bg1="lt1" tx1="dk1" bg2="lt2" tx2="dk2" accent1="accent1" accent2="accent2" accent3="accent3" accent4="accent4" accent5="accent5" accent6="accent6" hlink="hlink" folHlink="folHlink"/>
  <p:sldLayoutIdLst>
    <p:sldLayoutId id="2147483675" r:id="rId1"/>
  </p:sldLayoutIdLst>
  <p:hf hdr="0" ftr="0" dt="0"/>
  <p:txStyles>
    <p:titleStyle>
      <a:lvl1pPr algn="l" defTabSz="914400" rtl="0" eaLnBrk="1" latinLnBrk="0" hangingPunct="1">
        <a:lnSpc>
          <a:spcPct val="90000"/>
        </a:lnSpc>
        <a:spcBef>
          <a:spcPct val="0"/>
        </a:spcBef>
        <a:buNone/>
        <a:defRPr sz="3600" b="1" i="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Arial Narrow"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Arial Narrow"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Arial Narrow"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rial Narrow"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rial Narrow"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BE47BF7-1A6D-5846-BE11-4E34E600FC11}"/>
              </a:ext>
            </a:extLst>
          </p:cNvPr>
          <p:cNvPicPr>
            <a:picLocks noChangeAspect="1"/>
          </p:cNvPicPr>
          <p:nvPr userDrawn="1"/>
        </p:nvPicPr>
        <p:blipFill>
          <a:blip r:embed="rId3"/>
          <a:stretch>
            <a:fillRect/>
          </a:stretch>
        </p:blipFill>
        <p:spPr>
          <a:xfrm>
            <a:off x="0" y="0"/>
            <a:ext cx="9144000" cy="6858000"/>
          </a:xfrm>
          <a:prstGeom prst="rect">
            <a:avLst/>
          </a:prstGeom>
        </p:spPr>
      </p:pic>
      <p:sp>
        <p:nvSpPr>
          <p:cNvPr id="2" name="Title Placeholder 1">
            <a:extLst>
              <a:ext uri="{FF2B5EF4-FFF2-40B4-BE49-F238E27FC236}">
                <a16:creationId xmlns:a16="http://schemas.microsoft.com/office/drawing/2014/main" id="{AB26181F-89C8-844A-AECC-49FC88E04BBF}"/>
              </a:ext>
            </a:extLst>
          </p:cNvPr>
          <p:cNvSpPr>
            <a:spLocks noGrp="1"/>
          </p:cNvSpPr>
          <p:nvPr>
            <p:ph type="title"/>
          </p:nvPr>
        </p:nvSpPr>
        <p:spPr>
          <a:xfrm>
            <a:off x="628650" y="974035"/>
            <a:ext cx="7886700" cy="716653"/>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a:extLst>
              <a:ext uri="{FF2B5EF4-FFF2-40B4-BE49-F238E27FC236}">
                <a16:creationId xmlns:a16="http://schemas.microsoft.com/office/drawing/2014/main" id="{E03DD3BB-84BF-9342-B855-7477A5BEEF50}"/>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11295296"/>
      </p:ext>
    </p:extLst>
  </p:cSld>
  <p:clrMap bg1="lt1" tx1="dk1" bg2="lt2" tx2="dk2" accent1="accent1" accent2="accent2" accent3="accent3" accent4="accent4" accent5="accent5" accent6="accent6" hlink="hlink" folHlink="folHlink"/>
  <p:sldLayoutIdLst>
    <p:sldLayoutId id="2147483679" r:id="rId1"/>
  </p:sldLayoutIdLst>
  <p:hf hdr="0" ftr="0" dt="0"/>
  <p:txStyles>
    <p:titleStyle>
      <a:lvl1pPr algn="l" defTabSz="914400" rtl="0" eaLnBrk="1" latinLnBrk="0" hangingPunct="1">
        <a:lnSpc>
          <a:spcPct val="90000"/>
        </a:lnSpc>
        <a:spcBef>
          <a:spcPct val="0"/>
        </a:spcBef>
        <a:buNone/>
        <a:defRPr sz="3600" b="1" i="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Arial Narrow"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Arial Narrow"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Arial Narrow"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rial Narrow"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rial Narrow"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2CF7CD1-1F50-0B49-99C4-BF91EC31E56E}"/>
              </a:ext>
            </a:extLst>
          </p:cNvPr>
          <p:cNvPicPr>
            <a:picLocks noChangeAspect="1"/>
          </p:cNvPicPr>
          <p:nvPr userDrawn="1"/>
        </p:nvPicPr>
        <p:blipFill>
          <a:blip r:embed="rId3"/>
          <a:stretch>
            <a:fillRect/>
          </a:stretch>
        </p:blipFill>
        <p:spPr>
          <a:xfrm>
            <a:off x="0" y="0"/>
            <a:ext cx="9144000" cy="6858000"/>
          </a:xfrm>
          <a:prstGeom prst="rect">
            <a:avLst/>
          </a:prstGeom>
        </p:spPr>
      </p:pic>
      <p:pic>
        <p:nvPicPr>
          <p:cNvPr id="3" name="Picture 2">
            <a:extLst>
              <a:ext uri="{FF2B5EF4-FFF2-40B4-BE49-F238E27FC236}">
                <a16:creationId xmlns:a16="http://schemas.microsoft.com/office/drawing/2014/main" id="{FDF31A8B-1B2E-4969-8C0D-FFAFA91D3F0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2801" y="6155372"/>
            <a:ext cx="2621081" cy="640080"/>
          </a:xfrm>
          <a:prstGeom prst="rect">
            <a:avLst/>
          </a:prstGeom>
        </p:spPr>
      </p:pic>
    </p:spTree>
    <p:extLst>
      <p:ext uri="{BB962C8B-B14F-4D97-AF65-F5344CB8AC3E}">
        <p14:creationId xmlns:p14="http://schemas.microsoft.com/office/powerpoint/2010/main" val="1100732123"/>
      </p:ext>
    </p:extLst>
  </p:cSld>
  <p:clrMap bg1="lt1" tx1="dk1" bg2="lt2" tx2="dk2" accent1="accent1" accent2="accent2" accent3="accent3" accent4="accent4" accent5="accent5" accent6="accent6" hlink="hlink" folHlink="folHlink"/>
  <p:sldLayoutIdLst>
    <p:sldLayoutId id="2147483677" r:id="rId1"/>
  </p:sldLayoutIdLst>
  <p:hf hdr="0" ftr="0" dt="0"/>
  <p:txStyles>
    <p:titleStyle>
      <a:lvl1pPr algn="l" defTabSz="914400" rtl="0" eaLnBrk="1" latinLnBrk="0" hangingPunct="1">
        <a:lnSpc>
          <a:spcPct val="90000"/>
        </a:lnSpc>
        <a:spcBef>
          <a:spcPct val="0"/>
        </a:spcBef>
        <a:buNone/>
        <a:defRPr sz="3600" b="0" i="0" kern="1200">
          <a:solidFill>
            <a:schemeClr val="accent3"/>
          </a:solidFill>
          <a:latin typeface="Arial Narrow"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Arial Narrow"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Arial Narrow"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Arial Narrow"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rial Narrow"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rial Narrow"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8.xml"/><Relationship Id="rId1" Type="http://schemas.openxmlformats.org/officeDocument/2006/relationships/slideLayout" Target="../slideLayouts/slideLayout5.xml"/><Relationship Id="rId5" Type="http://schemas.openxmlformats.org/officeDocument/2006/relationships/image" Target="../media/image17.jpeg"/><Relationship Id="rId4" Type="http://schemas.openxmlformats.org/officeDocument/2006/relationships/image" Target="../media/image16.jpeg"/></Relationships>
</file>

<file path=ppt/slides/_rels/slide3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9.xml"/><Relationship Id="rId1" Type="http://schemas.openxmlformats.org/officeDocument/2006/relationships/slideLayout" Target="../slideLayouts/slideLayout5.xml"/><Relationship Id="rId4" Type="http://schemas.openxmlformats.org/officeDocument/2006/relationships/image" Target="../media/image19.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4B5E1-91C2-0040-9250-9BF99E9FD9E8}"/>
              </a:ext>
            </a:extLst>
          </p:cNvPr>
          <p:cNvSpPr>
            <a:spLocks noGrp="1"/>
          </p:cNvSpPr>
          <p:nvPr>
            <p:ph type="ctrTitle"/>
          </p:nvPr>
        </p:nvSpPr>
        <p:spPr>
          <a:xfrm>
            <a:off x="1143000" y="1602434"/>
            <a:ext cx="6858000" cy="756824"/>
          </a:xfrm>
        </p:spPr>
        <p:txBody>
          <a:bodyPr/>
          <a:lstStyle/>
          <a:p>
            <a:r>
              <a:rPr lang="en-US" b="0" dirty="0"/>
              <a:t>Better Precepting in Less Time – The Tucanos Method, PIPP and Your Tips Too</a:t>
            </a:r>
            <a:br>
              <a:rPr lang="en-US" dirty="0"/>
            </a:br>
            <a:endParaRPr lang="en-US" dirty="0"/>
          </a:p>
        </p:txBody>
      </p:sp>
      <p:sp>
        <p:nvSpPr>
          <p:cNvPr id="3" name="Subtitle 2">
            <a:extLst>
              <a:ext uri="{FF2B5EF4-FFF2-40B4-BE49-F238E27FC236}">
                <a16:creationId xmlns:a16="http://schemas.microsoft.com/office/drawing/2014/main" id="{D6785789-D243-544F-B460-1F41C42A3A09}"/>
              </a:ext>
            </a:extLst>
          </p:cNvPr>
          <p:cNvSpPr>
            <a:spLocks noGrp="1"/>
          </p:cNvSpPr>
          <p:nvPr>
            <p:ph type="subTitle" idx="1"/>
          </p:nvPr>
        </p:nvSpPr>
        <p:spPr>
          <a:xfrm>
            <a:off x="1143000" y="3899988"/>
            <a:ext cx="6858000" cy="1655762"/>
          </a:xfrm>
        </p:spPr>
        <p:txBody>
          <a:bodyPr/>
          <a:lstStyle/>
          <a:p>
            <a:r>
              <a:rPr lang="en-US" dirty="0"/>
              <a:t>Daniel Stulberg, MD</a:t>
            </a:r>
          </a:p>
          <a:p>
            <a:r>
              <a:rPr lang="en-US" dirty="0"/>
              <a:t>Carlos Cano, MD </a:t>
            </a:r>
          </a:p>
          <a:p>
            <a:r>
              <a:rPr lang="en-US" dirty="0"/>
              <a:t>University of New Mexico </a:t>
            </a:r>
          </a:p>
          <a:p>
            <a:r>
              <a:rPr lang="en-US" dirty="0"/>
              <a:t>Dept of Family &amp; Community Medicine</a:t>
            </a:r>
          </a:p>
          <a:p>
            <a:endParaRPr lang="en-US" dirty="0"/>
          </a:p>
        </p:txBody>
      </p:sp>
    </p:spTree>
    <p:extLst>
      <p:ext uri="{BB962C8B-B14F-4D97-AF65-F5344CB8AC3E}">
        <p14:creationId xmlns:p14="http://schemas.microsoft.com/office/powerpoint/2010/main" val="18356306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C922E-3A66-064D-8ACC-B6BEB533A2DD}"/>
              </a:ext>
            </a:extLst>
          </p:cNvPr>
          <p:cNvSpPr>
            <a:spLocks noGrp="1"/>
          </p:cNvSpPr>
          <p:nvPr>
            <p:ph type="title"/>
          </p:nvPr>
        </p:nvSpPr>
        <p:spPr/>
        <p:txBody>
          <a:bodyPr/>
          <a:lstStyle/>
          <a:p>
            <a:r>
              <a:rPr lang="en-US" dirty="0"/>
              <a:t>Anderson – Resident effects</a:t>
            </a:r>
          </a:p>
        </p:txBody>
      </p:sp>
      <p:sp>
        <p:nvSpPr>
          <p:cNvPr id="3" name="Content Placeholder 2">
            <a:extLst>
              <a:ext uri="{FF2B5EF4-FFF2-40B4-BE49-F238E27FC236}">
                <a16:creationId xmlns:a16="http://schemas.microsoft.com/office/drawing/2014/main" id="{A3938ED7-D0D4-7C47-9DFC-BAA4D5BCA27D}"/>
              </a:ext>
            </a:extLst>
          </p:cNvPr>
          <p:cNvSpPr>
            <a:spLocks noGrp="1"/>
          </p:cNvSpPr>
          <p:nvPr>
            <p:ph sz="half" idx="1"/>
          </p:nvPr>
        </p:nvSpPr>
        <p:spPr>
          <a:xfrm>
            <a:off x="628649" y="1825625"/>
            <a:ext cx="8343229" cy="4351338"/>
          </a:xfrm>
        </p:spPr>
        <p:txBody>
          <a:bodyPr>
            <a:normAutofit/>
          </a:bodyPr>
          <a:lstStyle/>
          <a:p>
            <a:r>
              <a:rPr lang="en-US" dirty="0"/>
              <a:t>PIPP beneficial 			     		83% SA or A</a:t>
            </a:r>
          </a:p>
          <a:p>
            <a:r>
              <a:rPr lang="en-US" dirty="0"/>
              <a:t>Residents uncomfortable presenting in room     10% </a:t>
            </a:r>
          </a:p>
          <a:p>
            <a:r>
              <a:rPr lang="en-US" dirty="0"/>
              <a:t>Diminished autonomy		     		11% SA or A</a:t>
            </a:r>
          </a:p>
          <a:p>
            <a:endParaRPr lang="en-US" dirty="0"/>
          </a:p>
        </p:txBody>
      </p:sp>
      <p:sp>
        <p:nvSpPr>
          <p:cNvPr id="5" name="Slide Number Placeholder 4">
            <a:extLst>
              <a:ext uri="{FF2B5EF4-FFF2-40B4-BE49-F238E27FC236}">
                <a16:creationId xmlns:a16="http://schemas.microsoft.com/office/drawing/2014/main" id="{415DB460-B74D-5146-B26B-0A33FFBCC311}"/>
              </a:ext>
            </a:extLst>
          </p:cNvPr>
          <p:cNvSpPr>
            <a:spLocks noGrp="1"/>
          </p:cNvSpPr>
          <p:nvPr>
            <p:ph type="sldNum" sz="quarter" idx="4"/>
          </p:nvPr>
        </p:nvSpPr>
        <p:spPr/>
        <p:txBody>
          <a:bodyPr/>
          <a:lstStyle/>
          <a:p>
            <a:fld id="{EA810E7C-020C-FA43-9CFD-DA754FFFF69E}" type="slidenum">
              <a:rPr lang="en-US" smtClean="0"/>
              <a:pPr/>
              <a:t>10</a:t>
            </a:fld>
            <a:endParaRPr lang="en-US" dirty="0"/>
          </a:p>
        </p:txBody>
      </p:sp>
    </p:spTree>
    <p:extLst>
      <p:ext uri="{BB962C8B-B14F-4D97-AF65-F5344CB8AC3E}">
        <p14:creationId xmlns:p14="http://schemas.microsoft.com/office/powerpoint/2010/main" val="22121990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C922E-3A66-064D-8ACC-B6BEB533A2DD}"/>
              </a:ext>
            </a:extLst>
          </p:cNvPr>
          <p:cNvSpPr>
            <a:spLocks noGrp="1"/>
          </p:cNvSpPr>
          <p:nvPr>
            <p:ph type="title"/>
          </p:nvPr>
        </p:nvSpPr>
        <p:spPr/>
        <p:txBody>
          <a:bodyPr/>
          <a:lstStyle/>
          <a:p>
            <a:r>
              <a:rPr lang="en-US" dirty="0"/>
              <a:t>Anderson – Faculty effects</a:t>
            </a:r>
          </a:p>
        </p:txBody>
      </p:sp>
      <p:sp>
        <p:nvSpPr>
          <p:cNvPr id="3" name="Content Placeholder 2">
            <a:extLst>
              <a:ext uri="{FF2B5EF4-FFF2-40B4-BE49-F238E27FC236}">
                <a16:creationId xmlns:a16="http://schemas.microsoft.com/office/drawing/2014/main" id="{A3938ED7-D0D4-7C47-9DFC-BAA4D5BCA27D}"/>
              </a:ext>
            </a:extLst>
          </p:cNvPr>
          <p:cNvSpPr>
            <a:spLocks noGrp="1"/>
          </p:cNvSpPr>
          <p:nvPr>
            <p:ph sz="half" idx="1"/>
          </p:nvPr>
        </p:nvSpPr>
        <p:spPr>
          <a:xfrm>
            <a:off x="628649" y="1825625"/>
            <a:ext cx="7534689" cy="4351338"/>
          </a:xfrm>
        </p:spPr>
        <p:txBody>
          <a:bodyPr>
            <a:normAutofit/>
          </a:bodyPr>
          <a:lstStyle/>
          <a:p>
            <a:r>
              <a:rPr lang="en-US" dirty="0"/>
              <a:t>No difference</a:t>
            </a:r>
          </a:p>
          <a:p>
            <a:pPr lvl="1"/>
            <a:r>
              <a:rPr lang="en-US" sz="2800" dirty="0"/>
              <a:t>Contributions to teaching</a:t>
            </a:r>
          </a:p>
          <a:p>
            <a:pPr lvl="1"/>
            <a:r>
              <a:rPr lang="en-US" sz="2800" dirty="0"/>
              <a:t>Contributions to diagnosis</a:t>
            </a:r>
          </a:p>
          <a:p>
            <a:r>
              <a:rPr lang="en-US" dirty="0"/>
              <a:t>No discomfort with discussions in the presence of patient</a:t>
            </a:r>
          </a:p>
        </p:txBody>
      </p:sp>
      <p:sp>
        <p:nvSpPr>
          <p:cNvPr id="5" name="Slide Number Placeholder 4">
            <a:extLst>
              <a:ext uri="{FF2B5EF4-FFF2-40B4-BE49-F238E27FC236}">
                <a16:creationId xmlns:a16="http://schemas.microsoft.com/office/drawing/2014/main" id="{415DB460-B74D-5146-B26B-0A33FFBCC311}"/>
              </a:ext>
            </a:extLst>
          </p:cNvPr>
          <p:cNvSpPr>
            <a:spLocks noGrp="1"/>
          </p:cNvSpPr>
          <p:nvPr>
            <p:ph type="sldNum" sz="quarter" idx="4"/>
          </p:nvPr>
        </p:nvSpPr>
        <p:spPr/>
        <p:txBody>
          <a:bodyPr/>
          <a:lstStyle/>
          <a:p>
            <a:fld id="{EA810E7C-020C-FA43-9CFD-DA754FFFF69E}" type="slidenum">
              <a:rPr lang="en-US" smtClean="0"/>
              <a:pPr/>
              <a:t>11</a:t>
            </a:fld>
            <a:endParaRPr lang="en-US" dirty="0"/>
          </a:p>
        </p:txBody>
      </p:sp>
    </p:spTree>
    <p:extLst>
      <p:ext uri="{BB962C8B-B14F-4D97-AF65-F5344CB8AC3E}">
        <p14:creationId xmlns:p14="http://schemas.microsoft.com/office/powerpoint/2010/main" val="36958958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C922E-3A66-064D-8ACC-B6BEB533A2DD}"/>
              </a:ext>
            </a:extLst>
          </p:cNvPr>
          <p:cNvSpPr>
            <a:spLocks noGrp="1"/>
          </p:cNvSpPr>
          <p:nvPr>
            <p:ph type="title"/>
          </p:nvPr>
        </p:nvSpPr>
        <p:spPr/>
        <p:txBody>
          <a:bodyPr/>
          <a:lstStyle/>
          <a:p>
            <a:r>
              <a:rPr lang="en-US" dirty="0"/>
              <a:t>Peterson, Kara et al 2008</a:t>
            </a:r>
          </a:p>
        </p:txBody>
      </p:sp>
      <p:sp>
        <p:nvSpPr>
          <p:cNvPr id="3" name="Content Placeholder 2">
            <a:extLst>
              <a:ext uri="{FF2B5EF4-FFF2-40B4-BE49-F238E27FC236}">
                <a16:creationId xmlns:a16="http://schemas.microsoft.com/office/drawing/2014/main" id="{A3938ED7-D0D4-7C47-9DFC-BAA4D5BCA27D}"/>
              </a:ext>
            </a:extLst>
          </p:cNvPr>
          <p:cNvSpPr>
            <a:spLocks noGrp="1"/>
          </p:cNvSpPr>
          <p:nvPr>
            <p:ph sz="half" idx="1"/>
          </p:nvPr>
        </p:nvSpPr>
        <p:spPr>
          <a:xfrm>
            <a:off x="628649" y="1825625"/>
            <a:ext cx="7534689" cy="4351338"/>
          </a:xfrm>
        </p:spPr>
        <p:txBody>
          <a:bodyPr>
            <a:normAutofit/>
          </a:bodyPr>
          <a:lstStyle/>
          <a:p>
            <a:r>
              <a:rPr lang="en-US" dirty="0"/>
              <a:t>University of Iowa</a:t>
            </a:r>
          </a:p>
          <a:p>
            <a:r>
              <a:rPr lang="en-US" dirty="0"/>
              <a:t>General and Specialty medicine outpatient clinic</a:t>
            </a:r>
          </a:p>
          <a:p>
            <a:r>
              <a:rPr lang="en-US" dirty="0"/>
              <a:t>Residents</a:t>
            </a:r>
          </a:p>
          <a:p>
            <a:r>
              <a:rPr lang="en-US" dirty="0"/>
              <a:t>RCT</a:t>
            </a:r>
          </a:p>
          <a:p>
            <a:r>
              <a:rPr lang="en-US" dirty="0"/>
              <a:t>254 patients</a:t>
            </a:r>
          </a:p>
        </p:txBody>
      </p:sp>
      <p:sp>
        <p:nvSpPr>
          <p:cNvPr id="5" name="Slide Number Placeholder 4">
            <a:extLst>
              <a:ext uri="{FF2B5EF4-FFF2-40B4-BE49-F238E27FC236}">
                <a16:creationId xmlns:a16="http://schemas.microsoft.com/office/drawing/2014/main" id="{415DB460-B74D-5146-B26B-0A33FFBCC311}"/>
              </a:ext>
            </a:extLst>
          </p:cNvPr>
          <p:cNvSpPr>
            <a:spLocks noGrp="1"/>
          </p:cNvSpPr>
          <p:nvPr>
            <p:ph type="sldNum" sz="quarter" idx="4"/>
          </p:nvPr>
        </p:nvSpPr>
        <p:spPr/>
        <p:txBody>
          <a:bodyPr/>
          <a:lstStyle/>
          <a:p>
            <a:fld id="{EA810E7C-020C-FA43-9CFD-DA754FFFF69E}" type="slidenum">
              <a:rPr lang="en-US" smtClean="0"/>
              <a:pPr/>
              <a:t>12</a:t>
            </a:fld>
            <a:endParaRPr lang="en-US" dirty="0"/>
          </a:p>
        </p:txBody>
      </p:sp>
    </p:spTree>
    <p:extLst>
      <p:ext uri="{BB962C8B-B14F-4D97-AF65-F5344CB8AC3E}">
        <p14:creationId xmlns:p14="http://schemas.microsoft.com/office/powerpoint/2010/main" val="34190973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426D7-611A-F446-AE6D-897B948E102F}"/>
              </a:ext>
            </a:extLst>
          </p:cNvPr>
          <p:cNvSpPr>
            <a:spLocks noGrp="1"/>
          </p:cNvSpPr>
          <p:nvPr>
            <p:ph type="title"/>
          </p:nvPr>
        </p:nvSpPr>
        <p:spPr/>
        <p:txBody>
          <a:bodyPr/>
          <a:lstStyle/>
          <a:p>
            <a:r>
              <a:rPr lang="en-US" dirty="0"/>
              <a:t>Peterson – Patient effect</a:t>
            </a:r>
          </a:p>
        </p:txBody>
      </p:sp>
      <p:sp>
        <p:nvSpPr>
          <p:cNvPr id="3" name="Content Placeholder 2">
            <a:extLst>
              <a:ext uri="{FF2B5EF4-FFF2-40B4-BE49-F238E27FC236}">
                <a16:creationId xmlns:a16="http://schemas.microsoft.com/office/drawing/2014/main" id="{AE23DD64-98EC-F94B-827D-A0CB1869B7EE}"/>
              </a:ext>
            </a:extLst>
          </p:cNvPr>
          <p:cNvSpPr>
            <a:spLocks noGrp="1"/>
          </p:cNvSpPr>
          <p:nvPr>
            <p:ph sz="half" idx="1"/>
          </p:nvPr>
        </p:nvSpPr>
        <p:spPr>
          <a:xfrm>
            <a:off x="628650" y="1825625"/>
            <a:ext cx="7720220" cy="4351338"/>
          </a:xfrm>
        </p:spPr>
        <p:txBody>
          <a:bodyPr/>
          <a:lstStyle/>
          <a:p>
            <a:r>
              <a:rPr lang="en-US" dirty="0"/>
              <a:t>Satisfaction unchanged</a:t>
            </a:r>
          </a:p>
          <a:p>
            <a:r>
              <a:rPr lang="en-US" dirty="0"/>
              <a:t>Better participation in education 		</a:t>
            </a:r>
          </a:p>
          <a:p>
            <a:pPr lvl="1"/>
            <a:r>
              <a:rPr lang="en-US" dirty="0"/>
              <a:t>P = 0.07</a:t>
            </a:r>
          </a:p>
          <a:p>
            <a:r>
              <a:rPr lang="en-US" dirty="0"/>
              <a:t>Perception of more time spent with  their Dr.</a:t>
            </a:r>
          </a:p>
          <a:p>
            <a:pPr lvl="1"/>
            <a:r>
              <a:rPr lang="en-US" sz="2800" dirty="0"/>
              <a:t>44 min. vs 32 min.				 </a:t>
            </a:r>
          </a:p>
          <a:p>
            <a:pPr lvl="1"/>
            <a:r>
              <a:rPr lang="en-US" sz="2800" dirty="0"/>
              <a:t>P = 0.04</a:t>
            </a:r>
          </a:p>
          <a:p>
            <a:pPr lvl="1"/>
            <a:endParaRPr lang="en-US" sz="2800" dirty="0"/>
          </a:p>
        </p:txBody>
      </p:sp>
      <p:sp>
        <p:nvSpPr>
          <p:cNvPr id="5" name="Slide Number Placeholder 4">
            <a:extLst>
              <a:ext uri="{FF2B5EF4-FFF2-40B4-BE49-F238E27FC236}">
                <a16:creationId xmlns:a16="http://schemas.microsoft.com/office/drawing/2014/main" id="{1C11B08E-5AC1-7B44-8CBA-008E6852AF69}"/>
              </a:ext>
            </a:extLst>
          </p:cNvPr>
          <p:cNvSpPr>
            <a:spLocks noGrp="1"/>
          </p:cNvSpPr>
          <p:nvPr>
            <p:ph type="sldNum" sz="quarter" idx="4"/>
          </p:nvPr>
        </p:nvSpPr>
        <p:spPr/>
        <p:txBody>
          <a:bodyPr/>
          <a:lstStyle/>
          <a:p>
            <a:fld id="{EA810E7C-020C-FA43-9CFD-DA754FFFF69E}" type="slidenum">
              <a:rPr lang="en-US" smtClean="0"/>
              <a:pPr/>
              <a:t>13</a:t>
            </a:fld>
            <a:endParaRPr lang="en-US" dirty="0"/>
          </a:p>
        </p:txBody>
      </p:sp>
    </p:spTree>
    <p:extLst>
      <p:ext uri="{BB962C8B-B14F-4D97-AF65-F5344CB8AC3E}">
        <p14:creationId xmlns:p14="http://schemas.microsoft.com/office/powerpoint/2010/main" val="1021157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426D7-611A-F446-AE6D-897B948E102F}"/>
              </a:ext>
            </a:extLst>
          </p:cNvPr>
          <p:cNvSpPr>
            <a:spLocks noGrp="1"/>
          </p:cNvSpPr>
          <p:nvPr>
            <p:ph type="title"/>
          </p:nvPr>
        </p:nvSpPr>
        <p:spPr/>
        <p:txBody>
          <a:bodyPr/>
          <a:lstStyle/>
          <a:p>
            <a:r>
              <a:rPr lang="en-US" dirty="0"/>
              <a:t>Peterson – Resident effect</a:t>
            </a:r>
          </a:p>
        </p:txBody>
      </p:sp>
      <p:sp>
        <p:nvSpPr>
          <p:cNvPr id="3" name="Content Placeholder 2">
            <a:extLst>
              <a:ext uri="{FF2B5EF4-FFF2-40B4-BE49-F238E27FC236}">
                <a16:creationId xmlns:a16="http://schemas.microsoft.com/office/drawing/2014/main" id="{AE23DD64-98EC-F94B-827D-A0CB1869B7EE}"/>
              </a:ext>
            </a:extLst>
          </p:cNvPr>
          <p:cNvSpPr>
            <a:spLocks noGrp="1"/>
          </p:cNvSpPr>
          <p:nvPr>
            <p:ph sz="half" idx="1"/>
          </p:nvPr>
        </p:nvSpPr>
        <p:spPr>
          <a:xfrm>
            <a:off x="628650" y="1825625"/>
            <a:ext cx="7720220" cy="4351338"/>
          </a:xfrm>
        </p:spPr>
        <p:txBody>
          <a:bodyPr/>
          <a:lstStyle/>
          <a:p>
            <a:r>
              <a:rPr lang="en-US" dirty="0"/>
              <a:t>No difference</a:t>
            </a:r>
          </a:p>
          <a:p>
            <a:pPr lvl="1"/>
            <a:r>
              <a:rPr lang="en-US" sz="2800" dirty="0"/>
              <a:t>Autonomy</a:t>
            </a:r>
          </a:p>
          <a:p>
            <a:pPr lvl="1"/>
            <a:r>
              <a:rPr lang="en-US" sz="2800" dirty="0"/>
              <a:t>Supervision</a:t>
            </a:r>
          </a:p>
          <a:p>
            <a:pPr lvl="1"/>
            <a:r>
              <a:rPr lang="en-US" sz="2800" dirty="0"/>
              <a:t>Able to ask questions</a:t>
            </a:r>
          </a:p>
          <a:p>
            <a:pPr lvl="1"/>
            <a:r>
              <a:rPr lang="en-US" sz="2800" dirty="0"/>
              <a:t>Time for teaching</a:t>
            </a:r>
          </a:p>
          <a:p>
            <a:pPr lvl="1"/>
            <a:r>
              <a:rPr lang="en-US" sz="2800" dirty="0"/>
              <a:t>Afraid to perform poorly</a:t>
            </a:r>
          </a:p>
          <a:p>
            <a:endParaRPr lang="en-US" dirty="0"/>
          </a:p>
          <a:p>
            <a:r>
              <a:rPr lang="en-US" dirty="0"/>
              <a:t>I had to edit or choose words carefully	P=0.007</a:t>
            </a:r>
          </a:p>
        </p:txBody>
      </p:sp>
      <p:sp>
        <p:nvSpPr>
          <p:cNvPr id="5" name="Slide Number Placeholder 4">
            <a:extLst>
              <a:ext uri="{FF2B5EF4-FFF2-40B4-BE49-F238E27FC236}">
                <a16:creationId xmlns:a16="http://schemas.microsoft.com/office/drawing/2014/main" id="{1C11B08E-5AC1-7B44-8CBA-008E6852AF69}"/>
              </a:ext>
            </a:extLst>
          </p:cNvPr>
          <p:cNvSpPr>
            <a:spLocks noGrp="1"/>
          </p:cNvSpPr>
          <p:nvPr>
            <p:ph type="sldNum" sz="quarter" idx="4"/>
          </p:nvPr>
        </p:nvSpPr>
        <p:spPr/>
        <p:txBody>
          <a:bodyPr/>
          <a:lstStyle/>
          <a:p>
            <a:fld id="{EA810E7C-020C-FA43-9CFD-DA754FFFF69E}" type="slidenum">
              <a:rPr lang="en-US" smtClean="0"/>
              <a:pPr/>
              <a:t>14</a:t>
            </a:fld>
            <a:endParaRPr lang="en-US" dirty="0"/>
          </a:p>
        </p:txBody>
      </p:sp>
    </p:spTree>
    <p:extLst>
      <p:ext uri="{BB962C8B-B14F-4D97-AF65-F5344CB8AC3E}">
        <p14:creationId xmlns:p14="http://schemas.microsoft.com/office/powerpoint/2010/main" val="10938948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426D7-611A-F446-AE6D-897B948E102F}"/>
              </a:ext>
            </a:extLst>
          </p:cNvPr>
          <p:cNvSpPr>
            <a:spLocks noGrp="1"/>
          </p:cNvSpPr>
          <p:nvPr>
            <p:ph type="title"/>
          </p:nvPr>
        </p:nvSpPr>
        <p:spPr/>
        <p:txBody>
          <a:bodyPr/>
          <a:lstStyle/>
          <a:p>
            <a:r>
              <a:rPr lang="en-US" dirty="0"/>
              <a:t>Peterson – Faculty assessment</a:t>
            </a:r>
          </a:p>
        </p:txBody>
      </p:sp>
      <p:sp>
        <p:nvSpPr>
          <p:cNvPr id="3" name="Content Placeholder 2">
            <a:extLst>
              <a:ext uri="{FF2B5EF4-FFF2-40B4-BE49-F238E27FC236}">
                <a16:creationId xmlns:a16="http://schemas.microsoft.com/office/drawing/2014/main" id="{AE23DD64-98EC-F94B-827D-A0CB1869B7EE}"/>
              </a:ext>
            </a:extLst>
          </p:cNvPr>
          <p:cNvSpPr>
            <a:spLocks noGrp="1"/>
          </p:cNvSpPr>
          <p:nvPr>
            <p:ph sz="half" idx="1"/>
          </p:nvPr>
        </p:nvSpPr>
        <p:spPr>
          <a:xfrm>
            <a:off x="628650" y="1825625"/>
            <a:ext cx="7720220" cy="4351338"/>
          </a:xfrm>
        </p:spPr>
        <p:txBody>
          <a:bodyPr/>
          <a:lstStyle/>
          <a:p>
            <a:r>
              <a:rPr lang="en-US" dirty="0"/>
              <a:t>Faculty indicated better scores…</a:t>
            </a:r>
          </a:p>
          <a:p>
            <a:pPr lvl="1"/>
            <a:r>
              <a:rPr lang="en-US" dirty="0"/>
              <a:t>Enhanced patient understanding		 P&lt;0.001</a:t>
            </a:r>
          </a:p>
          <a:p>
            <a:pPr lvl="1"/>
            <a:r>
              <a:rPr lang="en-US" dirty="0"/>
              <a:t>Enhanced learning understanding		 P&lt;0.001</a:t>
            </a:r>
          </a:p>
          <a:p>
            <a:pPr lvl="1"/>
            <a:r>
              <a:rPr lang="en-US" dirty="0"/>
              <a:t>Patient involvement in medical decisions	 P&lt;0.001</a:t>
            </a:r>
          </a:p>
          <a:p>
            <a:pPr lvl="1"/>
            <a:r>
              <a:rPr lang="en-US" dirty="0"/>
              <a:t>Location allowed teaching			 P&lt;0.001</a:t>
            </a:r>
          </a:p>
          <a:p>
            <a:pPr marL="457200" lvl="1" indent="0">
              <a:buNone/>
            </a:pPr>
            <a:endParaRPr lang="en-US" dirty="0"/>
          </a:p>
          <a:p>
            <a:pPr lvl="1"/>
            <a:endParaRPr lang="en-US" dirty="0"/>
          </a:p>
          <a:p>
            <a:endParaRPr lang="en-US" dirty="0"/>
          </a:p>
        </p:txBody>
      </p:sp>
      <p:sp>
        <p:nvSpPr>
          <p:cNvPr id="5" name="Slide Number Placeholder 4">
            <a:extLst>
              <a:ext uri="{FF2B5EF4-FFF2-40B4-BE49-F238E27FC236}">
                <a16:creationId xmlns:a16="http://schemas.microsoft.com/office/drawing/2014/main" id="{1C11B08E-5AC1-7B44-8CBA-008E6852AF69}"/>
              </a:ext>
            </a:extLst>
          </p:cNvPr>
          <p:cNvSpPr>
            <a:spLocks noGrp="1"/>
          </p:cNvSpPr>
          <p:nvPr>
            <p:ph type="sldNum" sz="quarter" idx="4"/>
          </p:nvPr>
        </p:nvSpPr>
        <p:spPr/>
        <p:txBody>
          <a:bodyPr/>
          <a:lstStyle/>
          <a:p>
            <a:fld id="{EA810E7C-020C-FA43-9CFD-DA754FFFF69E}" type="slidenum">
              <a:rPr lang="en-US" smtClean="0"/>
              <a:pPr/>
              <a:t>15</a:t>
            </a:fld>
            <a:endParaRPr lang="en-US" dirty="0"/>
          </a:p>
        </p:txBody>
      </p:sp>
    </p:spTree>
    <p:extLst>
      <p:ext uri="{BB962C8B-B14F-4D97-AF65-F5344CB8AC3E}">
        <p14:creationId xmlns:p14="http://schemas.microsoft.com/office/powerpoint/2010/main" val="7276669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426D7-611A-F446-AE6D-897B948E102F}"/>
              </a:ext>
            </a:extLst>
          </p:cNvPr>
          <p:cNvSpPr>
            <a:spLocks noGrp="1"/>
          </p:cNvSpPr>
          <p:nvPr>
            <p:ph type="title"/>
          </p:nvPr>
        </p:nvSpPr>
        <p:spPr/>
        <p:txBody>
          <a:bodyPr/>
          <a:lstStyle/>
          <a:p>
            <a:r>
              <a:rPr lang="en-US" dirty="0"/>
              <a:t>Peterson - Global</a:t>
            </a:r>
          </a:p>
        </p:txBody>
      </p:sp>
      <p:sp>
        <p:nvSpPr>
          <p:cNvPr id="3" name="Content Placeholder 2">
            <a:extLst>
              <a:ext uri="{FF2B5EF4-FFF2-40B4-BE49-F238E27FC236}">
                <a16:creationId xmlns:a16="http://schemas.microsoft.com/office/drawing/2014/main" id="{AE23DD64-98EC-F94B-827D-A0CB1869B7EE}"/>
              </a:ext>
            </a:extLst>
          </p:cNvPr>
          <p:cNvSpPr>
            <a:spLocks noGrp="1"/>
          </p:cNvSpPr>
          <p:nvPr>
            <p:ph sz="half" idx="1"/>
          </p:nvPr>
        </p:nvSpPr>
        <p:spPr>
          <a:xfrm>
            <a:off x="628650" y="1825625"/>
            <a:ext cx="7720220" cy="4351338"/>
          </a:xfrm>
        </p:spPr>
        <p:txBody>
          <a:bodyPr/>
          <a:lstStyle/>
          <a:p>
            <a:r>
              <a:rPr lang="en-US" dirty="0"/>
              <a:t>Increased time with patient</a:t>
            </a:r>
          </a:p>
          <a:p>
            <a:r>
              <a:rPr lang="en-US" dirty="0"/>
              <a:t>No difference total staffing time</a:t>
            </a:r>
          </a:p>
          <a:p>
            <a:r>
              <a:rPr lang="en-US" dirty="0"/>
              <a:t>Patients, learners, and faculty preferred</a:t>
            </a:r>
          </a:p>
          <a:p>
            <a:pPr lvl="1"/>
            <a:endParaRPr lang="en-US" dirty="0"/>
          </a:p>
          <a:p>
            <a:endParaRPr lang="en-US" dirty="0"/>
          </a:p>
        </p:txBody>
      </p:sp>
      <p:sp>
        <p:nvSpPr>
          <p:cNvPr id="5" name="Slide Number Placeholder 4">
            <a:extLst>
              <a:ext uri="{FF2B5EF4-FFF2-40B4-BE49-F238E27FC236}">
                <a16:creationId xmlns:a16="http://schemas.microsoft.com/office/drawing/2014/main" id="{1C11B08E-5AC1-7B44-8CBA-008E6852AF69}"/>
              </a:ext>
            </a:extLst>
          </p:cNvPr>
          <p:cNvSpPr>
            <a:spLocks noGrp="1"/>
          </p:cNvSpPr>
          <p:nvPr>
            <p:ph type="sldNum" sz="quarter" idx="4"/>
          </p:nvPr>
        </p:nvSpPr>
        <p:spPr/>
        <p:txBody>
          <a:bodyPr/>
          <a:lstStyle/>
          <a:p>
            <a:fld id="{EA810E7C-020C-FA43-9CFD-DA754FFFF69E}" type="slidenum">
              <a:rPr lang="en-US" smtClean="0"/>
              <a:pPr/>
              <a:t>16</a:t>
            </a:fld>
            <a:endParaRPr lang="en-US" dirty="0"/>
          </a:p>
        </p:txBody>
      </p:sp>
    </p:spTree>
    <p:extLst>
      <p:ext uri="{BB962C8B-B14F-4D97-AF65-F5344CB8AC3E}">
        <p14:creationId xmlns:p14="http://schemas.microsoft.com/office/powerpoint/2010/main" val="10143826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426D7-611A-F446-AE6D-897B948E102F}"/>
              </a:ext>
            </a:extLst>
          </p:cNvPr>
          <p:cNvSpPr>
            <a:spLocks noGrp="1"/>
          </p:cNvSpPr>
          <p:nvPr>
            <p:ph type="title"/>
          </p:nvPr>
        </p:nvSpPr>
        <p:spPr/>
        <p:txBody>
          <a:bodyPr/>
          <a:lstStyle/>
          <a:p>
            <a:r>
              <a:rPr lang="en-US" dirty="0"/>
              <a:t>Peterson - Global</a:t>
            </a:r>
          </a:p>
        </p:txBody>
      </p:sp>
      <p:sp>
        <p:nvSpPr>
          <p:cNvPr id="3" name="Content Placeholder 2">
            <a:extLst>
              <a:ext uri="{FF2B5EF4-FFF2-40B4-BE49-F238E27FC236}">
                <a16:creationId xmlns:a16="http://schemas.microsoft.com/office/drawing/2014/main" id="{AE23DD64-98EC-F94B-827D-A0CB1869B7EE}"/>
              </a:ext>
            </a:extLst>
          </p:cNvPr>
          <p:cNvSpPr>
            <a:spLocks noGrp="1"/>
          </p:cNvSpPr>
          <p:nvPr>
            <p:ph sz="half" idx="1"/>
          </p:nvPr>
        </p:nvSpPr>
        <p:spPr>
          <a:xfrm>
            <a:off x="628650" y="1825625"/>
            <a:ext cx="7720220" cy="4351338"/>
          </a:xfrm>
        </p:spPr>
        <p:txBody>
          <a:bodyPr/>
          <a:lstStyle/>
          <a:p>
            <a:r>
              <a:rPr lang="en-US" dirty="0"/>
              <a:t>Increased time with patient</a:t>
            </a:r>
          </a:p>
          <a:p>
            <a:r>
              <a:rPr lang="en-US" dirty="0"/>
              <a:t>No difference total staffing time</a:t>
            </a:r>
          </a:p>
          <a:p>
            <a:r>
              <a:rPr lang="en-US" dirty="0"/>
              <a:t>Patients, learners, and faculty preferred</a:t>
            </a:r>
          </a:p>
          <a:p>
            <a:pPr lvl="1"/>
            <a:endParaRPr lang="en-US" dirty="0"/>
          </a:p>
          <a:p>
            <a:endParaRPr lang="en-US" dirty="0"/>
          </a:p>
        </p:txBody>
      </p:sp>
      <p:sp>
        <p:nvSpPr>
          <p:cNvPr id="5" name="Slide Number Placeholder 4">
            <a:extLst>
              <a:ext uri="{FF2B5EF4-FFF2-40B4-BE49-F238E27FC236}">
                <a16:creationId xmlns:a16="http://schemas.microsoft.com/office/drawing/2014/main" id="{1C11B08E-5AC1-7B44-8CBA-008E6852AF69}"/>
              </a:ext>
            </a:extLst>
          </p:cNvPr>
          <p:cNvSpPr>
            <a:spLocks noGrp="1"/>
          </p:cNvSpPr>
          <p:nvPr>
            <p:ph type="sldNum" sz="quarter" idx="4"/>
          </p:nvPr>
        </p:nvSpPr>
        <p:spPr/>
        <p:txBody>
          <a:bodyPr/>
          <a:lstStyle/>
          <a:p>
            <a:fld id="{EA810E7C-020C-FA43-9CFD-DA754FFFF69E}" type="slidenum">
              <a:rPr lang="en-US" smtClean="0"/>
              <a:pPr/>
              <a:t>17</a:t>
            </a:fld>
            <a:endParaRPr lang="en-US" dirty="0"/>
          </a:p>
        </p:txBody>
      </p:sp>
    </p:spTree>
    <p:extLst>
      <p:ext uri="{BB962C8B-B14F-4D97-AF65-F5344CB8AC3E}">
        <p14:creationId xmlns:p14="http://schemas.microsoft.com/office/powerpoint/2010/main" val="2000051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426D7-611A-F446-AE6D-897B948E102F}"/>
              </a:ext>
            </a:extLst>
          </p:cNvPr>
          <p:cNvSpPr>
            <a:spLocks noGrp="1"/>
          </p:cNvSpPr>
          <p:nvPr>
            <p:ph type="title"/>
          </p:nvPr>
        </p:nvSpPr>
        <p:spPr/>
        <p:txBody>
          <a:bodyPr/>
          <a:lstStyle/>
          <a:p>
            <a:r>
              <a:rPr lang="en-US" dirty="0"/>
              <a:t>What about Psychiatry patients?</a:t>
            </a:r>
          </a:p>
        </p:txBody>
      </p:sp>
      <p:sp>
        <p:nvSpPr>
          <p:cNvPr id="3" name="Content Placeholder 2">
            <a:extLst>
              <a:ext uri="{FF2B5EF4-FFF2-40B4-BE49-F238E27FC236}">
                <a16:creationId xmlns:a16="http://schemas.microsoft.com/office/drawing/2014/main" id="{AE23DD64-98EC-F94B-827D-A0CB1869B7EE}"/>
              </a:ext>
            </a:extLst>
          </p:cNvPr>
          <p:cNvSpPr>
            <a:spLocks noGrp="1"/>
          </p:cNvSpPr>
          <p:nvPr>
            <p:ph sz="half" idx="1"/>
          </p:nvPr>
        </p:nvSpPr>
        <p:spPr>
          <a:xfrm>
            <a:off x="628650" y="1825625"/>
            <a:ext cx="7720220" cy="4351338"/>
          </a:xfrm>
        </p:spPr>
        <p:txBody>
          <a:bodyPr/>
          <a:lstStyle/>
          <a:p>
            <a:r>
              <a:rPr lang="en-US" dirty="0" err="1"/>
              <a:t>Madson</a:t>
            </a:r>
            <a:r>
              <a:rPr lang="en-US" dirty="0"/>
              <a:t>, Linda 2013</a:t>
            </a:r>
          </a:p>
          <a:p>
            <a:r>
              <a:rPr lang="en-US" dirty="0"/>
              <a:t>University of Iowa</a:t>
            </a:r>
          </a:p>
          <a:p>
            <a:r>
              <a:rPr lang="en-US" dirty="0"/>
              <a:t>Outpatient psychiatry clinic</a:t>
            </a:r>
          </a:p>
          <a:p>
            <a:r>
              <a:rPr lang="en-US" dirty="0"/>
              <a:t>Residents</a:t>
            </a:r>
          </a:p>
          <a:p>
            <a:r>
              <a:rPr lang="en-US" dirty="0"/>
              <a:t>RCT</a:t>
            </a:r>
          </a:p>
          <a:p>
            <a:r>
              <a:rPr lang="en-US" dirty="0"/>
              <a:t>126 patients</a:t>
            </a:r>
          </a:p>
          <a:p>
            <a:r>
              <a:rPr lang="en-US" dirty="0"/>
              <a:t>47% decline to participate</a:t>
            </a:r>
          </a:p>
          <a:p>
            <a:r>
              <a:rPr lang="en-US" dirty="0"/>
              <a:t>4 patients excluded by resident or faculty</a:t>
            </a:r>
          </a:p>
        </p:txBody>
      </p:sp>
      <p:sp>
        <p:nvSpPr>
          <p:cNvPr id="5" name="Slide Number Placeholder 4">
            <a:extLst>
              <a:ext uri="{FF2B5EF4-FFF2-40B4-BE49-F238E27FC236}">
                <a16:creationId xmlns:a16="http://schemas.microsoft.com/office/drawing/2014/main" id="{1C11B08E-5AC1-7B44-8CBA-008E6852AF69}"/>
              </a:ext>
            </a:extLst>
          </p:cNvPr>
          <p:cNvSpPr>
            <a:spLocks noGrp="1"/>
          </p:cNvSpPr>
          <p:nvPr>
            <p:ph type="sldNum" sz="quarter" idx="4"/>
          </p:nvPr>
        </p:nvSpPr>
        <p:spPr/>
        <p:txBody>
          <a:bodyPr/>
          <a:lstStyle/>
          <a:p>
            <a:fld id="{EA810E7C-020C-FA43-9CFD-DA754FFFF69E}" type="slidenum">
              <a:rPr lang="en-US" smtClean="0"/>
              <a:pPr/>
              <a:t>18</a:t>
            </a:fld>
            <a:endParaRPr lang="en-US" dirty="0"/>
          </a:p>
        </p:txBody>
      </p:sp>
    </p:spTree>
    <p:extLst>
      <p:ext uri="{BB962C8B-B14F-4D97-AF65-F5344CB8AC3E}">
        <p14:creationId xmlns:p14="http://schemas.microsoft.com/office/powerpoint/2010/main" val="38481033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426D7-611A-F446-AE6D-897B948E102F}"/>
              </a:ext>
            </a:extLst>
          </p:cNvPr>
          <p:cNvSpPr>
            <a:spLocks noGrp="1"/>
          </p:cNvSpPr>
          <p:nvPr>
            <p:ph type="title"/>
          </p:nvPr>
        </p:nvSpPr>
        <p:spPr/>
        <p:txBody>
          <a:bodyPr/>
          <a:lstStyle/>
          <a:p>
            <a:r>
              <a:rPr lang="en-US" dirty="0" err="1"/>
              <a:t>Madson</a:t>
            </a:r>
            <a:r>
              <a:rPr lang="en-US" dirty="0"/>
              <a:t> – Patient effect</a:t>
            </a:r>
          </a:p>
        </p:txBody>
      </p:sp>
      <p:sp>
        <p:nvSpPr>
          <p:cNvPr id="3" name="Content Placeholder 2">
            <a:extLst>
              <a:ext uri="{FF2B5EF4-FFF2-40B4-BE49-F238E27FC236}">
                <a16:creationId xmlns:a16="http://schemas.microsoft.com/office/drawing/2014/main" id="{AE23DD64-98EC-F94B-827D-A0CB1869B7EE}"/>
              </a:ext>
            </a:extLst>
          </p:cNvPr>
          <p:cNvSpPr>
            <a:spLocks noGrp="1"/>
          </p:cNvSpPr>
          <p:nvPr>
            <p:ph sz="half" idx="1"/>
          </p:nvPr>
        </p:nvSpPr>
        <p:spPr>
          <a:xfrm>
            <a:off x="628650" y="1825625"/>
            <a:ext cx="7720220" cy="4351338"/>
          </a:xfrm>
        </p:spPr>
        <p:txBody>
          <a:bodyPr/>
          <a:lstStyle/>
          <a:p>
            <a:r>
              <a:rPr lang="en-US" dirty="0"/>
              <a:t>No difference</a:t>
            </a:r>
          </a:p>
          <a:p>
            <a:pPr lvl="1"/>
            <a:r>
              <a:rPr lang="en-US" dirty="0"/>
              <a:t>Confused with medical terms</a:t>
            </a:r>
          </a:p>
          <a:p>
            <a:pPr lvl="1"/>
            <a:r>
              <a:rPr lang="en-US" dirty="0"/>
              <a:t>Embarrassed or uncomfortable</a:t>
            </a:r>
          </a:p>
          <a:p>
            <a:pPr lvl="1"/>
            <a:r>
              <a:rPr lang="en-US" dirty="0"/>
              <a:t>Allowed me to participate in resident education</a:t>
            </a:r>
          </a:p>
          <a:p>
            <a:pPr lvl="1"/>
            <a:r>
              <a:rPr lang="en-US" dirty="0"/>
              <a:t>Time spent with physicians</a:t>
            </a:r>
          </a:p>
          <a:p>
            <a:r>
              <a:rPr lang="en-US" dirty="0"/>
              <a:t>Time spent with physician adequate		P=0.02</a:t>
            </a:r>
          </a:p>
          <a:p>
            <a:r>
              <a:rPr lang="en-US" dirty="0"/>
              <a:t>Satisfaction with care received			P=0.05</a:t>
            </a:r>
          </a:p>
          <a:p>
            <a:r>
              <a:rPr lang="en-US" dirty="0"/>
              <a:t>Prefer for future visits				P=0.003</a:t>
            </a:r>
          </a:p>
        </p:txBody>
      </p:sp>
      <p:sp>
        <p:nvSpPr>
          <p:cNvPr id="5" name="Slide Number Placeholder 4">
            <a:extLst>
              <a:ext uri="{FF2B5EF4-FFF2-40B4-BE49-F238E27FC236}">
                <a16:creationId xmlns:a16="http://schemas.microsoft.com/office/drawing/2014/main" id="{1C11B08E-5AC1-7B44-8CBA-008E6852AF69}"/>
              </a:ext>
            </a:extLst>
          </p:cNvPr>
          <p:cNvSpPr>
            <a:spLocks noGrp="1"/>
          </p:cNvSpPr>
          <p:nvPr>
            <p:ph type="sldNum" sz="quarter" idx="4"/>
          </p:nvPr>
        </p:nvSpPr>
        <p:spPr/>
        <p:txBody>
          <a:bodyPr/>
          <a:lstStyle/>
          <a:p>
            <a:fld id="{EA810E7C-020C-FA43-9CFD-DA754FFFF69E}" type="slidenum">
              <a:rPr lang="en-US" smtClean="0"/>
              <a:pPr/>
              <a:t>19</a:t>
            </a:fld>
            <a:endParaRPr lang="en-US" dirty="0"/>
          </a:p>
        </p:txBody>
      </p:sp>
    </p:spTree>
    <p:extLst>
      <p:ext uri="{BB962C8B-B14F-4D97-AF65-F5344CB8AC3E}">
        <p14:creationId xmlns:p14="http://schemas.microsoft.com/office/powerpoint/2010/main" val="4925680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2ED8E-4672-FB4E-BDC4-106A5EA59750}"/>
              </a:ext>
            </a:extLst>
          </p:cNvPr>
          <p:cNvSpPr>
            <a:spLocks noGrp="1"/>
          </p:cNvSpPr>
          <p:nvPr>
            <p:ph type="title"/>
          </p:nvPr>
        </p:nvSpPr>
        <p:spPr>
          <a:xfrm>
            <a:off x="623888" y="1354137"/>
            <a:ext cx="7886700" cy="914400"/>
          </a:xfrm>
        </p:spPr>
        <p:txBody>
          <a:bodyPr/>
          <a:lstStyle/>
          <a:p>
            <a:pPr algn="ctr"/>
            <a:r>
              <a:rPr lang="en-US" dirty="0"/>
              <a:t>Overview </a:t>
            </a:r>
          </a:p>
        </p:txBody>
      </p:sp>
      <p:sp>
        <p:nvSpPr>
          <p:cNvPr id="3" name="Text Placeholder 2">
            <a:extLst>
              <a:ext uri="{FF2B5EF4-FFF2-40B4-BE49-F238E27FC236}">
                <a16:creationId xmlns:a16="http://schemas.microsoft.com/office/drawing/2014/main" id="{3B833F49-4F07-2248-99A8-C13860C4BFEE}"/>
              </a:ext>
            </a:extLst>
          </p:cNvPr>
          <p:cNvSpPr>
            <a:spLocks noGrp="1"/>
          </p:cNvSpPr>
          <p:nvPr>
            <p:ph type="body" idx="1"/>
          </p:nvPr>
        </p:nvSpPr>
        <p:spPr>
          <a:xfrm>
            <a:off x="623888" y="2268537"/>
            <a:ext cx="7886700" cy="3376889"/>
          </a:xfrm>
        </p:spPr>
        <p:txBody>
          <a:bodyPr>
            <a:normAutofit/>
          </a:bodyPr>
          <a:lstStyle/>
          <a:p>
            <a:pPr marL="342900" indent="-342900">
              <a:buFont typeface="Arial" panose="020B0604020202020204" pitchFamily="34" charset="0"/>
              <a:buChar char="•"/>
            </a:pPr>
            <a:r>
              <a:rPr lang="en-US" sz="3000" dirty="0"/>
              <a:t>Precepting in the presence of the patient</a:t>
            </a:r>
          </a:p>
          <a:p>
            <a:pPr marL="342900" indent="-342900">
              <a:buFont typeface="Arial" panose="020B0604020202020204" pitchFamily="34" charset="0"/>
              <a:buChar char="•"/>
            </a:pPr>
            <a:r>
              <a:rPr lang="en-US" sz="3000" dirty="0"/>
              <a:t>Tucano’s style of precepting</a:t>
            </a:r>
          </a:p>
          <a:p>
            <a:pPr marL="342900" indent="-342900">
              <a:buFont typeface="Arial" panose="020B0604020202020204" pitchFamily="34" charset="0"/>
              <a:buChar char="•"/>
            </a:pPr>
            <a:r>
              <a:rPr lang="en-US" sz="3000" dirty="0"/>
              <a:t>Questions</a:t>
            </a:r>
          </a:p>
          <a:p>
            <a:pPr marL="342900" indent="-342900">
              <a:buFont typeface="Arial" panose="020B0604020202020204" pitchFamily="34" charset="0"/>
              <a:buChar char="•"/>
            </a:pPr>
            <a:r>
              <a:rPr lang="en-US" sz="3000" dirty="0"/>
              <a:t>Discussion</a:t>
            </a:r>
          </a:p>
          <a:p>
            <a:endParaRPr lang="en-US" dirty="0"/>
          </a:p>
        </p:txBody>
      </p:sp>
      <p:sp>
        <p:nvSpPr>
          <p:cNvPr id="4" name="Slide Number Placeholder 3">
            <a:extLst>
              <a:ext uri="{FF2B5EF4-FFF2-40B4-BE49-F238E27FC236}">
                <a16:creationId xmlns:a16="http://schemas.microsoft.com/office/drawing/2014/main" id="{2035D28A-6CFE-B34A-89CE-8299E941A908}"/>
              </a:ext>
            </a:extLst>
          </p:cNvPr>
          <p:cNvSpPr>
            <a:spLocks noGrp="1"/>
          </p:cNvSpPr>
          <p:nvPr>
            <p:ph type="sldNum" sz="quarter" idx="4"/>
          </p:nvPr>
        </p:nvSpPr>
        <p:spPr/>
        <p:txBody>
          <a:bodyPr/>
          <a:lstStyle/>
          <a:p>
            <a:fld id="{EA810E7C-020C-FA43-9CFD-DA754FFFF69E}" type="slidenum">
              <a:rPr lang="en-US" smtClean="0"/>
              <a:pPr/>
              <a:t>2</a:t>
            </a:fld>
            <a:endParaRPr lang="en-US" dirty="0"/>
          </a:p>
        </p:txBody>
      </p:sp>
    </p:spTree>
    <p:extLst>
      <p:ext uri="{BB962C8B-B14F-4D97-AF65-F5344CB8AC3E}">
        <p14:creationId xmlns:p14="http://schemas.microsoft.com/office/powerpoint/2010/main" val="39575214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426D7-611A-F446-AE6D-897B948E102F}"/>
              </a:ext>
            </a:extLst>
          </p:cNvPr>
          <p:cNvSpPr>
            <a:spLocks noGrp="1"/>
          </p:cNvSpPr>
          <p:nvPr>
            <p:ph type="title"/>
          </p:nvPr>
        </p:nvSpPr>
        <p:spPr/>
        <p:txBody>
          <a:bodyPr/>
          <a:lstStyle/>
          <a:p>
            <a:r>
              <a:rPr lang="en-US" dirty="0" err="1"/>
              <a:t>Madson</a:t>
            </a:r>
            <a:r>
              <a:rPr lang="en-US" dirty="0"/>
              <a:t> –Resident effect</a:t>
            </a:r>
          </a:p>
        </p:txBody>
      </p:sp>
      <p:sp>
        <p:nvSpPr>
          <p:cNvPr id="3" name="Content Placeholder 2">
            <a:extLst>
              <a:ext uri="{FF2B5EF4-FFF2-40B4-BE49-F238E27FC236}">
                <a16:creationId xmlns:a16="http://schemas.microsoft.com/office/drawing/2014/main" id="{AE23DD64-98EC-F94B-827D-A0CB1869B7EE}"/>
              </a:ext>
            </a:extLst>
          </p:cNvPr>
          <p:cNvSpPr>
            <a:spLocks noGrp="1"/>
          </p:cNvSpPr>
          <p:nvPr>
            <p:ph sz="half" idx="1"/>
          </p:nvPr>
        </p:nvSpPr>
        <p:spPr>
          <a:xfrm>
            <a:off x="628650" y="1825625"/>
            <a:ext cx="7720220" cy="4351338"/>
          </a:xfrm>
        </p:spPr>
        <p:txBody>
          <a:bodyPr/>
          <a:lstStyle/>
          <a:p>
            <a:r>
              <a:rPr lang="en-US" dirty="0"/>
              <a:t>No difference</a:t>
            </a:r>
          </a:p>
          <a:p>
            <a:pPr lvl="1"/>
            <a:r>
              <a:rPr lang="en-US" dirty="0"/>
              <a:t>Autonomy</a:t>
            </a:r>
          </a:p>
          <a:p>
            <a:pPr lvl="1"/>
            <a:r>
              <a:rPr lang="en-US" dirty="0"/>
              <a:t>Adequate supervision</a:t>
            </a:r>
          </a:p>
          <a:p>
            <a:pPr lvl="1"/>
            <a:r>
              <a:rPr lang="en-US" dirty="0"/>
              <a:t>Able to ask faculty questions</a:t>
            </a:r>
          </a:p>
          <a:p>
            <a:pPr lvl="1"/>
            <a:r>
              <a:rPr lang="en-US" dirty="0"/>
              <a:t>Adequate time</a:t>
            </a:r>
          </a:p>
          <a:p>
            <a:pPr lvl="1"/>
            <a:r>
              <a:rPr lang="en-US" dirty="0"/>
              <a:t>Fear of showing lack of knowledge</a:t>
            </a:r>
          </a:p>
          <a:p>
            <a:r>
              <a:rPr lang="en-US" dirty="0"/>
              <a:t>Had to edit or choose words carefully         P&lt;0.0001</a:t>
            </a:r>
          </a:p>
        </p:txBody>
      </p:sp>
      <p:sp>
        <p:nvSpPr>
          <p:cNvPr id="5" name="Slide Number Placeholder 4">
            <a:extLst>
              <a:ext uri="{FF2B5EF4-FFF2-40B4-BE49-F238E27FC236}">
                <a16:creationId xmlns:a16="http://schemas.microsoft.com/office/drawing/2014/main" id="{1C11B08E-5AC1-7B44-8CBA-008E6852AF69}"/>
              </a:ext>
            </a:extLst>
          </p:cNvPr>
          <p:cNvSpPr>
            <a:spLocks noGrp="1"/>
          </p:cNvSpPr>
          <p:nvPr>
            <p:ph type="sldNum" sz="quarter" idx="4"/>
          </p:nvPr>
        </p:nvSpPr>
        <p:spPr/>
        <p:txBody>
          <a:bodyPr/>
          <a:lstStyle/>
          <a:p>
            <a:fld id="{EA810E7C-020C-FA43-9CFD-DA754FFFF69E}" type="slidenum">
              <a:rPr lang="en-US" smtClean="0"/>
              <a:pPr/>
              <a:t>20</a:t>
            </a:fld>
            <a:endParaRPr lang="en-US" dirty="0"/>
          </a:p>
        </p:txBody>
      </p:sp>
    </p:spTree>
    <p:extLst>
      <p:ext uri="{BB962C8B-B14F-4D97-AF65-F5344CB8AC3E}">
        <p14:creationId xmlns:p14="http://schemas.microsoft.com/office/powerpoint/2010/main" val="32445495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426D7-611A-F446-AE6D-897B948E102F}"/>
              </a:ext>
            </a:extLst>
          </p:cNvPr>
          <p:cNvSpPr>
            <a:spLocks noGrp="1"/>
          </p:cNvSpPr>
          <p:nvPr>
            <p:ph type="title"/>
          </p:nvPr>
        </p:nvSpPr>
        <p:spPr/>
        <p:txBody>
          <a:bodyPr/>
          <a:lstStyle/>
          <a:p>
            <a:r>
              <a:rPr lang="en-US" dirty="0" err="1"/>
              <a:t>Madson</a:t>
            </a:r>
            <a:r>
              <a:rPr lang="en-US" dirty="0"/>
              <a:t> –Faculty effect</a:t>
            </a:r>
          </a:p>
        </p:txBody>
      </p:sp>
      <p:sp>
        <p:nvSpPr>
          <p:cNvPr id="3" name="Content Placeholder 2">
            <a:extLst>
              <a:ext uri="{FF2B5EF4-FFF2-40B4-BE49-F238E27FC236}">
                <a16:creationId xmlns:a16="http://schemas.microsoft.com/office/drawing/2014/main" id="{AE23DD64-98EC-F94B-827D-A0CB1869B7EE}"/>
              </a:ext>
            </a:extLst>
          </p:cNvPr>
          <p:cNvSpPr>
            <a:spLocks noGrp="1"/>
          </p:cNvSpPr>
          <p:nvPr>
            <p:ph sz="half" idx="1"/>
          </p:nvPr>
        </p:nvSpPr>
        <p:spPr>
          <a:xfrm>
            <a:off x="628650" y="1825625"/>
            <a:ext cx="7720220" cy="4351338"/>
          </a:xfrm>
        </p:spPr>
        <p:txBody>
          <a:bodyPr/>
          <a:lstStyle/>
          <a:p>
            <a:r>
              <a:rPr lang="en-US" dirty="0"/>
              <a:t>Patients seemed comfortable</a:t>
            </a:r>
          </a:p>
          <a:p>
            <a:r>
              <a:rPr lang="en-US" dirty="0"/>
              <a:t>Beneficial for patients</a:t>
            </a:r>
          </a:p>
          <a:p>
            <a:r>
              <a:rPr lang="en-US" dirty="0"/>
              <a:t>Enhanced joint decision-making</a:t>
            </a:r>
          </a:p>
          <a:p>
            <a:r>
              <a:rPr lang="en-US" dirty="0"/>
              <a:t>Faculty time 6.8 min. vs 13.2 min. 	       P&lt;0.0001</a:t>
            </a:r>
          </a:p>
        </p:txBody>
      </p:sp>
      <p:sp>
        <p:nvSpPr>
          <p:cNvPr id="5" name="Slide Number Placeholder 4">
            <a:extLst>
              <a:ext uri="{FF2B5EF4-FFF2-40B4-BE49-F238E27FC236}">
                <a16:creationId xmlns:a16="http://schemas.microsoft.com/office/drawing/2014/main" id="{1C11B08E-5AC1-7B44-8CBA-008E6852AF69}"/>
              </a:ext>
            </a:extLst>
          </p:cNvPr>
          <p:cNvSpPr>
            <a:spLocks noGrp="1"/>
          </p:cNvSpPr>
          <p:nvPr>
            <p:ph type="sldNum" sz="quarter" idx="4"/>
          </p:nvPr>
        </p:nvSpPr>
        <p:spPr/>
        <p:txBody>
          <a:bodyPr/>
          <a:lstStyle/>
          <a:p>
            <a:fld id="{EA810E7C-020C-FA43-9CFD-DA754FFFF69E}" type="slidenum">
              <a:rPr lang="en-US" smtClean="0"/>
              <a:pPr/>
              <a:t>21</a:t>
            </a:fld>
            <a:endParaRPr lang="en-US" dirty="0"/>
          </a:p>
        </p:txBody>
      </p:sp>
    </p:spTree>
    <p:extLst>
      <p:ext uri="{BB962C8B-B14F-4D97-AF65-F5344CB8AC3E}">
        <p14:creationId xmlns:p14="http://schemas.microsoft.com/office/powerpoint/2010/main" val="24072205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426D7-611A-F446-AE6D-897B948E102F}"/>
              </a:ext>
            </a:extLst>
          </p:cNvPr>
          <p:cNvSpPr>
            <a:spLocks noGrp="1"/>
          </p:cNvSpPr>
          <p:nvPr>
            <p:ph type="title"/>
          </p:nvPr>
        </p:nvSpPr>
        <p:spPr/>
        <p:txBody>
          <a:bodyPr/>
          <a:lstStyle/>
          <a:p>
            <a:r>
              <a:rPr lang="en-US" dirty="0"/>
              <a:t>Power, David et al 2017 </a:t>
            </a:r>
          </a:p>
        </p:txBody>
      </p:sp>
      <p:sp>
        <p:nvSpPr>
          <p:cNvPr id="3" name="Content Placeholder 2">
            <a:extLst>
              <a:ext uri="{FF2B5EF4-FFF2-40B4-BE49-F238E27FC236}">
                <a16:creationId xmlns:a16="http://schemas.microsoft.com/office/drawing/2014/main" id="{AE23DD64-98EC-F94B-827D-A0CB1869B7EE}"/>
              </a:ext>
            </a:extLst>
          </p:cNvPr>
          <p:cNvSpPr>
            <a:spLocks noGrp="1"/>
          </p:cNvSpPr>
          <p:nvPr>
            <p:ph sz="half" idx="1"/>
          </p:nvPr>
        </p:nvSpPr>
        <p:spPr>
          <a:xfrm>
            <a:off x="628650" y="1825625"/>
            <a:ext cx="7720220" cy="4351338"/>
          </a:xfrm>
        </p:spPr>
        <p:txBody>
          <a:bodyPr>
            <a:normAutofit lnSpcReduction="10000"/>
          </a:bodyPr>
          <a:lstStyle/>
          <a:p>
            <a:r>
              <a:rPr lang="en-US" dirty="0"/>
              <a:t>University of Minnesota</a:t>
            </a:r>
          </a:p>
          <a:p>
            <a:r>
              <a:rPr lang="en-US" dirty="0"/>
              <a:t>Medical students!  3</a:t>
            </a:r>
            <a:r>
              <a:rPr lang="en-US" baseline="30000" dirty="0"/>
              <a:t>rd</a:t>
            </a:r>
            <a:r>
              <a:rPr lang="en-US" dirty="0"/>
              <a:t> and 4</a:t>
            </a:r>
            <a:r>
              <a:rPr lang="en-US" baseline="30000" dirty="0"/>
              <a:t>th</a:t>
            </a:r>
            <a:r>
              <a:rPr lang="en-US" dirty="0"/>
              <a:t> </a:t>
            </a:r>
            <a:r>
              <a:rPr lang="en-US" dirty="0" err="1"/>
              <a:t>yr</a:t>
            </a:r>
            <a:endParaRPr lang="en-US" dirty="0"/>
          </a:p>
          <a:p>
            <a:r>
              <a:rPr lang="en-US" dirty="0"/>
              <a:t>Family Medicine clinic</a:t>
            </a:r>
          </a:p>
          <a:p>
            <a:r>
              <a:rPr lang="en-US" dirty="0"/>
              <a:t>RCT</a:t>
            </a:r>
          </a:p>
          <a:p>
            <a:r>
              <a:rPr lang="en-US" dirty="0"/>
              <a:t>201 patient encounters</a:t>
            </a:r>
          </a:p>
          <a:p>
            <a:r>
              <a:rPr lang="en-US" dirty="0"/>
              <a:t>Diverse population</a:t>
            </a:r>
          </a:p>
          <a:p>
            <a:pPr lvl="1"/>
            <a:r>
              <a:rPr lang="en-US" dirty="0"/>
              <a:t>20% with interpreter (other studies English only)</a:t>
            </a:r>
          </a:p>
          <a:p>
            <a:pPr lvl="1"/>
            <a:r>
              <a:rPr lang="en-US" dirty="0"/>
              <a:t>25% employed</a:t>
            </a:r>
          </a:p>
          <a:p>
            <a:pPr lvl="1"/>
            <a:r>
              <a:rPr lang="en-US" dirty="0"/>
              <a:t>33% Medicare</a:t>
            </a:r>
          </a:p>
          <a:p>
            <a:pPr lvl="1"/>
            <a:r>
              <a:rPr lang="en-US" dirty="0"/>
              <a:t>33% Medicaid</a:t>
            </a:r>
          </a:p>
        </p:txBody>
      </p:sp>
      <p:sp>
        <p:nvSpPr>
          <p:cNvPr id="5" name="Slide Number Placeholder 4">
            <a:extLst>
              <a:ext uri="{FF2B5EF4-FFF2-40B4-BE49-F238E27FC236}">
                <a16:creationId xmlns:a16="http://schemas.microsoft.com/office/drawing/2014/main" id="{1C11B08E-5AC1-7B44-8CBA-008E6852AF69}"/>
              </a:ext>
            </a:extLst>
          </p:cNvPr>
          <p:cNvSpPr>
            <a:spLocks noGrp="1"/>
          </p:cNvSpPr>
          <p:nvPr>
            <p:ph type="sldNum" sz="quarter" idx="4"/>
          </p:nvPr>
        </p:nvSpPr>
        <p:spPr/>
        <p:txBody>
          <a:bodyPr/>
          <a:lstStyle/>
          <a:p>
            <a:fld id="{EA810E7C-020C-FA43-9CFD-DA754FFFF69E}" type="slidenum">
              <a:rPr lang="en-US" smtClean="0"/>
              <a:pPr/>
              <a:t>22</a:t>
            </a:fld>
            <a:endParaRPr lang="en-US" dirty="0"/>
          </a:p>
        </p:txBody>
      </p:sp>
    </p:spTree>
    <p:extLst>
      <p:ext uri="{BB962C8B-B14F-4D97-AF65-F5344CB8AC3E}">
        <p14:creationId xmlns:p14="http://schemas.microsoft.com/office/powerpoint/2010/main" val="32894939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426D7-611A-F446-AE6D-897B948E102F}"/>
              </a:ext>
            </a:extLst>
          </p:cNvPr>
          <p:cNvSpPr>
            <a:spLocks noGrp="1"/>
          </p:cNvSpPr>
          <p:nvPr>
            <p:ph type="title"/>
          </p:nvPr>
        </p:nvSpPr>
        <p:spPr/>
        <p:txBody>
          <a:bodyPr/>
          <a:lstStyle/>
          <a:p>
            <a:r>
              <a:rPr lang="en-US" dirty="0"/>
              <a:t>Power – Patient effect</a:t>
            </a:r>
          </a:p>
        </p:txBody>
      </p:sp>
      <p:sp>
        <p:nvSpPr>
          <p:cNvPr id="3" name="Content Placeholder 2">
            <a:extLst>
              <a:ext uri="{FF2B5EF4-FFF2-40B4-BE49-F238E27FC236}">
                <a16:creationId xmlns:a16="http://schemas.microsoft.com/office/drawing/2014/main" id="{AE23DD64-98EC-F94B-827D-A0CB1869B7EE}"/>
              </a:ext>
            </a:extLst>
          </p:cNvPr>
          <p:cNvSpPr>
            <a:spLocks noGrp="1"/>
          </p:cNvSpPr>
          <p:nvPr>
            <p:ph sz="half" idx="1"/>
          </p:nvPr>
        </p:nvSpPr>
        <p:spPr>
          <a:xfrm>
            <a:off x="628650" y="1825625"/>
            <a:ext cx="7720220" cy="4351338"/>
          </a:xfrm>
        </p:spPr>
        <p:txBody>
          <a:bodyPr>
            <a:normAutofit/>
          </a:bodyPr>
          <a:lstStyle/>
          <a:p>
            <a:r>
              <a:rPr lang="en-US" dirty="0"/>
              <a:t>No difference</a:t>
            </a:r>
          </a:p>
          <a:p>
            <a:pPr lvl="1"/>
            <a:r>
              <a:rPr lang="en-US" dirty="0"/>
              <a:t>Satisfaction with visit</a:t>
            </a:r>
          </a:p>
          <a:p>
            <a:pPr lvl="1"/>
            <a:r>
              <a:rPr lang="en-US" dirty="0"/>
              <a:t>Adequate time with my Dr.</a:t>
            </a:r>
          </a:p>
          <a:p>
            <a:pPr lvl="1"/>
            <a:r>
              <a:rPr lang="en-US" dirty="0"/>
              <a:t>Involvement in the student’s education</a:t>
            </a:r>
          </a:p>
          <a:p>
            <a:pPr lvl="1"/>
            <a:r>
              <a:rPr lang="en-US" dirty="0"/>
              <a:t>Preference for future visit </a:t>
            </a:r>
          </a:p>
          <a:p>
            <a:r>
              <a:rPr lang="en-US" dirty="0"/>
              <a:t>Confused by medical terms used during visit</a:t>
            </a:r>
          </a:p>
          <a:p>
            <a:pPr lvl="1"/>
            <a:r>
              <a:rPr lang="en-US" dirty="0"/>
              <a:t>2.07 vs 1.67 (5 point Likert) 			P=0.04</a:t>
            </a:r>
          </a:p>
          <a:p>
            <a:endParaRPr lang="en-US" dirty="0"/>
          </a:p>
        </p:txBody>
      </p:sp>
      <p:sp>
        <p:nvSpPr>
          <p:cNvPr id="5" name="Slide Number Placeholder 4">
            <a:extLst>
              <a:ext uri="{FF2B5EF4-FFF2-40B4-BE49-F238E27FC236}">
                <a16:creationId xmlns:a16="http://schemas.microsoft.com/office/drawing/2014/main" id="{1C11B08E-5AC1-7B44-8CBA-008E6852AF69}"/>
              </a:ext>
            </a:extLst>
          </p:cNvPr>
          <p:cNvSpPr>
            <a:spLocks noGrp="1"/>
          </p:cNvSpPr>
          <p:nvPr>
            <p:ph type="sldNum" sz="quarter" idx="4"/>
          </p:nvPr>
        </p:nvSpPr>
        <p:spPr/>
        <p:txBody>
          <a:bodyPr/>
          <a:lstStyle/>
          <a:p>
            <a:fld id="{EA810E7C-020C-FA43-9CFD-DA754FFFF69E}" type="slidenum">
              <a:rPr lang="en-US" smtClean="0"/>
              <a:pPr/>
              <a:t>23</a:t>
            </a:fld>
            <a:endParaRPr lang="en-US" dirty="0"/>
          </a:p>
        </p:txBody>
      </p:sp>
    </p:spTree>
    <p:extLst>
      <p:ext uri="{BB962C8B-B14F-4D97-AF65-F5344CB8AC3E}">
        <p14:creationId xmlns:p14="http://schemas.microsoft.com/office/powerpoint/2010/main" val="30713573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426D7-611A-F446-AE6D-897B948E102F}"/>
              </a:ext>
            </a:extLst>
          </p:cNvPr>
          <p:cNvSpPr>
            <a:spLocks noGrp="1"/>
          </p:cNvSpPr>
          <p:nvPr>
            <p:ph type="title"/>
          </p:nvPr>
        </p:nvSpPr>
        <p:spPr/>
        <p:txBody>
          <a:bodyPr/>
          <a:lstStyle/>
          <a:p>
            <a:r>
              <a:rPr lang="en-US" dirty="0"/>
              <a:t>Power – Student effect</a:t>
            </a:r>
          </a:p>
        </p:txBody>
      </p:sp>
      <p:sp>
        <p:nvSpPr>
          <p:cNvPr id="3" name="Content Placeholder 2">
            <a:extLst>
              <a:ext uri="{FF2B5EF4-FFF2-40B4-BE49-F238E27FC236}">
                <a16:creationId xmlns:a16="http://schemas.microsoft.com/office/drawing/2014/main" id="{AE23DD64-98EC-F94B-827D-A0CB1869B7EE}"/>
              </a:ext>
            </a:extLst>
          </p:cNvPr>
          <p:cNvSpPr>
            <a:spLocks noGrp="1"/>
          </p:cNvSpPr>
          <p:nvPr>
            <p:ph sz="half" idx="1"/>
          </p:nvPr>
        </p:nvSpPr>
        <p:spPr>
          <a:xfrm>
            <a:off x="628650" y="1825625"/>
            <a:ext cx="7720220" cy="4351338"/>
          </a:xfrm>
        </p:spPr>
        <p:txBody>
          <a:bodyPr>
            <a:normAutofit lnSpcReduction="10000"/>
          </a:bodyPr>
          <a:lstStyle/>
          <a:p>
            <a:r>
              <a:rPr lang="en-US" dirty="0"/>
              <a:t>No difference</a:t>
            </a:r>
          </a:p>
          <a:p>
            <a:pPr lvl="1"/>
            <a:r>
              <a:rPr lang="en-US" dirty="0"/>
              <a:t>Autonomy</a:t>
            </a:r>
          </a:p>
          <a:p>
            <a:pPr lvl="1"/>
            <a:r>
              <a:rPr lang="en-US" dirty="0"/>
              <a:t>Adequate supervision</a:t>
            </a:r>
          </a:p>
          <a:p>
            <a:pPr lvl="1"/>
            <a:r>
              <a:rPr lang="en-US" dirty="0"/>
              <a:t>Adequate time for learning</a:t>
            </a:r>
          </a:p>
          <a:p>
            <a:r>
              <a:rPr lang="en-US" dirty="0"/>
              <a:t>Decreased ability to ask questions</a:t>
            </a:r>
          </a:p>
          <a:p>
            <a:pPr lvl="1"/>
            <a:r>
              <a:rPr lang="en-US" dirty="0"/>
              <a:t>4.34 vs 4.65 (5 point Likert) 			P=0.002</a:t>
            </a:r>
          </a:p>
          <a:p>
            <a:r>
              <a:rPr lang="en-US" dirty="0"/>
              <a:t>Afraid of performing poorly or lack of knowledge</a:t>
            </a:r>
          </a:p>
          <a:p>
            <a:pPr lvl="1"/>
            <a:r>
              <a:rPr lang="en-US" dirty="0"/>
              <a:t>1.60 vs 1.34 (5 point Likert) 			P=0.003</a:t>
            </a:r>
          </a:p>
          <a:p>
            <a:r>
              <a:rPr lang="en-US" dirty="0"/>
              <a:t>Had to choose words carefully</a:t>
            </a:r>
          </a:p>
          <a:p>
            <a:pPr lvl="1"/>
            <a:r>
              <a:rPr lang="en-US" dirty="0"/>
              <a:t>1.76 vs 1.30 (5 point Likert) 			P&lt;0.001</a:t>
            </a:r>
          </a:p>
        </p:txBody>
      </p:sp>
      <p:sp>
        <p:nvSpPr>
          <p:cNvPr id="5" name="Slide Number Placeholder 4">
            <a:extLst>
              <a:ext uri="{FF2B5EF4-FFF2-40B4-BE49-F238E27FC236}">
                <a16:creationId xmlns:a16="http://schemas.microsoft.com/office/drawing/2014/main" id="{1C11B08E-5AC1-7B44-8CBA-008E6852AF69}"/>
              </a:ext>
            </a:extLst>
          </p:cNvPr>
          <p:cNvSpPr>
            <a:spLocks noGrp="1"/>
          </p:cNvSpPr>
          <p:nvPr>
            <p:ph type="sldNum" sz="quarter" idx="4"/>
          </p:nvPr>
        </p:nvSpPr>
        <p:spPr/>
        <p:txBody>
          <a:bodyPr/>
          <a:lstStyle/>
          <a:p>
            <a:fld id="{EA810E7C-020C-FA43-9CFD-DA754FFFF69E}" type="slidenum">
              <a:rPr lang="en-US" smtClean="0"/>
              <a:pPr/>
              <a:t>24</a:t>
            </a:fld>
            <a:endParaRPr lang="en-US" dirty="0"/>
          </a:p>
        </p:txBody>
      </p:sp>
    </p:spTree>
    <p:extLst>
      <p:ext uri="{BB962C8B-B14F-4D97-AF65-F5344CB8AC3E}">
        <p14:creationId xmlns:p14="http://schemas.microsoft.com/office/powerpoint/2010/main" val="6274225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426D7-611A-F446-AE6D-897B948E102F}"/>
              </a:ext>
            </a:extLst>
          </p:cNvPr>
          <p:cNvSpPr>
            <a:spLocks noGrp="1"/>
          </p:cNvSpPr>
          <p:nvPr>
            <p:ph type="title"/>
          </p:nvPr>
        </p:nvSpPr>
        <p:spPr/>
        <p:txBody>
          <a:bodyPr/>
          <a:lstStyle/>
          <a:p>
            <a:r>
              <a:rPr lang="en-US" dirty="0"/>
              <a:t>Power –Faculty effect</a:t>
            </a:r>
          </a:p>
        </p:txBody>
      </p:sp>
      <p:sp>
        <p:nvSpPr>
          <p:cNvPr id="3" name="Content Placeholder 2">
            <a:extLst>
              <a:ext uri="{FF2B5EF4-FFF2-40B4-BE49-F238E27FC236}">
                <a16:creationId xmlns:a16="http://schemas.microsoft.com/office/drawing/2014/main" id="{AE23DD64-98EC-F94B-827D-A0CB1869B7EE}"/>
              </a:ext>
            </a:extLst>
          </p:cNvPr>
          <p:cNvSpPr>
            <a:spLocks noGrp="1"/>
          </p:cNvSpPr>
          <p:nvPr>
            <p:ph sz="half" idx="1"/>
          </p:nvPr>
        </p:nvSpPr>
        <p:spPr>
          <a:xfrm>
            <a:off x="628650" y="1825625"/>
            <a:ext cx="7720220" cy="4351338"/>
          </a:xfrm>
        </p:spPr>
        <p:txBody>
          <a:bodyPr>
            <a:normAutofit/>
          </a:bodyPr>
          <a:lstStyle/>
          <a:p>
            <a:r>
              <a:rPr lang="en-US" dirty="0"/>
              <a:t>Strong preference for PIPP</a:t>
            </a:r>
          </a:p>
          <a:p>
            <a:endParaRPr lang="en-US" dirty="0"/>
          </a:p>
          <a:p>
            <a:r>
              <a:rPr lang="en-US" dirty="0"/>
              <a:t>Learners understanding enhanced		P&lt;0.001</a:t>
            </a:r>
          </a:p>
          <a:p>
            <a:r>
              <a:rPr lang="en-US" dirty="0"/>
              <a:t>Allowed me to teach what I wanted to		P&lt;0.005</a:t>
            </a:r>
          </a:p>
          <a:p>
            <a:r>
              <a:rPr lang="en-US" dirty="0"/>
              <a:t>Assisted in the conduct of the visit		P&lt;0.001</a:t>
            </a:r>
          </a:p>
        </p:txBody>
      </p:sp>
      <p:sp>
        <p:nvSpPr>
          <p:cNvPr id="5" name="Slide Number Placeholder 4">
            <a:extLst>
              <a:ext uri="{FF2B5EF4-FFF2-40B4-BE49-F238E27FC236}">
                <a16:creationId xmlns:a16="http://schemas.microsoft.com/office/drawing/2014/main" id="{1C11B08E-5AC1-7B44-8CBA-008E6852AF69}"/>
              </a:ext>
            </a:extLst>
          </p:cNvPr>
          <p:cNvSpPr>
            <a:spLocks noGrp="1"/>
          </p:cNvSpPr>
          <p:nvPr>
            <p:ph type="sldNum" sz="quarter" idx="4"/>
          </p:nvPr>
        </p:nvSpPr>
        <p:spPr/>
        <p:txBody>
          <a:bodyPr/>
          <a:lstStyle/>
          <a:p>
            <a:fld id="{EA810E7C-020C-FA43-9CFD-DA754FFFF69E}" type="slidenum">
              <a:rPr lang="en-US" smtClean="0"/>
              <a:pPr/>
              <a:t>25</a:t>
            </a:fld>
            <a:endParaRPr lang="en-US" dirty="0"/>
          </a:p>
        </p:txBody>
      </p:sp>
    </p:spTree>
    <p:extLst>
      <p:ext uri="{BB962C8B-B14F-4D97-AF65-F5344CB8AC3E}">
        <p14:creationId xmlns:p14="http://schemas.microsoft.com/office/powerpoint/2010/main" val="12924281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426D7-611A-F446-AE6D-897B948E102F}"/>
              </a:ext>
            </a:extLst>
          </p:cNvPr>
          <p:cNvSpPr>
            <a:spLocks noGrp="1"/>
          </p:cNvSpPr>
          <p:nvPr>
            <p:ph type="title"/>
          </p:nvPr>
        </p:nvSpPr>
        <p:spPr/>
        <p:txBody>
          <a:bodyPr/>
          <a:lstStyle/>
          <a:p>
            <a:r>
              <a:rPr lang="en-US" dirty="0"/>
              <a:t>How much time does this take?</a:t>
            </a:r>
          </a:p>
        </p:txBody>
      </p:sp>
      <p:sp>
        <p:nvSpPr>
          <p:cNvPr id="3" name="Content Placeholder 2">
            <a:extLst>
              <a:ext uri="{FF2B5EF4-FFF2-40B4-BE49-F238E27FC236}">
                <a16:creationId xmlns:a16="http://schemas.microsoft.com/office/drawing/2014/main" id="{AE23DD64-98EC-F94B-827D-A0CB1869B7EE}"/>
              </a:ext>
            </a:extLst>
          </p:cNvPr>
          <p:cNvSpPr>
            <a:spLocks noGrp="1"/>
          </p:cNvSpPr>
          <p:nvPr>
            <p:ph sz="half" idx="1"/>
          </p:nvPr>
        </p:nvSpPr>
        <p:spPr>
          <a:xfrm>
            <a:off x="628650" y="1825625"/>
            <a:ext cx="3943350" cy="4351338"/>
          </a:xfrm>
        </p:spPr>
        <p:txBody>
          <a:bodyPr>
            <a:normAutofit/>
          </a:bodyPr>
          <a:lstStyle/>
          <a:p>
            <a:r>
              <a:rPr lang="en-US" dirty="0"/>
              <a:t>Wrong question!</a:t>
            </a:r>
          </a:p>
          <a:p>
            <a:r>
              <a:rPr lang="en-US" dirty="0"/>
              <a:t>How much time does this save?</a:t>
            </a:r>
          </a:p>
        </p:txBody>
      </p:sp>
      <p:sp>
        <p:nvSpPr>
          <p:cNvPr id="5" name="Slide Number Placeholder 4">
            <a:extLst>
              <a:ext uri="{FF2B5EF4-FFF2-40B4-BE49-F238E27FC236}">
                <a16:creationId xmlns:a16="http://schemas.microsoft.com/office/drawing/2014/main" id="{1C11B08E-5AC1-7B44-8CBA-008E6852AF69}"/>
              </a:ext>
            </a:extLst>
          </p:cNvPr>
          <p:cNvSpPr>
            <a:spLocks noGrp="1"/>
          </p:cNvSpPr>
          <p:nvPr>
            <p:ph type="sldNum" sz="quarter" idx="4"/>
          </p:nvPr>
        </p:nvSpPr>
        <p:spPr/>
        <p:txBody>
          <a:bodyPr/>
          <a:lstStyle/>
          <a:p>
            <a:fld id="{EA810E7C-020C-FA43-9CFD-DA754FFFF69E}" type="slidenum">
              <a:rPr lang="en-US" smtClean="0"/>
              <a:pPr/>
              <a:t>26</a:t>
            </a:fld>
            <a:endParaRPr lang="en-US" dirty="0"/>
          </a:p>
        </p:txBody>
      </p:sp>
      <p:pic>
        <p:nvPicPr>
          <p:cNvPr id="6" name="Content Placeholder 5" descr="DSC09957">
            <a:extLst>
              <a:ext uri="{FF2B5EF4-FFF2-40B4-BE49-F238E27FC236}">
                <a16:creationId xmlns:a16="http://schemas.microsoft.com/office/drawing/2014/main" id="{04BFC57D-80E3-F341-961A-DC6C28AA9776}"/>
              </a:ext>
            </a:extLst>
          </p:cNvPr>
          <p:cNvPicPr>
            <a:picLocks noGrp="1" noChangeAspect="1"/>
          </p:cNvPicPr>
          <p:nvPr isPhoto="1">
            <p:ph sz="half" idx="2"/>
          </p:nvPr>
        </p:nvPicPr>
        <p:blipFill rotWithShape="1">
          <a:blip r:embed="rId3" cstate="print">
            <a:lum/>
            <a:extLst>
              <a:ext uri="{28A0092B-C50C-407E-A947-70E740481C1C}">
                <a14:useLocalDpi xmlns:a14="http://schemas.microsoft.com/office/drawing/2010/main" val="0"/>
              </a:ext>
            </a:extLst>
          </a:blip>
          <a:srcRect t="12315"/>
          <a:stretch/>
        </p:blipFill>
        <p:spPr>
          <a:xfrm flipH="1">
            <a:off x="4358937" y="1571588"/>
            <a:ext cx="4156413" cy="4859411"/>
          </a:xfrm>
          <a:prstGeom prst="rect">
            <a:avLst/>
          </a:prstGeom>
          <a:noFill/>
          <a:ln>
            <a:noFill/>
          </a:ln>
        </p:spPr>
      </p:pic>
    </p:spTree>
    <p:extLst>
      <p:ext uri="{BB962C8B-B14F-4D97-AF65-F5344CB8AC3E}">
        <p14:creationId xmlns:p14="http://schemas.microsoft.com/office/powerpoint/2010/main" val="37501221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426D7-611A-F446-AE6D-897B948E102F}"/>
              </a:ext>
            </a:extLst>
          </p:cNvPr>
          <p:cNvSpPr>
            <a:spLocks noGrp="1"/>
          </p:cNvSpPr>
          <p:nvPr>
            <p:ph type="title"/>
          </p:nvPr>
        </p:nvSpPr>
        <p:spPr/>
        <p:txBody>
          <a:bodyPr/>
          <a:lstStyle/>
          <a:p>
            <a:r>
              <a:rPr lang="en-US" dirty="0"/>
              <a:t>Show me the minutes…</a:t>
            </a:r>
          </a:p>
        </p:txBody>
      </p:sp>
      <p:sp>
        <p:nvSpPr>
          <p:cNvPr id="3" name="Content Placeholder 2">
            <a:extLst>
              <a:ext uri="{FF2B5EF4-FFF2-40B4-BE49-F238E27FC236}">
                <a16:creationId xmlns:a16="http://schemas.microsoft.com/office/drawing/2014/main" id="{AE23DD64-98EC-F94B-827D-A0CB1869B7EE}"/>
              </a:ext>
            </a:extLst>
          </p:cNvPr>
          <p:cNvSpPr>
            <a:spLocks noGrp="1"/>
          </p:cNvSpPr>
          <p:nvPr>
            <p:ph sz="half" idx="1"/>
          </p:nvPr>
        </p:nvSpPr>
        <p:spPr>
          <a:xfrm>
            <a:off x="628650" y="1825625"/>
            <a:ext cx="7720220" cy="4351338"/>
          </a:xfrm>
        </p:spPr>
        <p:txBody>
          <a:bodyPr>
            <a:normAutofit/>
          </a:bodyPr>
          <a:lstStyle/>
          <a:p>
            <a:r>
              <a:rPr lang="en-US" dirty="0"/>
              <a:t>Actual total faculty time 17.4 min. vs 19.7</a:t>
            </a:r>
          </a:p>
          <a:p>
            <a:r>
              <a:rPr lang="en-US" dirty="0"/>
              <a:t>Faculty time with patient 17.4 vs 14.1	   	P=0.01</a:t>
            </a:r>
          </a:p>
          <a:p>
            <a:r>
              <a:rPr lang="en-US" dirty="0"/>
              <a:t>Patient</a:t>
            </a:r>
            <a:r>
              <a:rPr lang="en-US" b="1" dirty="0"/>
              <a:t> </a:t>
            </a:r>
            <a:r>
              <a:rPr lang="en-US" b="1" i="1" dirty="0"/>
              <a:t>perception</a:t>
            </a:r>
            <a:r>
              <a:rPr lang="en-US" b="1" dirty="0"/>
              <a:t> </a:t>
            </a:r>
            <a:r>
              <a:rPr lang="en-US" dirty="0"/>
              <a:t>of time 37.6 min. vs 31.5 	P=0.21</a:t>
            </a:r>
          </a:p>
          <a:p>
            <a:endParaRPr lang="en-US" dirty="0"/>
          </a:p>
          <a:p>
            <a:r>
              <a:rPr lang="en-US" dirty="0"/>
              <a:t>2.3 min. less faculty time per encounter	   	P=0.09</a:t>
            </a:r>
          </a:p>
          <a:p>
            <a:r>
              <a:rPr lang="en-US" dirty="0"/>
              <a:t>3.3 min. more time with patient                      	P=0.01</a:t>
            </a:r>
          </a:p>
          <a:p>
            <a:r>
              <a:rPr lang="en-US" dirty="0"/>
              <a:t>6.1 extra minutes of care by Pt estimate        	P=0.21</a:t>
            </a:r>
          </a:p>
        </p:txBody>
      </p:sp>
      <p:sp>
        <p:nvSpPr>
          <p:cNvPr id="5" name="Slide Number Placeholder 4">
            <a:extLst>
              <a:ext uri="{FF2B5EF4-FFF2-40B4-BE49-F238E27FC236}">
                <a16:creationId xmlns:a16="http://schemas.microsoft.com/office/drawing/2014/main" id="{1C11B08E-5AC1-7B44-8CBA-008E6852AF69}"/>
              </a:ext>
            </a:extLst>
          </p:cNvPr>
          <p:cNvSpPr>
            <a:spLocks noGrp="1"/>
          </p:cNvSpPr>
          <p:nvPr>
            <p:ph type="sldNum" sz="quarter" idx="4"/>
          </p:nvPr>
        </p:nvSpPr>
        <p:spPr/>
        <p:txBody>
          <a:bodyPr/>
          <a:lstStyle/>
          <a:p>
            <a:fld id="{EA810E7C-020C-FA43-9CFD-DA754FFFF69E}" type="slidenum">
              <a:rPr lang="en-US" smtClean="0"/>
              <a:pPr/>
              <a:t>27</a:t>
            </a:fld>
            <a:endParaRPr lang="en-US" dirty="0"/>
          </a:p>
        </p:txBody>
      </p:sp>
    </p:spTree>
    <p:extLst>
      <p:ext uri="{BB962C8B-B14F-4D97-AF65-F5344CB8AC3E}">
        <p14:creationId xmlns:p14="http://schemas.microsoft.com/office/powerpoint/2010/main" val="20579385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426D7-611A-F446-AE6D-897B948E102F}"/>
              </a:ext>
            </a:extLst>
          </p:cNvPr>
          <p:cNvSpPr>
            <a:spLocks noGrp="1"/>
          </p:cNvSpPr>
          <p:nvPr>
            <p:ph type="title"/>
          </p:nvPr>
        </p:nvSpPr>
        <p:spPr/>
        <p:txBody>
          <a:bodyPr/>
          <a:lstStyle/>
          <a:p>
            <a:r>
              <a:rPr lang="en-US" dirty="0"/>
              <a:t>20 patients per day…</a:t>
            </a:r>
          </a:p>
        </p:txBody>
      </p:sp>
      <p:sp>
        <p:nvSpPr>
          <p:cNvPr id="3" name="Content Placeholder 2">
            <a:extLst>
              <a:ext uri="{FF2B5EF4-FFF2-40B4-BE49-F238E27FC236}">
                <a16:creationId xmlns:a16="http://schemas.microsoft.com/office/drawing/2014/main" id="{AE23DD64-98EC-F94B-827D-A0CB1869B7EE}"/>
              </a:ext>
            </a:extLst>
          </p:cNvPr>
          <p:cNvSpPr>
            <a:spLocks noGrp="1"/>
          </p:cNvSpPr>
          <p:nvPr>
            <p:ph sz="half" idx="1"/>
          </p:nvPr>
        </p:nvSpPr>
        <p:spPr>
          <a:xfrm>
            <a:off x="628650" y="1825625"/>
            <a:ext cx="3943350" cy="4351338"/>
          </a:xfrm>
        </p:spPr>
        <p:txBody>
          <a:bodyPr>
            <a:normAutofit/>
          </a:bodyPr>
          <a:lstStyle/>
          <a:p>
            <a:r>
              <a:rPr lang="en-US" dirty="0"/>
              <a:t>PIPP vs CRS</a:t>
            </a:r>
          </a:p>
          <a:p>
            <a:r>
              <a:rPr lang="en-US" dirty="0"/>
              <a:t>Save 40 min.</a:t>
            </a:r>
          </a:p>
          <a:p>
            <a:r>
              <a:rPr lang="en-US" dirty="0"/>
              <a:t>Extra 60 min. in direct contact with patients</a:t>
            </a:r>
          </a:p>
          <a:p>
            <a:endParaRPr lang="en-US" dirty="0"/>
          </a:p>
        </p:txBody>
      </p:sp>
      <p:sp>
        <p:nvSpPr>
          <p:cNvPr id="5" name="Slide Number Placeholder 4">
            <a:extLst>
              <a:ext uri="{FF2B5EF4-FFF2-40B4-BE49-F238E27FC236}">
                <a16:creationId xmlns:a16="http://schemas.microsoft.com/office/drawing/2014/main" id="{1C11B08E-5AC1-7B44-8CBA-008E6852AF69}"/>
              </a:ext>
            </a:extLst>
          </p:cNvPr>
          <p:cNvSpPr>
            <a:spLocks noGrp="1"/>
          </p:cNvSpPr>
          <p:nvPr>
            <p:ph type="sldNum" sz="quarter" idx="4"/>
          </p:nvPr>
        </p:nvSpPr>
        <p:spPr/>
        <p:txBody>
          <a:bodyPr/>
          <a:lstStyle/>
          <a:p>
            <a:fld id="{EA810E7C-020C-FA43-9CFD-DA754FFFF69E}" type="slidenum">
              <a:rPr lang="en-US" smtClean="0"/>
              <a:pPr/>
              <a:t>28</a:t>
            </a:fld>
            <a:endParaRPr lang="en-US" dirty="0"/>
          </a:p>
        </p:txBody>
      </p:sp>
      <p:pic>
        <p:nvPicPr>
          <p:cNvPr id="6" name="Content Placeholder 5" descr="DSC09948">
            <a:extLst>
              <a:ext uri="{FF2B5EF4-FFF2-40B4-BE49-F238E27FC236}">
                <a16:creationId xmlns:a16="http://schemas.microsoft.com/office/drawing/2014/main" id="{4C90AA10-7519-F74D-B340-A7573F7DFF1E}"/>
              </a:ext>
            </a:extLst>
          </p:cNvPr>
          <p:cNvPicPr>
            <a:picLocks noGrp="1" noChangeAspect="1"/>
          </p:cNvPicPr>
          <p:nvPr isPhoto="1">
            <p:ph sz="half" idx="2"/>
          </p:nvPr>
        </p:nvPicPr>
        <p:blipFill rotWithShape="1">
          <a:blip r:embed="rId3" cstate="print">
            <a:lum/>
            <a:extLst>
              <a:ext uri="{28A0092B-C50C-407E-A947-70E740481C1C}">
                <a14:useLocalDpi xmlns:a14="http://schemas.microsoft.com/office/drawing/2010/main" val="0"/>
              </a:ext>
            </a:extLst>
          </a:blip>
          <a:srcRect l="31192" t="6350" r="17277"/>
          <a:stretch/>
        </p:blipFill>
        <p:spPr>
          <a:xfrm flipH="1">
            <a:off x="5026349" y="1526232"/>
            <a:ext cx="3413163" cy="4650731"/>
          </a:xfrm>
          <a:prstGeom prst="rect">
            <a:avLst/>
          </a:prstGeom>
          <a:noFill/>
          <a:ln>
            <a:noFill/>
          </a:ln>
        </p:spPr>
      </p:pic>
    </p:spTree>
    <p:extLst>
      <p:ext uri="{BB962C8B-B14F-4D97-AF65-F5344CB8AC3E}">
        <p14:creationId xmlns:p14="http://schemas.microsoft.com/office/powerpoint/2010/main" val="26719239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426D7-611A-F446-AE6D-897B948E102F}"/>
              </a:ext>
            </a:extLst>
          </p:cNvPr>
          <p:cNvSpPr>
            <a:spLocks noGrp="1"/>
          </p:cNvSpPr>
          <p:nvPr>
            <p:ph type="title"/>
          </p:nvPr>
        </p:nvSpPr>
        <p:spPr/>
        <p:txBody>
          <a:bodyPr/>
          <a:lstStyle/>
          <a:p>
            <a:r>
              <a:rPr lang="en-US" dirty="0"/>
              <a:t>Limitations</a:t>
            </a:r>
          </a:p>
        </p:txBody>
      </p:sp>
      <p:sp>
        <p:nvSpPr>
          <p:cNvPr id="3" name="Content Placeholder 2">
            <a:extLst>
              <a:ext uri="{FF2B5EF4-FFF2-40B4-BE49-F238E27FC236}">
                <a16:creationId xmlns:a16="http://schemas.microsoft.com/office/drawing/2014/main" id="{AE23DD64-98EC-F94B-827D-A0CB1869B7EE}"/>
              </a:ext>
            </a:extLst>
          </p:cNvPr>
          <p:cNvSpPr>
            <a:spLocks noGrp="1"/>
          </p:cNvSpPr>
          <p:nvPr>
            <p:ph sz="half" idx="1"/>
          </p:nvPr>
        </p:nvSpPr>
        <p:spPr>
          <a:xfrm>
            <a:off x="628650" y="1825625"/>
            <a:ext cx="7720220" cy="4351338"/>
          </a:xfrm>
        </p:spPr>
        <p:txBody>
          <a:bodyPr>
            <a:normAutofit/>
          </a:bodyPr>
          <a:lstStyle/>
          <a:p>
            <a:r>
              <a:rPr lang="en-US" dirty="0"/>
              <a:t>Faculty love it</a:t>
            </a:r>
          </a:p>
          <a:p>
            <a:r>
              <a:rPr lang="en-US" dirty="0"/>
              <a:t>Patients prefer it</a:t>
            </a:r>
          </a:p>
          <a:p>
            <a:r>
              <a:rPr lang="en-US" dirty="0"/>
              <a:t>Learners initially hesitant</a:t>
            </a:r>
          </a:p>
          <a:p>
            <a:r>
              <a:rPr lang="en-US" dirty="0"/>
              <a:t>“You have to be a little more thoughtful”</a:t>
            </a:r>
          </a:p>
          <a:p>
            <a:pPr lvl="1"/>
            <a:r>
              <a:rPr lang="en-US" dirty="0"/>
              <a:t>“which can be good, because you’re choosing your words”</a:t>
            </a:r>
          </a:p>
          <a:p>
            <a:r>
              <a:rPr lang="en-US" dirty="0"/>
              <a:t>Less questions in front of patient</a:t>
            </a:r>
          </a:p>
          <a:p>
            <a:pPr lvl="1"/>
            <a:r>
              <a:rPr lang="en-US" dirty="0"/>
              <a:t>But less pimping</a:t>
            </a:r>
          </a:p>
        </p:txBody>
      </p:sp>
      <p:sp>
        <p:nvSpPr>
          <p:cNvPr id="5" name="Slide Number Placeholder 4">
            <a:extLst>
              <a:ext uri="{FF2B5EF4-FFF2-40B4-BE49-F238E27FC236}">
                <a16:creationId xmlns:a16="http://schemas.microsoft.com/office/drawing/2014/main" id="{1C11B08E-5AC1-7B44-8CBA-008E6852AF69}"/>
              </a:ext>
            </a:extLst>
          </p:cNvPr>
          <p:cNvSpPr>
            <a:spLocks noGrp="1"/>
          </p:cNvSpPr>
          <p:nvPr>
            <p:ph type="sldNum" sz="quarter" idx="4"/>
          </p:nvPr>
        </p:nvSpPr>
        <p:spPr/>
        <p:txBody>
          <a:bodyPr/>
          <a:lstStyle/>
          <a:p>
            <a:fld id="{EA810E7C-020C-FA43-9CFD-DA754FFFF69E}" type="slidenum">
              <a:rPr lang="en-US" smtClean="0"/>
              <a:pPr/>
              <a:t>29</a:t>
            </a:fld>
            <a:endParaRPr lang="en-US" dirty="0"/>
          </a:p>
        </p:txBody>
      </p:sp>
    </p:spTree>
    <p:extLst>
      <p:ext uri="{BB962C8B-B14F-4D97-AF65-F5344CB8AC3E}">
        <p14:creationId xmlns:p14="http://schemas.microsoft.com/office/powerpoint/2010/main" val="18440900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AF9C235-B66B-CB43-A51B-A5A51FCBE980}"/>
              </a:ext>
            </a:extLst>
          </p:cNvPr>
          <p:cNvSpPr>
            <a:spLocks noGrp="1"/>
          </p:cNvSpPr>
          <p:nvPr>
            <p:ph type="subTitle" idx="1"/>
          </p:nvPr>
        </p:nvSpPr>
        <p:spPr/>
        <p:txBody>
          <a:bodyPr/>
          <a:lstStyle/>
          <a:p>
            <a:r>
              <a:rPr lang="en-US" dirty="0"/>
              <a:t>No conflicts of interest</a:t>
            </a:r>
          </a:p>
        </p:txBody>
      </p:sp>
      <p:sp>
        <p:nvSpPr>
          <p:cNvPr id="5" name="Title 4">
            <a:extLst>
              <a:ext uri="{FF2B5EF4-FFF2-40B4-BE49-F238E27FC236}">
                <a16:creationId xmlns:a16="http://schemas.microsoft.com/office/drawing/2014/main" id="{428B07CB-2727-9941-A631-9C983D2F37D2}"/>
              </a:ext>
            </a:extLst>
          </p:cNvPr>
          <p:cNvSpPr>
            <a:spLocks noGrp="1"/>
          </p:cNvSpPr>
          <p:nvPr>
            <p:ph type="ctrTitle"/>
          </p:nvPr>
        </p:nvSpPr>
        <p:spPr>
          <a:xfrm>
            <a:off x="1143000" y="2778125"/>
            <a:ext cx="6858000" cy="616985"/>
          </a:xfrm>
        </p:spPr>
        <p:txBody>
          <a:bodyPr/>
          <a:lstStyle/>
          <a:p>
            <a:r>
              <a:rPr lang="en-US" dirty="0"/>
              <a:t>Disclosures</a:t>
            </a:r>
          </a:p>
        </p:txBody>
      </p:sp>
    </p:spTree>
    <p:extLst>
      <p:ext uri="{BB962C8B-B14F-4D97-AF65-F5344CB8AC3E}">
        <p14:creationId xmlns:p14="http://schemas.microsoft.com/office/powerpoint/2010/main" val="14466570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E9D7153-401D-4C3F-9C9B-9395819CDF7E}"/>
              </a:ext>
            </a:extLst>
          </p:cNvPr>
          <p:cNvSpPr>
            <a:spLocks noGrp="1"/>
          </p:cNvSpPr>
          <p:nvPr>
            <p:ph type="title"/>
          </p:nvPr>
        </p:nvSpPr>
        <p:spPr/>
        <p:txBody>
          <a:bodyPr/>
          <a:lstStyle/>
          <a:p>
            <a:r>
              <a:rPr lang="en-US" dirty="0" err="1"/>
              <a:t>Vanderberg</a:t>
            </a:r>
            <a:r>
              <a:rPr lang="en-US" dirty="0"/>
              <a:t>, Rachel, et al 2020</a:t>
            </a:r>
          </a:p>
        </p:txBody>
      </p:sp>
      <p:sp>
        <p:nvSpPr>
          <p:cNvPr id="7" name="Content Placeholder 6">
            <a:extLst>
              <a:ext uri="{FF2B5EF4-FFF2-40B4-BE49-F238E27FC236}">
                <a16:creationId xmlns:a16="http://schemas.microsoft.com/office/drawing/2014/main" id="{742A87CA-DAFD-474F-9DCF-0A9CCC7B70ED}"/>
              </a:ext>
            </a:extLst>
          </p:cNvPr>
          <p:cNvSpPr>
            <a:spLocks noGrp="1"/>
          </p:cNvSpPr>
          <p:nvPr>
            <p:ph idx="1"/>
          </p:nvPr>
        </p:nvSpPr>
        <p:spPr/>
        <p:txBody>
          <a:bodyPr/>
          <a:lstStyle/>
          <a:p>
            <a:r>
              <a:rPr lang="en-US" dirty="0"/>
              <a:t>Internal Medicine UPMC</a:t>
            </a:r>
          </a:p>
          <a:p>
            <a:r>
              <a:rPr lang="en-US" dirty="0"/>
              <a:t>35 attendings </a:t>
            </a:r>
          </a:p>
          <a:p>
            <a:r>
              <a:rPr lang="en-US" dirty="0"/>
              <a:t>150 IM residents</a:t>
            </a:r>
          </a:p>
          <a:p>
            <a:r>
              <a:rPr lang="en-US" dirty="0"/>
              <a:t>Qualitative follow up interviews and focus groups</a:t>
            </a:r>
          </a:p>
          <a:p>
            <a:r>
              <a:rPr lang="en-US" dirty="0"/>
              <a:t>OERPs Outpatient Exam Room Presentations</a:t>
            </a:r>
          </a:p>
          <a:p>
            <a:r>
              <a:rPr lang="en-US" dirty="0"/>
              <a:t>Enhanced pt care quality via confirmation/correction</a:t>
            </a:r>
          </a:p>
          <a:p>
            <a:r>
              <a:rPr lang="en-US" dirty="0"/>
              <a:t>Increased pt centeredness &amp; transparency</a:t>
            </a:r>
          </a:p>
          <a:p>
            <a:r>
              <a:rPr lang="en-US" dirty="0"/>
              <a:t>Highlighted resident as PCP</a:t>
            </a:r>
          </a:p>
        </p:txBody>
      </p:sp>
      <p:sp>
        <p:nvSpPr>
          <p:cNvPr id="5" name="Slide Number Placeholder 4">
            <a:extLst>
              <a:ext uri="{FF2B5EF4-FFF2-40B4-BE49-F238E27FC236}">
                <a16:creationId xmlns:a16="http://schemas.microsoft.com/office/drawing/2014/main" id="{7D2212A1-4B74-4C8B-85DB-543674A108BE}"/>
              </a:ext>
            </a:extLst>
          </p:cNvPr>
          <p:cNvSpPr>
            <a:spLocks noGrp="1"/>
          </p:cNvSpPr>
          <p:nvPr>
            <p:ph type="sldNum" sz="quarter" idx="4"/>
          </p:nvPr>
        </p:nvSpPr>
        <p:spPr/>
        <p:txBody>
          <a:bodyPr/>
          <a:lstStyle/>
          <a:p>
            <a:fld id="{EA810E7C-020C-FA43-9CFD-DA754FFFF69E}" type="slidenum">
              <a:rPr lang="en-US" smtClean="0"/>
              <a:pPr/>
              <a:t>30</a:t>
            </a:fld>
            <a:endParaRPr lang="en-US" dirty="0"/>
          </a:p>
        </p:txBody>
      </p:sp>
    </p:spTree>
    <p:extLst>
      <p:ext uri="{BB962C8B-B14F-4D97-AF65-F5344CB8AC3E}">
        <p14:creationId xmlns:p14="http://schemas.microsoft.com/office/powerpoint/2010/main" val="16947169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426D7-611A-F446-AE6D-897B948E102F}"/>
              </a:ext>
            </a:extLst>
          </p:cNvPr>
          <p:cNvSpPr>
            <a:spLocks noGrp="1"/>
          </p:cNvSpPr>
          <p:nvPr>
            <p:ph type="title"/>
          </p:nvPr>
        </p:nvSpPr>
        <p:spPr/>
        <p:txBody>
          <a:bodyPr/>
          <a:lstStyle/>
          <a:p>
            <a:r>
              <a:rPr lang="en-US" dirty="0"/>
              <a:t>Considerations</a:t>
            </a:r>
          </a:p>
        </p:txBody>
      </p:sp>
      <p:sp>
        <p:nvSpPr>
          <p:cNvPr id="3" name="Content Placeholder 2">
            <a:extLst>
              <a:ext uri="{FF2B5EF4-FFF2-40B4-BE49-F238E27FC236}">
                <a16:creationId xmlns:a16="http://schemas.microsoft.com/office/drawing/2014/main" id="{AE23DD64-98EC-F94B-827D-A0CB1869B7EE}"/>
              </a:ext>
            </a:extLst>
          </p:cNvPr>
          <p:cNvSpPr>
            <a:spLocks noGrp="1"/>
          </p:cNvSpPr>
          <p:nvPr>
            <p:ph sz="half" idx="1"/>
          </p:nvPr>
        </p:nvSpPr>
        <p:spPr>
          <a:xfrm>
            <a:off x="628650" y="1825625"/>
            <a:ext cx="7720220" cy="4351338"/>
          </a:xfrm>
        </p:spPr>
        <p:txBody>
          <a:bodyPr>
            <a:normAutofit/>
          </a:bodyPr>
          <a:lstStyle/>
          <a:p>
            <a:r>
              <a:rPr lang="en-US" dirty="0"/>
              <a:t>May not work well with certain </a:t>
            </a:r>
            <a:r>
              <a:rPr lang="en-US"/>
              <a:t>patients or concerns </a:t>
            </a:r>
            <a:endParaRPr lang="en-US" dirty="0"/>
          </a:p>
          <a:p>
            <a:r>
              <a:rPr lang="en-US" dirty="0"/>
              <a:t>Preceptor not being able to review HM/preventative care</a:t>
            </a:r>
          </a:p>
          <a:p>
            <a:r>
              <a:rPr lang="en-US" dirty="0"/>
              <a:t>Patient participation leading to unfocused conversation</a:t>
            </a:r>
          </a:p>
          <a:p>
            <a:r>
              <a:rPr lang="en-US" dirty="0"/>
              <a:t>Potential to not bring up guidelines or new studies that didn’t directly apply to the patient </a:t>
            </a:r>
          </a:p>
          <a:p>
            <a:r>
              <a:rPr lang="en-US" dirty="0"/>
              <a:t>Needing to do more chart review with attending to make plan </a:t>
            </a:r>
          </a:p>
          <a:p>
            <a:endParaRPr lang="en-US" dirty="0"/>
          </a:p>
        </p:txBody>
      </p:sp>
      <p:sp>
        <p:nvSpPr>
          <p:cNvPr id="5" name="Slide Number Placeholder 4">
            <a:extLst>
              <a:ext uri="{FF2B5EF4-FFF2-40B4-BE49-F238E27FC236}">
                <a16:creationId xmlns:a16="http://schemas.microsoft.com/office/drawing/2014/main" id="{1C11B08E-5AC1-7B44-8CBA-008E6852AF69}"/>
              </a:ext>
            </a:extLst>
          </p:cNvPr>
          <p:cNvSpPr>
            <a:spLocks noGrp="1"/>
          </p:cNvSpPr>
          <p:nvPr>
            <p:ph type="sldNum" sz="quarter" idx="4"/>
          </p:nvPr>
        </p:nvSpPr>
        <p:spPr/>
        <p:txBody>
          <a:bodyPr/>
          <a:lstStyle/>
          <a:p>
            <a:fld id="{EA810E7C-020C-FA43-9CFD-DA754FFFF69E}" type="slidenum">
              <a:rPr lang="en-US" smtClean="0"/>
              <a:pPr/>
              <a:t>31</a:t>
            </a:fld>
            <a:endParaRPr lang="en-US" dirty="0"/>
          </a:p>
        </p:txBody>
      </p:sp>
    </p:spTree>
    <p:extLst>
      <p:ext uri="{BB962C8B-B14F-4D97-AF65-F5344CB8AC3E}">
        <p14:creationId xmlns:p14="http://schemas.microsoft.com/office/powerpoint/2010/main" val="8339834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426D7-611A-F446-AE6D-897B948E102F}"/>
              </a:ext>
            </a:extLst>
          </p:cNvPr>
          <p:cNvSpPr>
            <a:spLocks noGrp="1"/>
          </p:cNvSpPr>
          <p:nvPr>
            <p:ph type="title"/>
          </p:nvPr>
        </p:nvSpPr>
        <p:spPr/>
        <p:txBody>
          <a:bodyPr/>
          <a:lstStyle/>
          <a:p>
            <a:r>
              <a:rPr lang="en-US" dirty="0"/>
              <a:t>Other benefits</a:t>
            </a:r>
          </a:p>
        </p:txBody>
      </p:sp>
      <p:sp>
        <p:nvSpPr>
          <p:cNvPr id="3" name="Content Placeholder 2">
            <a:extLst>
              <a:ext uri="{FF2B5EF4-FFF2-40B4-BE49-F238E27FC236}">
                <a16:creationId xmlns:a16="http://schemas.microsoft.com/office/drawing/2014/main" id="{AE23DD64-98EC-F94B-827D-A0CB1869B7EE}"/>
              </a:ext>
            </a:extLst>
          </p:cNvPr>
          <p:cNvSpPr>
            <a:spLocks noGrp="1"/>
          </p:cNvSpPr>
          <p:nvPr>
            <p:ph sz="half" idx="1"/>
          </p:nvPr>
        </p:nvSpPr>
        <p:spPr>
          <a:xfrm>
            <a:off x="628650" y="1825625"/>
            <a:ext cx="7720220" cy="4351338"/>
          </a:xfrm>
        </p:spPr>
        <p:txBody>
          <a:bodyPr>
            <a:normAutofit/>
          </a:bodyPr>
          <a:lstStyle/>
          <a:p>
            <a:r>
              <a:rPr lang="en-US" dirty="0"/>
              <a:t>Time based billing</a:t>
            </a:r>
          </a:p>
          <a:p>
            <a:r>
              <a:rPr lang="en-US" dirty="0"/>
              <a:t>Confirm history easier</a:t>
            </a:r>
          </a:p>
          <a:p>
            <a:r>
              <a:rPr lang="en-US" dirty="0"/>
              <a:t>Teaching via </a:t>
            </a:r>
            <a:r>
              <a:rPr lang="en-US" dirty="0" err="1"/>
              <a:t>pt</a:t>
            </a:r>
            <a:endParaRPr lang="en-US" dirty="0"/>
          </a:p>
          <a:p>
            <a:r>
              <a:rPr lang="en-US" dirty="0"/>
              <a:t>Teaching via resident</a:t>
            </a:r>
          </a:p>
          <a:p>
            <a:r>
              <a:rPr lang="en-US" dirty="0"/>
              <a:t>Pts learn how we think</a:t>
            </a:r>
          </a:p>
          <a:p>
            <a:r>
              <a:rPr lang="en-US" dirty="0"/>
              <a:t>Bedside rounds on Inpatient</a:t>
            </a:r>
          </a:p>
          <a:p>
            <a:endParaRPr lang="en-US" dirty="0"/>
          </a:p>
        </p:txBody>
      </p:sp>
      <p:sp>
        <p:nvSpPr>
          <p:cNvPr id="5" name="Slide Number Placeholder 4">
            <a:extLst>
              <a:ext uri="{FF2B5EF4-FFF2-40B4-BE49-F238E27FC236}">
                <a16:creationId xmlns:a16="http://schemas.microsoft.com/office/drawing/2014/main" id="{1C11B08E-5AC1-7B44-8CBA-008E6852AF69}"/>
              </a:ext>
            </a:extLst>
          </p:cNvPr>
          <p:cNvSpPr>
            <a:spLocks noGrp="1"/>
          </p:cNvSpPr>
          <p:nvPr>
            <p:ph type="sldNum" sz="quarter" idx="4"/>
          </p:nvPr>
        </p:nvSpPr>
        <p:spPr/>
        <p:txBody>
          <a:bodyPr/>
          <a:lstStyle/>
          <a:p>
            <a:fld id="{EA810E7C-020C-FA43-9CFD-DA754FFFF69E}" type="slidenum">
              <a:rPr lang="en-US" smtClean="0"/>
              <a:pPr/>
              <a:t>32</a:t>
            </a:fld>
            <a:endParaRPr lang="en-US" dirty="0"/>
          </a:p>
        </p:txBody>
      </p:sp>
    </p:spTree>
    <p:extLst>
      <p:ext uri="{BB962C8B-B14F-4D97-AF65-F5344CB8AC3E}">
        <p14:creationId xmlns:p14="http://schemas.microsoft.com/office/powerpoint/2010/main" val="27992924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426D7-611A-F446-AE6D-897B948E102F}"/>
              </a:ext>
            </a:extLst>
          </p:cNvPr>
          <p:cNvSpPr>
            <a:spLocks noGrp="1"/>
          </p:cNvSpPr>
          <p:nvPr>
            <p:ph type="title"/>
          </p:nvPr>
        </p:nvSpPr>
        <p:spPr/>
        <p:txBody>
          <a:bodyPr/>
          <a:lstStyle/>
          <a:p>
            <a:r>
              <a:rPr lang="en-US" dirty="0"/>
              <a:t>Resident clinic teaching</a:t>
            </a:r>
          </a:p>
        </p:txBody>
      </p:sp>
      <p:sp>
        <p:nvSpPr>
          <p:cNvPr id="3" name="Content Placeholder 2">
            <a:extLst>
              <a:ext uri="{FF2B5EF4-FFF2-40B4-BE49-F238E27FC236}">
                <a16:creationId xmlns:a16="http://schemas.microsoft.com/office/drawing/2014/main" id="{AE23DD64-98EC-F94B-827D-A0CB1869B7EE}"/>
              </a:ext>
            </a:extLst>
          </p:cNvPr>
          <p:cNvSpPr>
            <a:spLocks noGrp="1"/>
          </p:cNvSpPr>
          <p:nvPr>
            <p:ph sz="half" idx="1"/>
          </p:nvPr>
        </p:nvSpPr>
        <p:spPr>
          <a:xfrm>
            <a:off x="628650" y="1825625"/>
            <a:ext cx="7720220" cy="4351338"/>
          </a:xfrm>
        </p:spPr>
        <p:txBody>
          <a:bodyPr>
            <a:normAutofit/>
          </a:bodyPr>
          <a:lstStyle/>
          <a:p>
            <a:r>
              <a:rPr lang="en-US" dirty="0"/>
              <a:t>Medicare guidelines</a:t>
            </a:r>
          </a:p>
          <a:p>
            <a:r>
              <a:rPr lang="en-US" dirty="0"/>
              <a:t>1:4</a:t>
            </a:r>
          </a:p>
          <a:p>
            <a:r>
              <a:rPr lang="en-US" dirty="0"/>
              <a:t>1:1 50%</a:t>
            </a:r>
          </a:p>
          <a:p>
            <a:r>
              <a:rPr lang="en-US" dirty="0"/>
              <a:t>Primary care exception</a:t>
            </a:r>
          </a:p>
        </p:txBody>
      </p:sp>
      <p:sp>
        <p:nvSpPr>
          <p:cNvPr id="5" name="Slide Number Placeholder 4">
            <a:extLst>
              <a:ext uri="{FF2B5EF4-FFF2-40B4-BE49-F238E27FC236}">
                <a16:creationId xmlns:a16="http://schemas.microsoft.com/office/drawing/2014/main" id="{1C11B08E-5AC1-7B44-8CBA-008E6852AF69}"/>
              </a:ext>
            </a:extLst>
          </p:cNvPr>
          <p:cNvSpPr>
            <a:spLocks noGrp="1"/>
          </p:cNvSpPr>
          <p:nvPr>
            <p:ph type="sldNum" sz="quarter" idx="4"/>
          </p:nvPr>
        </p:nvSpPr>
        <p:spPr/>
        <p:txBody>
          <a:bodyPr/>
          <a:lstStyle/>
          <a:p>
            <a:fld id="{EA810E7C-020C-FA43-9CFD-DA754FFFF69E}" type="slidenum">
              <a:rPr lang="en-US" smtClean="0"/>
              <a:pPr/>
              <a:t>33</a:t>
            </a:fld>
            <a:endParaRPr lang="en-US" dirty="0"/>
          </a:p>
        </p:txBody>
      </p:sp>
    </p:spTree>
    <p:extLst>
      <p:ext uri="{BB962C8B-B14F-4D97-AF65-F5344CB8AC3E}">
        <p14:creationId xmlns:p14="http://schemas.microsoft.com/office/powerpoint/2010/main" val="12530253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426D7-611A-F446-AE6D-897B948E102F}"/>
              </a:ext>
            </a:extLst>
          </p:cNvPr>
          <p:cNvSpPr>
            <a:spLocks noGrp="1"/>
          </p:cNvSpPr>
          <p:nvPr>
            <p:ph type="title"/>
          </p:nvPr>
        </p:nvSpPr>
        <p:spPr/>
        <p:txBody>
          <a:bodyPr/>
          <a:lstStyle/>
          <a:p>
            <a:r>
              <a:rPr lang="en-US" dirty="0"/>
              <a:t>Do all learners have the same needs?</a:t>
            </a:r>
          </a:p>
        </p:txBody>
      </p:sp>
      <p:sp>
        <p:nvSpPr>
          <p:cNvPr id="5" name="Slide Number Placeholder 4">
            <a:extLst>
              <a:ext uri="{FF2B5EF4-FFF2-40B4-BE49-F238E27FC236}">
                <a16:creationId xmlns:a16="http://schemas.microsoft.com/office/drawing/2014/main" id="{1C11B08E-5AC1-7B44-8CBA-008E6852AF69}"/>
              </a:ext>
            </a:extLst>
          </p:cNvPr>
          <p:cNvSpPr>
            <a:spLocks noGrp="1"/>
          </p:cNvSpPr>
          <p:nvPr>
            <p:ph type="sldNum" sz="quarter" idx="4"/>
          </p:nvPr>
        </p:nvSpPr>
        <p:spPr/>
        <p:txBody>
          <a:bodyPr/>
          <a:lstStyle/>
          <a:p>
            <a:fld id="{EA810E7C-020C-FA43-9CFD-DA754FFFF69E}" type="slidenum">
              <a:rPr lang="en-US" smtClean="0"/>
              <a:pPr/>
              <a:t>34</a:t>
            </a:fld>
            <a:endParaRPr lang="en-US" dirty="0"/>
          </a:p>
        </p:txBody>
      </p:sp>
      <p:pic>
        <p:nvPicPr>
          <p:cNvPr id="6" name="Content Placeholder 3" descr="DSC00881">
            <a:extLst>
              <a:ext uri="{FF2B5EF4-FFF2-40B4-BE49-F238E27FC236}">
                <a16:creationId xmlns:a16="http://schemas.microsoft.com/office/drawing/2014/main" id="{A4E73FC8-133F-EC42-88BF-4115260B2A95}"/>
              </a:ext>
            </a:extLst>
          </p:cNvPr>
          <p:cNvPicPr>
            <a:picLocks noChangeAspect="1"/>
          </p:cNvPicPr>
          <p:nvPr isPhoto="1"/>
        </p:nvPicPr>
        <p:blipFill rotWithShape="1">
          <a:blip r:embed="rId3" cstate="print">
            <a:lum/>
            <a:extLst>
              <a:ext uri="{28A0092B-C50C-407E-A947-70E740481C1C}">
                <a14:useLocalDpi xmlns:a14="http://schemas.microsoft.com/office/drawing/2010/main" val="0"/>
              </a:ext>
            </a:extLst>
          </a:blip>
          <a:srcRect r="4222"/>
          <a:stretch/>
        </p:blipFill>
        <p:spPr>
          <a:xfrm>
            <a:off x="2908364" y="2114022"/>
            <a:ext cx="5606986" cy="4389315"/>
          </a:xfrm>
          <a:prstGeom prst="rect">
            <a:avLst/>
          </a:prstGeom>
          <a:noFill/>
          <a:ln>
            <a:noFill/>
          </a:ln>
        </p:spPr>
      </p:pic>
    </p:spTree>
    <p:extLst>
      <p:ext uri="{BB962C8B-B14F-4D97-AF65-F5344CB8AC3E}">
        <p14:creationId xmlns:p14="http://schemas.microsoft.com/office/powerpoint/2010/main" val="37323138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426D7-611A-F446-AE6D-897B948E102F}"/>
              </a:ext>
            </a:extLst>
          </p:cNvPr>
          <p:cNvSpPr>
            <a:spLocks noGrp="1"/>
          </p:cNvSpPr>
          <p:nvPr>
            <p:ph type="title"/>
          </p:nvPr>
        </p:nvSpPr>
        <p:spPr/>
        <p:txBody>
          <a:bodyPr/>
          <a:lstStyle/>
          <a:p>
            <a:r>
              <a:rPr lang="en-US" dirty="0"/>
              <a:t>Learner driven resident precepting </a:t>
            </a:r>
          </a:p>
        </p:txBody>
      </p:sp>
      <p:sp>
        <p:nvSpPr>
          <p:cNvPr id="3" name="Content Placeholder 2">
            <a:extLst>
              <a:ext uri="{FF2B5EF4-FFF2-40B4-BE49-F238E27FC236}">
                <a16:creationId xmlns:a16="http://schemas.microsoft.com/office/drawing/2014/main" id="{AE23DD64-98EC-F94B-827D-A0CB1869B7EE}"/>
              </a:ext>
            </a:extLst>
          </p:cNvPr>
          <p:cNvSpPr>
            <a:spLocks noGrp="1"/>
          </p:cNvSpPr>
          <p:nvPr>
            <p:ph sz="half" idx="1"/>
          </p:nvPr>
        </p:nvSpPr>
        <p:spPr>
          <a:xfrm>
            <a:off x="628650" y="1825625"/>
            <a:ext cx="7720220" cy="4351338"/>
          </a:xfrm>
        </p:spPr>
        <p:txBody>
          <a:bodyPr>
            <a:normAutofit/>
          </a:bodyPr>
          <a:lstStyle/>
          <a:p>
            <a:r>
              <a:rPr lang="en-US" dirty="0"/>
              <a:t>R1 through R5+</a:t>
            </a:r>
          </a:p>
          <a:p>
            <a:r>
              <a:rPr lang="en-US" dirty="0"/>
              <a:t>Residents</a:t>
            </a:r>
          </a:p>
          <a:p>
            <a:pPr lvl="1"/>
            <a:r>
              <a:rPr lang="en-US" dirty="0"/>
              <a:t>Different years of training</a:t>
            </a:r>
          </a:p>
          <a:p>
            <a:pPr lvl="1"/>
            <a:r>
              <a:rPr lang="en-US" dirty="0"/>
              <a:t>Different skill levels</a:t>
            </a:r>
          </a:p>
          <a:p>
            <a:pPr lvl="1"/>
            <a:r>
              <a:rPr lang="en-US" dirty="0"/>
              <a:t>Different needs</a:t>
            </a:r>
          </a:p>
          <a:p>
            <a:r>
              <a:rPr lang="en-US" dirty="0"/>
              <a:t>Faculty</a:t>
            </a:r>
          </a:p>
          <a:p>
            <a:pPr lvl="1"/>
            <a:r>
              <a:rPr lang="en-US" dirty="0"/>
              <a:t>How much to teach?</a:t>
            </a:r>
          </a:p>
          <a:p>
            <a:pPr lvl="1"/>
            <a:r>
              <a:rPr lang="en-US" dirty="0"/>
              <a:t>Documentation</a:t>
            </a:r>
          </a:p>
          <a:p>
            <a:pPr lvl="1"/>
            <a:endParaRPr lang="en-US" dirty="0"/>
          </a:p>
          <a:p>
            <a:endParaRPr lang="en-US" dirty="0"/>
          </a:p>
        </p:txBody>
      </p:sp>
      <p:sp>
        <p:nvSpPr>
          <p:cNvPr id="5" name="Slide Number Placeholder 4">
            <a:extLst>
              <a:ext uri="{FF2B5EF4-FFF2-40B4-BE49-F238E27FC236}">
                <a16:creationId xmlns:a16="http://schemas.microsoft.com/office/drawing/2014/main" id="{1C11B08E-5AC1-7B44-8CBA-008E6852AF69}"/>
              </a:ext>
            </a:extLst>
          </p:cNvPr>
          <p:cNvSpPr>
            <a:spLocks noGrp="1"/>
          </p:cNvSpPr>
          <p:nvPr>
            <p:ph type="sldNum" sz="quarter" idx="4"/>
          </p:nvPr>
        </p:nvSpPr>
        <p:spPr/>
        <p:txBody>
          <a:bodyPr/>
          <a:lstStyle/>
          <a:p>
            <a:fld id="{EA810E7C-020C-FA43-9CFD-DA754FFFF69E}" type="slidenum">
              <a:rPr lang="en-US" smtClean="0"/>
              <a:pPr/>
              <a:t>35</a:t>
            </a:fld>
            <a:endParaRPr lang="en-US" dirty="0"/>
          </a:p>
        </p:txBody>
      </p:sp>
    </p:spTree>
    <p:extLst>
      <p:ext uri="{BB962C8B-B14F-4D97-AF65-F5344CB8AC3E}">
        <p14:creationId xmlns:p14="http://schemas.microsoft.com/office/powerpoint/2010/main" val="33570187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426D7-611A-F446-AE6D-897B948E102F}"/>
              </a:ext>
            </a:extLst>
          </p:cNvPr>
          <p:cNvSpPr>
            <a:spLocks noGrp="1"/>
          </p:cNvSpPr>
          <p:nvPr>
            <p:ph type="title"/>
          </p:nvPr>
        </p:nvSpPr>
        <p:spPr/>
        <p:txBody>
          <a:bodyPr/>
          <a:lstStyle/>
          <a:p>
            <a:r>
              <a:rPr lang="en-US" dirty="0"/>
              <a:t>Tucanos Brazilian Grill</a:t>
            </a:r>
          </a:p>
        </p:txBody>
      </p:sp>
      <p:sp>
        <p:nvSpPr>
          <p:cNvPr id="5" name="Slide Number Placeholder 4">
            <a:extLst>
              <a:ext uri="{FF2B5EF4-FFF2-40B4-BE49-F238E27FC236}">
                <a16:creationId xmlns:a16="http://schemas.microsoft.com/office/drawing/2014/main" id="{1C11B08E-5AC1-7B44-8CBA-008E6852AF69}"/>
              </a:ext>
            </a:extLst>
          </p:cNvPr>
          <p:cNvSpPr>
            <a:spLocks noGrp="1"/>
          </p:cNvSpPr>
          <p:nvPr>
            <p:ph type="sldNum" sz="quarter" idx="4"/>
          </p:nvPr>
        </p:nvSpPr>
        <p:spPr/>
        <p:txBody>
          <a:bodyPr/>
          <a:lstStyle/>
          <a:p>
            <a:fld id="{EA810E7C-020C-FA43-9CFD-DA754FFFF69E}" type="slidenum">
              <a:rPr lang="en-US" smtClean="0"/>
              <a:pPr/>
              <a:t>36</a:t>
            </a:fld>
            <a:endParaRPr lang="en-US" dirty="0"/>
          </a:p>
        </p:txBody>
      </p:sp>
      <p:pic>
        <p:nvPicPr>
          <p:cNvPr id="7" name="Picture 2">
            <a:extLst>
              <a:ext uri="{FF2B5EF4-FFF2-40B4-BE49-F238E27FC236}">
                <a16:creationId xmlns:a16="http://schemas.microsoft.com/office/drawing/2014/main" id="{F174671B-B9DF-5441-88ED-EB1ABC8EBDFE}"/>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2951" t="5905"/>
          <a:stretch/>
        </p:blipFill>
        <p:spPr bwMode="auto">
          <a:xfrm>
            <a:off x="1201270" y="1690688"/>
            <a:ext cx="6952869" cy="44859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462766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426D7-611A-F446-AE6D-897B948E102F}"/>
              </a:ext>
            </a:extLst>
          </p:cNvPr>
          <p:cNvSpPr>
            <a:spLocks noGrp="1"/>
          </p:cNvSpPr>
          <p:nvPr>
            <p:ph type="title"/>
          </p:nvPr>
        </p:nvSpPr>
        <p:spPr/>
        <p:txBody>
          <a:bodyPr/>
          <a:lstStyle/>
          <a:p>
            <a:r>
              <a:rPr lang="en-US" dirty="0"/>
              <a:t>Tucano's style of precepting</a:t>
            </a:r>
          </a:p>
        </p:txBody>
      </p:sp>
      <p:sp>
        <p:nvSpPr>
          <p:cNvPr id="5" name="Slide Number Placeholder 4">
            <a:extLst>
              <a:ext uri="{FF2B5EF4-FFF2-40B4-BE49-F238E27FC236}">
                <a16:creationId xmlns:a16="http://schemas.microsoft.com/office/drawing/2014/main" id="{1C11B08E-5AC1-7B44-8CBA-008E6852AF69}"/>
              </a:ext>
            </a:extLst>
          </p:cNvPr>
          <p:cNvSpPr>
            <a:spLocks noGrp="1"/>
          </p:cNvSpPr>
          <p:nvPr>
            <p:ph type="sldNum" sz="quarter" idx="4"/>
          </p:nvPr>
        </p:nvSpPr>
        <p:spPr/>
        <p:txBody>
          <a:bodyPr/>
          <a:lstStyle/>
          <a:p>
            <a:fld id="{EA810E7C-020C-FA43-9CFD-DA754FFFF69E}" type="slidenum">
              <a:rPr lang="en-US" smtClean="0"/>
              <a:pPr/>
              <a:t>37</a:t>
            </a:fld>
            <a:endParaRPr lang="en-US" dirty="0"/>
          </a:p>
        </p:txBody>
      </p:sp>
      <p:pic>
        <p:nvPicPr>
          <p:cNvPr id="6" name="Picture 5" descr="IMG_4785">
            <a:extLst>
              <a:ext uri="{FF2B5EF4-FFF2-40B4-BE49-F238E27FC236}">
                <a16:creationId xmlns:a16="http://schemas.microsoft.com/office/drawing/2014/main" id="{FA58273B-DD9E-1940-BF36-5F86954B5624}"/>
              </a:ext>
            </a:extLst>
          </p:cNvPr>
          <p:cNvPicPr>
            <a:picLocks noGrp="1" noChangeAspect="1"/>
          </p:cNvPicPr>
          <p:nvPr isPhoto="1"/>
        </p:nvPicPr>
        <p:blipFill rotWithShape="1">
          <a:blip r:embed="rId3" cstate="print">
            <a:lum/>
            <a:extLst>
              <a:ext uri="{28A0092B-C50C-407E-A947-70E740481C1C}">
                <a14:useLocalDpi xmlns:a14="http://schemas.microsoft.com/office/drawing/2010/main" val="0"/>
              </a:ext>
            </a:extLst>
          </a:blip>
          <a:srcRect r="24413"/>
          <a:stretch/>
        </p:blipFill>
        <p:spPr>
          <a:xfrm rot="5400000">
            <a:off x="2351627" y="1842559"/>
            <a:ext cx="4362453" cy="4328583"/>
          </a:xfrm>
          <a:prstGeom prst="rect">
            <a:avLst/>
          </a:prstGeom>
          <a:noFill/>
          <a:ln>
            <a:noFill/>
          </a:ln>
        </p:spPr>
      </p:pic>
    </p:spTree>
    <p:extLst>
      <p:ext uri="{BB962C8B-B14F-4D97-AF65-F5344CB8AC3E}">
        <p14:creationId xmlns:p14="http://schemas.microsoft.com/office/powerpoint/2010/main" val="36872634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426D7-611A-F446-AE6D-897B948E102F}"/>
              </a:ext>
            </a:extLst>
          </p:cNvPr>
          <p:cNvSpPr>
            <a:spLocks noGrp="1"/>
          </p:cNvSpPr>
          <p:nvPr>
            <p:ph type="title"/>
          </p:nvPr>
        </p:nvSpPr>
        <p:spPr/>
        <p:txBody>
          <a:bodyPr/>
          <a:lstStyle/>
          <a:p>
            <a:r>
              <a:rPr lang="en-US" dirty="0"/>
              <a:t>Tucano's Style of Precepting	</a:t>
            </a:r>
          </a:p>
        </p:txBody>
      </p:sp>
      <p:sp>
        <p:nvSpPr>
          <p:cNvPr id="3" name="Content Placeholder 2">
            <a:extLst>
              <a:ext uri="{FF2B5EF4-FFF2-40B4-BE49-F238E27FC236}">
                <a16:creationId xmlns:a16="http://schemas.microsoft.com/office/drawing/2014/main" id="{AE23DD64-98EC-F94B-827D-A0CB1869B7EE}"/>
              </a:ext>
            </a:extLst>
          </p:cNvPr>
          <p:cNvSpPr>
            <a:spLocks noGrp="1"/>
          </p:cNvSpPr>
          <p:nvPr>
            <p:ph sz="half" idx="1"/>
          </p:nvPr>
        </p:nvSpPr>
        <p:spPr>
          <a:xfrm>
            <a:off x="3727938" y="1825625"/>
            <a:ext cx="4620932" cy="4351338"/>
          </a:xfrm>
        </p:spPr>
        <p:txBody>
          <a:bodyPr>
            <a:normAutofit fontScale="92500" lnSpcReduction="20000"/>
          </a:bodyPr>
          <a:lstStyle/>
          <a:p>
            <a:endParaRPr lang="en-US" b="1" dirty="0"/>
          </a:p>
          <a:p>
            <a:r>
              <a:rPr lang="en-US" b="1" dirty="0"/>
              <a:t>Green=Go=I want/need education</a:t>
            </a:r>
          </a:p>
          <a:p>
            <a:pPr marL="0" indent="0">
              <a:buNone/>
            </a:pPr>
            <a:endParaRPr lang="en-US" b="1" dirty="0"/>
          </a:p>
          <a:p>
            <a:r>
              <a:rPr lang="en-US" b="1" dirty="0"/>
              <a:t>Red = Stop = I know what I’m doing, I just need to give you the information for documentation</a:t>
            </a:r>
          </a:p>
          <a:p>
            <a:endParaRPr lang="en-US" b="1" dirty="0"/>
          </a:p>
          <a:p>
            <a:r>
              <a:rPr lang="en-US" b="1" dirty="0"/>
              <a:t>I’m not sure…</a:t>
            </a:r>
          </a:p>
          <a:p>
            <a:r>
              <a:rPr lang="en-US" b="1" dirty="0"/>
              <a:t>How would you handle this?</a:t>
            </a:r>
          </a:p>
          <a:p>
            <a:r>
              <a:rPr lang="en-US" b="1" dirty="0"/>
              <a:t>I might need help on this one</a:t>
            </a:r>
          </a:p>
        </p:txBody>
      </p:sp>
      <p:sp>
        <p:nvSpPr>
          <p:cNvPr id="5" name="Slide Number Placeholder 4">
            <a:extLst>
              <a:ext uri="{FF2B5EF4-FFF2-40B4-BE49-F238E27FC236}">
                <a16:creationId xmlns:a16="http://schemas.microsoft.com/office/drawing/2014/main" id="{1C11B08E-5AC1-7B44-8CBA-008E6852AF69}"/>
              </a:ext>
            </a:extLst>
          </p:cNvPr>
          <p:cNvSpPr>
            <a:spLocks noGrp="1"/>
          </p:cNvSpPr>
          <p:nvPr>
            <p:ph type="sldNum" sz="quarter" idx="4"/>
          </p:nvPr>
        </p:nvSpPr>
        <p:spPr/>
        <p:txBody>
          <a:bodyPr/>
          <a:lstStyle/>
          <a:p>
            <a:fld id="{EA810E7C-020C-FA43-9CFD-DA754FFFF69E}" type="slidenum">
              <a:rPr lang="en-US" smtClean="0"/>
              <a:pPr/>
              <a:t>38</a:t>
            </a:fld>
            <a:endParaRPr lang="en-US" dirty="0"/>
          </a:p>
        </p:txBody>
      </p:sp>
      <p:pic>
        <p:nvPicPr>
          <p:cNvPr id="6" name="Picture 5" descr="IMG_4784">
            <a:extLst>
              <a:ext uri="{FF2B5EF4-FFF2-40B4-BE49-F238E27FC236}">
                <a16:creationId xmlns:a16="http://schemas.microsoft.com/office/drawing/2014/main" id="{2F3E96DD-CD50-D746-8BEB-687722529CD5}"/>
              </a:ext>
            </a:extLst>
          </p:cNvPr>
          <p:cNvPicPr>
            <a:picLocks noGrp="1" noChangeAspect="1"/>
          </p:cNvPicPr>
          <p:nvPr isPhoto="1"/>
        </p:nvPicPr>
        <p:blipFill rotWithShape="1">
          <a:blip r:embed="rId3" cstate="print">
            <a:lum/>
            <a:extLst>
              <a:ext uri="{28A0092B-C50C-407E-A947-70E740481C1C}">
                <a14:useLocalDpi xmlns:a14="http://schemas.microsoft.com/office/drawing/2010/main" val="0"/>
              </a:ext>
            </a:extLst>
          </a:blip>
          <a:srcRect l="42437" t="41787" r="32564" b="42271"/>
          <a:stretch/>
        </p:blipFill>
        <p:spPr>
          <a:xfrm rot="5400000">
            <a:off x="1519616" y="1934210"/>
            <a:ext cx="1540888" cy="736947"/>
          </a:xfrm>
          <a:prstGeom prst="rect">
            <a:avLst/>
          </a:prstGeom>
          <a:noFill/>
          <a:ln>
            <a:noFill/>
          </a:ln>
        </p:spPr>
      </p:pic>
      <p:pic>
        <p:nvPicPr>
          <p:cNvPr id="8" name="Picture 7" descr="IMG_4786">
            <a:extLst>
              <a:ext uri="{FF2B5EF4-FFF2-40B4-BE49-F238E27FC236}">
                <a16:creationId xmlns:a16="http://schemas.microsoft.com/office/drawing/2014/main" id="{0F2B3641-EFA5-524B-9BEB-D840D3321FA7}"/>
              </a:ext>
            </a:extLst>
          </p:cNvPr>
          <p:cNvPicPr>
            <a:picLocks noGrp="1" noChangeAspect="1"/>
          </p:cNvPicPr>
          <p:nvPr isPhoto="1"/>
        </p:nvPicPr>
        <p:blipFill rotWithShape="1">
          <a:blip r:embed="rId4" cstate="print">
            <a:lum/>
            <a:extLst>
              <a:ext uri="{28A0092B-C50C-407E-A947-70E740481C1C}">
                <a14:useLocalDpi xmlns:a14="http://schemas.microsoft.com/office/drawing/2010/main" val="0"/>
              </a:ext>
            </a:extLst>
          </a:blip>
          <a:srcRect l="21060" t="41063" r="35099" b="32125"/>
          <a:stretch/>
        </p:blipFill>
        <p:spPr>
          <a:xfrm rot="5400000">
            <a:off x="1499780" y="3750425"/>
            <a:ext cx="1606681" cy="736948"/>
          </a:xfrm>
          <a:prstGeom prst="rect">
            <a:avLst/>
          </a:prstGeom>
          <a:noFill/>
          <a:ln>
            <a:noFill/>
          </a:ln>
        </p:spPr>
      </p:pic>
      <p:pic>
        <p:nvPicPr>
          <p:cNvPr id="9" name="Picture 8" descr="IMG_4787">
            <a:extLst>
              <a:ext uri="{FF2B5EF4-FFF2-40B4-BE49-F238E27FC236}">
                <a16:creationId xmlns:a16="http://schemas.microsoft.com/office/drawing/2014/main" id="{C7247BE9-06A9-144D-B079-F7B629952B97}"/>
              </a:ext>
            </a:extLst>
          </p:cNvPr>
          <p:cNvPicPr>
            <a:picLocks noGrp="1" noChangeAspect="1"/>
          </p:cNvPicPr>
          <p:nvPr isPhoto="1"/>
        </p:nvPicPr>
        <p:blipFill rotWithShape="1">
          <a:blip r:embed="rId5" cstate="print">
            <a:lum/>
            <a:extLst>
              <a:ext uri="{28A0092B-C50C-407E-A947-70E740481C1C}">
                <a14:useLocalDpi xmlns:a14="http://schemas.microsoft.com/office/drawing/2010/main" val="0"/>
              </a:ext>
            </a:extLst>
          </a:blip>
          <a:srcRect l="50000" t="21256" r="29665" b="15217"/>
          <a:stretch/>
        </p:blipFill>
        <p:spPr>
          <a:xfrm rot="5400000">
            <a:off x="1955987" y="4698475"/>
            <a:ext cx="694268" cy="1626656"/>
          </a:xfrm>
          <a:prstGeom prst="rect">
            <a:avLst/>
          </a:prstGeom>
          <a:noFill/>
          <a:ln>
            <a:noFill/>
          </a:ln>
        </p:spPr>
      </p:pic>
    </p:spTree>
    <p:extLst>
      <p:ext uri="{BB962C8B-B14F-4D97-AF65-F5344CB8AC3E}">
        <p14:creationId xmlns:p14="http://schemas.microsoft.com/office/powerpoint/2010/main" val="39222844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426D7-611A-F446-AE6D-897B948E102F}"/>
              </a:ext>
            </a:extLst>
          </p:cNvPr>
          <p:cNvSpPr>
            <a:spLocks noGrp="1"/>
          </p:cNvSpPr>
          <p:nvPr>
            <p:ph type="title"/>
          </p:nvPr>
        </p:nvSpPr>
        <p:spPr/>
        <p:txBody>
          <a:bodyPr/>
          <a:lstStyle/>
          <a:p>
            <a:r>
              <a:rPr lang="en-US" dirty="0"/>
              <a:t>I need a fill up 	   My cup is full</a:t>
            </a:r>
          </a:p>
        </p:txBody>
      </p:sp>
      <p:sp>
        <p:nvSpPr>
          <p:cNvPr id="5" name="Slide Number Placeholder 4">
            <a:extLst>
              <a:ext uri="{FF2B5EF4-FFF2-40B4-BE49-F238E27FC236}">
                <a16:creationId xmlns:a16="http://schemas.microsoft.com/office/drawing/2014/main" id="{1C11B08E-5AC1-7B44-8CBA-008E6852AF69}"/>
              </a:ext>
            </a:extLst>
          </p:cNvPr>
          <p:cNvSpPr>
            <a:spLocks noGrp="1"/>
          </p:cNvSpPr>
          <p:nvPr>
            <p:ph type="sldNum" sz="quarter" idx="4"/>
          </p:nvPr>
        </p:nvSpPr>
        <p:spPr/>
        <p:txBody>
          <a:bodyPr/>
          <a:lstStyle/>
          <a:p>
            <a:fld id="{EA810E7C-020C-FA43-9CFD-DA754FFFF69E}" type="slidenum">
              <a:rPr lang="en-US" smtClean="0"/>
              <a:pPr/>
              <a:t>39</a:t>
            </a:fld>
            <a:endParaRPr lang="en-US" dirty="0"/>
          </a:p>
        </p:txBody>
      </p:sp>
      <p:pic>
        <p:nvPicPr>
          <p:cNvPr id="10" name="Content Placeholder 7" descr="IMG_4788">
            <a:extLst>
              <a:ext uri="{FF2B5EF4-FFF2-40B4-BE49-F238E27FC236}">
                <a16:creationId xmlns:a16="http://schemas.microsoft.com/office/drawing/2014/main" id="{AA70FC27-36E9-6940-A5A8-C98980DD3293}"/>
              </a:ext>
            </a:extLst>
          </p:cNvPr>
          <p:cNvPicPr>
            <a:picLocks noGrp="1" noChangeAspect="1"/>
          </p:cNvPicPr>
          <p:nvPr isPhoto="1">
            <p:ph sz="half" idx="1"/>
          </p:nvPr>
        </p:nvPicPr>
        <p:blipFill rotWithShape="1">
          <a:blip r:embed="rId3" cstate="print">
            <a:lum/>
            <a:extLst>
              <a:ext uri="{28A0092B-C50C-407E-A947-70E740481C1C}">
                <a14:useLocalDpi xmlns:a14="http://schemas.microsoft.com/office/drawing/2010/main" val="0"/>
              </a:ext>
            </a:extLst>
          </a:blip>
          <a:srcRect l="26936" t="13178" r="19688" b="4636"/>
          <a:stretch/>
        </p:blipFill>
        <p:spPr>
          <a:xfrm rot="5400000">
            <a:off x="508000" y="1973527"/>
            <a:ext cx="3886200" cy="4055533"/>
          </a:xfrm>
          <a:prstGeom prst="rect">
            <a:avLst/>
          </a:prstGeom>
          <a:noFill/>
          <a:ln>
            <a:noFill/>
          </a:ln>
        </p:spPr>
      </p:pic>
      <p:pic>
        <p:nvPicPr>
          <p:cNvPr id="11" name="Picture 10" descr="IMG_4789">
            <a:extLst>
              <a:ext uri="{FF2B5EF4-FFF2-40B4-BE49-F238E27FC236}">
                <a16:creationId xmlns:a16="http://schemas.microsoft.com/office/drawing/2014/main" id="{E11514A0-8793-4B4E-ADEE-09228F7B2968}"/>
              </a:ext>
            </a:extLst>
          </p:cNvPr>
          <p:cNvPicPr>
            <a:picLocks noGrp="1" noChangeAspect="1"/>
          </p:cNvPicPr>
          <p:nvPr isPhoto="1"/>
        </p:nvPicPr>
        <p:blipFill rotWithShape="1">
          <a:blip r:embed="rId4" cstate="print">
            <a:lum/>
            <a:extLst>
              <a:ext uri="{28A0092B-C50C-407E-A947-70E740481C1C}">
                <a14:useLocalDpi xmlns:a14="http://schemas.microsoft.com/office/drawing/2010/main" val="0"/>
              </a:ext>
            </a:extLst>
          </a:blip>
          <a:srcRect l="34326" t="8232" r="16199" b="22184"/>
          <a:stretch/>
        </p:blipFill>
        <p:spPr>
          <a:xfrm rot="5400000">
            <a:off x="4735706" y="1951636"/>
            <a:ext cx="3886201" cy="4099315"/>
          </a:xfrm>
          <a:prstGeom prst="rect">
            <a:avLst/>
          </a:prstGeom>
          <a:noFill/>
          <a:ln>
            <a:noFill/>
          </a:ln>
        </p:spPr>
      </p:pic>
    </p:spTree>
    <p:extLst>
      <p:ext uri="{BB962C8B-B14F-4D97-AF65-F5344CB8AC3E}">
        <p14:creationId xmlns:p14="http://schemas.microsoft.com/office/powerpoint/2010/main" val="32665089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C922E-3A66-064D-8ACC-B6BEB533A2DD}"/>
              </a:ext>
            </a:extLst>
          </p:cNvPr>
          <p:cNvSpPr>
            <a:spLocks noGrp="1"/>
          </p:cNvSpPr>
          <p:nvPr>
            <p:ph type="title"/>
          </p:nvPr>
        </p:nvSpPr>
        <p:spPr/>
        <p:txBody>
          <a:bodyPr/>
          <a:lstStyle/>
          <a:p>
            <a:r>
              <a:rPr lang="en-US" dirty="0"/>
              <a:t>Who teaches who/where?</a:t>
            </a:r>
          </a:p>
        </p:txBody>
      </p:sp>
      <p:sp>
        <p:nvSpPr>
          <p:cNvPr id="3" name="Content Placeholder 2">
            <a:extLst>
              <a:ext uri="{FF2B5EF4-FFF2-40B4-BE49-F238E27FC236}">
                <a16:creationId xmlns:a16="http://schemas.microsoft.com/office/drawing/2014/main" id="{A3938ED7-D0D4-7C47-9DFC-BAA4D5BCA27D}"/>
              </a:ext>
            </a:extLst>
          </p:cNvPr>
          <p:cNvSpPr>
            <a:spLocks noGrp="1"/>
          </p:cNvSpPr>
          <p:nvPr>
            <p:ph sz="half" idx="1"/>
          </p:nvPr>
        </p:nvSpPr>
        <p:spPr/>
        <p:txBody>
          <a:bodyPr/>
          <a:lstStyle/>
          <a:p>
            <a:r>
              <a:rPr lang="en-US" dirty="0"/>
              <a:t>Students</a:t>
            </a:r>
          </a:p>
          <a:p>
            <a:r>
              <a:rPr lang="en-US" dirty="0"/>
              <a:t>Residents</a:t>
            </a:r>
          </a:p>
          <a:p>
            <a:r>
              <a:rPr lang="en-US" dirty="0"/>
              <a:t>Other people</a:t>
            </a:r>
          </a:p>
          <a:p>
            <a:r>
              <a:rPr lang="en-US" dirty="0"/>
              <a:t>Inpatient</a:t>
            </a:r>
          </a:p>
          <a:p>
            <a:r>
              <a:rPr lang="en-US" dirty="0"/>
              <a:t>Outpatient</a:t>
            </a:r>
          </a:p>
          <a:p>
            <a:r>
              <a:rPr lang="en-US" dirty="0"/>
              <a:t>Other locations</a:t>
            </a:r>
          </a:p>
          <a:p>
            <a:endParaRPr lang="en-US" dirty="0"/>
          </a:p>
        </p:txBody>
      </p:sp>
      <p:sp>
        <p:nvSpPr>
          <p:cNvPr id="5" name="Slide Number Placeholder 4">
            <a:extLst>
              <a:ext uri="{FF2B5EF4-FFF2-40B4-BE49-F238E27FC236}">
                <a16:creationId xmlns:a16="http://schemas.microsoft.com/office/drawing/2014/main" id="{415DB460-B74D-5146-B26B-0A33FFBCC311}"/>
              </a:ext>
            </a:extLst>
          </p:cNvPr>
          <p:cNvSpPr>
            <a:spLocks noGrp="1"/>
          </p:cNvSpPr>
          <p:nvPr>
            <p:ph type="sldNum" sz="quarter" idx="4"/>
          </p:nvPr>
        </p:nvSpPr>
        <p:spPr/>
        <p:txBody>
          <a:bodyPr/>
          <a:lstStyle/>
          <a:p>
            <a:fld id="{EA810E7C-020C-FA43-9CFD-DA754FFFF69E}" type="slidenum">
              <a:rPr lang="en-US" smtClean="0"/>
              <a:pPr/>
              <a:t>4</a:t>
            </a:fld>
            <a:endParaRPr lang="en-US" dirty="0"/>
          </a:p>
        </p:txBody>
      </p:sp>
      <p:pic>
        <p:nvPicPr>
          <p:cNvPr id="6" name="Content Placeholder 4" descr="DSC00922">
            <a:extLst>
              <a:ext uri="{FF2B5EF4-FFF2-40B4-BE49-F238E27FC236}">
                <a16:creationId xmlns:a16="http://schemas.microsoft.com/office/drawing/2014/main" id="{24ACABA6-E1ED-BB42-841E-F00561143A9E}"/>
              </a:ext>
            </a:extLst>
          </p:cNvPr>
          <p:cNvPicPr>
            <a:picLocks noGrp="1" noChangeAspect="1"/>
          </p:cNvPicPr>
          <p:nvPr isPhoto="1">
            <p:ph sz="half" idx="2"/>
          </p:nvPr>
        </p:nvPicPr>
        <p:blipFill rotWithShape="1">
          <a:blip r:embed="rId3" cstate="print">
            <a:lum/>
            <a:extLst>
              <a:ext uri="{28A0092B-C50C-407E-A947-70E740481C1C}">
                <a14:useLocalDpi xmlns:a14="http://schemas.microsoft.com/office/drawing/2010/main" val="0"/>
              </a:ext>
            </a:extLst>
          </a:blip>
          <a:srcRect l="35537" t="3166" r="8038"/>
          <a:stretch/>
        </p:blipFill>
        <p:spPr>
          <a:xfrm>
            <a:off x="5104531" y="1779001"/>
            <a:ext cx="3381719" cy="4351338"/>
          </a:xfrm>
          <a:prstGeom prst="rect">
            <a:avLst/>
          </a:prstGeom>
          <a:noFill/>
          <a:ln>
            <a:noFill/>
          </a:ln>
        </p:spPr>
      </p:pic>
    </p:spTree>
    <p:extLst>
      <p:ext uri="{BB962C8B-B14F-4D97-AF65-F5344CB8AC3E}">
        <p14:creationId xmlns:p14="http://schemas.microsoft.com/office/powerpoint/2010/main" val="13201189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426D7-611A-F446-AE6D-897B948E102F}"/>
              </a:ext>
            </a:extLst>
          </p:cNvPr>
          <p:cNvSpPr>
            <a:spLocks noGrp="1"/>
          </p:cNvSpPr>
          <p:nvPr>
            <p:ph type="title"/>
          </p:nvPr>
        </p:nvSpPr>
        <p:spPr/>
        <p:txBody>
          <a:bodyPr/>
          <a:lstStyle/>
          <a:p>
            <a:r>
              <a:rPr lang="en-US" dirty="0"/>
              <a:t>Resident response</a:t>
            </a:r>
          </a:p>
        </p:txBody>
      </p:sp>
      <p:sp>
        <p:nvSpPr>
          <p:cNvPr id="3" name="Content Placeholder 2">
            <a:extLst>
              <a:ext uri="{FF2B5EF4-FFF2-40B4-BE49-F238E27FC236}">
                <a16:creationId xmlns:a16="http://schemas.microsoft.com/office/drawing/2014/main" id="{AE23DD64-98EC-F94B-827D-A0CB1869B7EE}"/>
              </a:ext>
            </a:extLst>
          </p:cNvPr>
          <p:cNvSpPr>
            <a:spLocks noGrp="1"/>
          </p:cNvSpPr>
          <p:nvPr>
            <p:ph sz="half" idx="1"/>
          </p:nvPr>
        </p:nvSpPr>
        <p:spPr>
          <a:xfrm>
            <a:off x="628650" y="1825625"/>
            <a:ext cx="3943350" cy="4351338"/>
          </a:xfrm>
        </p:spPr>
        <p:txBody>
          <a:bodyPr>
            <a:normAutofit/>
          </a:bodyPr>
          <a:lstStyle/>
          <a:p>
            <a:r>
              <a:rPr lang="en-US" dirty="0"/>
              <a:t>“I don’t have anyone else here…”</a:t>
            </a:r>
          </a:p>
          <a:p>
            <a:r>
              <a:rPr lang="en-US" dirty="0"/>
              <a:t>And flipped to green</a:t>
            </a:r>
          </a:p>
        </p:txBody>
      </p:sp>
      <p:sp>
        <p:nvSpPr>
          <p:cNvPr id="5" name="Slide Number Placeholder 4">
            <a:extLst>
              <a:ext uri="{FF2B5EF4-FFF2-40B4-BE49-F238E27FC236}">
                <a16:creationId xmlns:a16="http://schemas.microsoft.com/office/drawing/2014/main" id="{1C11B08E-5AC1-7B44-8CBA-008E6852AF69}"/>
              </a:ext>
            </a:extLst>
          </p:cNvPr>
          <p:cNvSpPr>
            <a:spLocks noGrp="1"/>
          </p:cNvSpPr>
          <p:nvPr>
            <p:ph type="sldNum" sz="quarter" idx="4"/>
          </p:nvPr>
        </p:nvSpPr>
        <p:spPr/>
        <p:txBody>
          <a:bodyPr/>
          <a:lstStyle/>
          <a:p>
            <a:fld id="{EA810E7C-020C-FA43-9CFD-DA754FFFF69E}" type="slidenum">
              <a:rPr lang="en-US" smtClean="0"/>
              <a:pPr/>
              <a:t>40</a:t>
            </a:fld>
            <a:endParaRPr lang="en-US" dirty="0"/>
          </a:p>
        </p:txBody>
      </p:sp>
      <p:pic>
        <p:nvPicPr>
          <p:cNvPr id="8" name="Picture 7" descr="IMG_4784">
            <a:extLst>
              <a:ext uri="{FF2B5EF4-FFF2-40B4-BE49-F238E27FC236}">
                <a16:creationId xmlns:a16="http://schemas.microsoft.com/office/drawing/2014/main" id="{6E2C0EEC-2950-6C4F-B5F8-D2F6230B75CF}"/>
              </a:ext>
            </a:extLst>
          </p:cNvPr>
          <p:cNvPicPr>
            <a:picLocks noGrp="1" noChangeAspect="1"/>
          </p:cNvPicPr>
          <p:nvPr isPhoto="1"/>
        </p:nvPicPr>
        <p:blipFill rotWithShape="1">
          <a:blip r:embed="rId3" cstate="print">
            <a:lum/>
            <a:extLst>
              <a:ext uri="{28A0092B-C50C-407E-A947-70E740481C1C}">
                <a14:useLocalDpi xmlns:a14="http://schemas.microsoft.com/office/drawing/2010/main" val="0"/>
              </a:ext>
            </a:extLst>
          </a:blip>
          <a:srcRect l="42437" t="41787" r="32564" b="42271"/>
          <a:stretch/>
        </p:blipFill>
        <p:spPr>
          <a:xfrm rot="5400000">
            <a:off x="4513826" y="3046203"/>
            <a:ext cx="3994014" cy="1910182"/>
          </a:xfrm>
          <a:prstGeom prst="rect">
            <a:avLst/>
          </a:prstGeom>
          <a:noFill/>
          <a:ln>
            <a:noFill/>
          </a:ln>
        </p:spPr>
      </p:pic>
    </p:spTree>
    <p:extLst>
      <p:ext uri="{BB962C8B-B14F-4D97-AF65-F5344CB8AC3E}">
        <p14:creationId xmlns:p14="http://schemas.microsoft.com/office/powerpoint/2010/main" val="16899202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426D7-611A-F446-AE6D-897B948E102F}"/>
              </a:ext>
            </a:extLst>
          </p:cNvPr>
          <p:cNvSpPr>
            <a:spLocks noGrp="1"/>
          </p:cNvSpPr>
          <p:nvPr>
            <p:ph type="title"/>
          </p:nvPr>
        </p:nvSpPr>
        <p:spPr/>
        <p:txBody>
          <a:bodyPr/>
          <a:lstStyle/>
          <a:p>
            <a:r>
              <a:rPr lang="en-US" dirty="0"/>
              <a:t>Resident response</a:t>
            </a:r>
          </a:p>
        </p:txBody>
      </p:sp>
      <p:sp>
        <p:nvSpPr>
          <p:cNvPr id="3" name="Content Placeholder 2">
            <a:extLst>
              <a:ext uri="{FF2B5EF4-FFF2-40B4-BE49-F238E27FC236}">
                <a16:creationId xmlns:a16="http://schemas.microsoft.com/office/drawing/2014/main" id="{AE23DD64-98EC-F94B-827D-A0CB1869B7EE}"/>
              </a:ext>
            </a:extLst>
          </p:cNvPr>
          <p:cNvSpPr>
            <a:spLocks noGrp="1"/>
          </p:cNvSpPr>
          <p:nvPr>
            <p:ph sz="half" idx="1"/>
          </p:nvPr>
        </p:nvSpPr>
        <p:spPr>
          <a:xfrm>
            <a:off x="628650" y="1825625"/>
            <a:ext cx="7886700" cy="882406"/>
          </a:xfrm>
        </p:spPr>
        <p:txBody>
          <a:bodyPr>
            <a:normAutofit/>
          </a:bodyPr>
          <a:lstStyle/>
          <a:p>
            <a:r>
              <a:rPr lang="en-US" dirty="0"/>
              <a:t>I might need help on this one.</a:t>
            </a:r>
          </a:p>
        </p:txBody>
      </p:sp>
      <p:sp>
        <p:nvSpPr>
          <p:cNvPr id="5" name="Slide Number Placeholder 4">
            <a:extLst>
              <a:ext uri="{FF2B5EF4-FFF2-40B4-BE49-F238E27FC236}">
                <a16:creationId xmlns:a16="http://schemas.microsoft.com/office/drawing/2014/main" id="{1C11B08E-5AC1-7B44-8CBA-008E6852AF69}"/>
              </a:ext>
            </a:extLst>
          </p:cNvPr>
          <p:cNvSpPr>
            <a:spLocks noGrp="1"/>
          </p:cNvSpPr>
          <p:nvPr>
            <p:ph type="sldNum" sz="quarter" idx="4"/>
          </p:nvPr>
        </p:nvSpPr>
        <p:spPr/>
        <p:txBody>
          <a:bodyPr/>
          <a:lstStyle/>
          <a:p>
            <a:fld id="{EA810E7C-020C-FA43-9CFD-DA754FFFF69E}" type="slidenum">
              <a:rPr lang="en-US" smtClean="0"/>
              <a:pPr/>
              <a:t>41</a:t>
            </a:fld>
            <a:endParaRPr lang="en-US" dirty="0"/>
          </a:p>
        </p:txBody>
      </p:sp>
      <p:pic>
        <p:nvPicPr>
          <p:cNvPr id="6" name="Picture 5" descr="IMG_4787">
            <a:extLst>
              <a:ext uri="{FF2B5EF4-FFF2-40B4-BE49-F238E27FC236}">
                <a16:creationId xmlns:a16="http://schemas.microsoft.com/office/drawing/2014/main" id="{22FFB8D1-754E-DF4F-9C0B-B8FA4616C24C}"/>
              </a:ext>
            </a:extLst>
          </p:cNvPr>
          <p:cNvPicPr>
            <a:picLocks noGrp="1" noChangeAspect="1"/>
          </p:cNvPicPr>
          <p:nvPr isPhoto="1"/>
        </p:nvPicPr>
        <p:blipFill rotWithShape="1">
          <a:blip r:embed="rId3" cstate="print">
            <a:lum/>
            <a:extLst>
              <a:ext uri="{28A0092B-C50C-407E-A947-70E740481C1C}">
                <a14:useLocalDpi xmlns:a14="http://schemas.microsoft.com/office/drawing/2010/main" val="0"/>
              </a:ext>
            </a:extLst>
          </a:blip>
          <a:srcRect l="50000" t="21256" r="29665" b="15217"/>
          <a:stretch/>
        </p:blipFill>
        <p:spPr>
          <a:xfrm rot="5400000">
            <a:off x="3416204" y="2196920"/>
            <a:ext cx="1834846" cy="4299007"/>
          </a:xfrm>
          <a:prstGeom prst="rect">
            <a:avLst/>
          </a:prstGeom>
          <a:noFill/>
          <a:ln>
            <a:noFill/>
          </a:ln>
        </p:spPr>
      </p:pic>
    </p:spTree>
    <p:extLst>
      <p:ext uri="{BB962C8B-B14F-4D97-AF65-F5344CB8AC3E}">
        <p14:creationId xmlns:p14="http://schemas.microsoft.com/office/powerpoint/2010/main" val="5326115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426D7-611A-F446-AE6D-897B948E102F}"/>
              </a:ext>
            </a:extLst>
          </p:cNvPr>
          <p:cNvSpPr>
            <a:spLocks noGrp="1"/>
          </p:cNvSpPr>
          <p:nvPr>
            <p:ph type="title"/>
          </p:nvPr>
        </p:nvSpPr>
        <p:spPr/>
        <p:txBody>
          <a:bodyPr/>
          <a:lstStyle/>
          <a:p>
            <a:r>
              <a:rPr lang="en-US" dirty="0"/>
              <a:t>Choosing a model</a:t>
            </a:r>
          </a:p>
        </p:txBody>
      </p:sp>
      <p:sp>
        <p:nvSpPr>
          <p:cNvPr id="3" name="Content Placeholder 2">
            <a:extLst>
              <a:ext uri="{FF2B5EF4-FFF2-40B4-BE49-F238E27FC236}">
                <a16:creationId xmlns:a16="http://schemas.microsoft.com/office/drawing/2014/main" id="{AE23DD64-98EC-F94B-827D-A0CB1869B7EE}"/>
              </a:ext>
            </a:extLst>
          </p:cNvPr>
          <p:cNvSpPr>
            <a:spLocks noGrp="1"/>
          </p:cNvSpPr>
          <p:nvPr>
            <p:ph sz="half" idx="1"/>
          </p:nvPr>
        </p:nvSpPr>
        <p:spPr>
          <a:xfrm>
            <a:off x="628650" y="1825625"/>
            <a:ext cx="7720220" cy="4351338"/>
          </a:xfrm>
        </p:spPr>
        <p:txBody>
          <a:bodyPr>
            <a:normAutofit/>
          </a:bodyPr>
          <a:lstStyle/>
          <a:p>
            <a:r>
              <a:rPr lang="en-US" dirty="0"/>
              <a:t>1:1 with learner</a:t>
            </a:r>
          </a:p>
          <a:p>
            <a:pPr lvl="1"/>
            <a:r>
              <a:rPr lang="en-US" sz="2800" dirty="0"/>
              <a:t>Medical students</a:t>
            </a:r>
          </a:p>
          <a:p>
            <a:pPr lvl="1"/>
            <a:r>
              <a:rPr lang="en-US" sz="2800" dirty="0"/>
              <a:t>Procedure clinic</a:t>
            </a:r>
          </a:p>
          <a:p>
            <a:pPr lvl="1"/>
            <a:r>
              <a:rPr lang="en-US" sz="2800" dirty="0"/>
              <a:t>Patients not covered under primary care exception</a:t>
            </a:r>
          </a:p>
          <a:p>
            <a:pPr lvl="2"/>
            <a:r>
              <a:rPr lang="en-US" sz="2800" dirty="0"/>
              <a:t>Need to be seen</a:t>
            </a:r>
          </a:p>
          <a:p>
            <a:r>
              <a:rPr lang="en-US" dirty="0"/>
              <a:t>Multiple residents</a:t>
            </a:r>
          </a:p>
        </p:txBody>
      </p:sp>
      <p:sp>
        <p:nvSpPr>
          <p:cNvPr id="5" name="Slide Number Placeholder 4">
            <a:extLst>
              <a:ext uri="{FF2B5EF4-FFF2-40B4-BE49-F238E27FC236}">
                <a16:creationId xmlns:a16="http://schemas.microsoft.com/office/drawing/2014/main" id="{1C11B08E-5AC1-7B44-8CBA-008E6852AF69}"/>
              </a:ext>
            </a:extLst>
          </p:cNvPr>
          <p:cNvSpPr>
            <a:spLocks noGrp="1"/>
          </p:cNvSpPr>
          <p:nvPr>
            <p:ph type="sldNum" sz="quarter" idx="4"/>
          </p:nvPr>
        </p:nvSpPr>
        <p:spPr/>
        <p:txBody>
          <a:bodyPr/>
          <a:lstStyle/>
          <a:p>
            <a:fld id="{EA810E7C-020C-FA43-9CFD-DA754FFFF69E}" type="slidenum">
              <a:rPr lang="en-US" smtClean="0"/>
              <a:pPr/>
              <a:t>42</a:t>
            </a:fld>
            <a:endParaRPr lang="en-US" dirty="0"/>
          </a:p>
        </p:txBody>
      </p:sp>
    </p:spTree>
    <p:extLst>
      <p:ext uri="{BB962C8B-B14F-4D97-AF65-F5344CB8AC3E}">
        <p14:creationId xmlns:p14="http://schemas.microsoft.com/office/powerpoint/2010/main" val="707021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426D7-611A-F446-AE6D-897B948E102F}"/>
              </a:ext>
            </a:extLst>
          </p:cNvPr>
          <p:cNvSpPr>
            <a:spLocks noGrp="1"/>
          </p:cNvSpPr>
          <p:nvPr>
            <p:ph type="title"/>
          </p:nvPr>
        </p:nvSpPr>
        <p:spPr/>
        <p:txBody>
          <a:bodyPr/>
          <a:lstStyle/>
          <a:p>
            <a:r>
              <a:rPr lang="en-US" dirty="0"/>
              <a:t>Discussion</a:t>
            </a:r>
          </a:p>
        </p:txBody>
      </p:sp>
      <p:sp>
        <p:nvSpPr>
          <p:cNvPr id="3" name="Content Placeholder 2">
            <a:extLst>
              <a:ext uri="{FF2B5EF4-FFF2-40B4-BE49-F238E27FC236}">
                <a16:creationId xmlns:a16="http://schemas.microsoft.com/office/drawing/2014/main" id="{AE23DD64-98EC-F94B-827D-A0CB1869B7EE}"/>
              </a:ext>
            </a:extLst>
          </p:cNvPr>
          <p:cNvSpPr>
            <a:spLocks noGrp="1"/>
          </p:cNvSpPr>
          <p:nvPr>
            <p:ph sz="half" idx="1"/>
          </p:nvPr>
        </p:nvSpPr>
        <p:spPr>
          <a:xfrm>
            <a:off x="628650" y="1825625"/>
            <a:ext cx="3943350" cy="4351338"/>
          </a:xfrm>
        </p:spPr>
        <p:txBody>
          <a:bodyPr>
            <a:normAutofit/>
          </a:bodyPr>
          <a:lstStyle/>
          <a:p>
            <a:r>
              <a:rPr lang="en-US" dirty="0"/>
              <a:t>Thoughts?</a:t>
            </a:r>
          </a:p>
          <a:p>
            <a:r>
              <a:rPr lang="en-US" dirty="0"/>
              <a:t>Preferred methods at your institution?</a:t>
            </a:r>
          </a:p>
          <a:p>
            <a:r>
              <a:rPr lang="en-US" dirty="0"/>
              <a:t>Experiences?</a:t>
            </a:r>
          </a:p>
          <a:p>
            <a:r>
              <a:rPr lang="en-US" dirty="0"/>
              <a:t>Are you able to stay with one technique through the day?</a:t>
            </a:r>
          </a:p>
          <a:p>
            <a:r>
              <a:rPr lang="en-US" dirty="0"/>
              <a:t>Your tips and techniques…</a:t>
            </a:r>
          </a:p>
        </p:txBody>
      </p:sp>
      <p:sp>
        <p:nvSpPr>
          <p:cNvPr id="5" name="Slide Number Placeholder 4">
            <a:extLst>
              <a:ext uri="{FF2B5EF4-FFF2-40B4-BE49-F238E27FC236}">
                <a16:creationId xmlns:a16="http://schemas.microsoft.com/office/drawing/2014/main" id="{1C11B08E-5AC1-7B44-8CBA-008E6852AF69}"/>
              </a:ext>
            </a:extLst>
          </p:cNvPr>
          <p:cNvSpPr>
            <a:spLocks noGrp="1"/>
          </p:cNvSpPr>
          <p:nvPr>
            <p:ph type="sldNum" sz="quarter" idx="4"/>
          </p:nvPr>
        </p:nvSpPr>
        <p:spPr/>
        <p:txBody>
          <a:bodyPr/>
          <a:lstStyle/>
          <a:p>
            <a:fld id="{EA810E7C-020C-FA43-9CFD-DA754FFFF69E}" type="slidenum">
              <a:rPr lang="en-US" smtClean="0"/>
              <a:pPr/>
              <a:t>43</a:t>
            </a:fld>
            <a:endParaRPr lang="en-US" dirty="0"/>
          </a:p>
        </p:txBody>
      </p:sp>
      <p:pic>
        <p:nvPicPr>
          <p:cNvPr id="6" name="Content Placeholder 6" descr="DSC09951">
            <a:extLst>
              <a:ext uri="{FF2B5EF4-FFF2-40B4-BE49-F238E27FC236}">
                <a16:creationId xmlns:a16="http://schemas.microsoft.com/office/drawing/2014/main" id="{7C1644E0-9344-314F-BD70-CF447CE80AD4}"/>
              </a:ext>
            </a:extLst>
          </p:cNvPr>
          <p:cNvPicPr>
            <a:picLocks noGrp="1" noChangeAspect="1"/>
          </p:cNvPicPr>
          <p:nvPr isPhoto="1">
            <p:ph sz="half" idx="2"/>
          </p:nvPr>
        </p:nvPicPr>
        <p:blipFill rotWithShape="1">
          <a:blip r:embed="rId3" cstate="print">
            <a:lum/>
            <a:extLst>
              <a:ext uri="{28A0092B-C50C-407E-A947-70E740481C1C}">
                <a14:useLocalDpi xmlns:a14="http://schemas.microsoft.com/office/drawing/2010/main" val="0"/>
              </a:ext>
            </a:extLst>
          </a:blip>
          <a:srcRect l="11891" t="7760" r="21634" b="5719"/>
          <a:stretch/>
        </p:blipFill>
        <p:spPr>
          <a:xfrm flipH="1">
            <a:off x="4514848" y="1690689"/>
            <a:ext cx="4530297" cy="4421008"/>
          </a:xfrm>
          <a:prstGeom prst="rect">
            <a:avLst/>
          </a:prstGeom>
          <a:noFill/>
          <a:ln>
            <a:noFill/>
          </a:ln>
        </p:spPr>
      </p:pic>
    </p:spTree>
    <p:extLst>
      <p:ext uri="{BB962C8B-B14F-4D97-AF65-F5344CB8AC3E}">
        <p14:creationId xmlns:p14="http://schemas.microsoft.com/office/powerpoint/2010/main" val="21223906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426D7-611A-F446-AE6D-897B948E102F}"/>
              </a:ext>
            </a:extLst>
          </p:cNvPr>
          <p:cNvSpPr>
            <a:spLocks noGrp="1"/>
          </p:cNvSpPr>
          <p:nvPr>
            <p:ph type="title"/>
          </p:nvPr>
        </p:nvSpPr>
        <p:spPr/>
        <p:txBody>
          <a:bodyPr/>
          <a:lstStyle/>
          <a:p>
            <a:r>
              <a:rPr lang="en-US" dirty="0"/>
              <a:t>Discussion</a:t>
            </a:r>
          </a:p>
        </p:txBody>
      </p:sp>
      <p:sp>
        <p:nvSpPr>
          <p:cNvPr id="3" name="Content Placeholder 2">
            <a:extLst>
              <a:ext uri="{FF2B5EF4-FFF2-40B4-BE49-F238E27FC236}">
                <a16:creationId xmlns:a16="http://schemas.microsoft.com/office/drawing/2014/main" id="{AE23DD64-98EC-F94B-827D-A0CB1869B7EE}"/>
              </a:ext>
            </a:extLst>
          </p:cNvPr>
          <p:cNvSpPr>
            <a:spLocks noGrp="1"/>
          </p:cNvSpPr>
          <p:nvPr>
            <p:ph sz="half" idx="1"/>
          </p:nvPr>
        </p:nvSpPr>
        <p:spPr>
          <a:xfrm>
            <a:off x="628650" y="1825625"/>
            <a:ext cx="3943350" cy="4351338"/>
          </a:xfrm>
        </p:spPr>
        <p:txBody>
          <a:bodyPr>
            <a:normAutofit/>
          </a:bodyPr>
          <a:lstStyle/>
          <a:p>
            <a:r>
              <a:rPr lang="en-US" dirty="0"/>
              <a:t>COVID</a:t>
            </a:r>
          </a:p>
          <a:p>
            <a:r>
              <a:rPr lang="en-US" dirty="0"/>
              <a:t>Other Barriers to PIPP and bedside rounds</a:t>
            </a:r>
          </a:p>
        </p:txBody>
      </p:sp>
      <p:sp>
        <p:nvSpPr>
          <p:cNvPr id="5" name="Slide Number Placeholder 4">
            <a:extLst>
              <a:ext uri="{FF2B5EF4-FFF2-40B4-BE49-F238E27FC236}">
                <a16:creationId xmlns:a16="http://schemas.microsoft.com/office/drawing/2014/main" id="{1C11B08E-5AC1-7B44-8CBA-008E6852AF69}"/>
              </a:ext>
            </a:extLst>
          </p:cNvPr>
          <p:cNvSpPr>
            <a:spLocks noGrp="1"/>
          </p:cNvSpPr>
          <p:nvPr>
            <p:ph type="sldNum" sz="quarter" idx="4"/>
          </p:nvPr>
        </p:nvSpPr>
        <p:spPr/>
        <p:txBody>
          <a:bodyPr/>
          <a:lstStyle/>
          <a:p>
            <a:fld id="{EA810E7C-020C-FA43-9CFD-DA754FFFF69E}" type="slidenum">
              <a:rPr lang="en-US" smtClean="0"/>
              <a:pPr/>
              <a:t>44</a:t>
            </a:fld>
            <a:endParaRPr lang="en-US" dirty="0"/>
          </a:p>
        </p:txBody>
      </p:sp>
      <p:sp>
        <p:nvSpPr>
          <p:cNvPr id="7" name="Content Placeholder 6">
            <a:extLst>
              <a:ext uri="{FF2B5EF4-FFF2-40B4-BE49-F238E27FC236}">
                <a16:creationId xmlns:a16="http://schemas.microsoft.com/office/drawing/2014/main" id="{3AEDEDF0-1EB4-468F-9245-A2A7CEE94089}"/>
              </a:ext>
            </a:extLst>
          </p:cNvPr>
          <p:cNvSpPr>
            <a:spLocks noGrp="1"/>
          </p:cNvSpPr>
          <p:nvPr>
            <p:ph sz="half" idx="2"/>
          </p:nvPr>
        </p:nvSpPr>
        <p:spPr/>
        <p:txBody>
          <a:bodyPr/>
          <a:lstStyle/>
          <a:p>
            <a:endParaRPr lang="en-US"/>
          </a:p>
        </p:txBody>
      </p:sp>
      <p:pic>
        <p:nvPicPr>
          <p:cNvPr id="8" name="Picture 7" descr="DSC05601">
            <a:extLst>
              <a:ext uri="{FF2B5EF4-FFF2-40B4-BE49-F238E27FC236}">
                <a16:creationId xmlns:a16="http://schemas.microsoft.com/office/drawing/2014/main" id="{A9D7A95A-E99D-42BE-AEBD-7FADCEF08991}"/>
              </a:ext>
            </a:extLst>
          </p:cNvPr>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4648200" y="1690688"/>
            <a:ext cx="4495799" cy="3371850"/>
          </a:xfrm>
          <a:prstGeom prst="rect">
            <a:avLst/>
          </a:prstGeom>
          <a:noFill/>
          <a:ln>
            <a:noFill/>
          </a:ln>
        </p:spPr>
      </p:pic>
    </p:spTree>
    <p:extLst>
      <p:ext uri="{BB962C8B-B14F-4D97-AF65-F5344CB8AC3E}">
        <p14:creationId xmlns:p14="http://schemas.microsoft.com/office/powerpoint/2010/main" val="6713622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426D7-611A-F446-AE6D-897B948E102F}"/>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AE23DD64-98EC-F94B-827D-A0CB1869B7EE}"/>
              </a:ext>
            </a:extLst>
          </p:cNvPr>
          <p:cNvSpPr>
            <a:spLocks noGrp="1"/>
          </p:cNvSpPr>
          <p:nvPr>
            <p:ph sz="half" idx="1"/>
          </p:nvPr>
        </p:nvSpPr>
        <p:spPr>
          <a:xfrm>
            <a:off x="628650" y="1825625"/>
            <a:ext cx="7720220" cy="4351338"/>
          </a:xfrm>
        </p:spPr>
        <p:txBody>
          <a:bodyPr>
            <a:normAutofit fontScale="70000" lnSpcReduction="20000"/>
          </a:bodyPr>
          <a:lstStyle/>
          <a:p>
            <a:r>
              <a:rPr lang="en-US" dirty="0"/>
              <a:t>Petersen K, Rosenbaum ME, </a:t>
            </a:r>
            <a:r>
              <a:rPr lang="en-US" dirty="0" err="1"/>
              <a:t>Kreiter</a:t>
            </a:r>
            <a:r>
              <a:rPr lang="en-US" dirty="0"/>
              <a:t> CD, Thomas A, </a:t>
            </a:r>
            <a:r>
              <a:rPr lang="en-US" dirty="0" err="1"/>
              <a:t>Vogelgesang</a:t>
            </a:r>
            <a:r>
              <a:rPr lang="en-US" dirty="0"/>
              <a:t> SA, Lawry GV. A randomized controlled study comparing educational outcomes of examination room versus conference room staffing. Teach Learn Med. 2008 Jul-Sep;20(3):218-24.</a:t>
            </a:r>
          </a:p>
          <a:p>
            <a:r>
              <a:rPr lang="en-US" dirty="0"/>
              <a:t>Anderson RJ, </a:t>
            </a:r>
            <a:r>
              <a:rPr lang="en-US" dirty="0" err="1"/>
              <a:t>Cyran</a:t>
            </a:r>
            <a:r>
              <a:rPr lang="en-US" dirty="0"/>
              <a:t> E, Schilling L, Lin CT, Albertson G, Ware L, Steiner JF. Outpatient case presentations in the conference room versus examination room: results from two randomized controlled trials. Am J Med. 2002 Dec 1;113(8):657-62.</a:t>
            </a:r>
          </a:p>
          <a:p>
            <a:r>
              <a:rPr lang="en-US" dirty="0" err="1"/>
              <a:t>Madson</a:t>
            </a:r>
            <a:r>
              <a:rPr lang="en-US" dirty="0"/>
              <a:t> L, Rosenbaum M, </a:t>
            </a:r>
            <a:r>
              <a:rPr lang="en-US" dirty="0" err="1"/>
              <a:t>Kreiter</a:t>
            </a:r>
            <a:r>
              <a:rPr lang="en-US" dirty="0"/>
              <a:t> C, Lynch A, Witt A. A randomized controlled trial assessing the feasibility of examination room versus conference room teaching in a psychiatric setting. Teach Learn Med. 2014;26(1):40-8.</a:t>
            </a:r>
          </a:p>
          <a:p>
            <a:r>
              <a:rPr lang="en-US" dirty="0"/>
              <a:t>Power DV, Rosenbaum ME, Hanson L, Reynolds IR, Brink D, Prasad S, </a:t>
            </a:r>
            <a:r>
              <a:rPr lang="en-US" dirty="0" err="1"/>
              <a:t>Kreiter</a:t>
            </a:r>
            <a:r>
              <a:rPr lang="en-US" dirty="0"/>
              <a:t> CD. Precepting Medical Students in the Patient's Presence: An Educational Randomized Trial in Family Medicine Clinic. Fam Med. 2017 Feb;49(2):97-105.</a:t>
            </a:r>
          </a:p>
          <a:p>
            <a:r>
              <a:rPr lang="en-US" dirty="0" err="1"/>
              <a:t>Vanderberg</a:t>
            </a:r>
            <a:r>
              <a:rPr lang="en-US" dirty="0"/>
              <a:t> R, </a:t>
            </a:r>
            <a:r>
              <a:rPr lang="en-US" dirty="0" err="1"/>
              <a:t>Nikiforova</a:t>
            </a:r>
            <a:r>
              <a:rPr lang="en-US" dirty="0"/>
              <a:t> T, Hamm M, </a:t>
            </a:r>
            <a:r>
              <a:rPr lang="en-US" dirty="0" err="1"/>
              <a:t>Spagnoletti</a:t>
            </a:r>
            <a:r>
              <a:rPr lang="en-US" dirty="0"/>
              <a:t> C, McNeil M. Outpatient Exam Room Presentations in Resident Continuity Clinics: a Qualitative Report. Med Sci Educ. 2020 Oct 14;30(4):1445-1457.</a:t>
            </a:r>
          </a:p>
        </p:txBody>
      </p:sp>
      <p:sp>
        <p:nvSpPr>
          <p:cNvPr id="5" name="Slide Number Placeholder 4">
            <a:extLst>
              <a:ext uri="{FF2B5EF4-FFF2-40B4-BE49-F238E27FC236}">
                <a16:creationId xmlns:a16="http://schemas.microsoft.com/office/drawing/2014/main" id="{1C11B08E-5AC1-7B44-8CBA-008E6852AF69}"/>
              </a:ext>
            </a:extLst>
          </p:cNvPr>
          <p:cNvSpPr>
            <a:spLocks noGrp="1"/>
          </p:cNvSpPr>
          <p:nvPr>
            <p:ph type="sldNum" sz="quarter" idx="4"/>
          </p:nvPr>
        </p:nvSpPr>
        <p:spPr/>
        <p:txBody>
          <a:bodyPr/>
          <a:lstStyle/>
          <a:p>
            <a:fld id="{EA810E7C-020C-FA43-9CFD-DA754FFFF69E}" type="slidenum">
              <a:rPr lang="en-US" smtClean="0"/>
              <a:pPr/>
              <a:t>45</a:t>
            </a:fld>
            <a:endParaRPr lang="en-US" dirty="0"/>
          </a:p>
        </p:txBody>
      </p:sp>
    </p:spTree>
    <p:extLst>
      <p:ext uri="{BB962C8B-B14F-4D97-AF65-F5344CB8AC3E}">
        <p14:creationId xmlns:p14="http://schemas.microsoft.com/office/powerpoint/2010/main" val="9790507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59E8A4F4-99C9-43B2-883F-FE5B0751F162}"/>
              </a:ext>
            </a:extLst>
          </p:cNvPr>
          <p:cNvSpPr txBox="1">
            <a:spLocks/>
          </p:cNvSpPr>
          <p:nvPr/>
        </p:nvSpPr>
        <p:spPr>
          <a:xfrm>
            <a:off x="640977" y="4204369"/>
            <a:ext cx="8216152" cy="16557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Arial Narrow"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Arial Narrow"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Arial Narrow"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rial Narrow"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rial Narrow"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rgbClr val="7030A0"/>
                </a:solidFill>
              </a:rPr>
              <a:t>Daniel Stulberg, MD 		          DStulberg@salud.unm.edu</a:t>
            </a:r>
          </a:p>
          <a:p>
            <a:pPr marL="0" indent="0">
              <a:buNone/>
            </a:pPr>
            <a:r>
              <a:rPr lang="en-US" dirty="0">
                <a:solidFill>
                  <a:srgbClr val="7030A0"/>
                </a:solidFill>
              </a:rPr>
              <a:t>Carlos Cano, MD 		          CaCano@salud.unm.edu</a:t>
            </a:r>
          </a:p>
          <a:p>
            <a:pPr marL="0" indent="0" algn="ctr">
              <a:buNone/>
            </a:pPr>
            <a:r>
              <a:rPr lang="en-US" dirty="0">
                <a:solidFill>
                  <a:srgbClr val="7030A0"/>
                </a:solidFill>
              </a:rPr>
              <a:t>University of New Mexico </a:t>
            </a:r>
          </a:p>
          <a:p>
            <a:pPr marL="0" indent="0" algn="ctr">
              <a:buNone/>
            </a:pPr>
            <a:r>
              <a:rPr lang="en-US" dirty="0">
                <a:solidFill>
                  <a:srgbClr val="7030A0"/>
                </a:solidFill>
              </a:rPr>
              <a:t>Dept of Family &amp; Community Medicine</a:t>
            </a:r>
          </a:p>
        </p:txBody>
      </p:sp>
    </p:spTree>
    <p:extLst>
      <p:ext uri="{BB962C8B-B14F-4D97-AF65-F5344CB8AC3E}">
        <p14:creationId xmlns:p14="http://schemas.microsoft.com/office/powerpoint/2010/main" val="4435577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C922E-3A66-064D-8ACC-B6BEB533A2DD}"/>
              </a:ext>
            </a:extLst>
          </p:cNvPr>
          <p:cNvSpPr>
            <a:spLocks noGrp="1"/>
          </p:cNvSpPr>
          <p:nvPr>
            <p:ph type="title"/>
          </p:nvPr>
        </p:nvSpPr>
        <p:spPr/>
        <p:txBody>
          <a:bodyPr/>
          <a:lstStyle/>
          <a:p>
            <a:r>
              <a:rPr lang="en-US" dirty="0"/>
              <a:t>What is PIPP?</a:t>
            </a:r>
          </a:p>
        </p:txBody>
      </p:sp>
      <p:sp>
        <p:nvSpPr>
          <p:cNvPr id="3" name="Content Placeholder 2">
            <a:extLst>
              <a:ext uri="{FF2B5EF4-FFF2-40B4-BE49-F238E27FC236}">
                <a16:creationId xmlns:a16="http://schemas.microsoft.com/office/drawing/2014/main" id="{A3938ED7-D0D4-7C47-9DFC-BAA4D5BCA27D}"/>
              </a:ext>
            </a:extLst>
          </p:cNvPr>
          <p:cNvSpPr>
            <a:spLocks noGrp="1"/>
          </p:cNvSpPr>
          <p:nvPr>
            <p:ph sz="half" idx="1"/>
          </p:nvPr>
        </p:nvSpPr>
        <p:spPr/>
        <p:txBody>
          <a:bodyPr/>
          <a:lstStyle/>
          <a:p>
            <a:r>
              <a:rPr lang="en-US" b="1" dirty="0"/>
              <a:t>P</a:t>
            </a:r>
            <a:r>
              <a:rPr lang="en-US" dirty="0"/>
              <a:t>resenting </a:t>
            </a:r>
            <a:r>
              <a:rPr lang="en-US" b="1" dirty="0"/>
              <a:t>I</a:t>
            </a:r>
            <a:r>
              <a:rPr lang="en-US" dirty="0"/>
              <a:t>n the </a:t>
            </a:r>
            <a:r>
              <a:rPr lang="en-US" b="1" dirty="0"/>
              <a:t>P</a:t>
            </a:r>
            <a:r>
              <a:rPr lang="en-US" dirty="0"/>
              <a:t>resence of the </a:t>
            </a:r>
            <a:r>
              <a:rPr lang="en-US" b="1" dirty="0"/>
              <a:t>P</a:t>
            </a:r>
            <a:r>
              <a:rPr lang="en-US" dirty="0"/>
              <a:t>atient</a:t>
            </a:r>
          </a:p>
          <a:p>
            <a:r>
              <a:rPr lang="en-US" dirty="0"/>
              <a:t>TIPP </a:t>
            </a:r>
            <a:r>
              <a:rPr lang="en-US" b="1" dirty="0"/>
              <a:t>T</a:t>
            </a:r>
            <a:r>
              <a:rPr lang="en-US" dirty="0"/>
              <a:t>eaching </a:t>
            </a:r>
            <a:r>
              <a:rPr lang="en-US" b="1" dirty="0"/>
              <a:t>I</a:t>
            </a:r>
            <a:r>
              <a:rPr lang="en-US" dirty="0"/>
              <a:t>n the </a:t>
            </a:r>
            <a:r>
              <a:rPr lang="en-US" b="1" dirty="0"/>
              <a:t>P</a:t>
            </a:r>
            <a:r>
              <a:rPr lang="en-US" dirty="0"/>
              <a:t>resence of the </a:t>
            </a:r>
            <a:r>
              <a:rPr lang="en-US" b="1" dirty="0"/>
              <a:t>P</a:t>
            </a:r>
            <a:r>
              <a:rPr lang="en-US" dirty="0"/>
              <a:t>atient</a:t>
            </a:r>
          </a:p>
          <a:p>
            <a:r>
              <a:rPr lang="en-US" dirty="0"/>
              <a:t>Who is doing this?</a:t>
            </a:r>
          </a:p>
          <a:p>
            <a:endParaRPr lang="en-US" dirty="0"/>
          </a:p>
        </p:txBody>
      </p:sp>
      <p:sp>
        <p:nvSpPr>
          <p:cNvPr id="5" name="Slide Number Placeholder 4">
            <a:extLst>
              <a:ext uri="{FF2B5EF4-FFF2-40B4-BE49-F238E27FC236}">
                <a16:creationId xmlns:a16="http://schemas.microsoft.com/office/drawing/2014/main" id="{415DB460-B74D-5146-B26B-0A33FFBCC311}"/>
              </a:ext>
            </a:extLst>
          </p:cNvPr>
          <p:cNvSpPr>
            <a:spLocks noGrp="1"/>
          </p:cNvSpPr>
          <p:nvPr>
            <p:ph type="sldNum" sz="quarter" idx="4"/>
          </p:nvPr>
        </p:nvSpPr>
        <p:spPr/>
        <p:txBody>
          <a:bodyPr/>
          <a:lstStyle/>
          <a:p>
            <a:fld id="{EA810E7C-020C-FA43-9CFD-DA754FFFF69E}" type="slidenum">
              <a:rPr lang="en-US" smtClean="0"/>
              <a:pPr/>
              <a:t>5</a:t>
            </a:fld>
            <a:endParaRPr lang="en-US" dirty="0"/>
          </a:p>
        </p:txBody>
      </p:sp>
      <p:pic>
        <p:nvPicPr>
          <p:cNvPr id="6" name="Content Placeholder 4" descr="DSC00948">
            <a:extLst>
              <a:ext uri="{FF2B5EF4-FFF2-40B4-BE49-F238E27FC236}">
                <a16:creationId xmlns:a16="http://schemas.microsoft.com/office/drawing/2014/main" id="{3DFFA528-EFCA-7D44-B3C2-04FB5CEE92D7}"/>
              </a:ext>
            </a:extLst>
          </p:cNvPr>
          <p:cNvPicPr>
            <a:picLocks noGrp="1" noChangeAspect="1"/>
          </p:cNvPicPr>
          <p:nvPr isPhoto="1">
            <p:ph sz="half" idx="2"/>
          </p:nvPr>
        </p:nvPicPr>
        <p:blipFill>
          <a:blip r:embed="rId3" cstate="print">
            <a:lum/>
            <a:extLst>
              <a:ext uri="{28A0092B-C50C-407E-A947-70E740481C1C}">
                <a14:useLocalDpi xmlns:a14="http://schemas.microsoft.com/office/drawing/2010/main" val="0"/>
              </a:ext>
            </a:extLst>
          </a:blip>
          <a:stretch>
            <a:fillRect/>
          </a:stretch>
        </p:blipFill>
        <p:spPr>
          <a:xfrm rot="16200000">
            <a:off x="4365167" y="2397212"/>
            <a:ext cx="4568542" cy="3425368"/>
          </a:xfrm>
          <a:prstGeom prst="rect">
            <a:avLst/>
          </a:prstGeom>
          <a:noFill/>
          <a:ln>
            <a:noFill/>
          </a:ln>
        </p:spPr>
      </p:pic>
    </p:spTree>
    <p:extLst>
      <p:ext uri="{BB962C8B-B14F-4D97-AF65-F5344CB8AC3E}">
        <p14:creationId xmlns:p14="http://schemas.microsoft.com/office/powerpoint/2010/main" val="5470254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C922E-3A66-064D-8ACC-B6BEB533A2DD}"/>
              </a:ext>
            </a:extLst>
          </p:cNvPr>
          <p:cNvSpPr>
            <a:spLocks noGrp="1"/>
          </p:cNvSpPr>
          <p:nvPr>
            <p:ph type="title"/>
          </p:nvPr>
        </p:nvSpPr>
        <p:spPr/>
        <p:txBody>
          <a:bodyPr/>
          <a:lstStyle/>
          <a:p>
            <a:r>
              <a:rPr lang="en-US"/>
              <a:t>What’s the data?</a:t>
            </a:r>
            <a:endParaRPr lang="en-US" dirty="0"/>
          </a:p>
        </p:txBody>
      </p:sp>
      <p:sp>
        <p:nvSpPr>
          <p:cNvPr id="3" name="Content Placeholder 2">
            <a:extLst>
              <a:ext uri="{FF2B5EF4-FFF2-40B4-BE49-F238E27FC236}">
                <a16:creationId xmlns:a16="http://schemas.microsoft.com/office/drawing/2014/main" id="{A3938ED7-D0D4-7C47-9DFC-BAA4D5BCA27D}"/>
              </a:ext>
            </a:extLst>
          </p:cNvPr>
          <p:cNvSpPr>
            <a:spLocks noGrp="1"/>
          </p:cNvSpPr>
          <p:nvPr>
            <p:ph sz="half" idx="1"/>
          </p:nvPr>
        </p:nvSpPr>
        <p:spPr/>
        <p:txBody>
          <a:bodyPr/>
          <a:lstStyle/>
          <a:p>
            <a:r>
              <a:rPr lang="en-US" dirty="0"/>
              <a:t>4 RCTs, 2 qualitative study</a:t>
            </a:r>
          </a:p>
          <a:p>
            <a:r>
              <a:rPr lang="en-US" dirty="0"/>
              <a:t>PIPP vs </a:t>
            </a:r>
            <a:r>
              <a:rPr lang="en-US" b="1" dirty="0"/>
              <a:t>C</a:t>
            </a:r>
            <a:r>
              <a:rPr lang="en-US" dirty="0"/>
              <a:t>onference </a:t>
            </a:r>
            <a:r>
              <a:rPr lang="en-US" b="1" dirty="0"/>
              <a:t>R</a:t>
            </a:r>
            <a:r>
              <a:rPr lang="en-US" dirty="0"/>
              <a:t>oom </a:t>
            </a:r>
            <a:r>
              <a:rPr lang="en-US" b="1" dirty="0"/>
              <a:t>S</a:t>
            </a:r>
            <a:r>
              <a:rPr lang="en-US" dirty="0"/>
              <a:t>taffing  (CRS) </a:t>
            </a:r>
          </a:p>
          <a:p>
            <a:endParaRPr lang="en-US" dirty="0"/>
          </a:p>
        </p:txBody>
      </p:sp>
      <p:sp>
        <p:nvSpPr>
          <p:cNvPr id="5" name="Slide Number Placeholder 4">
            <a:extLst>
              <a:ext uri="{FF2B5EF4-FFF2-40B4-BE49-F238E27FC236}">
                <a16:creationId xmlns:a16="http://schemas.microsoft.com/office/drawing/2014/main" id="{415DB460-B74D-5146-B26B-0A33FFBCC311}"/>
              </a:ext>
            </a:extLst>
          </p:cNvPr>
          <p:cNvSpPr>
            <a:spLocks noGrp="1"/>
          </p:cNvSpPr>
          <p:nvPr>
            <p:ph type="sldNum" sz="quarter" idx="4"/>
          </p:nvPr>
        </p:nvSpPr>
        <p:spPr/>
        <p:txBody>
          <a:bodyPr/>
          <a:lstStyle/>
          <a:p>
            <a:fld id="{EA810E7C-020C-FA43-9CFD-DA754FFFF69E}" type="slidenum">
              <a:rPr lang="en-US" smtClean="0"/>
              <a:pPr/>
              <a:t>6</a:t>
            </a:fld>
            <a:endParaRPr lang="en-US" dirty="0"/>
          </a:p>
        </p:txBody>
      </p:sp>
      <p:pic>
        <p:nvPicPr>
          <p:cNvPr id="6" name="Content Placeholder 4" descr="DSC05624">
            <a:extLst>
              <a:ext uri="{FF2B5EF4-FFF2-40B4-BE49-F238E27FC236}">
                <a16:creationId xmlns:a16="http://schemas.microsoft.com/office/drawing/2014/main" id="{3BF9C16C-680A-D645-9C2D-2E4E4FA3AC26}"/>
              </a:ext>
            </a:extLst>
          </p:cNvPr>
          <p:cNvPicPr>
            <a:picLocks noGrp="1" noChangeAspect="1"/>
          </p:cNvPicPr>
          <p:nvPr isPhoto="1">
            <p:ph sz="half" idx="2"/>
          </p:nvPr>
        </p:nvPicPr>
        <p:blipFill rotWithShape="1">
          <a:blip r:embed="rId3" cstate="print">
            <a:lum/>
            <a:extLst>
              <a:ext uri="{28A0092B-C50C-407E-A947-70E740481C1C}">
                <a14:useLocalDpi xmlns:a14="http://schemas.microsoft.com/office/drawing/2010/main" val="0"/>
              </a:ext>
            </a:extLst>
          </a:blip>
          <a:srcRect l="38911" t="6822" r="5763" b="9209"/>
          <a:stretch/>
        </p:blipFill>
        <p:spPr>
          <a:xfrm>
            <a:off x="5020910" y="1690689"/>
            <a:ext cx="4019742" cy="4574187"/>
          </a:xfrm>
          <a:prstGeom prst="rect">
            <a:avLst/>
          </a:prstGeom>
          <a:noFill/>
          <a:ln>
            <a:noFill/>
          </a:ln>
        </p:spPr>
      </p:pic>
    </p:spTree>
    <p:extLst>
      <p:ext uri="{BB962C8B-B14F-4D97-AF65-F5344CB8AC3E}">
        <p14:creationId xmlns:p14="http://schemas.microsoft.com/office/powerpoint/2010/main" val="28456232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2ED8E-4672-FB4E-BDC4-106A5EA59750}"/>
              </a:ext>
            </a:extLst>
          </p:cNvPr>
          <p:cNvSpPr>
            <a:spLocks noGrp="1"/>
          </p:cNvSpPr>
          <p:nvPr>
            <p:ph type="title"/>
          </p:nvPr>
        </p:nvSpPr>
        <p:spPr>
          <a:xfrm>
            <a:off x="623888" y="1354137"/>
            <a:ext cx="7886700" cy="914400"/>
          </a:xfrm>
        </p:spPr>
        <p:txBody>
          <a:bodyPr/>
          <a:lstStyle/>
          <a:p>
            <a:r>
              <a:rPr lang="en-US" dirty="0"/>
              <a:t>Anderson, Robert et al 2002</a:t>
            </a:r>
          </a:p>
        </p:txBody>
      </p:sp>
      <p:sp>
        <p:nvSpPr>
          <p:cNvPr id="3" name="Text Placeholder 2">
            <a:extLst>
              <a:ext uri="{FF2B5EF4-FFF2-40B4-BE49-F238E27FC236}">
                <a16:creationId xmlns:a16="http://schemas.microsoft.com/office/drawing/2014/main" id="{3B833F49-4F07-2248-99A8-C13860C4BFEE}"/>
              </a:ext>
            </a:extLst>
          </p:cNvPr>
          <p:cNvSpPr>
            <a:spLocks noGrp="1"/>
          </p:cNvSpPr>
          <p:nvPr>
            <p:ph type="body" idx="1"/>
          </p:nvPr>
        </p:nvSpPr>
        <p:spPr>
          <a:xfrm>
            <a:off x="623888" y="2392915"/>
            <a:ext cx="7886700" cy="3689833"/>
          </a:xfrm>
        </p:spPr>
        <p:txBody>
          <a:bodyPr>
            <a:normAutofit/>
          </a:bodyPr>
          <a:lstStyle/>
          <a:p>
            <a:pPr marL="342900" indent="-342900">
              <a:buFont typeface="Arial" panose="020B0604020202020204" pitchFamily="34" charset="0"/>
              <a:buChar char="•"/>
            </a:pPr>
            <a:r>
              <a:rPr lang="en-US" b="1" dirty="0"/>
              <a:t>University of Colorado</a:t>
            </a:r>
          </a:p>
          <a:p>
            <a:pPr marL="342900" indent="-342900">
              <a:buFont typeface="Arial" panose="020B0604020202020204" pitchFamily="34" charset="0"/>
              <a:buChar char="•"/>
            </a:pPr>
            <a:r>
              <a:rPr lang="en-US" b="1" dirty="0"/>
              <a:t>Residents</a:t>
            </a:r>
          </a:p>
          <a:p>
            <a:pPr marL="342900" indent="-342900">
              <a:buFont typeface="Arial" panose="020B0604020202020204" pitchFamily="34" charset="0"/>
              <a:buChar char="•"/>
            </a:pPr>
            <a:r>
              <a:rPr lang="en-US" b="1" dirty="0"/>
              <a:t>Ambulatory Internal Medicine clinic</a:t>
            </a:r>
          </a:p>
          <a:p>
            <a:pPr marL="342900" indent="-342900">
              <a:buFont typeface="Arial" panose="020B0604020202020204" pitchFamily="34" charset="0"/>
              <a:buChar char="•"/>
            </a:pPr>
            <a:r>
              <a:rPr lang="en-US" b="1" dirty="0"/>
              <a:t>Community based</a:t>
            </a:r>
          </a:p>
          <a:p>
            <a:pPr marL="342900" indent="-342900">
              <a:buFont typeface="Arial" panose="020B0604020202020204" pitchFamily="34" charset="0"/>
              <a:buChar char="•"/>
            </a:pPr>
            <a:r>
              <a:rPr lang="en-US" b="1" dirty="0"/>
              <a:t>Medicaid	30-40%</a:t>
            </a:r>
          </a:p>
          <a:p>
            <a:pPr marL="342900" indent="-342900">
              <a:buFont typeface="Arial" panose="020B0604020202020204" pitchFamily="34" charset="0"/>
              <a:buChar char="•"/>
            </a:pPr>
            <a:r>
              <a:rPr lang="en-US" b="1" dirty="0"/>
              <a:t>Medicare	30-40%</a:t>
            </a:r>
          </a:p>
          <a:p>
            <a:endParaRPr lang="en-US" b="1" dirty="0"/>
          </a:p>
        </p:txBody>
      </p:sp>
      <p:sp>
        <p:nvSpPr>
          <p:cNvPr id="4" name="Slide Number Placeholder 3">
            <a:extLst>
              <a:ext uri="{FF2B5EF4-FFF2-40B4-BE49-F238E27FC236}">
                <a16:creationId xmlns:a16="http://schemas.microsoft.com/office/drawing/2014/main" id="{2035D28A-6CFE-B34A-89CE-8299E941A908}"/>
              </a:ext>
            </a:extLst>
          </p:cNvPr>
          <p:cNvSpPr>
            <a:spLocks noGrp="1"/>
          </p:cNvSpPr>
          <p:nvPr>
            <p:ph type="sldNum" sz="quarter" idx="4"/>
          </p:nvPr>
        </p:nvSpPr>
        <p:spPr/>
        <p:txBody>
          <a:bodyPr/>
          <a:lstStyle/>
          <a:p>
            <a:fld id="{EA810E7C-020C-FA43-9CFD-DA754FFFF69E}" type="slidenum">
              <a:rPr lang="en-US" smtClean="0"/>
              <a:pPr/>
              <a:t>7</a:t>
            </a:fld>
            <a:endParaRPr lang="en-US" dirty="0"/>
          </a:p>
        </p:txBody>
      </p:sp>
    </p:spTree>
    <p:extLst>
      <p:ext uri="{BB962C8B-B14F-4D97-AF65-F5344CB8AC3E}">
        <p14:creationId xmlns:p14="http://schemas.microsoft.com/office/powerpoint/2010/main" val="31202852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F7B06-DAF2-174B-94A2-0C8289A11082}"/>
              </a:ext>
            </a:extLst>
          </p:cNvPr>
          <p:cNvSpPr>
            <a:spLocks noGrp="1"/>
          </p:cNvSpPr>
          <p:nvPr>
            <p:ph type="title"/>
          </p:nvPr>
        </p:nvSpPr>
        <p:spPr/>
        <p:txBody>
          <a:bodyPr/>
          <a:lstStyle/>
          <a:p>
            <a:r>
              <a:rPr lang="en-US" dirty="0"/>
              <a:t>Anderson</a:t>
            </a:r>
          </a:p>
        </p:txBody>
      </p:sp>
      <p:sp>
        <p:nvSpPr>
          <p:cNvPr id="3" name="Content Placeholder 2">
            <a:extLst>
              <a:ext uri="{FF2B5EF4-FFF2-40B4-BE49-F238E27FC236}">
                <a16:creationId xmlns:a16="http://schemas.microsoft.com/office/drawing/2014/main" id="{304A0AED-65E2-9C41-82DD-CAF4E2A35CC2}"/>
              </a:ext>
            </a:extLst>
          </p:cNvPr>
          <p:cNvSpPr>
            <a:spLocks noGrp="1"/>
          </p:cNvSpPr>
          <p:nvPr>
            <p:ph sz="half" idx="1"/>
          </p:nvPr>
        </p:nvSpPr>
        <p:spPr>
          <a:xfrm>
            <a:off x="628649" y="1825625"/>
            <a:ext cx="6474516" cy="4351338"/>
          </a:xfrm>
        </p:spPr>
        <p:txBody>
          <a:bodyPr/>
          <a:lstStyle/>
          <a:p>
            <a:r>
              <a:rPr lang="en-US" b="1" dirty="0"/>
              <a:t>RCT – 2 trials</a:t>
            </a:r>
          </a:p>
          <a:p>
            <a:r>
              <a:rPr lang="en-US" b="1" dirty="0"/>
              <a:t>RCT 1 -CRS VS CRS &amp; attending saw </a:t>
            </a:r>
            <a:r>
              <a:rPr lang="en-US" b="1" dirty="0" err="1"/>
              <a:t>pt</a:t>
            </a:r>
            <a:endParaRPr lang="en-US" b="1" dirty="0"/>
          </a:p>
          <a:p>
            <a:r>
              <a:rPr lang="en-US" b="1" dirty="0"/>
              <a:t>RCT 2 CRS VS PIPP</a:t>
            </a:r>
          </a:p>
          <a:p>
            <a:pPr lvl="1"/>
            <a:r>
              <a:rPr lang="en-US" sz="2800" b="1" dirty="0"/>
              <a:t>196 pts</a:t>
            </a:r>
          </a:p>
          <a:p>
            <a:endParaRPr lang="en-US" dirty="0"/>
          </a:p>
        </p:txBody>
      </p:sp>
      <p:sp>
        <p:nvSpPr>
          <p:cNvPr id="5" name="Slide Number Placeholder 4">
            <a:extLst>
              <a:ext uri="{FF2B5EF4-FFF2-40B4-BE49-F238E27FC236}">
                <a16:creationId xmlns:a16="http://schemas.microsoft.com/office/drawing/2014/main" id="{52C45CD6-52B4-CD47-AAA6-B05EEA2BD42C}"/>
              </a:ext>
            </a:extLst>
          </p:cNvPr>
          <p:cNvSpPr>
            <a:spLocks noGrp="1"/>
          </p:cNvSpPr>
          <p:nvPr>
            <p:ph type="sldNum" sz="quarter" idx="4"/>
          </p:nvPr>
        </p:nvSpPr>
        <p:spPr/>
        <p:txBody>
          <a:bodyPr/>
          <a:lstStyle/>
          <a:p>
            <a:fld id="{EA810E7C-020C-FA43-9CFD-DA754FFFF69E}" type="slidenum">
              <a:rPr lang="en-US" smtClean="0"/>
              <a:pPr/>
              <a:t>8</a:t>
            </a:fld>
            <a:endParaRPr lang="en-US" dirty="0"/>
          </a:p>
        </p:txBody>
      </p:sp>
    </p:spTree>
    <p:extLst>
      <p:ext uri="{BB962C8B-B14F-4D97-AF65-F5344CB8AC3E}">
        <p14:creationId xmlns:p14="http://schemas.microsoft.com/office/powerpoint/2010/main" val="24865404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C922E-3A66-064D-8ACC-B6BEB533A2DD}"/>
              </a:ext>
            </a:extLst>
          </p:cNvPr>
          <p:cNvSpPr>
            <a:spLocks noGrp="1"/>
          </p:cNvSpPr>
          <p:nvPr>
            <p:ph type="title"/>
          </p:nvPr>
        </p:nvSpPr>
        <p:spPr/>
        <p:txBody>
          <a:bodyPr/>
          <a:lstStyle/>
          <a:p>
            <a:r>
              <a:rPr lang="en-US" dirty="0"/>
              <a:t>Anderson – Patient effects</a:t>
            </a:r>
          </a:p>
        </p:txBody>
      </p:sp>
      <p:sp>
        <p:nvSpPr>
          <p:cNvPr id="3" name="Content Placeholder 2">
            <a:extLst>
              <a:ext uri="{FF2B5EF4-FFF2-40B4-BE49-F238E27FC236}">
                <a16:creationId xmlns:a16="http://schemas.microsoft.com/office/drawing/2014/main" id="{A3938ED7-D0D4-7C47-9DFC-BAA4D5BCA27D}"/>
              </a:ext>
            </a:extLst>
          </p:cNvPr>
          <p:cNvSpPr>
            <a:spLocks noGrp="1"/>
          </p:cNvSpPr>
          <p:nvPr>
            <p:ph sz="half" idx="1"/>
          </p:nvPr>
        </p:nvSpPr>
        <p:spPr>
          <a:xfrm>
            <a:off x="628649" y="1825625"/>
            <a:ext cx="7534689" cy="4351338"/>
          </a:xfrm>
        </p:spPr>
        <p:txBody>
          <a:bodyPr>
            <a:normAutofit/>
          </a:bodyPr>
          <a:lstStyle/>
          <a:p>
            <a:r>
              <a:rPr lang="en-US" b="1" dirty="0"/>
              <a:t>No difference</a:t>
            </a:r>
          </a:p>
          <a:p>
            <a:pPr lvl="1"/>
            <a:r>
              <a:rPr lang="en-US" b="1" dirty="0"/>
              <a:t>Satisfaction with medical care</a:t>
            </a:r>
          </a:p>
          <a:p>
            <a:pPr lvl="1"/>
            <a:r>
              <a:rPr lang="en-US" b="1" dirty="0"/>
              <a:t>Overall satisfaction</a:t>
            </a:r>
          </a:p>
          <a:p>
            <a:r>
              <a:rPr lang="en-US" b="1" dirty="0"/>
              <a:t>Listening to my concerns discussed with another doctor made me feel more comfortable 	          </a:t>
            </a:r>
          </a:p>
          <a:p>
            <a:pPr lvl="1"/>
            <a:r>
              <a:rPr lang="en-US" b="1" dirty="0"/>
              <a:t>P &lt;0.001</a:t>
            </a:r>
          </a:p>
          <a:p>
            <a:r>
              <a:rPr lang="en-US" b="1" dirty="0"/>
              <a:t>Prefer to listen to my concerns discussed with another doctor in the future 		          </a:t>
            </a:r>
          </a:p>
          <a:p>
            <a:pPr lvl="1"/>
            <a:r>
              <a:rPr lang="en-US" b="1" dirty="0"/>
              <a:t>P &lt; 0.001</a:t>
            </a:r>
          </a:p>
        </p:txBody>
      </p:sp>
      <p:sp>
        <p:nvSpPr>
          <p:cNvPr id="5" name="Slide Number Placeholder 4">
            <a:extLst>
              <a:ext uri="{FF2B5EF4-FFF2-40B4-BE49-F238E27FC236}">
                <a16:creationId xmlns:a16="http://schemas.microsoft.com/office/drawing/2014/main" id="{415DB460-B74D-5146-B26B-0A33FFBCC311}"/>
              </a:ext>
            </a:extLst>
          </p:cNvPr>
          <p:cNvSpPr>
            <a:spLocks noGrp="1"/>
          </p:cNvSpPr>
          <p:nvPr>
            <p:ph type="sldNum" sz="quarter" idx="4"/>
          </p:nvPr>
        </p:nvSpPr>
        <p:spPr/>
        <p:txBody>
          <a:bodyPr/>
          <a:lstStyle/>
          <a:p>
            <a:fld id="{EA810E7C-020C-FA43-9CFD-DA754FFFF69E}" type="slidenum">
              <a:rPr lang="en-US" smtClean="0"/>
              <a:pPr/>
              <a:t>9</a:t>
            </a:fld>
            <a:endParaRPr lang="en-US" dirty="0"/>
          </a:p>
        </p:txBody>
      </p:sp>
    </p:spTree>
    <p:extLst>
      <p:ext uri="{BB962C8B-B14F-4D97-AF65-F5344CB8AC3E}">
        <p14:creationId xmlns:p14="http://schemas.microsoft.com/office/powerpoint/2010/main" val="3557934208"/>
      </p:ext>
    </p:extLst>
  </p:cSld>
  <p:clrMapOvr>
    <a:masterClrMapping/>
  </p:clrMapOvr>
</p:sld>
</file>

<file path=ppt/theme/theme1.xml><?xml version="1.0" encoding="utf-8"?>
<a:theme xmlns:a="http://schemas.openxmlformats.org/drawingml/2006/main" name="1_Office Theme">
  <a:themeElements>
    <a:clrScheme name="AN22 1">
      <a:dk1>
        <a:srgbClr val="839340"/>
      </a:dk1>
      <a:lt1>
        <a:srgbClr val="FFFFFF"/>
      </a:lt1>
      <a:dk2>
        <a:srgbClr val="892293"/>
      </a:dk2>
      <a:lt2>
        <a:srgbClr val="C5E055"/>
      </a:lt2>
      <a:accent1>
        <a:srgbClr val="4D4D4D"/>
      </a:accent1>
      <a:accent2>
        <a:srgbClr val="1D417B"/>
      </a:accent2>
      <a:accent3>
        <a:srgbClr val="EF8D2B"/>
      </a:accent3>
      <a:accent4>
        <a:srgbClr val="ED1163"/>
      </a:accent4>
      <a:accent5>
        <a:srgbClr val="6F69AF"/>
      </a:accent5>
      <a:accent6>
        <a:srgbClr val="00ABC5"/>
      </a:accent6>
      <a:hlink>
        <a:srgbClr val="ED1163"/>
      </a:hlink>
      <a:folHlink>
        <a:srgbClr val="0096D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AN22 1">
      <a:dk1>
        <a:srgbClr val="839340"/>
      </a:dk1>
      <a:lt1>
        <a:srgbClr val="FFFFFF"/>
      </a:lt1>
      <a:dk2>
        <a:srgbClr val="892293"/>
      </a:dk2>
      <a:lt2>
        <a:srgbClr val="C5E055"/>
      </a:lt2>
      <a:accent1>
        <a:srgbClr val="4D4D4D"/>
      </a:accent1>
      <a:accent2>
        <a:srgbClr val="1D417B"/>
      </a:accent2>
      <a:accent3>
        <a:srgbClr val="EF8D2B"/>
      </a:accent3>
      <a:accent4>
        <a:srgbClr val="ED1163"/>
      </a:accent4>
      <a:accent5>
        <a:srgbClr val="6F69AF"/>
      </a:accent5>
      <a:accent6>
        <a:srgbClr val="00ABC5"/>
      </a:accent6>
      <a:hlink>
        <a:srgbClr val="ED1163"/>
      </a:hlink>
      <a:folHlink>
        <a:srgbClr val="0096D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AN22 1">
      <a:dk1>
        <a:srgbClr val="839340"/>
      </a:dk1>
      <a:lt1>
        <a:srgbClr val="FFFFFF"/>
      </a:lt1>
      <a:dk2>
        <a:srgbClr val="892293"/>
      </a:dk2>
      <a:lt2>
        <a:srgbClr val="C5E055"/>
      </a:lt2>
      <a:accent1>
        <a:srgbClr val="4D4D4D"/>
      </a:accent1>
      <a:accent2>
        <a:srgbClr val="1D417B"/>
      </a:accent2>
      <a:accent3>
        <a:srgbClr val="EF8D2B"/>
      </a:accent3>
      <a:accent4>
        <a:srgbClr val="ED1163"/>
      </a:accent4>
      <a:accent5>
        <a:srgbClr val="6F69AF"/>
      </a:accent5>
      <a:accent6>
        <a:srgbClr val="00ABC5"/>
      </a:accent6>
      <a:hlink>
        <a:srgbClr val="ED1163"/>
      </a:hlink>
      <a:folHlink>
        <a:srgbClr val="0096D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Custom Design">
  <a:themeElements>
    <a:clrScheme name="2021 STFM 1">
      <a:dk1>
        <a:srgbClr val="4D4D4F"/>
      </a:dk1>
      <a:lt1>
        <a:srgbClr val="FFFFFF"/>
      </a:lt1>
      <a:dk2>
        <a:srgbClr val="6D6E71"/>
      </a:dk2>
      <a:lt2>
        <a:srgbClr val="E7E6E6"/>
      </a:lt2>
      <a:accent1>
        <a:srgbClr val="0096D2"/>
      </a:accent1>
      <a:accent2>
        <a:srgbClr val="1D417B"/>
      </a:accent2>
      <a:accent3>
        <a:srgbClr val="EF8D2B"/>
      </a:accent3>
      <a:accent4>
        <a:srgbClr val="ED1163"/>
      </a:accent4>
      <a:accent5>
        <a:srgbClr val="6F69AF"/>
      </a:accent5>
      <a:accent6>
        <a:srgbClr val="00ABC5"/>
      </a:accent6>
      <a:hlink>
        <a:srgbClr val="ED1163"/>
      </a:hlink>
      <a:folHlink>
        <a:srgbClr val="0096D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Custom Design">
  <a:themeElements>
    <a:clrScheme name="2021 STFM 1">
      <a:dk1>
        <a:srgbClr val="4D4D4F"/>
      </a:dk1>
      <a:lt1>
        <a:srgbClr val="FFFFFF"/>
      </a:lt1>
      <a:dk2>
        <a:srgbClr val="6D6E71"/>
      </a:dk2>
      <a:lt2>
        <a:srgbClr val="E7E6E6"/>
      </a:lt2>
      <a:accent1>
        <a:srgbClr val="0096D2"/>
      </a:accent1>
      <a:accent2>
        <a:srgbClr val="1D417B"/>
      </a:accent2>
      <a:accent3>
        <a:srgbClr val="EF8D2B"/>
      </a:accent3>
      <a:accent4>
        <a:srgbClr val="ED1163"/>
      </a:accent4>
      <a:accent5>
        <a:srgbClr val="6F69AF"/>
      </a:accent5>
      <a:accent6>
        <a:srgbClr val="00ABC5"/>
      </a:accent6>
      <a:hlink>
        <a:srgbClr val="ED1163"/>
      </a:hlink>
      <a:folHlink>
        <a:srgbClr val="0096D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1943</TotalTime>
  <Words>1941</Words>
  <Application>Microsoft Office PowerPoint</Application>
  <PresentationFormat>On-screen Show (4:3)</PresentationFormat>
  <Paragraphs>408</Paragraphs>
  <Slides>46</Slides>
  <Notes>46</Notes>
  <HiddenSlides>0</HiddenSlides>
  <MMClips>0</MMClips>
  <ScaleCrop>false</ScaleCrop>
  <HeadingPairs>
    <vt:vector size="6" baseType="variant">
      <vt:variant>
        <vt:lpstr>Fonts Used</vt:lpstr>
      </vt:variant>
      <vt:variant>
        <vt:i4>3</vt:i4>
      </vt:variant>
      <vt:variant>
        <vt:lpstr>Theme</vt:lpstr>
      </vt:variant>
      <vt:variant>
        <vt:i4>5</vt:i4>
      </vt:variant>
      <vt:variant>
        <vt:lpstr>Slide Titles</vt:lpstr>
      </vt:variant>
      <vt:variant>
        <vt:i4>46</vt:i4>
      </vt:variant>
    </vt:vector>
  </HeadingPairs>
  <TitlesOfParts>
    <vt:vector size="54" baseType="lpstr">
      <vt:lpstr>Arial</vt:lpstr>
      <vt:lpstr>Arial Narrow</vt:lpstr>
      <vt:lpstr>Calibri</vt:lpstr>
      <vt:lpstr>1_Office Theme</vt:lpstr>
      <vt:lpstr>Custom Design</vt:lpstr>
      <vt:lpstr>1_Custom Design</vt:lpstr>
      <vt:lpstr>3_Custom Design</vt:lpstr>
      <vt:lpstr>2_Custom Design</vt:lpstr>
      <vt:lpstr>Better Precepting in Less Time – The Tucanos Method, PIPP and Your Tips Too </vt:lpstr>
      <vt:lpstr>Overview </vt:lpstr>
      <vt:lpstr>Disclosures</vt:lpstr>
      <vt:lpstr>Who teaches who/where?</vt:lpstr>
      <vt:lpstr>What is PIPP?</vt:lpstr>
      <vt:lpstr>What’s the data?</vt:lpstr>
      <vt:lpstr>Anderson, Robert et al 2002</vt:lpstr>
      <vt:lpstr>Anderson</vt:lpstr>
      <vt:lpstr>Anderson – Patient effects</vt:lpstr>
      <vt:lpstr>Anderson – Resident effects</vt:lpstr>
      <vt:lpstr>Anderson – Faculty effects</vt:lpstr>
      <vt:lpstr>Peterson, Kara et al 2008</vt:lpstr>
      <vt:lpstr>Peterson – Patient effect</vt:lpstr>
      <vt:lpstr>Peterson – Resident effect</vt:lpstr>
      <vt:lpstr>Peterson – Faculty assessment</vt:lpstr>
      <vt:lpstr>Peterson - Global</vt:lpstr>
      <vt:lpstr>Peterson - Global</vt:lpstr>
      <vt:lpstr>What about Psychiatry patients?</vt:lpstr>
      <vt:lpstr>Madson – Patient effect</vt:lpstr>
      <vt:lpstr>Madson –Resident effect</vt:lpstr>
      <vt:lpstr>Madson –Faculty effect</vt:lpstr>
      <vt:lpstr>Power, David et al 2017 </vt:lpstr>
      <vt:lpstr>Power – Patient effect</vt:lpstr>
      <vt:lpstr>Power – Student effect</vt:lpstr>
      <vt:lpstr>Power –Faculty effect</vt:lpstr>
      <vt:lpstr>How much time does this take?</vt:lpstr>
      <vt:lpstr>Show me the minutes…</vt:lpstr>
      <vt:lpstr>20 patients per day…</vt:lpstr>
      <vt:lpstr>Limitations</vt:lpstr>
      <vt:lpstr>Vanderberg, Rachel, et al 2020</vt:lpstr>
      <vt:lpstr>Considerations</vt:lpstr>
      <vt:lpstr>Other benefits</vt:lpstr>
      <vt:lpstr>Resident clinic teaching</vt:lpstr>
      <vt:lpstr>Do all learners have the same needs?</vt:lpstr>
      <vt:lpstr>Learner driven resident precepting </vt:lpstr>
      <vt:lpstr>Tucanos Brazilian Grill</vt:lpstr>
      <vt:lpstr>Tucano's style of precepting</vt:lpstr>
      <vt:lpstr>Tucano's Style of Precepting </vt:lpstr>
      <vt:lpstr>I need a fill up     My cup is full</vt:lpstr>
      <vt:lpstr>Resident response</vt:lpstr>
      <vt:lpstr>Resident response</vt:lpstr>
      <vt:lpstr>Choosing a model</vt:lpstr>
      <vt:lpstr>Discussion</vt:lpstr>
      <vt:lpstr>Discussion</vt:lpstr>
      <vt:lpstr>References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Daniel L Stulberg</cp:lastModifiedBy>
  <cp:revision>32</cp:revision>
  <dcterms:created xsi:type="dcterms:W3CDTF">2020-10-26T17:33:56Z</dcterms:created>
  <dcterms:modified xsi:type="dcterms:W3CDTF">2022-03-28T18:05:10Z</dcterms:modified>
</cp:coreProperties>
</file>