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16"/>
  </p:notesMasterIdLst>
  <p:sldIdLst>
    <p:sldId id="278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</p:sldIdLst>
  <p:sldSz cx="12192000" cy="6858000"/>
  <p:notesSz cx="13716000" cy="2438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pos="2136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8" orient="horz" pos="1152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0" orient="horz" pos="1512" userDrawn="1">
          <p15:clr>
            <a:srgbClr val="A4A3A4"/>
          </p15:clr>
        </p15:guide>
        <p15:guide id="11" pos="7680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3" pos="1008" userDrawn="1">
          <p15:clr>
            <a:srgbClr val="A4A3A4"/>
          </p15:clr>
        </p15:guide>
        <p15:guide id="14" pos="1584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4" orient="horz" pos="960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C8F"/>
    <a:srgbClr val="FDFBF6"/>
    <a:srgbClr val="AAC4E9"/>
    <a:srgbClr val="F5CDCE"/>
    <a:srgbClr val="DF8C8C"/>
    <a:srgbClr val="D4D593"/>
    <a:srgbClr val="E6F0FE"/>
    <a:srgbClr val="CDBE8A"/>
    <a:srgbClr val="FFEFEF"/>
    <a:srgbClr val="FC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09" autoAdjust="0"/>
  </p:normalViewPr>
  <p:slideViewPr>
    <p:cSldViewPr snapToGrid="0" snapToObjects="1">
      <p:cViewPr varScale="1">
        <p:scale>
          <a:sx n="79" d="100"/>
          <a:sy n="79" d="100"/>
        </p:scale>
        <p:origin x="773" y="72"/>
      </p:cViewPr>
      <p:guideLst>
        <p:guide/>
        <p:guide pos="456"/>
        <p:guide orient="horz" pos="2616"/>
        <p:guide orient="horz" pos="3264"/>
        <p:guide pos="6912"/>
        <p:guide orient="horz" pos="2136"/>
        <p:guide orient="horz" pos="4008"/>
        <p:guide orient="horz" pos="1152"/>
        <p:guide orient="horz" pos="2352"/>
        <p:guide orient="horz" pos="1512"/>
        <p:guide pos="7680"/>
        <p:guide pos="6696"/>
        <p:guide pos="1008"/>
        <p:guide pos="1584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orient="horz" pos="960"/>
        <p:guide pos="5256"/>
        <p:guide pos="72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4" Type="http://schemas.openxmlformats.org/officeDocument/2006/relationships/image" Target="../media/image23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4" Type="http://schemas.openxmlformats.org/officeDocument/2006/relationships/image" Target="../media/image2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766EEF-D4AE-453C-B157-6AC2E0B7063E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7AD2369-F315-40DB-83C0-48F2EEF47946}">
      <dgm:prSet/>
      <dgm:spPr/>
      <dgm:t>
        <a:bodyPr/>
        <a:lstStyle/>
        <a:p>
          <a:r>
            <a:rPr lang="en-US" dirty="0"/>
            <a:t>By the end of this afternoon, residents taking this workshop will be able to:</a:t>
          </a:r>
        </a:p>
      </dgm:t>
    </dgm:pt>
    <dgm:pt modelId="{B0F26009-08F3-4CAF-AE64-B1A843289622}" type="parTrans" cxnId="{A01A1048-FCF2-401E-AC2E-1094805304C8}">
      <dgm:prSet/>
      <dgm:spPr/>
      <dgm:t>
        <a:bodyPr/>
        <a:lstStyle/>
        <a:p>
          <a:endParaRPr lang="en-US"/>
        </a:p>
      </dgm:t>
    </dgm:pt>
    <dgm:pt modelId="{847D6FB4-D16C-484A-89DE-CFFDEA48DA36}" type="sibTrans" cxnId="{A01A1048-FCF2-401E-AC2E-1094805304C8}">
      <dgm:prSet/>
      <dgm:spPr/>
      <dgm:t>
        <a:bodyPr/>
        <a:lstStyle/>
        <a:p>
          <a:endParaRPr lang="en-US"/>
        </a:p>
      </dgm:t>
    </dgm:pt>
    <dgm:pt modelId="{1D10F864-52C2-480C-82BE-EB167E8983CE}">
      <dgm:prSet/>
      <dgm:spPr/>
      <dgm:t>
        <a:bodyPr/>
        <a:lstStyle/>
        <a:p>
          <a:r>
            <a:rPr lang="en-US" dirty="0"/>
            <a:t>1.      Demonstrate the ability to use all five teaching microskills through roleplaying a resident-student teaching interaction.</a:t>
          </a:r>
        </a:p>
      </dgm:t>
    </dgm:pt>
    <dgm:pt modelId="{C9D2111D-9439-4A8E-AEE3-D108CEC31CBF}" type="parTrans" cxnId="{27C5FFAA-231A-4081-9E9A-B665E0B716AB}">
      <dgm:prSet/>
      <dgm:spPr/>
      <dgm:t>
        <a:bodyPr/>
        <a:lstStyle/>
        <a:p>
          <a:endParaRPr lang="en-US"/>
        </a:p>
      </dgm:t>
    </dgm:pt>
    <dgm:pt modelId="{8EE93BD3-AEF4-4C32-BFF3-940339CC93A0}" type="sibTrans" cxnId="{27C5FFAA-231A-4081-9E9A-B665E0B716AB}">
      <dgm:prSet/>
      <dgm:spPr/>
      <dgm:t>
        <a:bodyPr/>
        <a:lstStyle/>
        <a:p>
          <a:endParaRPr lang="en-US"/>
        </a:p>
      </dgm:t>
    </dgm:pt>
    <dgm:pt modelId="{FE7633C2-AB9C-4F42-BCBF-428352F220F0}">
      <dgm:prSet/>
      <dgm:spPr/>
      <dgm:t>
        <a:bodyPr/>
        <a:lstStyle/>
        <a:p>
          <a:r>
            <a:rPr lang="en-US" dirty="0"/>
            <a:t>2.      Critique by giving at least one recommendation for improvement to a mock resident-student feedback session using the framework of the “7 Step Guide for Providing Effective Feedback”.</a:t>
          </a:r>
        </a:p>
      </dgm:t>
    </dgm:pt>
    <dgm:pt modelId="{DEFADBB8-5A9A-4A11-AD65-0D45BBE67275}" type="parTrans" cxnId="{51F98FDF-4182-4265-920D-5FDBFB07B711}">
      <dgm:prSet/>
      <dgm:spPr/>
      <dgm:t>
        <a:bodyPr/>
        <a:lstStyle/>
        <a:p>
          <a:endParaRPr lang="en-US"/>
        </a:p>
      </dgm:t>
    </dgm:pt>
    <dgm:pt modelId="{80B6E4EF-770A-4411-A065-A79D5EC30C57}" type="sibTrans" cxnId="{51F98FDF-4182-4265-920D-5FDBFB07B711}">
      <dgm:prSet/>
      <dgm:spPr/>
      <dgm:t>
        <a:bodyPr/>
        <a:lstStyle/>
        <a:p>
          <a:endParaRPr lang="en-US"/>
        </a:p>
      </dgm:t>
    </dgm:pt>
    <dgm:pt modelId="{5A459C5E-E1C6-4436-82DB-BED5D02828F8}">
      <dgm:prSet/>
      <dgm:spPr/>
      <dgm:t>
        <a:bodyPr/>
        <a:lstStyle/>
        <a:p>
          <a:r>
            <a:rPr lang="en-US" dirty="0"/>
            <a:t>3.      Identify three potential barriers to teaching in the ambulatory setting</a:t>
          </a:r>
        </a:p>
      </dgm:t>
    </dgm:pt>
    <dgm:pt modelId="{F4156045-5C32-4FC4-BB81-E207460FB0AB}" type="parTrans" cxnId="{2C7615CF-F241-484A-BE2F-245372F72694}">
      <dgm:prSet/>
      <dgm:spPr/>
      <dgm:t>
        <a:bodyPr/>
        <a:lstStyle/>
        <a:p>
          <a:endParaRPr lang="en-US"/>
        </a:p>
      </dgm:t>
    </dgm:pt>
    <dgm:pt modelId="{2348F7A3-7A9D-4FEF-94D2-EF4FBA8B0E7D}" type="sibTrans" cxnId="{2C7615CF-F241-484A-BE2F-245372F72694}">
      <dgm:prSet/>
      <dgm:spPr/>
      <dgm:t>
        <a:bodyPr/>
        <a:lstStyle/>
        <a:p>
          <a:endParaRPr lang="en-US"/>
        </a:p>
      </dgm:t>
    </dgm:pt>
    <dgm:pt modelId="{430DAB86-70DA-4613-A655-0632388031A0}">
      <dgm:prSet/>
      <dgm:spPr/>
      <dgm:t>
        <a:bodyPr/>
        <a:lstStyle/>
        <a:p>
          <a:r>
            <a:rPr lang="en-US" dirty="0"/>
            <a:t>4.      Propose at least one potential solution for each of the three identified barriers to ambulatory teaching.</a:t>
          </a:r>
        </a:p>
      </dgm:t>
    </dgm:pt>
    <dgm:pt modelId="{C0FBE719-060B-4AD5-8789-556EDEFA997D}" type="parTrans" cxnId="{7019E728-354F-4B5A-880B-077F28FA8053}">
      <dgm:prSet/>
      <dgm:spPr/>
      <dgm:t>
        <a:bodyPr/>
        <a:lstStyle/>
        <a:p>
          <a:endParaRPr lang="en-US"/>
        </a:p>
      </dgm:t>
    </dgm:pt>
    <dgm:pt modelId="{3D2457A4-5C04-47A1-A361-1EEA764D310F}" type="sibTrans" cxnId="{7019E728-354F-4B5A-880B-077F28FA8053}">
      <dgm:prSet/>
      <dgm:spPr/>
      <dgm:t>
        <a:bodyPr/>
        <a:lstStyle/>
        <a:p>
          <a:endParaRPr lang="en-US"/>
        </a:p>
      </dgm:t>
    </dgm:pt>
    <dgm:pt modelId="{A17D25EE-9811-4EC7-B27E-8519F114253C}" type="pres">
      <dgm:prSet presAssocID="{9C766EEF-D4AE-453C-B157-6AC2E0B7063E}" presName="root" presStyleCnt="0">
        <dgm:presLayoutVars>
          <dgm:dir/>
          <dgm:resizeHandles val="exact"/>
        </dgm:presLayoutVars>
      </dgm:prSet>
      <dgm:spPr/>
    </dgm:pt>
    <dgm:pt modelId="{0FCF976F-641A-4E3C-921A-23BD610DB4A0}" type="pres">
      <dgm:prSet presAssocID="{A7AD2369-F315-40DB-83C0-48F2EEF47946}" presName="compNode" presStyleCnt="0"/>
      <dgm:spPr/>
    </dgm:pt>
    <dgm:pt modelId="{78FB30FC-76B6-47F9-845B-AAA95A21AAB5}" type="pres">
      <dgm:prSet presAssocID="{A7AD2369-F315-40DB-83C0-48F2EEF47946}" presName="bgRect" presStyleLbl="bgShp" presStyleIdx="0" presStyleCnt="5"/>
      <dgm:spPr/>
    </dgm:pt>
    <dgm:pt modelId="{9A433165-848C-4181-B4BA-6254D5A45183}" type="pres">
      <dgm:prSet presAssocID="{A7AD2369-F315-40DB-83C0-48F2EEF47946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050CBD2A-2578-45CC-9B7B-D183EE8FC4B5}" type="pres">
      <dgm:prSet presAssocID="{A7AD2369-F315-40DB-83C0-48F2EEF47946}" presName="spaceRect" presStyleCnt="0"/>
      <dgm:spPr/>
    </dgm:pt>
    <dgm:pt modelId="{4384A309-081A-4391-8C67-41F6AB1F30EA}" type="pres">
      <dgm:prSet presAssocID="{A7AD2369-F315-40DB-83C0-48F2EEF47946}" presName="parTx" presStyleLbl="revTx" presStyleIdx="0" presStyleCnt="5">
        <dgm:presLayoutVars>
          <dgm:chMax val="0"/>
          <dgm:chPref val="0"/>
        </dgm:presLayoutVars>
      </dgm:prSet>
      <dgm:spPr/>
    </dgm:pt>
    <dgm:pt modelId="{83B9E90D-D116-498F-AF27-EB47B08B9B43}" type="pres">
      <dgm:prSet presAssocID="{847D6FB4-D16C-484A-89DE-CFFDEA48DA36}" presName="sibTrans" presStyleCnt="0"/>
      <dgm:spPr/>
    </dgm:pt>
    <dgm:pt modelId="{427D59C5-9A2B-475F-8F36-75786C34810A}" type="pres">
      <dgm:prSet presAssocID="{1D10F864-52C2-480C-82BE-EB167E8983CE}" presName="compNode" presStyleCnt="0"/>
      <dgm:spPr/>
    </dgm:pt>
    <dgm:pt modelId="{1DB34BC7-FA78-45FC-9517-785878595818}" type="pres">
      <dgm:prSet presAssocID="{1D10F864-52C2-480C-82BE-EB167E8983CE}" presName="bgRect" presStyleLbl="bgShp" presStyleIdx="1" presStyleCnt="5"/>
      <dgm:spPr/>
    </dgm:pt>
    <dgm:pt modelId="{DA2F4AA3-65E4-4ED1-BB12-2F2B6B03BB24}" type="pres">
      <dgm:prSet presAssocID="{1D10F864-52C2-480C-82BE-EB167E8983CE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269277E9-279E-4CEB-B726-31748ED89DAF}" type="pres">
      <dgm:prSet presAssocID="{1D10F864-52C2-480C-82BE-EB167E8983CE}" presName="spaceRect" presStyleCnt="0"/>
      <dgm:spPr/>
    </dgm:pt>
    <dgm:pt modelId="{49653189-52CD-4BE5-9BF3-4DAAB963BB08}" type="pres">
      <dgm:prSet presAssocID="{1D10F864-52C2-480C-82BE-EB167E8983CE}" presName="parTx" presStyleLbl="revTx" presStyleIdx="1" presStyleCnt="5">
        <dgm:presLayoutVars>
          <dgm:chMax val="0"/>
          <dgm:chPref val="0"/>
        </dgm:presLayoutVars>
      </dgm:prSet>
      <dgm:spPr/>
    </dgm:pt>
    <dgm:pt modelId="{412A804B-32C3-4926-8A0F-281D483EB7B8}" type="pres">
      <dgm:prSet presAssocID="{8EE93BD3-AEF4-4C32-BFF3-940339CC93A0}" presName="sibTrans" presStyleCnt="0"/>
      <dgm:spPr/>
    </dgm:pt>
    <dgm:pt modelId="{ADA36408-FE0B-4D8E-8E3F-25D9754FFA0B}" type="pres">
      <dgm:prSet presAssocID="{FE7633C2-AB9C-4F42-BCBF-428352F220F0}" presName="compNode" presStyleCnt="0"/>
      <dgm:spPr/>
    </dgm:pt>
    <dgm:pt modelId="{CB24AAC2-70CC-4C11-9591-9C05498264EE}" type="pres">
      <dgm:prSet presAssocID="{FE7633C2-AB9C-4F42-BCBF-428352F220F0}" presName="bgRect" presStyleLbl="bgShp" presStyleIdx="2" presStyleCnt="5"/>
      <dgm:spPr/>
    </dgm:pt>
    <dgm:pt modelId="{D3665769-A8F7-496E-BB8D-5668438970A8}" type="pres">
      <dgm:prSet presAssocID="{FE7633C2-AB9C-4F42-BCBF-428352F220F0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1A8C3AE6-5B43-481F-B58A-51B8F2042D8F}" type="pres">
      <dgm:prSet presAssocID="{FE7633C2-AB9C-4F42-BCBF-428352F220F0}" presName="spaceRect" presStyleCnt="0"/>
      <dgm:spPr/>
    </dgm:pt>
    <dgm:pt modelId="{96CA5637-5F0C-4C55-A52B-0EC21C91E170}" type="pres">
      <dgm:prSet presAssocID="{FE7633C2-AB9C-4F42-BCBF-428352F220F0}" presName="parTx" presStyleLbl="revTx" presStyleIdx="2" presStyleCnt="5">
        <dgm:presLayoutVars>
          <dgm:chMax val="0"/>
          <dgm:chPref val="0"/>
        </dgm:presLayoutVars>
      </dgm:prSet>
      <dgm:spPr/>
    </dgm:pt>
    <dgm:pt modelId="{3106A7BF-84A0-4083-834D-AEE666D37896}" type="pres">
      <dgm:prSet presAssocID="{80B6E4EF-770A-4411-A065-A79D5EC30C57}" presName="sibTrans" presStyleCnt="0"/>
      <dgm:spPr/>
    </dgm:pt>
    <dgm:pt modelId="{D5782445-752C-49FA-9DBD-9801231C9811}" type="pres">
      <dgm:prSet presAssocID="{5A459C5E-E1C6-4436-82DB-BED5D02828F8}" presName="compNode" presStyleCnt="0"/>
      <dgm:spPr/>
    </dgm:pt>
    <dgm:pt modelId="{71431618-9CAE-44E7-AAEB-27EF82FABFF0}" type="pres">
      <dgm:prSet presAssocID="{5A459C5E-E1C6-4436-82DB-BED5D02828F8}" presName="bgRect" presStyleLbl="bgShp" presStyleIdx="3" presStyleCnt="5"/>
      <dgm:spPr/>
    </dgm:pt>
    <dgm:pt modelId="{948D4831-659F-4C31-87E9-432289B68C41}" type="pres">
      <dgm:prSet presAssocID="{5A459C5E-E1C6-4436-82DB-BED5D02828F8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spital"/>
        </a:ext>
      </dgm:extLst>
    </dgm:pt>
    <dgm:pt modelId="{C2B1141F-6668-49AD-8244-BDD88FFFDDC0}" type="pres">
      <dgm:prSet presAssocID="{5A459C5E-E1C6-4436-82DB-BED5D02828F8}" presName="spaceRect" presStyleCnt="0"/>
      <dgm:spPr/>
    </dgm:pt>
    <dgm:pt modelId="{CF2DCE3F-5269-4EFA-8E9B-2BD9831C0387}" type="pres">
      <dgm:prSet presAssocID="{5A459C5E-E1C6-4436-82DB-BED5D02828F8}" presName="parTx" presStyleLbl="revTx" presStyleIdx="3" presStyleCnt="5">
        <dgm:presLayoutVars>
          <dgm:chMax val="0"/>
          <dgm:chPref val="0"/>
        </dgm:presLayoutVars>
      </dgm:prSet>
      <dgm:spPr/>
    </dgm:pt>
    <dgm:pt modelId="{3FAAB297-DD92-43DD-801E-2E453BD2949A}" type="pres">
      <dgm:prSet presAssocID="{2348F7A3-7A9D-4FEF-94D2-EF4FBA8B0E7D}" presName="sibTrans" presStyleCnt="0"/>
      <dgm:spPr/>
    </dgm:pt>
    <dgm:pt modelId="{B1EA99BA-2D07-4A50-81C4-02FB614AB771}" type="pres">
      <dgm:prSet presAssocID="{430DAB86-70DA-4613-A655-0632388031A0}" presName="compNode" presStyleCnt="0"/>
      <dgm:spPr/>
    </dgm:pt>
    <dgm:pt modelId="{C7253271-AE25-4E30-8094-5BB3480A3294}" type="pres">
      <dgm:prSet presAssocID="{430DAB86-70DA-4613-A655-0632388031A0}" presName="bgRect" presStyleLbl="bgShp" presStyleIdx="4" presStyleCnt="5"/>
      <dgm:spPr/>
    </dgm:pt>
    <dgm:pt modelId="{09ACBD62-9451-4584-9E39-610465EDB098}" type="pres">
      <dgm:prSet presAssocID="{430DAB86-70DA-4613-A655-0632388031A0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58228BE9-5BEB-47A1-98D4-88994DA8DB19}" type="pres">
      <dgm:prSet presAssocID="{430DAB86-70DA-4613-A655-0632388031A0}" presName="spaceRect" presStyleCnt="0"/>
      <dgm:spPr/>
    </dgm:pt>
    <dgm:pt modelId="{7F8CF1C8-FDE7-44B4-A807-66D8357FAA35}" type="pres">
      <dgm:prSet presAssocID="{430DAB86-70DA-4613-A655-0632388031A0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6B73A801-7420-42C0-847B-31E33ECC807A}" type="presOf" srcId="{9C766EEF-D4AE-453C-B157-6AC2E0B7063E}" destId="{A17D25EE-9811-4EC7-B27E-8519F114253C}" srcOrd="0" destOrd="0" presId="urn:microsoft.com/office/officeart/2018/2/layout/IconVerticalSolidList"/>
    <dgm:cxn modelId="{7019E728-354F-4B5A-880B-077F28FA8053}" srcId="{9C766EEF-D4AE-453C-B157-6AC2E0B7063E}" destId="{430DAB86-70DA-4613-A655-0632388031A0}" srcOrd="4" destOrd="0" parTransId="{C0FBE719-060B-4AD5-8789-556EDEFA997D}" sibTransId="{3D2457A4-5C04-47A1-A361-1EEA764D310F}"/>
    <dgm:cxn modelId="{A01A1048-FCF2-401E-AC2E-1094805304C8}" srcId="{9C766EEF-D4AE-453C-B157-6AC2E0B7063E}" destId="{A7AD2369-F315-40DB-83C0-48F2EEF47946}" srcOrd="0" destOrd="0" parTransId="{B0F26009-08F3-4CAF-AE64-B1A843289622}" sibTransId="{847D6FB4-D16C-484A-89DE-CFFDEA48DA36}"/>
    <dgm:cxn modelId="{68D12481-C5CA-40EF-A8CC-00ED3E48C6CF}" type="presOf" srcId="{1D10F864-52C2-480C-82BE-EB167E8983CE}" destId="{49653189-52CD-4BE5-9BF3-4DAAB963BB08}" srcOrd="0" destOrd="0" presId="urn:microsoft.com/office/officeart/2018/2/layout/IconVerticalSolidList"/>
    <dgm:cxn modelId="{DE774A90-3D55-4E1E-A8E5-C3122E4FD925}" type="presOf" srcId="{5A459C5E-E1C6-4436-82DB-BED5D02828F8}" destId="{CF2DCE3F-5269-4EFA-8E9B-2BD9831C0387}" srcOrd="0" destOrd="0" presId="urn:microsoft.com/office/officeart/2018/2/layout/IconVerticalSolidList"/>
    <dgm:cxn modelId="{27C5FFAA-231A-4081-9E9A-B665E0B716AB}" srcId="{9C766EEF-D4AE-453C-B157-6AC2E0B7063E}" destId="{1D10F864-52C2-480C-82BE-EB167E8983CE}" srcOrd="1" destOrd="0" parTransId="{C9D2111D-9439-4A8E-AEE3-D108CEC31CBF}" sibTransId="{8EE93BD3-AEF4-4C32-BFF3-940339CC93A0}"/>
    <dgm:cxn modelId="{013E1BB6-94CA-4DD2-84E8-E6738C796AF1}" type="presOf" srcId="{FE7633C2-AB9C-4F42-BCBF-428352F220F0}" destId="{96CA5637-5F0C-4C55-A52B-0EC21C91E170}" srcOrd="0" destOrd="0" presId="urn:microsoft.com/office/officeart/2018/2/layout/IconVerticalSolidList"/>
    <dgm:cxn modelId="{2C7615CF-F241-484A-BE2F-245372F72694}" srcId="{9C766EEF-D4AE-453C-B157-6AC2E0B7063E}" destId="{5A459C5E-E1C6-4436-82DB-BED5D02828F8}" srcOrd="3" destOrd="0" parTransId="{F4156045-5C32-4FC4-BB81-E207460FB0AB}" sibTransId="{2348F7A3-7A9D-4FEF-94D2-EF4FBA8B0E7D}"/>
    <dgm:cxn modelId="{51F98FDF-4182-4265-920D-5FDBFB07B711}" srcId="{9C766EEF-D4AE-453C-B157-6AC2E0B7063E}" destId="{FE7633C2-AB9C-4F42-BCBF-428352F220F0}" srcOrd="2" destOrd="0" parTransId="{DEFADBB8-5A9A-4A11-AD65-0D45BBE67275}" sibTransId="{80B6E4EF-770A-4411-A065-A79D5EC30C57}"/>
    <dgm:cxn modelId="{55B5C9E6-ECE1-4A12-99EB-2AF5186630CC}" type="presOf" srcId="{430DAB86-70DA-4613-A655-0632388031A0}" destId="{7F8CF1C8-FDE7-44B4-A807-66D8357FAA35}" srcOrd="0" destOrd="0" presId="urn:microsoft.com/office/officeart/2018/2/layout/IconVerticalSolidList"/>
    <dgm:cxn modelId="{66BFC1F5-42FC-4C23-AFB1-FF3180171E33}" type="presOf" srcId="{A7AD2369-F315-40DB-83C0-48F2EEF47946}" destId="{4384A309-081A-4391-8C67-41F6AB1F30EA}" srcOrd="0" destOrd="0" presId="urn:microsoft.com/office/officeart/2018/2/layout/IconVerticalSolidList"/>
    <dgm:cxn modelId="{1E804DAF-7EDB-4ADD-B606-001512B5D0B2}" type="presParOf" srcId="{A17D25EE-9811-4EC7-B27E-8519F114253C}" destId="{0FCF976F-641A-4E3C-921A-23BD610DB4A0}" srcOrd="0" destOrd="0" presId="urn:microsoft.com/office/officeart/2018/2/layout/IconVerticalSolidList"/>
    <dgm:cxn modelId="{4929A513-03A7-404B-B482-7DDA97B0DC7D}" type="presParOf" srcId="{0FCF976F-641A-4E3C-921A-23BD610DB4A0}" destId="{78FB30FC-76B6-47F9-845B-AAA95A21AAB5}" srcOrd="0" destOrd="0" presId="urn:microsoft.com/office/officeart/2018/2/layout/IconVerticalSolidList"/>
    <dgm:cxn modelId="{ADA97DC6-1EEC-4BA1-8A12-1B2D4453818D}" type="presParOf" srcId="{0FCF976F-641A-4E3C-921A-23BD610DB4A0}" destId="{9A433165-848C-4181-B4BA-6254D5A45183}" srcOrd="1" destOrd="0" presId="urn:microsoft.com/office/officeart/2018/2/layout/IconVerticalSolidList"/>
    <dgm:cxn modelId="{6D08DD69-FFF8-4CEA-8EFE-ABBE938EBD53}" type="presParOf" srcId="{0FCF976F-641A-4E3C-921A-23BD610DB4A0}" destId="{050CBD2A-2578-45CC-9B7B-D183EE8FC4B5}" srcOrd="2" destOrd="0" presId="urn:microsoft.com/office/officeart/2018/2/layout/IconVerticalSolidList"/>
    <dgm:cxn modelId="{F9F54DA2-4586-4D84-829F-9861885E5435}" type="presParOf" srcId="{0FCF976F-641A-4E3C-921A-23BD610DB4A0}" destId="{4384A309-081A-4391-8C67-41F6AB1F30EA}" srcOrd="3" destOrd="0" presId="urn:microsoft.com/office/officeart/2018/2/layout/IconVerticalSolidList"/>
    <dgm:cxn modelId="{93BC9E1B-89B9-4CAA-B656-1A3C04FB90BA}" type="presParOf" srcId="{A17D25EE-9811-4EC7-B27E-8519F114253C}" destId="{83B9E90D-D116-498F-AF27-EB47B08B9B43}" srcOrd="1" destOrd="0" presId="urn:microsoft.com/office/officeart/2018/2/layout/IconVerticalSolidList"/>
    <dgm:cxn modelId="{3B45F123-4318-4769-8552-16D29C3A0F2A}" type="presParOf" srcId="{A17D25EE-9811-4EC7-B27E-8519F114253C}" destId="{427D59C5-9A2B-475F-8F36-75786C34810A}" srcOrd="2" destOrd="0" presId="urn:microsoft.com/office/officeart/2018/2/layout/IconVerticalSolidList"/>
    <dgm:cxn modelId="{49F12E3A-2E1A-4116-812D-D1FAA1A194F6}" type="presParOf" srcId="{427D59C5-9A2B-475F-8F36-75786C34810A}" destId="{1DB34BC7-FA78-45FC-9517-785878595818}" srcOrd="0" destOrd="0" presId="urn:microsoft.com/office/officeart/2018/2/layout/IconVerticalSolidList"/>
    <dgm:cxn modelId="{23977A63-445B-444E-8157-5A24D6C5B860}" type="presParOf" srcId="{427D59C5-9A2B-475F-8F36-75786C34810A}" destId="{DA2F4AA3-65E4-4ED1-BB12-2F2B6B03BB24}" srcOrd="1" destOrd="0" presId="urn:microsoft.com/office/officeart/2018/2/layout/IconVerticalSolidList"/>
    <dgm:cxn modelId="{D5BAE72E-0C89-474D-BD25-95690A7E0FE4}" type="presParOf" srcId="{427D59C5-9A2B-475F-8F36-75786C34810A}" destId="{269277E9-279E-4CEB-B726-31748ED89DAF}" srcOrd="2" destOrd="0" presId="urn:microsoft.com/office/officeart/2018/2/layout/IconVerticalSolidList"/>
    <dgm:cxn modelId="{8F6B384E-4B81-4374-AA84-558132D63A87}" type="presParOf" srcId="{427D59C5-9A2B-475F-8F36-75786C34810A}" destId="{49653189-52CD-4BE5-9BF3-4DAAB963BB08}" srcOrd="3" destOrd="0" presId="urn:microsoft.com/office/officeart/2018/2/layout/IconVerticalSolidList"/>
    <dgm:cxn modelId="{9A77130F-DF99-4527-A0BB-E5E6CDDCE8CB}" type="presParOf" srcId="{A17D25EE-9811-4EC7-B27E-8519F114253C}" destId="{412A804B-32C3-4926-8A0F-281D483EB7B8}" srcOrd="3" destOrd="0" presId="urn:microsoft.com/office/officeart/2018/2/layout/IconVerticalSolidList"/>
    <dgm:cxn modelId="{55351CC8-8F4D-4A22-B95E-D1381E3F413F}" type="presParOf" srcId="{A17D25EE-9811-4EC7-B27E-8519F114253C}" destId="{ADA36408-FE0B-4D8E-8E3F-25D9754FFA0B}" srcOrd="4" destOrd="0" presId="urn:microsoft.com/office/officeart/2018/2/layout/IconVerticalSolidList"/>
    <dgm:cxn modelId="{1884F625-C1BC-4332-B3DE-D342E45A5C45}" type="presParOf" srcId="{ADA36408-FE0B-4D8E-8E3F-25D9754FFA0B}" destId="{CB24AAC2-70CC-4C11-9591-9C05498264EE}" srcOrd="0" destOrd="0" presId="urn:microsoft.com/office/officeart/2018/2/layout/IconVerticalSolidList"/>
    <dgm:cxn modelId="{CCE50710-0826-49A9-9123-B13D7E2E53EB}" type="presParOf" srcId="{ADA36408-FE0B-4D8E-8E3F-25D9754FFA0B}" destId="{D3665769-A8F7-496E-BB8D-5668438970A8}" srcOrd="1" destOrd="0" presId="urn:microsoft.com/office/officeart/2018/2/layout/IconVerticalSolidList"/>
    <dgm:cxn modelId="{95A741FE-A363-4B0B-BD66-F25462F99D2E}" type="presParOf" srcId="{ADA36408-FE0B-4D8E-8E3F-25D9754FFA0B}" destId="{1A8C3AE6-5B43-481F-B58A-51B8F2042D8F}" srcOrd="2" destOrd="0" presId="urn:microsoft.com/office/officeart/2018/2/layout/IconVerticalSolidList"/>
    <dgm:cxn modelId="{7E49BE58-3592-46B3-BF65-83C2D9FF928D}" type="presParOf" srcId="{ADA36408-FE0B-4D8E-8E3F-25D9754FFA0B}" destId="{96CA5637-5F0C-4C55-A52B-0EC21C91E170}" srcOrd="3" destOrd="0" presId="urn:microsoft.com/office/officeart/2018/2/layout/IconVerticalSolidList"/>
    <dgm:cxn modelId="{32DB7F0D-655F-4D98-88E2-A8975F5E70FE}" type="presParOf" srcId="{A17D25EE-9811-4EC7-B27E-8519F114253C}" destId="{3106A7BF-84A0-4083-834D-AEE666D37896}" srcOrd="5" destOrd="0" presId="urn:microsoft.com/office/officeart/2018/2/layout/IconVerticalSolidList"/>
    <dgm:cxn modelId="{B9CE1797-2083-4138-9AD9-843AFA238BA3}" type="presParOf" srcId="{A17D25EE-9811-4EC7-B27E-8519F114253C}" destId="{D5782445-752C-49FA-9DBD-9801231C9811}" srcOrd="6" destOrd="0" presId="urn:microsoft.com/office/officeart/2018/2/layout/IconVerticalSolidList"/>
    <dgm:cxn modelId="{85DB9770-2ADB-4D49-8327-F685D516E47A}" type="presParOf" srcId="{D5782445-752C-49FA-9DBD-9801231C9811}" destId="{71431618-9CAE-44E7-AAEB-27EF82FABFF0}" srcOrd="0" destOrd="0" presId="urn:microsoft.com/office/officeart/2018/2/layout/IconVerticalSolidList"/>
    <dgm:cxn modelId="{70FF3354-BDDA-4F10-8BD0-77049404CE0C}" type="presParOf" srcId="{D5782445-752C-49FA-9DBD-9801231C9811}" destId="{948D4831-659F-4C31-87E9-432289B68C41}" srcOrd="1" destOrd="0" presId="urn:microsoft.com/office/officeart/2018/2/layout/IconVerticalSolidList"/>
    <dgm:cxn modelId="{EEBD2AC3-B4B9-4CD5-BBAD-4E6997806D6B}" type="presParOf" srcId="{D5782445-752C-49FA-9DBD-9801231C9811}" destId="{C2B1141F-6668-49AD-8244-BDD88FFFDDC0}" srcOrd="2" destOrd="0" presId="urn:microsoft.com/office/officeart/2018/2/layout/IconVerticalSolidList"/>
    <dgm:cxn modelId="{D5B436A7-6D1A-421D-838E-179ED454DF3F}" type="presParOf" srcId="{D5782445-752C-49FA-9DBD-9801231C9811}" destId="{CF2DCE3F-5269-4EFA-8E9B-2BD9831C0387}" srcOrd="3" destOrd="0" presId="urn:microsoft.com/office/officeart/2018/2/layout/IconVerticalSolidList"/>
    <dgm:cxn modelId="{42FB1F34-CAEA-47A6-9556-44DFC42AB782}" type="presParOf" srcId="{A17D25EE-9811-4EC7-B27E-8519F114253C}" destId="{3FAAB297-DD92-43DD-801E-2E453BD2949A}" srcOrd="7" destOrd="0" presId="urn:microsoft.com/office/officeart/2018/2/layout/IconVerticalSolidList"/>
    <dgm:cxn modelId="{4EED492D-0714-4FFB-93B2-5C9450844D34}" type="presParOf" srcId="{A17D25EE-9811-4EC7-B27E-8519F114253C}" destId="{B1EA99BA-2D07-4A50-81C4-02FB614AB771}" srcOrd="8" destOrd="0" presId="urn:microsoft.com/office/officeart/2018/2/layout/IconVerticalSolidList"/>
    <dgm:cxn modelId="{A88A6806-3FFE-41FA-8950-E1B6CBFB7ED3}" type="presParOf" srcId="{B1EA99BA-2D07-4A50-81C4-02FB614AB771}" destId="{C7253271-AE25-4E30-8094-5BB3480A3294}" srcOrd="0" destOrd="0" presId="urn:microsoft.com/office/officeart/2018/2/layout/IconVerticalSolidList"/>
    <dgm:cxn modelId="{7A9C29D4-E0E5-4925-9AE6-DB86865219B2}" type="presParOf" srcId="{B1EA99BA-2D07-4A50-81C4-02FB614AB771}" destId="{09ACBD62-9451-4584-9E39-610465EDB098}" srcOrd="1" destOrd="0" presId="urn:microsoft.com/office/officeart/2018/2/layout/IconVerticalSolidList"/>
    <dgm:cxn modelId="{A2835E27-4E38-46DF-B3A9-59A78CB69D9F}" type="presParOf" srcId="{B1EA99BA-2D07-4A50-81C4-02FB614AB771}" destId="{58228BE9-5BEB-47A1-98D4-88994DA8DB19}" srcOrd="2" destOrd="0" presId="urn:microsoft.com/office/officeart/2018/2/layout/IconVerticalSolidList"/>
    <dgm:cxn modelId="{2E47B240-937C-4583-B0DF-6D8124BCE0B8}" type="presParOf" srcId="{B1EA99BA-2D07-4A50-81C4-02FB614AB771}" destId="{7F8CF1C8-FDE7-44B4-A807-66D8357FAA3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55DD3F-5A7E-4408-919E-70AB1F880FDD}" type="doc">
      <dgm:prSet loTypeId="urn:microsoft.com/office/officeart/2018/2/layout/Icon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E7F3B35-43F6-411C-B6B4-79BB3487585D}">
      <dgm:prSet/>
      <dgm:spPr/>
      <dgm:t>
        <a:bodyPr/>
        <a:lstStyle/>
        <a:p>
          <a:r>
            <a:rPr lang="en-US" dirty="0"/>
            <a:t>Purpose – easy deliverable to reference when working with a student</a:t>
          </a:r>
        </a:p>
      </dgm:t>
    </dgm:pt>
    <dgm:pt modelId="{E4D3E2A8-5658-4D45-908F-037FF2210631}" type="parTrans" cxnId="{727C93CB-25C5-4539-9C2B-08F189E3A8B4}">
      <dgm:prSet/>
      <dgm:spPr/>
      <dgm:t>
        <a:bodyPr/>
        <a:lstStyle/>
        <a:p>
          <a:endParaRPr lang="en-US"/>
        </a:p>
      </dgm:t>
    </dgm:pt>
    <dgm:pt modelId="{EA605193-1F8F-438D-B6B2-702314C5CB7A}" type="sibTrans" cxnId="{727C93CB-25C5-4539-9C2B-08F189E3A8B4}">
      <dgm:prSet/>
      <dgm:spPr/>
      <dgm:t>
        <a:bodyPr/>
        <a:lstStyle/>
        <a:p>
          <a:endParaRPr lang="en-US"/>
        </a:p>
      </dgm:t>
    </dgm:pt>
    <dgm:pt modelId="{899B7A58-C234-4759-902D-AC6722E0A8DA}">
      <dgm:prSet/>
      <dgm:spPr/>
      <dgm:t>
        <a:bodyPr/>
        <a:lstStyle/>
        <a:p>
          <a:r>
            <a:rPr lang="en-US"/>
            <a:t>Can annotate on and follow along with during this workshop</a:t>
          </a:r>
        </a:p>
      </dgm:t>
    </dgm:pt>
    <dgm:pt modelId="{0CF65F70-EAC1-4F44-9270-EA84AB007214}" type="parTrans" cxnId="{062FCE1B-9DBB-4E3E-88D4-ACCE4AA59182}">
      <dgm:prSet/>
      <dgm:spPr/>
      <dgm:t>
        <a:bodyPr/>
        <a:lstStyle/>
        <a:p>
          <a:endParaRPr lang="en-US"/>
        </a:p>
      </dgm:t>
    </dgm:pt>
    <dgm:pt modelId="{FD64A10E-9AA1-456A-A9D7-1FF19F98F8A1}" type="sibTrans" cxnId="{062FCE1B-9DBB-4E3E-88D4-ACCE4AA59182}">
      <dgm:prSet/>
      <dgm:spPr/>
      <dgm:t>
        <a:bodyPr/>
        <a:lstStyle/>
        <a:p>
          <a:endParaRPr lang="en-US"/>
        </a:p>
      </dgm:t>
    </dgm:pt>
    <dgm:pt modelId="{1C4BC029-E6B2-4754-87EB-CEC0F3F651C1}" type="pres">
      <dgm:prSet presAssocID="{8155DD3F-5A7E-4408-919E-70AB1F880FDD}" presName="root" presStyleCnt="0">
        <dgm:presLayoutVars>
          <dgm:dir/>
          <dgm:resizeHandles val="exact"/>
        </dgm:presLayoutVars>
      </dgm:prSet>
      <dgm:spPr/>
    </dgm:pt>
    <dgm:pt modelId="{A8D758A1-AB7D-4A4D-9EE7-854601101468}" type="pres">
      <dgm:prSet presAssocID="{CE7F3B35-43F6-411C-B6B4-79BB3487585D}" presName="compNode" presStyleCnt="0"/>
      <dgm:spPr/>
    </dgm:pt>
    <dgm:pt modelId="{6EB0B766-6EF2-463B-916D-4AD08C813754}" type="pres">
      <dgm:prSet presAssocID="{CE7F3B35-43F6-411C-B6B4-79BB3487585D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1F6572D0-820C-48E3-A4B1-AFC551A69D03}" type="pres">
      <dgm:prSet presAssocID="{CE7F3B35-43F6-411C-B6B4-79BB3487585D}" presName="spaceRect" presStyleCnt="0"/>
      <dgm:spPr/>
    </dgm:pt>
    <dgm:pt modelId="{C527A72E-CF4B-4E29-8BA5-D6A2DBA18130}" type="pres">
      <dgm:prSet presAssocID="{CE7F3B35-43F6-411C-B6B4-79BB3487585D}" presName="textRect" presStyleLbl="revTx" presStyleIdx="0" presStyleCnt="2">
        <dgm:presLayoutVars>
          <dgm:chMax val="1"/>
          <dgm:chPref val="1"/>
        </dgm:presLayoutVars>
      </dgm:prSet>
      <dgm:spPr/>
    </dgm:pt>
    <dgm:pt modelId="{81F80CFF-30A1-44B3-9EA7-5757FDD2D03B}" type="pres">
      <dgm:prSet presAssocID="{EA605193-1F8F-438D-B6B2-702314C5CB7A}" presName="sibTrans" presStyleCnt="0"/>
      <dgm:spPr/>
    </dgm:pt>
    <dgm:pt modelId="{67F0A2B7-9B42-4A37-AA3A-DC77D3B55136}" type="pres">
      <dgm:prSet presAssocID="{899B7A58-C234-4759-902D-AC6722E0A8DA}" presName="compNode" presStyleCnt="0"/>
      <dgm:spPr/>
    </dgm:pt>
    <dgm:pt modelId="{F0AA62FE-F9D5-4DC5-9ED2-CB361866CDD3}" type="pres">
      <dgm:prSet presAssocID="{899B7A58-C234-4759-902D-AC6722E0A8DA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56C8A728-62EC-4965-85D6-F44E49B2BE6B}" type="pres">
      <dgm:prSet presAssocID="{899B7A58-C234-4759-902D-AC6722E0A8DA}" presName="spaceRect" presStyleCnt="0"/>
      <dgm:spPr/>
    </dgm:pt>
    <dgm:pt modelId="{FEE797BF-EBC0-4E53-A6DD-186B517A2B44}" type="pres">
      <dgm:prSet presAssocID="{899B7A58-C234-4759-902D-AC6722E0A8DA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062FCE1B-9DBB-4E3E-88D4-ACCE4AA59182}" srcId="{8155DD3F-5A7E-4408-919E-70AB1F880FDD}" destId="{899B7A58-C234-4759-902D-AC6722E0A8DA}" srcOrd="1" destOrd="0" parTransId="{0CF65F70-EAC1-4F44-9270-EA84AB007214}" sibTransId="{FD64A10E-9AA1-456A-A9D7-1FF19F98F8A1}"/>
    <dgm:cxn modelId="{38E2F578-306A-48B1-AFDF-6B1137DD124D}" type="presOf" srcId="{899B7A58-C234-4759-902D-AC6722E0A8DA}" destId="{FEE797BF-EBC0-4E53-A6DD-186B517A2B44}" srcOrd="0" destOrd="0" presId="urn:microsoft.com/office/officeart/2018/2/layout/IconLabelList"/>
    <dgm:cxn modelId="{20E68E92-A117-485C-A089-F5411CA2609F}" type="presOf" srcId="{CE7F3B35-43F6-411C-B6B4-79BB3487585D}" destId="{C527A72E-CF4B-4E29-8BA5-D6A2DBA18130}" srcOrd="0" destOrd="0" presId="urn:microsoft.com/office/officeart/2018/2/layout/IconLabelList"/>
    <dgm:cxn modelId="{BE05309C-78FC-41FC-BB7D-E7FF81CC17BC}" type="presOf" srcId="{8155DD3F-5A7E-4408-919E-70AB1F880FDD}" destId="{1C4BC029-E6B2-4754-87EB-CEC0F3F651C1}" srcOrd="0" destOrd="0" presId="urn:microsoft.com/office/officeart/2018/2/layout/IconLabelList"/>
    <dgm:cxn modelId="{727C93CB-25C5-4539-9C2B-08F189E3A8B4}" srcId="{8155DD3F-5A7E-4408-919E-70AB1F880FDD}" destId="{CE7F3B35-43F6-411C-B6B4-79BB3487585D}" srcOrd="0" destOrd="0" parTransId="{E4D3E2A8-5658-4D45-908F-037FF2210631}" sibTransId="{EA605193-1F8F-438D-B6B2-702314C5CB7A}"/>
    <dgm:cxn modelId="{A512C3E6-B09F-4D24-BF76-7F3F60812C50}" type="presParOf" srcId="{1C4BC029-E6B2-4754-87EB-CEC0F3F651C1}" destId="{A8D758A1-AB7D-4A4D-9EE7-854601101468}" srcOrd="0" destOrd="0" presId="urn:microsoft.com/office/officeart/2018/2/layout/IconLabelList"/>
    <dgm:cxn modelId="{D3061451-EFE7-44AA-9A9E-16DE2A05F8DE}" type="presParOf" srcId="{A8D758A1-AB7D-4A4D-9EE7-854601101468}" destId="{6EB0B766-6EF2-463B-916D-4AD08C813754}" srcOrd="0" destOrd="0" presId="urn:microsoft.com/office/officeart/2018/2/layout/IconLabelList"/>
    <dgm:cxn modelId="{DC560ABA-7A47-43AD-9DC9-FB0912A88905}" type="presParOf" srcId="{A8D758A1-AB7D-4A4D-9EE7-854601101468}" destId="{1F6572D0-820C-48E3-A4B1-AFC551A69D03}" srcOrd="1" destOrd="0" presId="urn:microsoft.com/office/officeart/2018/2/layout/IconLabelList"/>
    <dgm:cxn modelId="{94E55C2C-0A8D-42C2-85AA-2FD0A0D8CB03}" type="presParOf" srcId="{A8D758A1-AB7D-4A4D-9EE7-854601101468}" destId="{C527A72E-CF4B-4E29-8BA5-D6A2DBA18130}" srcOrd="2" destOrd="0" presId="urn:microsoft.com/office/officeart/2018/2/layout/IconLabelList"/>
    <dgm:cxn modelId="{5DEAEAAA-4732-4A21-9433-39CE37DFE39D}" type="presParOf" srcId="{1C4BC029-E6B2-4754-87EB-CEC0F3F651C1}" destId="{81F80CFF-30A1-44B3-9EA7-5757FDD2D03B}" srcOrd="1" destOrd="0" presId="urn:microsoft.com/office/officeart/2018/2/layout/IconLabelList"/>
    <dgm:cxn modelId="{B280C313-4412-4862-87FB-9E9CD27A9E98}" type="presParOf" srcId="{1C4BC029-E6B2-4754-87EB-CEC0F3F651C1}" destId="{67F0A2B7-9B42-4A37-AA3A-DC77D3B55136}" srcOrd="2" destOrd="0" presId="urn:microsoft.com/office/officeart/2018/2/layout/IconLabelList"/>
    <dgm:cxn modelId="{C072BFC0-7FF0-4F70-8A28-9188BC359E00}" type="presParOf" srcId="{67F0A2B7-9B42-4A37-AA3A-DC77D3B55136}" destId="{F0AA62FE-F9D5-4DC5-9ED2-CB361866CDD3}" srcOrd="0" destOrd="0" presId="urn:microsoft.com/office/officeart/2018/2/layout/IconLabelList"/>
    <dgm:cxn modelId="{F1284F51-A91E-4F38-AA1D-FE8FE3C929DC}" type="presParOf" srcId="{67F0A2B7-9B42-4A37-AA3A-DC77D3B55136}" destId="{56C8A728-62EC-4965-85D6-F44E49B2BE6B}" srcOrd="1" destOrd="0" presId="urn:microsoft.com/office/officeart/2018/2/layout/IconLabelList"/>
    <dgm:cxn modelId="{29865425-F6D0-445E-8498-2815CB7A94C0}" type="presParOf" srcId="{67F0A2B7-9B42-4A37-AA3A-DC77D3B55136}" destId="{FEE797BF-EBC0-4E53-A6DD-186B517A2B44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FB30FC-76B6-47F9-845B-AAA95A21AAB5}">
      <dsp:nvSpPr>
        <dsp:cNvPr id="0" name=""/>
        <dsp:cNvSpPr/>
      </dsp:nvSpPr>
      <dsp:spPr>
        <a:xfrm>
          <a:off x="0" y="3464"/>
          <a:ext cx="11119103" cy="73798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433165-848C-4181-B4BA-6254D5A45183}">
      <dsp:nvSpPr>
        <dsp:cNvPr id="0" name=""/>
        <dsp:cNvSpPr/>
      </dsp:nvSpPr>
      <dsp:spPr>
        <a:xfrm>
          <a:off x="223240" y="169511"/>
          <a:ext cx="405891" cy="4058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84A309-081A-4391-8C67-41F6AB1F30EA}">
      <dsp:nvSpPr>
        <dsp:cNvPr id="0" name=""/>
        <dsp:cNvSpPr/>
      </dsp:nvSpPr>
      <dsp:spPr>
        <a:xfrm>
          <a:off x="852372" y="3464"/>
          <a:ext cx="10266731" cy="737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103" tIns="78103" rIns="78103" bIns="78103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By the end of this afternoon, residents taking this workshop will be able to:</a:t>
          </a:r>
        </a:p>
      </dsp:txBody>
      <dsp:txXfrm>
        <a:off x="852372" y="3464"/>
        <a:ext cx="10266731" cy="737985"/>
      </dsp:txXfrm>
    </dsp:sp>
    <dsp:sp modelId="{1DB34BC7-FA78-45FC-9517-785878595818}">
      <dsp:nvSpPr>
        <dsp:cNvPr id="0" name=""/>
        <dsp:cNvSpPr/>
      </dsp:nvSpPr>
      <dsp:spPr>
        <a:xfrm>
          <a:off x="0" y="925946"/>
          <a:ext cx="11119103" cy="73798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2F4AA3-65E4-4ED1-BB12-2F2B6B03BB24}">
      <dsp:nvSpPr>
        <dsp:cNvPr id="0" name=""/>
        <dsp:cNvSpPr/>
      </dsp:nvSpPr>
      <dsp:spPr>
        <a:xfrm>
          <a:off x="223240" y="1091992"/>
          <a:ext cx="405891" cy="40589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653189-52CD-4BE5-9BF3-4DAAB963BB08}">
      <dsp:nvSpPr>
        <dsp:cNvPr id="0" name=""/>
        <dsp:cNvSpPr/>
      </dsp:nvSpPr>
      <dsp:spPr>
        <a:xfrm>
          <a:off x="852372" y="925946"/>
          <a:ext cx="10266731" cy="737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103" tIns="78103" rIns="78103" bIns="78103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1.      Demonstrate the ability to use all five teaching microskills through roleplaying a resident-student teaching interaction.</a:t>
          </a:r>
        </a:p>
      </dsp:txBody>
      <dsp:txXfrm>
        <a:off x="852372" y="925946"/>
        <a:ext cx="10266731" cy="737985"/>
      </dsp:txXfrm>
    </dsp:sp>
    <dsp:sp modelId="{CB24AAC2-70CC-4C11-9591-9C05498264EE}">
      <dsp:nvSpPr>
        <dsp:cNvPr id="0" name=""/>
        <dsp:cNvSpPr/>
      </dsp:nvSpPr>
      <dsp:spPr>
        <a:xfrm>
          <a:off x="0" y="1848427"/>
          <a:ext cx="11119103" cy="73798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665769-A8F7-496E-BB8D-5668438970A8}">
      <dsp:nvSpPr>
        <dsp:cNvPr id="0" name=""/>
        <dsp:cNvSpPr/>
      </dsp:nvSpPr>
      <dsp:spPr>
        <a:xfrm>
          <a:off x="223240" y="2014474"/>
          <a:ext cx="405891" cy="40589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CA5637-5F0C-4C55-A52B-0EC21C91E170}">
      <dsp:nvSpPr>
        <dsp:cNvPr id="0" name=""/>
        <dsp:cNvSpPr/>
      </dsp:nvSpPr>
      <dsp:spPr>
        <a:xfrm>
          <a:off x="852372" y="1848427"/>
          <a:ext cx="10266731" cy="737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103" tIns="78103" rIns="78103" bIns="78103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2.      Critique by giving at least one recommendation for improvement to a mock resident-student feedback session using the framework of the “7 Step Guide for Providing Effective Feedback”.</a:t>
          </a:r>
        </a:p>
      </dsp:txBody>
      <dsp:txXfrm>
        <a:off x="852372" y="1848427"/>
        <a:ext cx="10266731" cy="737985"/>
      </dsp:txXfrm>
    </dsp:sp>
    <dsp:sp modelId="{71431618-9CAE-44E7-AAEB-27EF82FABFF0}">
      <dsp:nvSpPr>
        <dsp:cNvPr id="0" name=""/>
        <dsp:cNvSpPr/>
      </dsp:nvSpPr>
      <dsp:spPr>
        <a:xfrm>
          <a:off x="0" y="2770908"/>
          <a:ext cx="11119103" cy="73798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8D4831-659F-4C31-87E9-432289B68C41}">
      <dsp:nvSpPr>
        <dsp:cNvPr id="0" name=""/>
        <dsp:cNvSpPr/>
      </dsp:nvSpPr>
      <dsp:spPr>
        <a:xfrm>
          <a:off x="223240" y="2936955"/>
          <a:ext cx="405891" cy="40589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2DCE3F-5269-4EFA-8E9B-2BD9831C0387}">
      <dsp:nvSpPr>
        <dsp:cNvPr id="0" name=""/>
        <dsp:cNvSpPr/>
      </dsp:nvSpPr>
      <dsp:spPr>
        <a:xfrm>
          <a:off x="852372" y="2770908"/>
          <a:ext cx="10266731" cy="737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103" tIns="78103" rIns="78103" bIns="78103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3.      Identify three potential barriers to teaching in the ambulatory setting</a:t>
          </a:r>
        </a:p>
      </dsp:txBody>
      <dsp:txXfrm>
        <a:off x="852372" y="2770908"/>
        <a:ext cx="10266731" cy="737985"/>
      </dsp:txXfrm>
    </dsp:sp>
    <dsp:sp modelId="{C7253271-AE25-4E30-8094-5BB3480A3294}">
      <dsp:nvSpPr>
        <dsp:cNvPr id="0" name=""/>
        <dsp:cNvSpPr/>
      </dsp:nvSpPr>
      <dsp:spPr>
        <a:xfrm>
          <a:off x="0" y="3693390"/>
          <a:ext cx="11119103" cy="73798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ACBD62-9451-4584-9E39-610465EDB098}">
      <dsp:nvSpPr>
        <dsp:cNvPr id="0" name=""/>
        <dsp:cNvSpPr/>
      </dsp:nvSpPr>
      <dsp:spPr>
        <a:xfrm>
          <a:off x="223240" y="3859436"/>
          <a:ext cx="405891" cy="40589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8CF1C8-FDE7-44B4-A807-66D8357FAA35}">
      <dsp:nvSpPr>
        <dsp:cNvPr id="0" name=""/>
        <dsp:cNvSpPr/>
      </dsp:nvSpPr>
      <dsp:spPr>
        <a:xfrm>
          <a:off x="852372" y="3693390"/>
          <a:ext cx="10266731" cy="737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103" tIns="78103" rIns="78103" bIns="78103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4.      Propose at least one potential solution for each of the three identified barriers to ambulatory teaching.</a:t>
          </a:r>
        </a:p>
      </dsp:txBody>
      <dsp:txXfrm>
        <a:off x="852372" y="3693390"/>
        <a:ext cx="10266731" cy="7379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B0B766-6EF2-463B-916D-4AD08C813754}">
      <dsp:nvSpPr>
        <dsp:cNvPr id="0" name=""/>
        <dsp:cNvSpPr/>
      </dsp:nvSpPr>
      <dsp:spPr>
        <a:xfrm>
          <a:off x="2049551" y="650252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27A72E-CF4B-4E29-8BA5-D6A2DBA18130}">
      <dsp:nvSpPr>
        <dsp:cNvPr id="0" name=""/>
        <dsp:cNvSpPr/>
      </dsp:nvSpPr>
      <dsp:spPr>
        <a:xfrm>
          <a:off x="861551" y="3064587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Purpose – easy deliverable to reference when working with a student</a:t>
          </a:r>
        </a:p>
      </dsp:txBody>
      <dsp:txXfrm>
        <a:off x="861551" y="3064587"/>
        <a:ext cx="4320000" cy="720000"/>
      </dsp:txXfrm>
    </dsp:sp>
    <dsp:sp modelId="{F0AA62FE-F9D5-4DC5-9ED2-CB361866CDD3}">
      <dsp:nvSpPr>
        <dsp:cNvPr id="0" name=""/>
        <dsp:cNvSpPr/>
      </dsp:nvSpPr>
      <dsp:spPr>
        <a:xfrm>
          <a:off x="7125552" y="650252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E797BF-EBC0-4E53-A6DD-186B517A2B44}">
      <dsp:nvSpPr>
        <dsp:cNvPr id="0" name=""/>
        <dsp:cNvSpPr/>
      </dsp:nvSpPr>
      <dsp:spPr>
        <a:xfrm>
          <a:off x="5937551" y="3064587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Can annotate on and follow along with during this workshop</a:t>
          </a:r>
        </a:p>
      </dsp:txBody>
      <dsp:txXfrm>
        <a:off x="5937551" y="3064587"/>
        <a:ext cx="432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 descr="preencoded.png">
            <a:extLst>
              <a:ext uri="{FF2B5EF4-FFF2-40B4-BE49-F238E27FC236}">
                <a16:creationId xmlns:a16="http://schemas.microsoft.com/office/drawing/2014/main" id="{BA5D5A72-CB6F-F8DE-E2C9-90459C8C3DC1}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</a:extLst>
          </p:cNvPr>
          <p:cNvSpPr/>
          <p:nvPr userDrawn="1"/>
        </p:nvSpPr>
        <p:spPr>
          <a:xfrm>
            <a:off x="1600201" y="1153228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</a:extLst>
          </p:cNvPr>
          <p:cNvSpPr/>
          <p:nvPr userDrawn="1"/>
        </p:nvSpPr>
        <p:spPr>
          <a:xfrm>
            <a:off x="2795588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03092" y="1984248"/>
            <a:ext cx="5385816" cy="1225296"/>
          </a:xfrm>
        </p:spPr>
        <p:txBody>
          <a:bodyPr tIns="0" anchor="t">
            <a:no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9496" y="3483864"/>
            <a:ext cx="3493008" cy="87890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950ED98-B5D1-206C-403F-FA954F9D2CFF}"/>
              </a:ext>
            </a:extLst>
          </p:cNvPr>
          <p:cNvSpPr/>
          <p:nvPr userDrawn="1"/>
        </p:nvSpPr>
        <p:spPr>
          <a:xfrm>
            <a:off x="685338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8643CE-01D9-3E5E-15F6-20689F775F15}"/>
              </a:ext>
            </a:extLst>
          </p:cNvPr>
          <p:cNvSpPr/>
          <p:nvPr userDrawn="1"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F82DDD-EDEC-7D87-F43A-113C5E4A4FE7}"/>
              </a:ext>
            </a:extLst>
          </p:cNvPr>
          <p:cNvSpPr/>
          <p:nvPr userDrawn="1"/>
        </p:nvSpPr>
        <p:spPr>
          <a:xfrm>
            <a:off x="5116484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7E492E-967F-54B7-55B1-08A5E1C3615B}"/>
              </a:ext>
            </a:extLst>
          </p:cNvPr>
          <p:cNvSpPr/>
          <p:nvPr userDrawn="1"/>
        </p:nvSpPr>
        <p:spPr>
          <a:xfrm>
            <a:off x="954762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0053FE-E44A-CA97-F782-67FC633E722E}"/>
              </a:ext>
            </a:extLst>
          </p:cNvPr>
          <p:cNvSpPr/>
          <p:nvPr userDrawn="1"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41248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8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39134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1058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79F9AD31-B0C5-3563-C73A-8B6297FCF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0910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Picture Placeholder 62">
            <a:extLst>
              <a:ext uri="{FF2B5EF4-FFF2-40B4-BE49-F238E27FC236}">
                <a16:creationId xmlns:a16="http://schemas.microsoft.com/office/drawing/2014/main" id="{05E8E8EF-4954-870B-04E5-82BC660A67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8" name="Text Placeholder 51">
            <a:extLst>
              <a:ext uri="{FF2B5EF4-FFF2-40B4-BE49-F238E27FC236}">
                <a16:creationId xmlns:a16="http://schemas.microsoft.com/office/drawing/2014/main" id="{75981CD1-EA26-D1CF-F19E-B58C16BA8A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46630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3A09BBD1-5CBC-B0EF-71C0-054FCB989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484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Picture Placeholder 62">
            <a:extLst>
              <a:ext uri="{FF2B5EF4-FFF2-40B4-BE49-F238E27FC236}">
                <a16:creationId xmlns:a16="http://schemas.microsoft.com/office/drawing/2014/main" id="{4AD0C8C9-DB5A-6DC8-2729-A21F1A5CF1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51">
            <a:extLst>
              <a:ext uri="{FF2B5EF4-FFF2-40B4-BE49-F238E27FC236}">
                <a16:creationId xmlns:a16="http://schemas.microsoft.com/office/drawing/2014/main" id="{F02DE2DC-F65C-32A5-5821-89FB2F53C3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2204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2057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7777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7629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93349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2516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2DECB02-D9CE-E57A-0604-BFF41EC38AFA}"/>
              </a:ext>
            </a:extLst>
          </p:cNvPr>
          <p:cNvSpPr/>
          <p:nvPr userDrawn="1"/>
        </p:nvSpPr>
        <p:spPr>
          <a:xfrm>
            <a:off x="0" y="0"/>
            <a:ext cx="2838450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8E760EA-7D83-1DF2-A8EE-4F218084E74F}"/>
              </a:ext>
            </a:extLst>
          </p:cNvPr>
          <p:cNvSpPr/>
          <p:nvPr userDrawn="1"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3F3353-78A1-F584-81A6-9513382DF18F}"/>
              </a:ext>
            </a:extLst>
          </p:cNvPr>
          <p:cNvSpPr/>
          <p:nvPr userDrawn="1"/>
        </p:nvSpPr>
        <p:spPr>
          <a:xfrm>
            <a:off x="1" y="1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1A846E-CBB1-9805-456D-0C0B8909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Image 2" descr="preencoded.png">
            <a:extLst>
              <a:ext uri="{FF2B5EF4-FFF2-40B4-BE49-F238E27FC236}">
                <a16:creationId xmlns:a16="http://schemas.microsoft.com/office/drawing/2014/main" id="{790E862E-398F-571C-EC2C-3D17164DE059}"/>
              </a:ext>
            </a:extLst>
          </p:cNvPr>
          <p:cNvSpPr/>
          <p:nvPr/>
        </p:nvSpPr>
        <p:spPr>
          <a:xfrm>
            <a:off x="1458332" y="590133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8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6" name="Text Placeholder 51">
            <a:extLst>
              <a:ext uri="{FF2B5EF4-FFF2-40B4-BE49-F238E27FC236}">
                <a16:creationId xmlns:a16="http://schemas.microsoft.com/office/drawing/2014/main" id="{9FBDF935-4925-03EC-CBC9-1EBA90DF84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38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51">
            <a:extLst>
              <a:ext uri="{FF2B5EF4-FFF2-40B4-BE49-F238E27FC236}">
                <a16:creationId xmlns:a16="http://schemas.microsoft.com/office/drawing/2014/main" id="{9BB76AA7-442D-54A7-D075-C67F474389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51">
            <a:extLst>
              <a:ext uri="{FF2B5EF4-FFF2-40B4-BE49-F238E27FC236}">
                <a16:creationId xmlns:a16="http://schemas.microsoft.com/office/drawing/2014/main" id="{9E419856-1586-F2D8-A1B4-F67FEE9839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51">
            <a:extLst>
              <a:ext uri="{FF2B5EF4-FFF2-40B4-BE49-F238E27FC236}">
                <a16:creationId xmlns:a16="http://schemas.microsoft.com/office/drawing/2014/main" id="{AED74DD2-EAE3-76BF-56B9-C04FCED1F2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51">
            <a:extLst>
              <a:ext uri="{FF2B5EF4-FFF2-40B4-BE49-F238E27FC236}">
                <a16:creationId xmlns:a16="http://schemas.microsoft.com/office/drawing/2014/main" id="{0A39AD48-2F98-C0C9-DE08-CED7EBF81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6BE61D7-B0A3-902B-4F58-727982880EF5}"/>
              </a:ext>
            </a:extLst>
          </p:cNvPr>
          <p:cNvCxnSpPr>
            <a:cxnSpLocks/>
          </p:cNvCxnSpPr>
          <p:nvPr userDrawn="1"/>
        </p:nvCxnSpPr>
        <p:spPr>
          <a:xfrm>
            <a:off x="739398" y="4187681"/>
            <a:ext cx="1081236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33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Image 0" descr="preencoded.png">
            <a:extLst>
              <a:ext uri="{FF2B5EF4-FFF2-40B4-BE49-F238E27FC236}">
                <a16:creationId xmlns:a16="http://schemas.microsoft.com/office/drawing/2014/main" id="{CD2D664E-6702-6607-A37E-2E996144917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 descr="preencoded.png">
            <a:extLst>
              <a:ext uri="{FF2B5EF4-FFF2-40B4-BE49-F238E27FC236}">
                <a16:creationId xmlns:a16="http://schemas.microsoft.com/office/drawing/2014/main" id="{951C5737-DF7E-D671-AC74-9E488335BC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Image 5" descr="preencoded.png">
            <a:extLst>
              <a:ext uri="{FF2B5EF4-FFF2-40B4-BE49-F238E27FC236}">
                <a16:creationId xmlns:a16="http://schemas.microsoft.com/office/drawing/2014/main" id="{B9036D42-A06F-E6EE-BB91-8BAF045198BE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 descr="preencoded.png">
            <a:extLst>
              <a:ext uri="{FF2B5EF4-FFF2-40B4-BE49-F238E27FC236}">
                <a16:creationId xmlns:a16="http://schemas.microsoft.com/office/drawing/2014/main" id="{86E0540C-3355-A50D-AC61-047B54B70C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64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503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4672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5411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031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34440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32" y="2743200"/>
            <a:ext cx="3328416" cy="3557016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2124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984" y="2743200"/>
            <a:ext cx="3328416" cy="3557016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22876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2440" y="2743200"/>
            <a:ext cx="3328416" cy="3557016"/>
          </a:xfrm>
          <a:noFill/>
          <a:ln w="12700">
            <a:solidFill>
              <a:schemeClr val="accent4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1332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8954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mage 2" descr="preencoded.png">
            <a:extLst>
              <a:ext uri="{FF2B5EF4-FFF2-40B4-BE49-F238E27FC236}">
                <a16:creationId xmlns:a16="http://schemas.microsoft.com/office/drawing/2014/main" id="{ABC388A2-FFC7-1A87-02FB-C97B50161FD3}"/>
              </a:ext>
            </a:extLst>
          </p:cNvPr>
          <p:cNvSpPr/>
          <p:nvPr/>
        </p:nvSpPr>
        <p:spPr>
          <a:xfrm>
            <a:off x="8758238" y="-14287"/>
            <a:ext cx="3433763" cy="3452812"/>
          </a:xfrm>
          <a:custGeom>
            <a:avLst/>
            <a:gdLst>
              <a:gd name="connsiteX0" fmla="*/ 3433763 w 3433763"/>
              <a:gd name="connsiteY0" fmla="*/ 0 h 3452812"/>
              <a:gd name="connsiteX1" fmla="*/ 3433763 w 3433763"/>
              <a:gd name="connsiteY1" fmla="*/ 3452813 h 3452812"/>
              <a:gd name="connsiteX2" fmla="*/ 0 w 3433763"/>
              <a:gd name="connsiteY2" fmla="*/ 3452813 h 3452812"/>
              <a:gd name="connsiteX3" fmla="*/ 3433763 w 3433763"/>
              <a:gd name="connsiteY3" fmla="*/ 0 h 345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52812">
                <a:moveTo>
                  <a:pt x="3433763" y="0"/>
                </a:moveTo>
                <a:lnTo>
                  <a:pt x="3433763" y="3452813"/>
                </a:lnTo>
                <a:lnTo>
                  <a:pt x="0" y="3452813"/>
                </a:lnTo>
                <a:cubicBezTo>
                  <a:pt x="0" y="1545912"/>
                  <a:pt x="1537383" y="0"/>
                  <a:pt x="3433763" y="0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5" name="Image 3" descr="preencoded.png">
            <a:extLst>
              <a:ext uri="{FF2B5EF4-FFF2-40B4-BE49-F238E27FC236}">
                <a16:creationId xmlns:a16="http://schemas.microsoft.com/office/drawing/2014/main" id="{D64C4994-B525-F4C0-B74F-D5E8296DFC43}"/>
              </a:ext>
            </a:extLst>
          </p:cNvPr>
          <p:cNvSpPr/>
          <p:nvPr/>
        </p:nvSpPr>
        <p:spPr>
          <a:xfrm>
            <a:off x="8758238" y="3438525"/>
            <a:ext cx="3433763" cy="3433762"/>
          </a:xfrm>
          <a:custGeom>
            <a:avLst/>
            <a:gdLst>
              <a:gd name="connsiteX0" fmla="*/ 0 w 3433763"/>
              <a:gd name="connsiteY0" fmla="*/ 0 h 3433762"/>
              <a:gd name="connsiteX1" fmla="*/ 3433763 w 3433763"/>
              <a:gd name="connsiteY1" fmla="*/ 0 h 3433762"/>
              <a:gd name="connsiteX2" fmla="*/ 3433763 w 3433763"/>
              <a:gd name="connsiteY2" fmla="*/ 3433763 h 3433762"/>
              <a:gd name="connsiteX3" fmla="*/ 0 w 3433763"/>
              <a:gd name="connsiteY3" fmla="*/ 0 h 343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33762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6" name="Image 4" descr="preencoded.png">
            <a:extLst>
              <a:ext uri="{FF2B5EF4-FFF2-40B4-BE49-F238E27FC236}">
                <a16:creationId xmlns:a16="http://schemas.microsoft.com/office/drawing/2014/main" id="{9019DA73-2516-F3D2-ECDB-620C90483DB3}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3" name="Image 7" descr="preencoded.png">
            <a:extLst>
              <a:ext uri="{FF2B5EF4-FFF2-40B4-BE49-F238E27FC236}">
                <a16:creationId xmlns:a16="http://schemas.microsoft.com/office/drawing/2014/main" id="{FEA70E9F-C506-413C-11EF-5915A2296643}"/>
              </a:ext>
            </a:extLst>
          </p:cNvPr>
          <p:cNvSpPr/>
          <p:nvPr/>
        </p:nvSpPr>
        <p:spPr>
          <a:xfrm flipV="1">
            <a:off x="-20086" y="4580051"/>
            <a:ext cx="2277948" cy="2277948"/>
          </a:xfrm>
          <a:custGeom>
            <a:avLst/>
            <a:gdLst>
              <a:gd name="connsiteX0" fmla="*/ 0 w 2277948"/>
              <a:gd name="connsiteY0" fmla="*/ 2277948 h 2277948"/>
              <a:gd name="connsiteX1" fmla="*/ 2277948 w 2277948"/>
              <a:gd name="connsiteY1" fmla="*/ 0 h 2277948"/>
              <a:gd name="connsiteX2" fmla="*/ 0 w 2277948"/>
              <a:gd name="connsiteY2" fmla="*/ 0 h 2277948"/>
              <a:gd name="connsiteX3" fmla="*/ 0 w 2277948"/>
              <a:gd name="connsiteY3" fmla="*/ 2277948 h 227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948" h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accent4"/>
          </a:solidFill>
          <a:ln w="50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21" name="Image 2" descr="preencoded.png">
            <a:extLst>
              <a:ext uri="{FF2B5EF4-FFF2-40B4-BE49-F238E27FC236}">
                <a16:creationId xmlns:a16="http://schemas.microsoft.com/office/drawing/2014/main" id="{A8B7F1F1-806C-8D65-7340-220A0C465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1886" y="3441269"/>
            <a:ext cx="2200114" cy="2200114"/>
          </a:xfrm>
          <a:prstGeom prst="rect">
            <a:avLst/>
          </a:prstGeom>
        </p:spPr>
      </p:pic>
      <p:sp>
        <p:nvSpPr>
          <p:cNvPr id="54" name="Image 2" descr="preencoded.png">
            <a:extLst>
              <a:ext uri="{FF2B5EF4-FFF2-40B4-BE49-F238E27FC236}">
                <a16:creationId xmlns:a16="http://schemas.microsoft.com/office/drawing/2014/main" id="{F19C81EC-0322-58A2-C455-6E2C84D1E6E8}"/>
              </a:ext>
            </a:extLst>
          </p:cNvPr>
          <p:cNvSpPr/>
          <p:nvPr/>
        </p:nvSpPr>
        <p:spPr>
          <a:xfrm>
            <a:off x="1707959" y="5667616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883664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760" y="2837688"/>
            <a:ext cx="5879592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F9FD95-086F-282B-820C-8CDAD4A6EEB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485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 descr="preencoded.png">
            <a:extLst>
              <a:ext uri="{FF2B5EF4-FFF2-40B4-BE49-F238E27FC236}">
                <a16:creationId xmlns:a16="http://schemas.microsoft.com/office/drawing/2014/main" id="{FEB515B5-2D9F-58E1-6E3C-CCBF105D891E}"/>
              </a:ext>
            </a:extLst>
          </p:cNvPr>
          <p:cNvSpPr/>
          <p:nvPr userDrawn="1"/>
        </p:nvSpPr>
        <p:spPr>
          <a:xfrm>
            <a:off x="7538626" y="13142"/>
            <a:ext cx="4653374" cy="6831717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Image 2" descr="preencoded.png">
            <a:extLst>
              <a:ext uri="{FF2B5EF4-FFF2-40B4-BE49-F238E27FC236}">
                <a16:creationId xmlns:a16="http://schemas.microsoft.com/office/drawing/2014/main" id="{5CCFEDF9-5B69-87BA-8A33-35033DA401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37234" y="-25041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7048" y="1975104"/>
            <a:ext cx="4169664" cy="667512"/>
          </a:xfrm>
        </p:spPr>
        <p:txBody>
          <a:bodyPr tIns="0" anchor="ctr">
            <a:no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5336" y="2846832"/>
            <a:ext cx="4169664" cy="2176272"/>
          </a:xfrm>
        </p:spPr>
        <p:txBody>
          <a:bodyPr lIns="91440" tIns="0" rIns="91440" bIns="0">
            <a:no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age 0" descr="preencoded.png">
            <a:extLst>
              <a:ext uri="{FF2B5EF4-FFF2-40B4-BE49-F238E27FC236}">
                <a16:creationId xmlns:a16="http://schemas.microsoft.com/office/drawing/2014/main" id="{8D5D10FF-3DE5-39CA-FA9A-29A09DC47BF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1" name="Image 1" descr="preencoded.png">
            <a:extLst>
              <a:ext uri="{FF2B5EF4-FFF2-40B4-BE49-F238E27FC236}">
                <a16:creationId xmlns:a16="http://schemas.microsoft.com/office/drawing/2014/main" id="{BFA89E6A-8342-AE30-45E0-BC1DFE3276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8309FA-889A-E2F2-1EDA-F872245F5FDF}"/>
              </a:ext>
            </a:extLst>
          </p:cNvPr>
          <p:cNvSpPr/>
          <p:nvPr userDrawn="1"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Image 5" descr="preencoded.png">
            <a:extLst>
              <a:ext uri="{FF2B5EF4-FFF2-40B4-BE49-F238E27FC236}">
                <a16:creationId xmlns:a16="http://schemas.microsoft.com/office/drawing/2014/main" id="{D9D7EB49-4BC9-040F-C4CC-5771C5FB312B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7" name="Image 6" descr="preencoded.png">
            <a:extLst>
              <a:ext uri="{FF2B5EF4-FFF2-40B4-BE49-F238E27FC236}">
                <a16:creationId xmlns:a16="http://schemas.microsoft.com/office/drawing/2014/main" id="{3CE04498-C285-EFB8-340C-1A06407815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8" name="Title 19">
            <a:extLst>
              <a:ext uri="{FF2B5EF4-FFF2-40B4-BE49-F238E27FC236}">
                <a16:creationId xmlns:a16="http://schemas.microsoft.com/office/drawing/2014/main" id="{9CBE0ADC-7FA0-F7E3-96EF-BBACB6A90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F9C0517-D83A-CC55-35B8-B2F990C96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CF8BFBBE-0EAE-B647-2648-A5FB0094B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5411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832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Image 2" descr="preencoded.png">
            <a:extLst>
              <a:ext uri="{FF2B5EF4-FFF2-40B4-BE49-F238E27FC236}">
                <a16:creationId xmlns:a16="http://schemas.microsoft.com/office/drawing/2014/main" id="{EFFAEAD9-58A9-096B-C6D0-58F7AD08EB20}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901952"/>
            <a:ext cx="5693664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2770632"/>
            <a:ext cx="5693664" cy="3122168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35EFB42-020B-1DF4-3D42-26092CE45F08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0 w 3430200"/>
              <a:gd name="connsiteY0" fmla="*/ 0 h 3430665"/>
              <a:gd name="connsiteX1" fmla="*/ 3430200 w 3430200"/>
              <a:gd name="connsiteY1" fmla="*/ 0 h 3430665"/>
              <a:gd name="connsiteX2" fmla="*/ 3430200 w 3430200"/>
              <a:gd name="connsiteY2" fmla="*/ 3430665 h 3430665"/>
              <a:gd name="connsiteX3" fmla="*/ 0 w 3430200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B4DD322-D1E0-74CB-BBFF-057426E58EBC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3430200 w 3430200"/>
              <a:gd name="connsiteY0" fmla="*/ 0 h 3430665"/>
              <a:gd name="connsiteX1" fmla="*/ 3430200 w 3430200"/>
              <a:gd name="connsiteY1" fmla="*/ 3430665 h 3430665"/>
              <a:gd name="connsiteX2" fmla="*/ 0 w 3430200"/>
              <a:gd name="connsiteY2" fmla="*/ 3430665 h 3430665"/>
              <a:gd name="connsiteX3" fmla="*/ 0 w 3430200"/>
              <a:gd name="connsiteY3" fmla="*/ 3417531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11D3FCE-EC92-8558-A3E5-04DB12477A3B}"/>
              </a:ext>
            </a:extLst>
          </p:cNvPr>
          <p:cNvSpPr/>
          <p:nvPr userDrawn="1"/>
        </p:nvSpPr>
        <p:spPr>
          <a:xfrm>
            <a:off x="1" y="1"/>
            <a:ext cx="3423785" cy="3437345"/>
          </a:xfrm>
          <a:custGeom>
            <a:avLst/>
            <a:gdLst>
              <a:gd name="connsiteX0" fmla="*/ 0 w 3423785"/>
              <a:gd name="connsiteY0" fmla="*/ 0 h 3437345"/>
              <a:gd name="connsiteX1" fmla="*/ 3423785 w 3423785"/>
              <a:gd name="connsiteY1" fmla="*/ 0 h 3437345"/>
              <a:gd name="connsiteX2" fmla="*/ 3423785 w 3423785"/>
              <a:gd name="connsiteY2" fmla="*/ 3437345 h 3437345"/>
              <a:gd name="connsiteX3" fmla="*/ 0 w 342378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3785" h="343734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224528" y="2276856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224528" y="3222752"/>
            <a:ext cx="6766560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4224528" y="457200"/>
            <a:ext cx="3200400" cy="274320"/>
          </a:xfrm>
        </p:spPr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17CBC9E-B934-828F-2AE5-211CEF5B1D25}"/>
              </a:ext>
            </a:extLst>
          </p:cNvPr>
          <p:cNvSpPr/>
          <p:nvPr userDrawn="1"/>
        </p:nvSpPr>
        <p:spPr>
          <a:xfrm>
            <a:off x="1" y="869"/>
            <a:ext cx="3423785" cy="3436477"/>
          </a:xfrm>
          <a:custGeom>
            <a:avLst/>
            <a:gdLst>
              <a:gd name="connsiteX0" fmla="*/ 0 w 3423785"/>
              <a:gd name="connsiteY0" fmla="*/ 0 h 3436477"/>
              <a:gd name="connsiteX1" fmla="*/ 3423785 w 3423785"/>
              <a:gd name="connsiteY1" fmla="*/ 3436477 h 3436477"/>
              <a:gd name="connsiteX2" fmla="*/ 0 w 3423785"/>
              <a:gd name="connsiteY2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3785" h="3436477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183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D352B04-96E6-839B-9D92-EE98385C4D49}"/>
              </a:ext>
            </a:extLst>
          </p:cNvPr>
          <p:cNvSpPr/>
          <p:nvPr userDrawn="1"/>
        </p:nvSpPr>
        <p:spPr>
          <a:xfrm>
            <a:off x="2062836" y="686475"/>
            <a:ext cx="7774629" cy="6193018"/>
          </a:xfrm>
          <a:custGeom>
            <a:avLst/>
            <a:gdLst>
              <a:gd name="connsiteX0" fmla="*/ 3887320 w 7774629"/>
              <a:gd name="connsiteY0" fmla="*/ 0 h 6193018"/>
              <a:gd name="connsiteX1" fmla="*/ 7774629 w 7774629"/>
              <a:gd name="connsiteY1" fmla="*/ 3884811 h 6193018"/>
              <a:gd name="connsiteX2" fmla="*/ 7774629 w 7774629"/>
              <a:gd name="connsiteY2" fmla="*/ 6193018 h 6193018"/>
              <a:gd name="connsiteX3" fmla="*/ 0 w 7774629"/>
              <a:gd name="connsiteY3" fmla="*/ 6193018 h 6193018"/>
              <a:gd name="connsiteX4" fmla="*/ 0 w 7774629"/>
              <a:gd name="connsiteY4" fmla="*/ 3884811 h 6193018"/>
              <a:gd name="connsiteX5" fmla="*/ 3887320 w 7774629"/>
              <a:gd name="connsiteY5" fmla="*/ 0 h 61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629" h="6193018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99000"/>
            </a:schemeClr>
          </a:solidFill>
          <a:ln w="5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23D98FB-5EB7-A8DF-8470-B23A80D669E4}"/>
              </a:ext>
            </a:extLst>
          </p:cNvPr>
          <p:cNvSpPr/>
          <p:nvPr userDrawn="1"/>
        </p:nvSpPr>
        <p:spPr>
          <a:xfrm>
            <a:off x="7610252" y="1"/>
            <a:ext cx="2273668" cy="3147998"/>
          </a:xfrm>
          <a:custGeom>
            <a:avLst/>
            <a:gdLst>
              <a:gd name="connsiteX0" fmla="*/ 183295 w 2273668"/>
              <a:gd name="connsiteY0" fmla="*/ 0 h 3147998"/>
              <a:gd name="connsiteX1" fmla="*/ 2273668 w 2273668"/>
              <a:gd name="connsiteY1" fmla="*/ 0 h 3147998"/>
              <a:gd name="connsiteX2" fmla="*/ 2273668 w 2273668"/>
              <a:gd name="connsiteY2" fmla="*/ 3147998 h 3147998"/>
              <a:gd name="connsiteX3" fmla="*/ 2096300 w 2273668"/>
              <a:gd name="connsiteY3" fmla="*/ 3147998 h 3147998"/>
              <a:gd name="connsiteX4" fmla="*/ 2033714 w 2273668"/>
              <a:gd name="connsiteY4" fmla="*/ 3144814 h 3147998"/>
              <a:gd name="connsiteX5" fmla="*/ 0 w 2273668"/>
              <a:gd name="connsiteY5" fmla="*/ 886966 h 3147998"/>
              <a:gd name="connsiteX6" fmla="*/ 178732 w 2273668"/>
              <a:gd name="connsiteY6" fmla="*/ 9417 h 31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668" h="314799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550F3CE-BAE9-3916-42CA-F4D906FA5173}"/>
              </a:ext>
            </a:extLst>
          </p:cNvPr>
          <p:cNvSpPr/>
          <p:nvPr userDrawn="1"/>
        </p:nvSpPr>
        <p:spPr>
          <a:xfrm>
            <a:off x="9883919" y="2"/>
            <a:ext cx="2254928" cy="3141557"/>
          </a:xfrm>
          <a:custGeom>
            <a:avLst/>
            <a:gdLst>
              <a:gd name="connsiteX0" fmla="*/ 0 w 2254928"/>
              <a:gd name="connsiteY0" fmla="*/ 0 h 3141557"/>
              <a:gd name="connsiteX1" fmla="*/ 2080472 w 2254928"/>
              <a:gd name="connsiteY1" fmla="*/ 0 h 3141557"/>
              <a:gd name="connsiteX2" fmla="*/ 2154269 w 2254928"/>
              <a:gd name="connsiteY2" fmla="*/ 202607 h 3141557"/>
              <a:gd name="connsiteX3" fmla="*/ 2254928 w 2254928"/>
              <a:gd name="connsiteY3" fmla="*/ 871976 h 3141557"/>
              <a:gd name="connsiteX4" fmla="*/ 231934 w 2254928"/>
              <a:gd name="connsiteY4" fmla="*/ 3128339 h 3141557"/>
              <a:gd name="connsiteX5" fmla="*/ 19 w 2254928"/>
              <a:gd name="connsiteY5" fmla="*/ 3141557 h 3141557"/>
              <a:gd name="connsiteX6" fmla="*/ 0 w 2254928"/>
              <a:gd name="connsiteY6" fmla="*/ 3141557 h 3141557"/>
              <a:gd name="connsiteX7" fmla="*/ 0 w 2254928"/>
              <a:gd name="connsiteY7" fmla="*/ 2729990 h 3141557"/>
              <a:gd name="connsiteX8" fmla="*/ 0 w 2254928"/>
              <a:gd name="connsiteY8" fmla="*/ 2344136 h 3141557"/>
              <a:gd name="connsiteX9" fmla="*/ 0 w 2254928"/>
              <a:gd name="connsiteY9" fmla="*/ 1983167 h 3141557"/>
              <a:gd name="connsiteX10" fmla="*/ 0 w 2254928"/>
              <a:gd name="connsiteY10" fmla="*/ 1646252 h 3141557"/>
              <a:gd name="connsiteX11" fmla="*/ 0 w 2254928"/>
              <a:gd name="connsiteY11" fmla="*/ 1332565 h 3141557"/>
              <a:gd name="connsiteX12" fmla="*/ 0 w 2254928"/>
              <a:gd name="connsiteY12" fmla="*/ 1041273 h 3141557"/>
              <a:gd name="connsiteX13" fmla="*/ 0 w 2254928"/>
              <a:gd name="connsiteY13" fmla="*/ 771549 h 3141557"/>
              <a:gd name="connsiteX14" fmla="*/ 0 w 2254928"/>
              <a:gd name="connsiteY14" fmla="*/ 522561 h 3141557"/>
              <a:gd name="connsiteX15" fmla="*/ 0 w 2254928"/>
              <a:gd name="connsiteY15" fmla="*/ 293482 h 3141557"/>
              <a:gd name="connsiteX16" fmla="*/ 0 w 2254928"/>
              <a:gd name="connsiteY16" fmla="*/ 83481 h 31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928" h="3141557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D83F65A0-0C52-48AD-DC5D-B5D3BF3CC188}"/>
              </a:ext>
            </a:extLst>
          </p:cNvPr>
          <p:cNvSpPr/>
          <p:nvPr userDrawn="1"/>
        </p:nvSpPr>
        <p:spPr>
          <a:xfrm>
            <a:off x="8395730" y="2"/>
            <a:ext cx="2959203" cy="2352793"/>
          </a:xfrm>
          <a:custGeom>
            <a:avLst/>
            <a:gdLst>
              <a:gd name="connsiteX0" fmla="*/ 289830 w 2959203"/>
              <a:gd name="connsiteY0" fmla="*/ 0 h 2352793"/>
              <a:gd name="connsiteX1" fmla="*/ 2669374 w 2959203"/>
              <a:gd name="connsiteY1" fmla="*/ 0 h 2352793"/>
              <a:gd name="connsiteX2" fmla="*/ 2706511 w 2959203"/>
              <a:gd name="connsiteY2" fmla="*/ 49584 h 2352793"/>
              <a:gd name="connsiteX3" fmla="*/ 2951565 w 2959203"/>
              <a:gd name="connsiteY3" fmla="*/ 724493 h 2352793"/>
              <a:gd name="connsiteX4" fmla="*/ 2959203 w 2959203"/>
              <a:gd name="connsiteY4" fmla="*/ 875514 h 2352793"/>
              <a:gd name="connsiteX5" fmla="*/ 2959203 w 2959203"/>
              <a:gd name="connsiteY5" fmla="*/ 875554 h 2352793"/>
              <a:gd name="connsiteX6" fmla="*/ 2951565 w 2959203"/>
              <a:gd name="connsiteY6" fmla="*/ 1026575 h 2352793"/>
              <a:gd name="connsiteX7" fmla="*/ 1479602 w 2959203"/>
              <a:gd name="connsiteY7" fmla="*/ 2352793 h 2352793"/>
              <a:gd name="connsiteX8" fmla="*/ 0 w 2959203"/>
              <a:gd name="connsiteY8" fmla="*/ 875534 h 2352793"/>
              <a:gd name="connsiteX9" fmla="*/ 252694 w 2959203"/>
              <a:gd name="connsiteY9" fmla="*/ 49584 h 23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03" h="235279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8FA7F58-C470-6376-9DB1-DE7034C491E8}"/>
              </a:ext>
            </a:extLst>
          </p:cNvPr>
          <p:cNvSpPr/>
          <p:nvPr userDrawn="1"/>
        </p:nvSpPr>
        <p:spPr>
          <a:xfrm>
            <a:off x="1390854" y="3130662"/>
            <a:ext cx="3106248" cy="3748831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2">
              <a:alpha val="9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27C9E57-563E-7980-7B3C-45FAD9C386F4}"/>
              </a:ext>
            </a:extLst>
          </p:cNvPr>
          <p:cNvSpPr/>
          <p:nvPr userDrawn="1"/>
        </p:nvSpPr>
        <p:spPr>
          <a:xfrm>
            <a:off x="0" y="3130661"/>
            <a:ext cx="1400640" cy="3748832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776472"/>
            <a:ext cx="6400800" cy="768096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5600" y="4718304"/>
            <a:ext cx="6400800" cy="512064"/>
          </a:xfr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459EA3C-8B88-5F1F-531E-7DA7DE55710B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496" y="2103120"/>
            <a:ext cx="11119104" cy="44348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04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0C0F070-237F-C60F-3458-4D4D9BA0A222}"/>
              </a:ext>
            </a:extLst>
          </p:cNvPr>
          <p:cNvSpPr/>
          <p:nvPr userDrawn="1"/>
        </p:nvSpPr>
        <p:spPr>
          <a:xfrm>
            <a:off x="9866106" y="0"/>
            <a:ext cx="2325894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rgbClr val="E6F0FE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904" y="2825496"/>
            <a:ext cx="10680192" cy="28346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71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20" y="2395728"/>
            <a:ext cx="7013448" cy="1627632"/>
          </a:xfrm>
        </p:spPr>
        <p:txBody>
          <a:bodyPr lIns="0" tIns="0" rIns="0" bIns="0">
            <a:noAutofit/>
          </a:bodyPr>
          <a:lstStyle>
            <a:lvl1pPr algn="l">
              <a:lnSpc>
                <a:spcPct val="100000"/>
              </a:lnSpc>
              <a:defRPr sz="3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7" name="Text Placeholder 54">
            <a:extLst>
              <a:ext uri="{FF2B5EF4-FFF2-40B4-BE49-F238E27FC236}">
                <a16:creationId xmlns:a16="http://schemas.microsoft.com/office/drawing/2014/main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984248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A2733C45-7C53-2BC5-3F62-D069650A7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0" y="4308475"/>
            <a:ext cx="3932238" cy="58896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54">
            <a:extLst>
              <a:ext uri="{FF2B5EF4-FFF2-40B4-BE49-F238E27FC236}">
                <a16:creationId xmlns:a16="http://schemas.microsoft.com/office/drawing/2014/main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32" name="Image 1" descr="preencoded.png">
            <a:extLst>
              <a:ext uri="{FF2B5EF4-FFF2-40B4-BE49-F238E27FC236}">
                <a16:creationId xmlns:a16="http://schemas.microsoft.com/office/drawing/2014/main" id="{2A3EC91E-4089-D366-06D3-3E66F93DFAF3}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33" name="Image 4" descr="preencoded.png">
            <a:extLst>
              <a:ext uri="{FF2B5EF4-FFF2-40B4-BE49-F238E27FC236}">
                <a16:creationId xmlns:a16="http://schemas.microsoft.com/office/drawing/2014/main" id="{EC46DC71-C12A-96C8-3FE2-AA95AB58B349}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535251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C43996-DAC9-130F-CB05-4A8A90381D37}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05" y="2392023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905" y="4989515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885" y="5599755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17361" y="2392619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6747" y="4990111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4073" y="5600351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5817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4589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2529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34272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2431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0984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58665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539496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1016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016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1016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BB749B9A-080F-37C0-08E6-909A5DA554D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71016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4C7516E-0853-87BE-108B-697DD8E0D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016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FB1A74E1-7CEB-F501-F998-7361A20F73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016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28288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8288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8288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B5D5100A-3D51-45DB-3A84-9E7FB85261E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28288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B775B771-678A-D917-7FE0-5DA7A23CCE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28288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AA2B9540-B92A-AD9C-C01A-B08A98BF84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8288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85560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5560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560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3D2AAC25-9404-1F6F-200C-5660F49958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5560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AE4677E1-AC1B-AB9C-5E0C-794903DD1C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85560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826BBF6C-7198-3C15-CDCB-E72B08709C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85560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42832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42832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2832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90CBAA5D-3D9B-0CB5-E527-996433638BE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942832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5B47333C-2F5E-FA7D-5DD1-191E0F421B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42832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D0AA2AE2-5A11-76D4-4D9C-B6B24D1419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42832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900709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1792" y="457200"/>
            <a:ext cx="320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52" r:id="rId3"/>
    <p:sldLayoutId id="2147483653" r:id="rId4"/>
    <p:sldLayoutId id="2147483664" r:id="rId5"/>
    <p:sldLayoutId id="2147483667" r:id="rId6"/>
    <p:sldLayoutId id="2147483668" r:id="rId7"/>
    <p:sldLayoutId id="2147483669" r:id="rId8"/>
    <p:sldLayoutId id="2147483673" r:id="rId9"/>
    <p:sldLayoutId id="2147483670" r:id="rId10"/>
    <p:sldLayoutId id="2147483671" r:id="rId11"/>
    <p:sldLayoutId id="2147483655" r:id="rId12"/>
    <p:sldLayoutId id="2147483674" r:id="rId13"/>
    <p:sldLayoutId id="2147483675" r:id="rId14"/>
    <p:sldLayoutId id="2147483676" r:id="rId15"/>
    <p:sldLayoutId id="2147483654" r:id="rId16"/>
    <p:sldLayoutId id="2147483656" r:id="rId17"/>
    <p:sldLayoutId id="2147483657" r:id="rId18"/>
    <p:sldLayoutId id="2147483658" r:id="rId19"/>
    <p:sldLayoutId id="2147483659" r:id="rId20"/>
  </p:sldLayoutIdLst>
  <p:hf hd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44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860D9-9D47-C0BB-B2B4-4B6F2B36CF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Ambulatory Teaching Workshop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1060B-300F-3CE3-E5AA-D8E29791C9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9496" y="4203711"/>
            <a:ext cx="3493008" cy="878908"/>
          </a:xfrm>
        </p:spPr>
        <p:txBody>
          <a:bodyPr/>
          <a:lstStyle/>
          <a:p>
            <a:r>
              <a:rPr lang="en-US" dirty="0"/>
              <a:t>Gregory Zhang, MD</a:t>
            </a:r>
          </a:p>
          <a:p>
            <a:r>
              <a:rPr lang="en-US" dirty="0"/>
              <a:t>PGY-3</a:t>
            </a:r>
          </a:p>
        </p:txBody>
      </p:sp>
    </p:spTree>
    <p:extLst>
      <p:ext uri="{BB962C8B-B14F-4D97-AF65-F5344CB8AC3E}">
        <p14:creationId xmlns:p14="http://schemas.microsoft.com/office/powerpoint/2010/main" val="2131568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872B5-7161-A4C1-1E02-54109AC13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biggest barriers to teaching medical students in your clinic?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00F849-C917-8DDC-D631-E2DCA1A2CD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496" y="4017522"/>
            <a:ext cx="11119104" cy="2520437"/>
          </a:xfrm>
        </p:spPr>
        <p:txBody>
          <a:bodyPr/>
          <a:lstStyle/>
          <a:p>
            <a:r>
              <a:rPr lang="en-US" dirty="0"/>
              <a:t>Lack of time</a:t>
            </a:r>
          </a:p>
          <a:p>
            <a:r>
              <a:rPr lang="en-US" dirty="0"/>
              <a:t>Lack of continuity</a:t>
            </a:r>
          </a:p>
          <a:p>
            <a:r>
              <a:rPr lang="en-US" dirty="0"/>
              <a:t>Inadequate faculty development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787A39-0ED4-FF5E-3E7F-5F81F2D93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Ambulatory Teaching Workshop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97C075-1706-C05F-17E8-9A2FC468E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028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0FE98-0365-04E6-24B2-BFC37C6B7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you think med students want to get out of a half day of clinic with you?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C1CB73-276F-3F70-6B95-F01F24BEB7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496" y="4066162"/>
            <a:ext cx="11119104" cy="2471798"/>
          </a:xfrm>
        </p:spPr>
        <p:txBody>
          <a:bodyPr/>
          <a:lstStyle/>
          <a:p>
            <a:r>
              <a:rPr lang="en-US" dirty="0"/>
              <a:t>Independence</a:t>
            </a:r>
          </a:p>
          <a:p>
            <a:r>
              <a:rPr lang="en-US" dirty="0"/>
              <a:t>Timely feedback </a:t>
            </a:r>
          </a:p>
          <a:p>
            <a:r>
              <a:rPr lang="en-US" dirty="0"/>
              <a:t>Direct observation</a:t>
            </a:r>
          </a:p>
          <a:p>
            <a:r>
              <a:rPr lang="en-US" dirty="0"/>
              <a:t>Approachability</a:t>
            </a:r>
          </a:p>
          <a:p>
            <a:r>
              <a:rPr lang="en-US" dirty="0"/>
              <a:t>Meaningful responsibility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AB5228-A58A-D404-E7B1-97CDEA5C0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Ambulatory Teaching Workshop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14C416-0030-E5D5-8A2D-9EE06E9AF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77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D0C65-5085-98DF-047C-016145A41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some strategies you have used to utilize with medical students in clinic?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4B0B39-37C0-2B49-CEB9-ECC6EAD65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Ambulatory Teaching Workshop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8D45F8-FC3A-96C8-E280-DBEF314F1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530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B674F-545A-49D1-9AA5-D96D59457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effective feedback mean to you?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E50C33-592E-CA3F-6E83-1166581B1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Ambulatory Teaching Workshop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6AD9C5-74AF-687A-303B-C1E50AADD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316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8E7FFF6-BC7F-97DD-1C0E-862BD50D0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527C35-1898-0E58-C874-2A5F39B2843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457200"/>
            <a:ext cx="3200400" cy="274638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Ambulatory Teaching Workshop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4A2DA4-8811-72B7-BD18-319AF7FBCA0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204575" y="457200"/>
            <a:ext cx="987425" cy="274638"/>
          </a:xfrm>
        </p:spPr>
        <p:txBody>
          <a:bodyPr/>
          <a:lstStyle/>
          <a:p>
            <a:fld id="{48F63A3B-78C7-47BE-AE5E-E10140E0464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256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A17A7-EF30-FFB6-1FF7-2191C935C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16152"/>
            <a:ext cx="10671048" cy="768096"/>
          </a:xfrm>
        </p:spPr>
        <p:txBody>
          <a:bodyPr anchor="t">
            <a:normAutofit/>
          </a:bodyPr>
          <a:lstStyle/>
          <a:p>
            <a:r>
              <a:rPr lang="en-US" dirty="0"/>
              <a:t>Overview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D9B8EA14-5EB2-1887-38A9-986666967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1792" y="457200"/>
            <a:ext cx="3200400" cy="27432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Ambulatory Teaching Workshop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9E86EA8E-4556-7C4C-1658-B176BF6E8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5368" y="457200"/>
            <a:ext cx="987552" cy="27432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dirty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0389FD7-6A69-347D-8A63-0DEC6B286D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5897475"/>
              </p:ext>
            </p:extLst>
          </p:nvPr>
        </p:nvGraphicFramePr>
        <p:xfrm>
          <a:off x="539496" y="2071990"/>
          <a:ext cx="11119104" cy="4562275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929698">
                  <a:extLst>
                    <a:ext uri="{9D8B030D-6E8A-4147-A177-3AD203B41FA5}">
                      <a16:colId xmlns:a16="http://schemas.microsoft.com/office/drawing/2014/main" val="2904506684"/>
                    </a:ext>
                  </a:extLst>
                </a:gridCol>
                <a:gridCol w="9189406">
                  <a:extLst>
                    <a:ext uri="{9D8B030D-6E8A-4147-A177-3AD203B41FA5}">
                      <a16:colId xmlns:a16="http://schemas.microsoft.com/office/drawing/2014/main" val="2883907851"/>
                    </a:ext>
                  </a:extLst>
                </a:gridCol>
              </a:tblGrid>
              <a:tr h="51856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9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Ambulatory Teaching Workshop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2" marR="5692" marT="569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0912759"/>
                  </a:ext>
                </a:extLst>
              </a:tr>
              <a:tr h="5185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900" u="none" strike="noStrike" dirty="0">
                          <a:effectLst/>
                        </a:rPr>
                        <a:t>1230-1240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2" marR="5692" marT="569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900" u="none" strike="noStrike" dirty="0">
                          <a:effectLst/>
                        </a:rPr>
                        <a:t>Welcome, introduction, fill out pre-intervention survey, distribute pocket cards</a:t>
                      </a:r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2" marR="5692" marT="5692" marB="0" anchor="ctr"/>
                </a:tc>
                <a:extLst>
                  <a:ext uri="{0D108BD9-81ED-4DB2-BD59-A6C34878D82A}">
                    <a16:rowId xmlns:a16="http://schemas.microsoft.com/office/drawing/2014/main" val="3165019103"/>
                  </a:ext>
                </a:extLst>
              </a:tr>
              <a:tr h="5185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900" u="none" strike="noStrike" dirty="0">
                          <a:effectLst/>
                        </a:rPr>
                        <a:t>1240-1300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2" marR="5692" marT="569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900" u="none" strike="noStrike" dirty="0">
                          <a:effectLst/>
                        </a:rPr>
                        <a:t>Warm up Exercise - Gallery Walk + discussion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2" marR="5692" marT="5692" marB="0" anchor="ctr"/>
                </a:tc>
                <a:extLst>
                  <a:ext uri="{0D108BD9-81ED-4DB2-BD59-A6C34878D82A}">
                    <a16:rowId xmlns:a16="http://schemas.microsoft.com/office/drawing/2014/main" val="1128506949"/>
                  </a:ext>
                </a:extLst>
              </a:tr>
              <a:tr h="5185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900" u="none" strike="noStrike" dirty="0">
                          <a:effectLst/>
                        </a:rPr>
                        <a:t>1300-1320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2" marR="5692" marT="569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900" u="none" strike="noStrike" dirty="0">
                          <a:effectLst/>
                        </a:rPr>
                        <a:t>Lecture: Microskills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2" marR="5692" marT="5692" marB="0" anchor="ctr"/>
                </a:tc>
                <a:extLst>
                  <a:ext uri="{0D108BD9-81ED-4DB2-BD59-A6C34878D82A}">
                    <a16:rowId xmlns:a16="http://schemas.microsoft.com/office/drawing/2014/main" val="527302931"/>
                  </a:ext>
                </a:extLst>
              </a:tr>
              <a:tr h="5911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900" u="none" strike="noStrike" dirty="0">
                          <a:effectLst/>
                        </a:rPr>
                        <a:t>1320-1350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2" marR="5692" marT="569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900" u="none" strike="noStrike" dirty="0">
                          <a:effectLst/>
                        </a:rPr>
                        <a:t>Breakout groups: Microskills scenario practice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2" marR="5692" marT="5692" marB="0" anchor="ctr"/>
                </a:tc>
                <a:extLst>
                  <a:ext uri="{0D108BD9-81ED-4DB2-BD59-A6C34878D82A}">
                    <a16:rowId xmlns:a16="http://schemas.microsoft.com/office/drawing/2014/main" val="3218729824"/>
                  </a:ext>
                </a:extLst>
              </a:tr>
              <a:tr h="5185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900" u="none" strike="noStrike" dirty="0">
                          <a:effectLst/>
                        </a:rPr>
                        <a:t>1350-1410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2" marR="5692" marT="569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900" u="none" strike="noStrike" dirty="0">
                          <a:effectLst/>
                        </a:rPr>
                        <a:t>Lecture: Feedback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2" marR="5692" marT="5692" marB="0" anchor="ctr"/>
                </a:tc>
                <a:extLst>
                  <a:ext uri="{0D108BD9-81ED-4DB2-BD59-A6C34878D82A}">
                    <a16:rowId xmlns:a16="http://schemas.microsoft.com/office/drawing/2014/main" val="3637861268"/>
                  </a:ext>
                </a:extLst>
              </a:tr>
              <a:tr h="4298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900" u="none" strike="noStrike" dirty="0">
                          <a:effectLst/>
                        </a:rPr>
                        <a:t>1410-1440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2" marR="5692" marT="569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900" u="none" strike="noStrike" dirty="0">
                          <a:effectLst/>
                        </a:rPr>
                        <a:t>Breakout Groups: Feedback scenario practice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2" marR="5692" marT="5692" marB="0" anchor="ctr"/>
                </a:tc>
                <a:extLst>
                  <a:ext uri="{0D108BD9-81ED-4DB2-BD59-A6C34878D82A}">
                    <a16:rowId xmlns:a16="http://schemas.microsoft.com/office/drawing/2014/main" val="4206788580"/>
                  </a:ext>
                </a:extLst>
              </a:tr>
              <a:tr h="4298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900" u="none" strike="noStrike" dirty="0">
                          <a:effectLst/>
                        </a:rPr>
                        <a:t>1440-1500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2" marR="5692" marT="569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900" u="none" strike="noStrike" dirty="0">
                          <a:effectLst/>
                        </a:rPr>
                        <a:t>Cool down exercise. Tips on efficiency, how to overcome perceived barriers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2" marR="5692" marT="5692" marB="0" anchor="ctr"/>
                </a:tc>
                <a:extLst>
                  <a:ext uri="{0D108BD9-81ED-4DB2-BD59-A6C34878D82A}">
                    <a16:rowId xmlns:a16="http://schemas.microsoft.com/office/drawing/2014/main" val="1345140705"/>
                  </a:ext>
                </a:extLst>
              </a:tr>
              <a:tr h="5185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900" u="none" strike="noStrike">
                          <a:effectLst/>
                        </a:rPr>
                        <a:t>1500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2" marR="5692" marT="569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900" u="none" strike="noStrike" dirty="0">
                          <a:effectLst/>
                        </a:rPr>
                        <a:t>End</a:t>
                      </a:r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2" marR="5692" marT="5692" marB="0" anchor="ctr"/>
                </a:tc>
                <a:extLst>
                  <a:ext uri="{0D108BD9-81ED-4DB2-BD59-A6C34878D82A}">
                    <a16:rowId xmlns:a16="http://schemas.microsoft.com/office/drawing/2014/main" val="36667130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4155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5457E-DF71-91D3-8B01-42184E227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Goal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A6A65-C46E-9485-3CE8-DEAD3A561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2770632"/>
            <a:ext cx="5693664" cy="3464798"/>
          </a:xfrm>
        </p:spPr>
        <p:txBody>
          <a:bodyPr/>
          <a:lstStyle/>
          <a:p>
            <a:r>
              <a:rPr lang="en-US" dirty="0"/>
              <a:t>Goal: To improve the quality of ambulatory clinical teaching from residents to medical students through a one-day workshop on the use of microskills and feedback in the outpatient clinic setting.</a:t>
            </a:r>
          </a:p>
        </p:txBody>
      </p:sp>
    </p:spTree>
    <p:extLst>
      <p:ext uri="{BB962C8B-B14F-4D97-AF65-F5344CB8AC3E}">
        <p14:creationId xmlns:p14="http://schemas.microsoft.com/office/powerpoint/2010/main" val="147488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57B1B-05F3-E4B9-E926-ED742798C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16152"/>
            <a:ext cx="10671048" cy="768096"/>
          </a:xfrm>
        </p:spPr>
        <p:txBody>
          <a:bodyPr anchor="t">
            <a:normAutofit/>
          </a:bodyPr>
          <a:lstStyle/>
          <a:p>
            <a:r>
              <a:rPr lang="en-US" dirty="0"/>
              <a:t>Objectives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6D3EEADF-1043-2832-CA96-323DE54F9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1792" y="457200"/>
            <a:ext cx="3200400" cy="27432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Ambulatory Teaching Workshop</a:t>
            </a: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E90FC9B3-F6B1-63E2-8BFC-5331C49B5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5368" y="457200"/>
            <a:ext cx="987552" cy="274320"/>
          </a:xfrm>
        </p:spPr>
        <p:txBody>
          <a:bodyPr/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dirty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84F7C4A-2C93-D497-ED7F-84E239F53E4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49889996"/>
              </p:ext>
            </p:extLst>
          </p:nvPr>
        </p:nvGraphicFramePr>
        <p:xfrm>
          <a:off x="539496" y="2103120"/>
          <a:ext cx="11119104" cy="4434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9246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0D90C-DB9E-4041-8213-7E74F2E30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16152"/>
            <a:ext cx="10671048" cy="768096"/>
          </a:xfrm>
        </p:spPr>
        <p:txBody>
          <a:bodyPr anchor="t">
            <a:normAutofit/>
          </a:bodyPr>
          <a:lstStyle/>
          <a:p>
            <a:r>
              <a:rPr lang="en-US" dirty="0"/>
              <a:t>Survey</a:t>
            </a:r>
          </a:p>
        </p:txBody>
      </p:sp>
      <p:pic>
        <p:nvPicPr>
          <p:cNvPr id="5" name="Content Placeholder 4" descr="Scatter chart, qr code&#10;&#10;Description automatically generated">
            <a:extLst>
              <a:ext uri="{FF2B5EF4-FFF2-40B4-BE49-F238E27FC236}">
                <a16:creationId xmlns:a16="http://schemas.microsoft.com/office/drawing/2014/main" id="{97A56FDA-17C5-7603-9E15-ACE8DB6A1AE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81628" y="2103120"/>
            <a:ext cx="4434840" cy="4434840"/>
          </a:xfrm>
          <a:noFill/>
        </p:spPr>
      </p:pic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27BC465A-0A81-4A17-3762-AB9DDA6FF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1792" y="457200"/>
            <a:ext cx="3200400" cy="27432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Ambulatory Teaching Workshop</a:t>
            </a: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0B82677B-9772-65B2-7428-C93B71136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5368" y="457200"/>
            <a:ext cx="987552" cy="274320"/>
          </a:xfrm>
        </p:spPr>
        <p:txBody>
          <a:bodyPr/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dirty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981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B06D1-5A7D-C8AA-978C-03366D272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16152"/>
            <a:ext cx="10671048" cy="768096"/>
          </a:xfrm>
        </p:spPr>
        <p:txBody>
          <a:bodyPr anchor="t">
            <a:normAutofit/>
          </a:bodyPr>
          <a:lstStyle/>
          <a:p>
            <a:r>
              <a:rPr lang="en-US" dirty="0"/>
              <a:t>Pocket Cards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B073AA2B-C062-170C-B9D7-52E59A1E9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1792" y="457200"/>
            <a:ext cx="3200400" cy="27432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Ambulatory Teaching Workshop</a:t>
            </a: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C0E3B453-E01F-A035-8F0D-15A97A959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5368" y="457200"/>
            <a:ext cx="987552" cy="274320"/>
          </a:xfrm>
        </p:spPr>
        <p:txBody>
          <a:bodyPr/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dirty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77BC33F-9C9C-F104-F747-0EB7006CA6A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47994304"/>
              </p:ext>
            </p:extLst>
          </p:nvPr>
        </p:nvGraphicFramePr>
        <p:xfrm>
          <a:off x="539496" y="2103120"/>
          <a:ext cx="11119104" cy="4434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9686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5FC12-D536-AE92-81CC-DAF67EF38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dirty="0"/>
              <a:t>Gallery Walk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49D73914-0DA6-E5B0-6007-2055FD705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Ambulatory Teaching Workshop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B0D80AA1-DD6D-5BAF-FB38-FCF36DD6D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DAE6C9-DC86-C48C-88CF-434E5E9BBA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8" y="3800762"/>
            <a:ext cx="2011680" cy="2825173"/>
          </a:xfrm>
        </p:spPr>
        <p:txBody>
          <a:bodyPr/>
          <a:lstStyle/>
          <a:p>
            <a:r>
              <a:rPr lang="en-US" dirty="0"/>
              <a:t>Station 1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77BF3AE-9297-6DFA-62A1-87B83BB0AA2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1058" y="5302372"/>
            <a:ext cx="1920240" cy="1266709"/>
          </a:xfrm>
        </p:spPr>
        <p:txBody>
          <a:bodyPr/>
          <a:lstStyle/>
          <a:p>
            <a:r>
              <a:rPr lang="en-US" dirty="0"/>
              <a:t>How do you feel when you find out you have a med student working with you?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40233B3-1D3F-63AE-27B4-EAA80B55F6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0910" y="3800762"/>
            <a:ext cx="2011680" cy="2825173"/>
          </a:xfrm>
        </p:spPr>
        <p:txBody>
          <a:bodyPr/>
          <a:lstStyle/>
          <a:p>
            <a:r>
              <a:rPr lang="en-US" dirty="0"/>
              <a:t>Station 2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3DA280C-21F1-B97D-F9CD-F7C43A15BDD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46630" y="5398850"/>
            <a:ext cx="1920240" cy="1170232"/>
          </a:xfrm>
        </p:spPr>
        <p:txBody>
          <a:bodyPr/>
          <a:lstStyle/>
          <a:p>
            <a:r>
              <a:rPr lang="en-US" dirty="0"/>
              <a:t>What are the biggest barriers to teaching medical students in your clinic?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33E2017-1E25-16EE-F858-702A137202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484" y="3800762"/>
            <a:ext cx="2011680" cy="2825173"/>
          </a:xfrm>
        </p:spPr>
        <p:txBody>
          <a:bodyPr/>
          <a:lstStyle/>
          <a:p>
            <a:r>
              <a:rPr lang="en-US" dirty="0"/>
              <a:t>Station 3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8BC8190-CBE5-551C-67EF-1DF38ECC8E4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2204" y="5197482"/>
            <a:ext cx="1920240" cy="1371600"/>
          </a:xfrm>
        </p:spPr>
        <p:txBody>
          <a:bodyPr/>
          <a:lstStyle/>
          <a:p>
            <a:r>
              <a:rPr lang="en-US" dirty="0"/>
              <a:t>What do you think med students want to get out of a half day of clinic with you?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C1F61FF-72F7-ADD1-330D-0F091165923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2057" y="3800762"/>
            <a:ext cx="2011680" cy="2825173"/>
          </a:xfrm>
        </p:spPr>
        <p:txBody>
          <a:bodyPr/>
          <a:lstStyle/>
          <a:p>
            <a:r>
              <a:rPr lang="en-US" dirty="0"/>
              <a:t>Station 4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2B2D0F7-4E78-A768-73D7-4709CB413FD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7777" y="5398850"/>
            <a:ext cx="1920240" cy="1170231"/>
          </a:xfrm>
        </p:spPr>
        <p:txBody>
          <a:bodyPr/>
          <a:lstStyle/>
          <a:p>
            <a:r>
              <a:rPr lang="en-US" dirty="0"/>
              <a:t>What are some strategies you have used to utilize with medical students in clinic?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14E0E00-449E-E39E-5FF2-0D3EEB08FB6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7629" y="3800762"/>
            <a:ext cx="2011680" cy="2825173"/>
          </a:xfrm>
        </p:spPr>
        <p:txBody>
          <a:bodyPr/>
          <a:lstStyle/>
          <a:p>
            <a:r>
              <a:rPr lang="en-US" dirty="0"/>
              <a:t>Station 5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8C779E5D-1304-4A18-CB52-ECE418F62F5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93349" y="5302373"/>
            <a:ext cx="1920240" cy="1323561"/>
          </a:xfrm>
        </p:spPr>
        <p:txBody>
          <a:bodyPr/>
          <a:lstStyle/>
          <a:p>
            <a:r>
              <a:rPr lang="en-US" dirty="0"/>
              <a:t>What does effective feedback mean to you?</a:t>
            </a:r>
          </a:p>
          <a:p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59E41E0-BE55-1CC3-E363-FADB04D45A99}"/>
              </a:ext>
            </a:extLst>
          </p:cNvPr>
          <p:cNvSpPr txBox="1"/>
          <p:nvPr/>
        </p:nvSpPr>
        <p:spPr>
          <a:xfrm>
            <a:off x="685338" y="2128240"/>
            <a:ext cx="108282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Each group will start at a prompt. Discuss the prompt and write down thoughts and responses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Rotate to the next prompt. Discuss the responses already written down and add your own as applicable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At the end, share your final prompt and responses with the larger group</a:t>
            </a:r>
          </a:p>
        </p:txBody>
      </p:sp>
    </p:spTree>
    <p:extLst>
      <p:ext uri="{BB962C8B-B14F-4D97-AF65-F5344CB8AC3E}">
        <p14:creationId xmlns:p14="http://schemas.microsoft.com/office/powerpoint/2010/main" val="2051462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8310EB08-443B-7B12-ED89-8C13B2F6A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Gallery Walk Time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E10B58-B83C-682C-FD43-A7DDC81CAFE9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457200"/>
            <a:ext cx="3200400" cy="274638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Ambulatory Teaching Workshop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EF2361-6701-6942-1837-1E8C92729C2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204575" y="457200"/>
            <a:ext cx="987425" cy="274638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399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22E31C5-BFAB-A281-835C-AE574435F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you feel when you find out you have a med student working with you?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0951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ic-Color-Block_Win32_jx_v9.potx" id="{B1D493D9-AF74-4AD6-8F0C-5B1308D7041B}" vid="{1AA99070-5A1F-42D2-9F5B-E7354C9646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{39935D68-530A-42D7-8309-CE430E643993}tf78438558_win32</Template>
  <TotalTime>48</TotalTime>
  <Words>505</Words>
  <Application>Microsoft Office PowerPoint</Application>
  <PresentationFormat>Widescreen</PresentationFormat>
  <Paragraphs>84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Calibri</vt:lpstr>
      <vt:lpstr>Sabon Next LT</vt:lpstr>
      <vt:lpstr>Office Theme</vt:lpstr>
      <vt:lpstr>Ambulatory Teaching Workshop</vt:lpstr>
      <vt:lpstr>Overview</vt:lpstr>
      <vt:lpstr>Overall Goal</vt:lpstr>
      <vt:lpstr>Objectives</vt:lpstr>
      <vt:lpstr>Survey</vt:lpstr>
      <vt:lpstr>Pocket Cards</vt:lpstr>
      <vt:lpstr>Gallery Walk</vt:lpstr>
      <vt:lpstr>Gallery Walk Time</vt:lpstr>
      <vt:lpstr>How do you feel when you find out you have a med student working with you? </vt:lpstr>
      <vt:lpstr>What are the biggest barriers to teaching medical students in your clinic?  </vt:lpstr>
      <vt:lpstr>What do you think med students want to get out of a half day of clinic with you? </vt:lpstr>
      <vt:lpstr>What are some strategies you have used to utilize with medical students in clinic? </vt:lpstr>
      <vt:lpstr>What does effective feedback mean to you?  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Ambulatory Teaching Workshop</dc:title>
  <dc:subject/>
  <dc:creator>Greg Zhang</dc:creator>
  <cp:lastModifiedBy>Greg Zhang</cp:lastModifiedBy>
  <cp:revision>2</cp:revision>
  <dcterms:created xsi:type="dcterms:W3CDTF">2022-11-02T12:52:25Z</dcterms:created>
  <dcterms:modified xsi:type="dcterms:W3CDTF">2022-11-03T01:41:56Z</dcterms:modified>
</cp:coreProperties>
</file>