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64" r:id="rId2"/>
    <p:sldId id="262" r:id="rId3"/>
    <p:sldId id="273" r:id="rId4"/>
    <p:sldId id="304" r:id="rId5"/>
    <p:sldId id="281" r:id="rId6"/>
    <p:sldId id="30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306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7" r:id="rId27"/>
    <p:sldId id="272" r:id="rId28"/>
    <p:sldId id="285" r:id="rId29"/>
    <p:sldId id="263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8"/>
    <p:restoredTop sz="94534"/>
  </p:normalViewPr>
  <p:slideViewPr>
    <p:cSldViewPr snapToGrid="0" snapToObjects="1">
      <p:cViewPr varScale="1">
        <p:scale>
          <a:sx n="85" d="100"/>
          <a:sy n="85" d="100"/>
        </p:scale>
        <p:origin x="90" y="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600" dirty="0"/>
              <a:t>Overall</a:t>
            </a:r>
            <a:r>
              <a:rPr lang="en-US" sz="1600" baseline="0" dirty="0"/>
              <a:t> Assessment of Course</a:t>
            </a:r>
            <a:endParaRPr lang="en-US" sz="1600" dirty="0"/>
          </a:p>
        </c:rich>
      </c:tx>
      <c:layout>
        <c:manualLayout>
          <c:xMode val="edge"/>
          <c:yMode val="edge"/>
          <c:x val="0.20982534185015481"/>
          <c:y val="2.610935642222604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Found</a:t>
                    </a:r>
                    <a:r>
                      <a:rPr lang="en-US" baseline="0"/>
                      <a:t> Own</a:t>
                    </a:r>
                  </a:p>
                  <a:p>
                    <a:r>
                      <a:rPr lang="en-US" baseline="0"/>
                      <a:t>n = 167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87-4597-88EA-C61B98FF412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Assigned </a:t>
                    </a:r>
                  </a:p>
                  <a:p>
                    <a:r>
                      <a:rPr lang="en-US" dirty="0"/>
                      <a:t>n = 418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87-4597-88EA-C61B98FF412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987-4597-88EA-C61B98FF412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Found Own</a:t>
                    </a:r>
                  </a:p>
                  <a:p>
                    <a:r>
                      <a:rPr lang="en-US" dirty="0"/>
                      <a:t>N = 173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87-4597-88EA-C61B98FF412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Assigned </a:t>
                    </a:r>
                  </a:p>
                  <a:p>
                    <a:r>
                      <a:rPr lang="en-US" dirty="0"/>
                      <a:t>N = 840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987-4597-88EA-C61B98FF41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Sheet1!$B$1:$F$1</c:f>
              <c:numCache>
                <c:formatCode>General</c:formatCode>
                <c:ptCount val="5"/>
                <c:pt idx="0">
                  <c:v>4.47</c:v>
                </c:pt>
                <c:pt idx="1">
                  <c:v>4.43</c:v>
                </c:pt>
                <c:pt idx="2">
                  <c:v>0</c:v>
                </c:pt>
                <c:pt idx="3">
                  <c:v>4.6500000000000004</c:v>
                </c:pt>
                <c:pt idx="4">
                  <c:v>4.46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87-4597-88EA-C61B98FF412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566916712"/>
        <c:axId val="566915072"/>
      </c:barChart>
      <c:catAx>
        <c:axId val="56691671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dirty="0"/>
                  <a:t>primary</a:t>
                </a:r>
                <a:r>
                  <a:rPr lang="en-US" sz="1000" baseline="0" dirty="0"/>
                  <a:t> care (1A)                Specialty (1B + 2)</a:t>
                </a:r>
                <a:endParaRPr lang="en-US" sz="1000" dirty="0"/>
              </a:p>
            </c:rich>
          </c:tx>
          <c:layout>
            <c:manualLayout>
              <c:xMode val="edge"/>
              <c:yMode val="edge"/>
              <c:x val="0.12973640793178073"/>
              <c:y val="0.875178327215004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out"/>
        <c:minorTickMark val="none"/>
        <c:tickLblPos val="nextTo"/>
        <c:crossAx val="566915072"/>
        <c:crosses val="autoZero"/>
        <c:auto val="0"/>
        <c:lblAlgn val="ctr"/>
        <c:lblOffset val="100"/>
        <c:noMultiLvlLbl val="0"/>
      </c:catAx>
      <c:valAx>
        <c:axId val="56691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916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baseline="0" dirty="0"/>
              <a:t>                       </a:t>
            </a:r>
            <a:r>
              <a:rPr lang="en-US" dirty="0"/>
              <a:t>               </a:t>
            </a:r>
            <a:r>
              <a:rPr lang="en-US" sz="1200" dirty="0"/>
              <a:t>Opportunity to </a:t>
            </a:r>
          </a:p>
          <a:p>
            <a:pPr>
              <a:defRPr/>
            </a:pPr>
            <a:r>
              <a:rPr lang="en-US" sz="1200" dirty="0"/>
              <a:t>Practice Physicals</a:t>
            </a:r>
            <a:r>
              <a:rPr lang="en-US" sz="1200" baseline="0" dirty="0"/>
              <a:t>       </a:t>
            </a:r>
            <a:r>
              <a:rPr lang="en-US" sz="1200" dirty="0"/>
              <a:t>Practice</a:t>
            </a:r>
            <a:r>
              <a:rPr lang="en-US" sz="1200" baseline="0" dirty="0"/>
              <a:t> presenting</a:t>
            </a:r>
            <a:endParaRPr lang="en-US" sz="1200" dirty="0"/>
          </a:p>
          <a:p>
            <a:pPr>
              <a:defRPr/>
            </a:pPr>
            <a:r>
              <a:rPr lang="en-US" sz="1200" dirty="0"/>
              <a:t>         </a:t>
            </a:r>
            <a:r>
              <a:rPr lang="en-US" dirty="0"/>
              <a:t>                         </a:t>
            </a:r>
          </a:p>
        </c:rich>
      </c:tx>
      <c:layout>
        <c:manualLayout>
          <c:xMode val="edge"/>
          <c:yMode val="edge"/>
          <c:x val="0.11360173027034919"/>
          <c:y val="0.100057885374692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5293033498742432E-2"/>
          <c:y val="0.37925482204931943"/>
          <c:w val="0.88247035500824322"/>
          <c:h val="0.5126368304299223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Found</a:t>
                    </a:r>
                    <a:r>
                      <a:rPr lang="en-US" baseline="0"/>
                      <a:t> Own</a:t>
                    </a:r>
                  </a:p>
                  <a:p>
                    <a:r>
                      <a:rPr lang="en-US" baseline="0"/>
                      <a:t>n = 166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CE-4EEF-BC84-4A1BA10188F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Assigned</a:t>
                    </a:r>
                  </a:p>
                  <a:p>
                    <a:r>
                      <a:rPr lang="en-US"/>
                      <a:t>n = 411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CE-4EEF-BC84-4A1BA10188F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CE-4EEF-BC84-4A1BA10188F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Found Own</a:t>
                    </a:r>
                  </a:p>
                  <a:p>
                    <a:r>
                      <a:rPr lang="en-US"/>
                      <a:t>n = 160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CE-4EEF-BC84-4A1BA10188F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Assigned </a:t>
                    </a:r>
                  </a:p>
                  <a:p>
                    <a:r>
                      <a:rPr lang="en-US"/>
                      <a:t>n = 815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CE-4EEF-BC84-4A1BA10188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Sheet1!$B$1:$F$1</c:f>
              <c:numCache>
                <c:formatCode>General</c:formatCode>
                <c:ptCount val="5"/>
                <c:pt idx="0">
                  <c:v>3.7</c:v>
                </c:pt>
                <c:pt idx="1">
                  <c:v>3.21</c:v>
                </c:pt>
                <c:pt idx="2">
                  <c:v>0</c:v>
                </c:pt>
                <c:pt idx="3">
                  <c:v>3.66</c:v>
                </c:pt>
                <c:pt idx="4">
                  <c:v>3.27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CE-4EEF-BC84-4A1BA10188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566916712"/>
        <c:axId val="566915072"/>
      </c:barChart>
      <c:catAx>
        <c:axId val="56691671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/>
                  <a:t>Only assessed on  1B and 2 ( Specialty)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72268663850691006"/>
              <c:y val="0.913209552369141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out"/>
        <c:minorTickMark val="none"/>
        <c:tickLblPos val="nextTo"/>
        <c:crossAx val="566915072"/>
        <c:crosses val="autoZero"/>
        <c:auto val="0"/>
        <c:lblAlgn val="ctr"/>
        <c:lblOffset val="100"/>
        <c:noMultiLvlLbl val="0"/>
      </c:catAx>
      <c:valAx>
        <c:axId val="566915072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9167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200" dirty="0"/>
              <a:t>Opportunity to </a:t>
            </a:r>
          </a:p>
          <a:p>
            <a:pPr>
              <a:defRPr/>
            </a:pPr>
            <a:r>
              <a:rPr lang="en-US" sz="1200" dirty="0"/>
              <a:t>Work on</a:t>
            </a:r>
            <a:r>
              <a:rPr lang="en-US" sz="1200" baseline="0" dirty="0"/>
              <a:t> Creating </a:t>
            </a:r>
          </a:p>
          <a:p>
            <a:pPr>
              <a:defRPr/>
            </a:pPr>
            <a:r>
              <a:rPr lang="en-US" sz="1200" baseline="0" dirty="0"/>
              <a:t>a Differential</a:t>
            </a:r>
            <a:r>
              <a:rPr lang="en-US" sz="1200" dirty="0"/>
              <a:t>  </a:t>
            </a:r>
            <a:r>
              <a:rPr lang="en-US" dirty="0"/>
              <a:t>            </a:t>
            </a:r>
          </a:p>
        </c:rich>
      </c:tx>
      <c:layout>
        <c:manualLayout>
          <c:xMode val="edge"/>
          <c:yMode val="edge"/>
          <c:x val="4.7646755357819058E-2"/>
          <c:y val="1.40436453520195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0373213447173547E-2"/>
          <c:y val="0.38608632751227684"/>
          <c:w val="0.88273790985623668"/>
          <c:h val="0.5795250188093170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Found Own</a:t>
                    </a:r>
                  </a:p>
                  <a:p>
                    <a:r>
                      <a:rPr lang="en-US"/>
                      <a:t>n = 65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86-488A-95F8-65FB4C624E0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Assigned </a:t>
                    </a:r>
                  </a:p>
                  <a:p>
                    <a:r>
                      <a:rPr lang="en-US"/>
                      <a:t>n = 325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86-488A-95F8-65FB4C624E0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86-488A-95F8-65FB4C624E0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Found Own</a:t>
                    </a:r>
                  </a:p>
                  <a:p>
                    <a:r>
                      <a:rPr lang="en-US"/>
                      <a:t>n = 160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86-488A-95F8-65FB4C624E0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Assigned </a:t>
                    </a:r>
                  </a:p>
                  <a:p>
                    <a:r>
                      <a:rPr lang="en-US"/>
                      <a:t>n = 815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A86-488A-95F8-65FB4C624E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Sheet1!$B$1:$F$1</c:f>
              <c:numCache>
                <c:formatCode>General</c:formatCode>
                <c:ptCount val="5"/>
                <c:pt idx="0">
                  <c:v>3.89</c:v>
                </c:pt>
                <c:pt idx="1">
                  <c:v>3.42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A86-488A-95F8-65FB4C624E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566916712"/>
        <c:axId val="566915072"/>
      </c:barChart>
      <c:catAx>
        <c:axId val="566916712"/>
        <c:scaling>
          <c:orientation val="minMax"/>
        </c:scaling>
        <c:delete val="1"/>
        <c:axPos val="b"/>
        <c:majorTickMark val="out"/>
        <c:minorTickMark val="none"/>
        <c:tickLblPos val="nextTo"/>
        <c:crossAx val="566915072"/>
        <c:crosses val="autoZero"/>
        <c:auto val="0"/>
        <c:lblAlgn val="ctr"/>
        <c:lblOffset val="100"/>
        <c:noMultiLvlLbl val="0"/>
      </c:catAx>
      <c:valAx>
        <c:axId val="566915072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9167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Overall Quality of Main</a:t>
            </a:r>
            <a:r>
              <a:rPr lang="en-US" baseline="0"/>
              <a:t> </a:t>
            </a:r>
            <a:r>
              <a:rPr lang="en-US"/>
              <a:t>Preceptor</a:t>
            </a:r>
          </a:p>
        </c:rich>
      </c:tx>
      <c:layout>
        <c:manualLayout>
          <c:xMode val="edge"/>
          <c:yMode val="edge"/>
          <c:x val="0.1761111111111111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Found</a:t>
                    </a:r>
                    <a:r>
                      <a:rPr lang="en-US" baseline="0"/>
                      <a:t> Own</a:t>
                    </a:r>
                  </a:p>
                  <a:p>
                    <a:r>
                      <a:rPr lang="en-US" baseline="0"/>
                      <a:t>n = 166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E7-425E-A939-ECBF3543745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Assigned</a:t>
                    </a:r>
                  </a:p>
                  <a:p>
                    <a:r>
                      <a:rPr lang="en-US"/>
                      <a:t>n = 412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E7-425E-A939-ECBF3543745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E7-425E-A939-ECBF3543745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Found Own</a:t>
                    </a:r>
                  </a:p>
                  <a:p>
                    <a:r>
                      <a:rPr lang="en-US"/>
                      <a:t>n = 171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E7-425E-A939-ECBF3543745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Assigned </a:t>
                    </a:r>
                  </a:p>
                  <a:p>
                    <a:r>
                      <a:rPr lang="en-US"/>
                      <a:t>n = 829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E7-425E-A939-ECBF354374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Sheet1!$B$1:$F$1</c:f>
              <c:numCache>
                <c:formatCode>General</c:formatCode>
                <c:ptCount val="5"/>
                <c:pt idx="0">
                  <c:v>4.7300000000000004</c:v>
                </c:pt>
                <c:pt idx="1">
                  <c:v>4.67</c:v>
                </c:pt>
                <c:pt idx="2">
                  <c:v>0</c:v>
                </c:pt>
                <c:pt idx="3">
                  <c:v>4.7699999999999996</c:v>
                </c:pt>
                <c:pt idx="4">
                  <c:v>4.57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BE7-425E-A939-ECBF354374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566916712"/>
        <c:axId val="566915072"/>
      </c:barChart>
      <c:catAx>
        <c:axId val="56691671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primary</a:t>
                </a:r>
                <a:r>
                  <a:rPr lang="en-US" baseline="0" dirty="0"/>
                  <a:t> care                                                Specialty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4385301837270342"/>
              <c:y val="0.884328521434820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out"/>
        <c:minorTickMark val="none"/>
        <c:tickLblPos val="nextTo"/>
        <c:crossAx val="566915072"/>
        <c:crosses val="autoZero"/>
        <c:auto val="0"/>
        <c:lblAlgn val="ctr"/>
        <c:lblOffset val="100"/>
        <c:noMultiLvlLbl val="0"/>
      </c:catAx>
      <c:valAx>
        <c:axId val="566915072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916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200" dirty="0"/>
              <a:t>Did Course </a:t>
            </a:r>
            <a:r>
              <a:rPr lang="en-US" sz="1200" baseline="0" dirty="0"/>
              <a:t>Impact Your Morale</a:t>
            </a:r>
          </a:p>
          <a:p>
            <a:pPr>
              <a:defRPr/>
            </a:pPr>
            <a:endParaRPr lang="en-US" sz="1200" dirty="0"/>
          </a:p>
        </c:rich>
      </c:tx>
      <c:layout>
        <c:manualLayout>
          <c:xMode val="edge"/>
          <c:yMode val="edge"/>
          <c:x val="0.12212002692106301"/>
          <c:y val="4.045244785502273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Found</a:t>
                    </a:r>
                    <a:r>
                      <a:rPr lang="en-US" baseline="0"/>
                      <a:t> Own</a:t>
                    </a:r>
                  </a:p>
                  <a:p>
                    <a:r>
                      <a:rPr lang="en-US" baseline="0"/>
                      <a:t>n = 167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A9-4F93-B70B-A7063755E76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Assigned</a:t>
                    </a:r>
                  </a:p>
                  <a:p>
                    <a:r>
                      <a:rPr lang="en-US"/>
                      <a:t>n = 418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A9-4F93-B70B-A7063755E76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A9-4F93-B70B-A7063755E76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Found Own</a:t>
                    </a:r>
                  </a:p>
                  <a:p>
                    <a:r>
                      <a:rPr lang="en-US"/>
                      <a:t>n = 173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A9-4F93-B70B-A7063755E76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Assigned </a:t>
                    </a:r>
                  </a:p>
                  <a:p>
                    <a:r>
                      <a:rPr lang="en-US"/>
                      <a:t>n =</a:t>
                    </a:r>
                    <a:r>
                      <a:rPr lang="en-US" baseline="0"/>
                      <a:t> 837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BA9-4F93-B70B-A7063755E7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Sheet1!$B$1:$F$1</c:f>
              <c:numCache>
                <c:formatCode>General</c:formatCode>
                <c:ptCount val="5"/>
                <c:pt idx="0">
                  <c:v>4.57</c:v>
                </c:pt>
                <c:pt idx="1">
                  <c:v>4.5</c:v>
                </c:pt>
                <c:pt idx="2">
                  <c:v>0</c:v>
                </c:pt>
                <c:pt idx="3">
                  <c:v>4.6900000000000004</c:v>
                </c:pt>
                <c:pt idx="4">
                  <c:v>4.5199999999999996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BA9-4F93-B70B-A7063755E7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566916712"/>
        <c:axId val="566915072"/>
      </c:barChart>
      <c:catAx>
        <c:axId val="56691671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primary</a:t>
                </a:r>
                <a:r>
                  <a:rPr lang="en-US" baseline="0" dirty="0"/>
                  <a:t> care                                    Specialty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3147346638568433"/>
              <c:y val="0.898517431044381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out"/>
        <c:minorTickMark val="none"/>
        <c:tickLblPos val="nextTo"/>
        <c:crossAx val="566915072"/>
        <c:crosses val="autoZero"/>
        <c:auto val="0"/>
        <c:lblAlgn val="ctr"/>
        <c:lblOffset val="100"/>
        <c:noMultiLvlLbl val="0"/>
      </c:catAx>
      <c:valAx>
        <c:axId val="56691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916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Did Course </a:t>
            </a:r>
            <a:r>
              <a:rPr lang="en-US" baseline="0" dirty="0"/>
              <a:t>Impact Your Interest in a Primary Care Career </a:t>
            </a:r>
            <a:endParaRPr lang="en-US" dirty="0"/>
          </a:p>
        </c:rich>
      </c:tx>
      <c:layout>
        <c:manualLayout>
          <c:xMode val="edge"/>
          <c:yMode val="edge"/>
          <c:x val="0.16306716689414513"/>
          <c:y val="1.81881893850394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147491619538464"/>
          <c:y val="0.28598895029820154"/>
          <c:w val="0.89852508380461538"/>
          <c:h val="0.5990957407874162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Found</a:t>
                    </a:r>
                    <a:r>
                      <a:rPr lang="en-US" baseline="0"/>
                      <a:t> Own</a:t>
                    </a:r>
                  </a:p>
                  <a:p>
                    <a:r>
                      <a:rPr lang="en-US" baseline="0"/>
                      <a:t>n = 164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9B-47BC-81B2-E459D905B31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Assigned</a:t>
                    </a:r>
                  </a:p>
                  <a:p>
                    <a:r>
                      <a:rPr lang="en-US"/>
                      <a:t>n = 409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9B-47BC-81B2-E459D905B31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99B-47BC-81B2-E459D905B31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Found Own</a:t>
                    </a:r>
                  </a:p>
                  <a:p>
                    <a:r>
                      <a:rPr lang="en-US"/>
                      <a:t>n = 151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99B-47BC-81B2-E459D905B31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Assigned </a:t>
                    </a:r>
                  </a:p>
                  <a:p>
                    <a:r>
                      <a:rPr lang="en-US"/>
                      <a:t>n =</a:t>
                    </a:r>
                    <a:r>
                      <a:rPr lang="en-US" baseline="0"/>
                      <a:t> 749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99B-47BC-81B2-E459D905B3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Sheet1!$B$1:$F$1</c:f>
              <c:numCache>
                <c:formatCode>General</c:formatCode>
                <c:ptCount val="5"/>
                <c:pt idx="0">
                  <c:v>3.58</c:v>
                </c:pt>
                <c:pt idx="1">
                  <c:v>3.58</c:v>
                </c:pt>
                <c:pt idx="2">
                  <c:v>0</c:v>
                </c:pt>
                <c:pt idx="3">
                  <c:v>3.13</c:v>
                </c:pt>
                <c:pt idx="4">
                  <c:v>3.17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99B-47BC-81B2-E459D905B3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566916712"/>
        <c:axId val="566915072"/>
      </c:barChart>
      <c:catAx>
        <c:axId val="56691671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primary</a:t>
                </a:r>
                <a:r>
                  <a:rPr lang="en-US" baseline="0" dirty="0"/>
                  <a:t> care                                  Specialty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4988113094233366"/>
              <c:y val="0.922379376255256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out"/>
        <c:minorTickMark val="none"/>
        <c:tickLblPos val="nextTo"/>
        <c:crossAx val="566915072"/>
        <c:crosses val="autoZero"/>
        <c:auto val="0"/>
        <c:lblAlgn val="ctr"/>
        <c:lblOffset val="100"/>
        <c:noMultiLvlLbl val="0"/>
      </c:catAx>
      <c:valAx>
        <c:axId val="566915072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916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Did Course </a:t>
            </a:r>
            <a:r>
              <a:rPr lang="en-US" baseline="0"/>
              <a:t>Impact Your Interest in a Specialty Career </a:t>
            </a:r>
            <a:endParaRPr lang="en-US"/>
          </a:p>
        </c:rich>
      </c:tx>
      <c:layout>
        <c:manualLayout>
          <c:xMode val="edge"/>
          <c:yMode val="edge"/>
          <c:x val="0.1594444444444444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488467088964438E-2"/>
          <c:y val="0.32304596016611481"/>
          <c:w val="0.89089831933452945"/>
          <c:h val="0.572711979669995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Found</a:t>
                    </a:r>
                    <a:r>
                      <a:rPr lang="en-US" baseline="0"/>
                      <a:t> Own</a:t>
                    </a:r>
                  </a:p>
                  <a:p>
                    <a:r>
                      <a:rPr lang="en-US" baseline="0"/>
                      <a:t>n = 38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55-4F87-A269-60087C7C103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Assigned</a:t>
                    </a:r>
                  </a:p>
                  <a:p>
                    <a:r>
                      <a:rPr lang="en-US"/>
                      <a:t>n = 78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55-4F87-A269-60087C7C103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55-4F87-A269-60087C7C103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Found Own</a:t>
                    </a:r>
                  </a:p>
                  <a:p>
                    <a:r>
                      <a:rPr lang="en-US"/>
                      <a:t>n = 159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55-4F87-A269-60087C7C103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Assigned </a:t>
                    </a:r>
                  </a:p>
                  <a:p>
                    <a:r>
                      <a:rPr lang="en-US"/>
                      <a:t>n = 800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55-4F87-A269-60087C7C10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Sheet1!$B$1:$F$1</c:f>
              <c:numCache>
                <c:formatCode>General</c:formatCode>
                <c:ptCount val="5"/>
                <c:pt idx="0">
                  <c:v>3.87</c:v>
                </c:pt>
                <c:pt idx="1">
                  <c:v>3.6</c:v>
                </c:pt>
                <c:pt idx="2">
                  <c:v>0</c:v>
                </c:pt>
                <c:pt idx="3">
                  <c:v>4.43</c:v>
                </c:pt>
                <c:pt idx="4">
                  <c:v>4.16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255-4F87-A269-60087C7C10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566916712"/>
        <c:axId val="566915072"/>
      </c:barChart>
      <c:catAx>
        <c:axId val="56691671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primary</a:t>
                </a:r>
                <a:r>
                  <a:rPr lang="en-US" baseline="0" dirty="0"/>
                  <a:t> care                                         Specialty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5570806753030481"/>
              <c:y val="0.907363580696555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out"/>
        <c:minorTickMark val="none"/>
        <c:tickLblPos val="nextTo"/>
        <c:crossAx val="566915072"/>
        <c:crosses val="autoZero"/>
        <c:auto val="0"/>
        <c:lblAlgn val="ctr"/>
        <c:lblOffset val="100"/>
        <c:noMultiLvlLbl val="0"/>
      </c:catAx>
      <c:valAx>
        <c:axId val="566915072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91671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600" dirty="0"/>
              <a:t>Main Preceptor's</a:t>
            </a:r>
            <a:r>
              <a:rPr lang="en-US" sz="1600" baseline="0" dirty="0"/>
              <a:t> Interest and Enthusiasm for Teach</a:t>
            </a:r>
            <a:r>
              <a:rPr lang="en-US" sz="1400" baseline="0" dirty="0"/>
              <a:t>ing </a:t>
            </a:r>
            <a:endParaRPr lang="en-US" sz="1400" dirty="0"/>
          </a:p>
        </c:rich>
      </c:tx>
      <c:layout>
        <c:manualLayout>
          <c:xMode val="edge"/>
          <c:yMode val="edge"/>
          <c:x val="0.2066666666666666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Found</a:t>
                    </a:r>
                    <a:r>
                      <a:rPr lang="en-US" baseline="0"/>
                      <a:t> Own</a:t>
                    </a:r>
                  </a:p>
                  <a:p>
                    <a:r>
                      <a:rPr lang="en-US" baseline="0"/>
                      <a:t>n = 167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88-4B5A-808C-CFF396B19B8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Assigned</a:t>
                    </a:r>
                  </a:p>
                  <a:p>
                    <a:r>
                      <a:rPr lang="en-US"/>
                      <a:t>n = 414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88-4B5A-808C-CFF396B19B8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A88-4B5A-808C-CFF396B19B8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Found Own</a:t>
                    </a:r>
                  </a:p>
                  <a:p>
                    <a:r>
                      <a:rPr lang="en-US"/>
                      <a:t>n = 172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88-4B5A-808C-CFF396B19B8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Assigned </a:t>
                    </a:r>
                  </a:p>
                  <a:p>
                    <a:r>
                      <a:rPr lang="en-US"/>
                      <a:t>n = 828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A88-4B5A-808C-CFF396B19B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Sheet1!$B$1:$F$1</c:f>
              <c:numCache>
                <c:formatCode>General</c:formatCode>
                <c:ptCount val="5"/>
                <c:pt idx="0">
                  <c:v>4.7699999999999996</c:v>
                </c:pt>
                <c:pt idx="1">
                  <c:v>4.7</c:v>
                </c:pt>
                <c:pt idx="2">
                  <c:v>0</c:v>
                </c:pt>
                <c:pt idx="3">
                  <c:v>4.6900000000000004</c:v>
                </c:pt>
                <c:pt idx="4">
                  <c:v>4.57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A88-4B5A-808C-CFF396B19B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566916712"/>
        <c:axId val="566915072"/>
      </c:barChart>
      <c:catAx>
        <c:axId val="56691671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primary</a:t>
                </a:r>
                <a:r>
                  <a:rPr lang="en-US" baseline="0" dirty="0"/>
                  <a:t> care                                                 Specialty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4385301837270342"/>
              <c:y val="0.884328521434820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out"/>
        <c:minorTickMark val="none"/>
        <c:tickLblPos val="nextTo"/>
        <c:crossAx val="566915072"/>
        <c:crosses val="autoZero"/>
        <c:auto val="0"/>
        <c:lblAlgn val="ctr"/>
        <c:lblOffset val="100"/>
        <c:noMultiLvlLbl val="0"/>
      </c:catAx>
      <c:valAx>
        <c:axId val="566915072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916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Main Preceptor's</a:t>
            </a:r>
            <a:r>
              <a:rPr lang="en-US" baseline="0"/>
              <a:t> Direction and Feedback </a:t>
            </a:r>
            <a:endParaRPr lang="en-US"/>
          </a:p>
        </c:rich>
      </c:tx>
      <c:layout>
        <c:manualLayout>
          <c:xMode val="edge"/>
          <c:yMode val="edge"/>
          <c:x val="0.2094444444444444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Found</a:t>
                    </a:r>
                    <a:r>
                      <a:rPr lang="en-US" baseline="0"/>
                      <a:t> Own</a:t>
                    </a:r>
                  </a:p>
                  <a:p>
                    <a:r>
                      <a:rPr lang="en-US" baseline="0"/>
                      <a:t>n = 166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2E-40AF-B2EA-337488A809E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Assigned</a:t>
                    </a:r>
                  </a:p>
                  <a:p>
                    <a:r>
                      <a:rPr lang="en-US"/>
                      <a:t>n = 411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2E-40AF-B2EA-337488A809E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2E-40AF-B2EA-337488A809E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Found Own</a:t>
                    </a:r>
                  </a:p>
                  <a:p>
                    <a:r>
                      <a:rPr lang="en-US"/>
                      <a:t>n = 171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2E-40AF-B2EA-337488A809E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Assigned </a:t>
                    </a:r>
                  </a:p>
                  <a:p>
                    <a:r>
                      <a:rPr lang="en-US"/>
                      <a:t>n = 828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E2E-40AF-B2EA-337488A809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Sheet1!$B$1:$F$1</c:f>
              <c:numCache>
                <c:formatCode>General</c:formatCode>
                <c:ptCount val="5"/>
                <c:pt idx="0">
                  <c:v>4.57</c:v>
                </c:pt>
                <c:pt idx="1">
                  <c:v>4.47</c:v>
                </c:pt>
                <c:pt idx="2">
                  <c:v>0</c:v>
                </c:pt>
                <c:pt idx="3">
                  <c:v>4.59</c:v>
                </c:pt>
                <c:pt idx="4">
                  <c:v>4.3899999999999997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E2E-40AF-B2EA-337488A809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566916712"/>
        <c:axId val="566915072"/>
      </c:barChart>
      <c:catAx>
        <c:axId val="56691671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primary</a:t>
                </a:r>
                <a:r>
                  <a:rPr lang="en-US" baseline="0" dirty="0"/>
                  <a:t> care                                                  Specialty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4385301837270342"/>
              <c:y val="0.884328521434820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out"/>
        <c:minorTickMark val="none"/>
        <c:tickLblPos val="nextTo"/>
        <c:crossAx val="566915072"/>
        <c:crosses val="autoZero"/>
        <c:auto val="0"/>
        <c:lblAlgn val="ctr"/>
        <c:lblOffset val="100"/>
        <c:noMultiLvlLbl val="0"/>
      </c:catAx>
      <c:valAx>
        <c:axId val="566915072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916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Main Preceptor's</a:t>
            </a:r>
            <a:r>
              <a:rPr lang="en-US" baseline="0"/>
              <a:t> Role Modeling </a:t>
            </a:r>
            <a:endParaRPr lang="en-US"/>
          </a:p>
        </c:rich>
      </c:tx>
      <c:layout>
        <c:manualLayout>
          <c:xMode val="edge"/>
          <c:yMode val="edge"/>
          <c:x val="0.2094444444444444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Found</a:t>
                    </a:r>
                    <a:r>
                      <a:rPr lang="en-US" baseline="0"/>
                      <a:t> Own</a:t>
                    </a:r>
                  </a:p>
                  <a:p>
                    <a:r>
                      <a:rPr lang="en-US" baseline="0"/>
                      <a:t>n = 166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FA-4D5D-8956-6FDA0B54783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Assigned</a:t>
                    </a:r>
                  </a:p>
                  <a:p>
                    <a:r>
                      <a:rPr lang="en-US"/>
                      <a:t>n = 414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FA-4D5D-8956-6FDA0B54783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FA-4D5D-8956-6FDA0B54783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Found Own</a:t>
                    </a:r>
                  </a:p>
                  <a:p>
                    <a:r>
                      <a:rPr lang="en-US"/>
                      <a:t>n = 171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FA-4D5D-8956-6FDA0B54783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Assigned </a:t>
                    </a:r>
                  </a:p>
                  <a:p>
                    <a:r>
                      <a:rPr lang="en-US"/>
                      <a:t>n = 826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0FA-4D5D-8956-6FDA0B5478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Sheet1!$B$1:$F$1</c:f>
              <c:numCache>
                <c:formatCode>General</c:formatCode>
                <c:ptCount val="5"/>
                <c:pt idx="0">
                  <c:v>4.72</c:v>
                </c:pt>
                <c:pt idx="1">
                  <c:v>4.5999999999999996</c:v>
                </c:pt>
                <c:pt idx="2">
                  <c:v>0</c:v>
                </c:pt>
                <c:pt idx="3">
                  <c:v>4.7</c:v>
                </c:pt>
                <c:pt idx="4">
                  <c:v>4.58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FA-4D5D-8956-6FDA0B54783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566916712"/>
        <c:axId val="566915072"/>
      </c:barChart>
      <c:catAx>
        <c:axId val="56691671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primary</a:t>
                </a:r>
                <a:r>
                  <a:rPr lang="en-US" baseline="0" dirty="0"/>
                  <a:t> care                                                  Specialty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4385301837270342"/>
              <c:y val="0.884328521434820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out"/>
        <c:minorTickMark val="none"/>
        <c:tickLblPos val="nextTo"/>
        <c:crossAx val="566915072"/>
        <c:crosses val="autoZero"/>
        <c:auto val="0"/>
        <c:lblAlgn val="ctr"/>
        <c:lblOffset val="100"/>
        <c:noMultiLvlLbl val="0"/>
      </c:catAx>
      <c:valAx>
        <c:axId val="566915072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916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Amount of</a:t>
            </a:r>
            <a:r>
              <a:rPr lang="en-US" baseline="0"/>
              <a:t> Time </a:t>
            </a:r>
            <a:r>
              <a:rPr lang="en-US"/>
              <a:t>Preceptor Spent with Me</a:t>
            </a:r>
            <a:r>
              <a:rPr lang="en-US" baseline="0"/>
              <a:t> </a:t>
            </a:r>
            <a:endParaRPr lang="en-US"/>
          </a:p>
        </c:rich>
      </c:tx>
      <c:layout>
        <c:manualLayout>
          <c:xMode val="edge"/>
          <c:yMode val="edge"/>
          <c:x val="0.1761111111111111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Found</a:t>
                    </a:r>
                    <a:r>
                      <a:rPr lang="en-US" baseline="0"/>
                      <a:t> Own</a:t>
                    </a:r>
                  </a:p>
                  <a:p>
                    <a:r>
                      <a:rPr lang="en-US" baseline="0"/>
                      <a:t>n = 167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06-47D2-B0E6-528D97EFD49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Assigned</a:t>
                    </a:r>
                  </a:p>
                  <a:p>
                    <a:r>
                      <a:rPr lang="en-US"/>
                      <a:t>n = 412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06-47D2-B0E6-528D97EFD49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A06-47D2-B0E6-528D97EFD49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Found Own</a:t>
                    </a:r>
                  </a:p>
                  <a:p>
                    <a:r>
                      <a:rPr lang="en-US"/>
                      <a:t>n = 171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06-47D2-B0E6-528D97EFD49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Assigned </a:t>
                    </a:r>
                  </a:p>
                  <a:p>
                    <a:r>
                      <a:rPr lang="en-US"/>
                      <a:t>n = 820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A06-47D2-B0E6-528D97EFD4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Sheet1!$B$1:$F$1</c:f>
              <c:numCache>
                <c:formatCode>General</c:formatCode>
                <c:ptCount val="5"/>
                <c:pt idx="0">
                  <c:v>4.5999999999999996</c:v>
                </c:pt>
                <c:pt idx="1">
                  <c:v>4.6399999999999997</c:v>
                </c:pt>
                <c:pt idx="2">
                  <c:v>0</c:v>
                </c:pt>
                <c:pt idx="3">
                  <c:v>4.57</c:v>
                </c:pt>
                <c:pt idx="4">
                  <c:v>4.1900000000000004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A06-47D2-B0E6-528D97EFD4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566916712"/>
        <c:axId val="566915072"/>
      </c:barChart>
      <c:catAx>
        <c:axId val="56691671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primary</a:t>
                </a:r>
                <a:r>
                  <a:rPr lang="en-US" baseline="0" dirty="0"/>
                  <a:t> care                                                     Specialty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4385301837270342"/>
              <c:y val="0.884328521434820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out"/>
        <c:minorTickMark val="none"/>
        <c:tickLblPos val="nextTo"/>
        <c:crossAx val="566915072"/>
        <c:crosses val="autoZero"/>
        <c:auto val="0"/>
        <c:lblAlgn val="ctr"/>
        <c:lblOffset val="100"/>
        <c:noMultiLvlLbl val="0"/>
      </c:catAx>
      <c:valAx>
        <c:axId val="566915072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916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Opportunity to Practice Interview</a:t>
            </a:r>
            <a:r>
              <a:rPr lang="en-US" baseline="0"/>
              <a:t> and Communication Skills</a:t>
            </a:r>
            <a:endParaRPr lang="en-US"/>
          </a:p>
        </c:rich>
      </c:tx>
      <c:layout>
        <c:manualLayout>
          <c:xMode val="edge"/>
          <c:yMode val="edge"/>
          <c:x val="0.1761111111111111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626421697287835E-2"/>
          <c:y val="0.27772521953240931"/>
          <c:w val="0.89774394867308249"/>
          <c:h val="0.565178127745767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Found</a:t>
                    </a:r>
                    <a:r>
                      <a:rPr lang="en-US" baseline="0"/>
                      <a:t> Own</a:t>
                    </a:r>
                  </a:p>
                  <a:p>
                    <a:r>
                      <a:rPr lang="en-US" baseline="0"/>
                      <a:t>n = 166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1B-41A7-8EA9-6080F6CCE10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Assigned</a:t>
                    </a:r>
                  </a:p>
                  <a:p>
                    <a:r>
                      <a:rPr lang="en-US"/>
                      <a:t>n = 411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1B-41A7-8EA9-6080F6CCE10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51B-41A7-8EA9-6080F6CCE10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Found Own</a:t>
                    </a:r>
                  </a:p>
                  <a:p>
                    <a:r>
                      <a:rPr lang="en-US"/>
                      <a:t>n = 160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1B-41A7-8EA9-6080F6CCE10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Assigned </a:t>
                    </a:r>
                  </a:p>
                  <a:p>
                    <a:r>
                      <a:rPr lang="en-US"/>
                      <a:t>n = 815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51B-41A7-8EA9-6080F6CCE1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Sheet1!$B$1:$F$1</c:f>
              <c:numCache>
                <c:formatCode>General</c:formatCode>
                <c:ptCount val="5"/>
                <c:pt idx="0">
                  <c:v>4.58</c:v>
                </c:pt>
                <c:pt idx="1">
                  <c:v>4.57</c:v>
                </c:pt>
                <c:pt idx="2">
                  <c:v>0</c:v>
                </c:pt>
                <c:pt idx="3">
                  <c:v>3.82</c:v>
                </c:pt>
                <c:pt idx="4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51B-41A7-8EA9-6080F6CCE1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566916712"/>
        <c:axId val="566915072"/>
      </c:barChart>
      <c:catAx>
        <c:axId val="56691671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primary</a:t>
                </a:r>
                <a:r>
                  <a:rPr lang="en-US" baseline="0" dirty="0"/>
                  <a:t> care                                               Specialty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4385301837270342"/>
              <c:y val="0.884328521434820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out"/>
        <c:minorTickMark val="none"/>
        <c:tickLblPos val="nextTo"/>
        <c:crossAx val="566915072"/>
        <c:crosses val="autoZero"/>
        <c:auto val="0"/>
        <c:lblAlgn val="ctr"/>
        <c:lblOffset val="100"/>
        <c:noMultiLvlLbl val="0"/>
      </c:catAx>
      <c:valAx>
        <c:axId val="566915072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916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EA4DB-2DEF-4E1A-A67C-56A2175DE076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5FFF8-E050-4CB5-B905-CA4B4B3C1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00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intro selves and in one sentence describe role with preceptorship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5FFF8-E050-4CB5-B905-CA4B4B3C1A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77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feel like </a:t>
            </a:r>
            <a:r>
              <a:rPr lang="en-US" dirty="0" err="1"/>
              <a:t>Mr</a:t>
            </a:r>
            <a:r>
              <a:rPr lang="en-US" dirty="0"/>
              <a:t> Obvious for even saying this!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5FFF8-E050-4CB5-B905-CA4B4B3C1A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48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that is why we are here – to describe an approach that to the best of our knowledge has never been discussed in the literature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5FFF8-E050-4CB5-B905-CA4B4B3C1A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10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(reading between the lines – I have a lousy lottery # which means I will be spending 2 weeks in the middle of no where Florida and I will gladly put out some effort to avoid that!)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5FFF8-E050-4CB5-B905-CA4B4B3C1A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4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 shift – when things get tight, work that organization/company used to do for gets shifted off of organization and onto users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5FFF8-E050-4CB5-B905-CA4B4B3C1A4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49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06099" y="2106259"/>
            <a:ext cx="6853412" cy="1470025"/>
          </a:xfrm>
        </p:spPr>
        <p:txBody>
          <a:bodyPr>
            <a:normAutofit/>
          </a:bodyPr>
          <a:lstStyle>
            <a:lvl1pPr algn="ctr">
              <a:defRPr sz="38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 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92316" y="4063709"/>
            <a:ext cx="6079746" cy="1752600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b="0" i="1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r>
              <a:rPr lang="en-US" dirty="0"/>
              <a:t>Click to edit Master subtitle style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5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9440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2269609"/>
            <a:ext cx="8229600" cy="3946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795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94DA-70D6-4756-AD64-C6FF63E517DC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9E0C-CE35-4B6A-A983-4E58FB27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2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40601"/>
            <a:ext cx="8229600" cy="1187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66165"/>
            <a:ext cx="8229600" cy="3956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839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ubmed/2533700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Home Sweet Home: Engaging Hometown Physicians to Help with Early Clinical Teaching.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Dan Rubin MD, Jason </a:t>
            </a:r>
            <a:r>
              <a:rPr lang="en-US" dirty="0" err="1"/>
              <a:t>Konopack</a:t>
            </a:r>
            <a:r>
              <a:rPr lang="en-US" dirty="0"/>
              <a:t> MD, MPH</a:t>
            </a:r>
          </a:p>
          <a:p>
            <a:r>
              <a:rPr lang="en-US" dirty="0"/>
              <a:t>Rob Hatch MD, MPH, Christina Albert MS IV, </a:t>
            </a:r>
          </a:p>
          <a:p>
            <a:r>
              <a:rPr lang="en-US" dirty="0"/>
              <a:t>Lou Ann Cooper PhD</a:t>
            </a:r>
          </a:p>
          <a:p>
            <a:r>
              <a:rPr lang="en-US" dirty="0"/>
              <a:t>University of Florida</a:t>
            </a:r>
          </a:p>
          <a:p>
            <a:r>
              <a:rPr lang="en-US" dirty="0"/>
              <a:t>Gainesville, FL</a:t>
            </a:r>
          </a:p>
        </p:txBody>
      </p:sp>
    </p:spTree>
    <p:extLst>
      <p:ext uri="{BB962C8B-B14F-4D97-AF65-F5344CB8AC3E}">
        <p14:creationId xmlns:p14="http://schemas.microsoft.com/office/powerpoint/2010/main" val="1569925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Second year students</a:t>
            </a:r>
          </a:p>
          <a:p>
            <a:pPr lvl="1"/>
            <a:r>
              <a:rPr lang="en-US" dirty="0"/>
              <a:t>Preceptorship 2 (mirrors 1b in structure)</a:t>
            </a:r>
          </a:p>
          <a:p>
            <a:pPr lvl="2"/>
            <a:r>
              <a:rPr lang="en-US" dirty="0"/>
              <a:t>Practice history, physical exam (including skills unique to the specialty), oral presentations, discuss </a:t>
            </a:r>
            <a:r>
              <a:rPr lang="en-US" dirty="0" err="1"/>
              <a:t>DDx</a:t>
            </a:r>
            <a:r>
              <a:rPr lang="en-US" dirty="0"/>
              <a:t>, and begin to practice thinking about intervention</a:t>
            </a:r>
          </a:p>
          <a:p>
            <a:pPr lvl="3"/>
            <a:r>
              <a:rPr lang="en-US" dirty="0"/>
              <a:t>Introduce students to roles they will assume as 3</a:t>
            </a:r>
            <a:r>
              <a:rPr lang="en-US" baseline="30000" dirty="0"/>
              <a:t>rd</a:t>
            </a:r>
            <a:r>
              <a:rPr lang="en-US" dirty="0"/>
              <a:t> years</a:t>
            </a:r>
          </a:p>
          <a:p>
            <a:pPr lvl="3"/>
            <a:r>
              <a:rPr lang="en-US" dirty="0"/>
              <a:t>Basic assignments relevant to this experience</a:t>
            </a:r>
          </a:p>
          <a:p>
            <a:pPr lvl="4"/>
            <a:r>
              <a:rPr lang="en-US" dirty="0"/>
              <a:t>Helps monitor the quality of the experience</a:t>
            </a:r>
          </a:p>
          <a:p>
            <a:pPr lvl="4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440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are students placed?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018" y="2266165"/>
            <a:ext cx="8021782" cy="374670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Resource landscape has changed dramatically</a:t>
            </a:r>
          </a:p>
          <a:p>
            <a:pPr lvl="1"/>
            <a:r>
              <a:rPr lang="en-US" dirty="0"/>
              <a:t>Catastrophic loss of funding for AHEC in Florida</a:t>
            </a:r>
          </a:p>
          <a:p>
            <a:pPr lvl="1"/>
            <a:r>
              <a:rPr lang="en-US" dirty="0"/>
              <a:t>Resources at University/College level limited (cannot make up the difference)</a:t>
            </a:r>
          </a:p>
          <a:p>
            <a:pPr lvl="2"/>
            <a:r>
              <a:rPr lang="en-US" dirty="0"/>
              <a:t>Up to the College to recruit, enroll (much more complicated), and retain preceptors</a:t>
            </a:r>
          </a:p>
          <a:p>
            <a:pPr lvl="2"/>
            <a:r>
              <a:rPr lang="en-US" dirty="0"/>
              <a:t>Loss of ability to help students with most housing and transportation</a:t>
            </a:r>
          </a:p>
          <a:p>
            <a:pPr lvl="2"/>
            <a:r>
              <a:rPr lang="en-US" dirty="0"/>
              <a:t>Loss of the staffing/technical support</a:t>
            </a:r>
          </a:p>
          <a:p>
            <a:pPr lvl="1"/>
            <a:r>
              <a:rPr lang="en-US" dirty="0"/>
              <a:t>Clinical demands on the time of potential preceptors has increased</a:t>
            </a:r>
          </a:p>
          <a:p>
            <a:pPr lvl="1"/>
            <a:r>
              <a:rPr lang="en-US" dirty="0"/>
              <a:t>Preceptors are volunteers (loss of even small “incentives”)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38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do we address these limitations?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How can we find ways to recruit/access as many preceptors as possible?</a:t>
            </a:r>
          </a:p>
          <a:p>
            <a:r>
              <a:rPr lang="en-US" sz="2400" dirty="0"/>
              <a:t>How can we keep students satisfied with the overall process?</a:t>
            </a:r>
          </a:p>
          <a:p>
            <a:r>
              <a:rPr lang="en-US" sz="2400" dirty="0"/>
              <a:t>How can we take advantage of every potential benefit of this Course?</a:t>
            </a:r>
          </a:p>
          <a:p>
            <a:pPr lvl="1"/>
            <a:r>
              <a:rPr lang="en-US" sz="2400" dirty="0"/>
              <a:t>Restorative process for students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196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Placing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944" y="2266165"/>
            <a:ext cx="8141855" cy="379289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We still enlist many of previous preceptors</a:t>
            </a:r>
          </a:p>
          <a:p>
            <a:pPr lvl="1"/>
            <a:r>
              <a:rPr lang="en-US" dirty="0"/>
              <a:t>Natural attrition</a:t>
            </a:r>
          </a:p>
          <a:p>
            <a:r>
              <a:rPr lang="en-US" dirty="0"/>
              <a:t>How do we assign/place students?</a:t>
            </a:r>
          </a:p>
          <a:p>
            <a:pPr lvl="1"/>
            <a:r>
              <a:rPr lang="en-US" dirty="0"/>
              <a:t>Student-directed (outside of the general assignment process)</a:t>
            </a:r>
          </a:p>
          <a:p>
            <a:pPr lvl="2"/>
            <a:r>
              <a:rPr lang="en-US" dirty="0"/>
              <a:t>From a list of previous preceptors that are outside of Gainesville area </a:t>
            </a:r>
            <a:r>
              <a:rPr lang="en-US" b="1" u="sng" dirty="0"/>
              <a:t>and</a:t>
            </a:r>
            <a:r>
              <a:rPr lang="en-US" dirty="0"/>
              <a:t> outside very limited AHEC housing area</a:t>
            </a:r>
          </a:p>
          <a:p>
            <a:pPr lvl="3"/>
            <a:r>
              <a:rPr lang="en-US" dirty="0"/>
              <a:t>Choose from this list in as fair a process as possible and provide own housing/transportation </a:t>
            </a:r>
          </a:p>
          <a:p>
            <a:pPr lvl="2"/>
            <a:r>
              <a:rPr lang="en-US" dirty="0"/>
              <a:t>Set up their own with physicians they have some sort of connection to (i.e. family physician) – still require own housing</a:t>
            </a:r>
          </a:p>
          <a:p>
            <a:pPr lvl="1"/>
            <a:r>
              <a:rPr lang="en-US" dirty="0"/>
              <a:t>Students can attend a lottery (pre-assigned random number)</a:t>
            </a:r>
          </a:p>
          <a:p>
            <a:pPr lvl="2"/>
            <a:r>
              <a:rPr lang="en-US" dirty="0"/>
              <a:t>Lottery preceptors are either within commute distance from Gainesville or within that very limited AHEC housing area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96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2BB10-7E19-42AE-92D7-71A0A0A59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Placing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854AB-3ABF-4C7E-B73E-33A240180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Vetting outside preceptors?</a:t>
            </a:r>
          </a:p>
          <a:p>
            <a:pPr lvl="1"/>
            <a:r>
              <a:rPr lang="en-US" dirty="0"/>
              <a:t>Historical relationship</a:t>
            </a:r>
          </a:p>
          <a:p>
            <a:pPr lvl="1"/>
            <a:r>
              <a:rPr lang="en-US" dirty="0"/>
              <a:t>New recruits</a:t>
            </a:r>
          </a:p>
          <a:p>
            <a:pPr lvl="1"/>
            <a:r>
              <a:rPr lang="en-US" dirty="0"/>
              <a:t>All undergo basic background/license review</a:t>
            </a:r>
          </a:p>
          <a:p>
            <a:pPr lvl="1"/>
            <a:r>
              <a:rPr lang="en-US" dirty="0"/>
              <a:t>After they say “yes”</a:t>
            </a:r>
          </a:p>
          <a:p>
            <a:pPr lvl="2"/>
            <a:r>
              <a:rPr lang="en-US" dirty="0"/>
              <a:t>Weeks or months of back-and-forth to work out affiliation agreements</a:t>
            </a:r>
          </a:p>
          <a:p>
            <a:pPr lvl="2"/>
            <a:r>
              <a:rPr lang="en-US" dirty="0"/>
              <a:t>Often have to revisit this over multi-year relationship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58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01DE2-259D-455E-8164-1EB99A057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59623" y="952107"/>
            <a:ext cx="8355725" cy="886120"/>
          </a:xfrm>
        </p:spPr>
        <p:txBody>
          <a:bodyPr>
            <a:normAutofit fontScale="90000"/>
          </a:bodyPr>
          <a:lstStyle/>
          <a:p>
            <a:r>
              <a:rPr lang="en-US" dirty="0"/>
              <a:t>Course Evaluations Results, 2015-2018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AFF3B-0C23-4F31-BA83-03D9DCF4E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6869" y="2820382"/>
            <a:ext cx="1799240" cy="25753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350" dirty="0"/>
              <a:t>Significantly higher course rating by those who Found Own than by those Assigned </a:t>
            </a:r>
          </a:p>
          <a:p>
            <a:pPr marL="0" indent="0" algn="ctr">
              <a:buNone/>
            </a:pPr>
            <a:r>
              <a:rPr lang="en-US" sz="1350" dirty="0"/>
              <a:t>(p = 0.012)</a:t>
            </a:r>
          </a:p>
        </p:txBody>
      </p:sp>
      <p:graphicFrame>
        <p:nvGraphicFramePr>
          <p:cNvPr id="4" name="Chart 3" title="assigned">
            <a:extLst>
              <a:ext uri="{FF2B5EF4-FFF2-40B4-BE49-F238E27FC236}">
                <a16:creationId xmlns:a16="http://schemas.microsoft.com/office/drawing/2014/main" id="{327919CB-4ED2-4D60-9976-ED79EE526B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3628591"/>
              </p:ext>
            </p:extLst>
          </p:nvPr>
        </p:nvGraphicFramePr>
        <p:xfrm>
          <a:off x="1627891" y="2205939"/>
          <a:ext cx="3243307" cy="2575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8438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4742A-D273-4F3E-9C8E-67FC197C4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DC790-F999-4EAD-B1F7-53AD031A5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504" y="2711051"/>
            <a:ext cx="1373786" cy="2684653"/>
          </a:xfrm>
        </p:spPr>
        <p:txBody>
          <a:bodyPr/>
          <a:lstStyle/>
          <a:p>
            <a:pPr marL="0" indent="0" algn="ctr">
              <a:buNone/>
            </a:pPr>
            <a:r>
              <a:rPr lang="en-US" sz="1350" dirty="0"/>
              <a:t>Significantly higher impact on morale if  Found Own than if Assigned </a:t>
            </a:r>
          </a:p>
          <a:p>
            <a:pPr marL="0" indent="0" algn="ctr">
              <a:buNone/>
            </a:pPr>
            <a:r>
              <a:rPr lang="en-US" sz="1350" dirty="0"/>
              <a:t>(p = 0.015)</a:t>
            </a:r>
          </a:p>
          <a:p>
            <a:endParaRPr lang="en-US" dirty="0"/>
          </a:p>
        </p:txBody>
      </p:sp>
      <p:graphicFrame>
        <p:nvGraphicFramePr>
          <p:cNvPr id="4" name="Chart 3" title="assigned">
            <a:extLst>
              <a:ext uri="{FF2B5EF4-FFF2-40B4-BE49-F238E27FC236}">
                <a16:creationId xmlns:a16="http://schemas.microsoft.com/office/drawing/2014/main" id="{327919CB-4ED2-4D60-9976-ED79EE526B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3612750"/>
              </p:ext>
            </p:extLst>
          </p:nvPr>
        </p:nvGraphicFramePr>
        <p:xfrm>
          <a:off x="1627095" y="2338579"/>
          <a:ext cx="2944906" cy="2375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361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B9DEE-1019-4946-A6B8-C519982F6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D55F4-BC78-4499-8C4D-B46E0AD9C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3619" y="2491810"/>
            <a:ext cx="1355956" cy="2735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350" dirty="0"/>
              <a:t>Impact on interest in primary care no different if Found Own </a:t>
            </a:r>
            <a:r>
              <a:rPr lang="en-US" sz="1350" dirty="0" err="1"/>
              <a:t>v.s</a:t>
            </a:r>
            <a:r>
              <a:rPr lang="en-US" sz="1350" dirty="0"/>
              <a:t>. Assigned </a:t>
            </a:r>
          </a:p>
          <a:p>
            <a:pPr marL="0" indent="0" algn="ctr">
              <a:buNone/>
            </a:pPr>
            <a:r>
              <a:rPr lang="en-US" sz="1350" dirty="0"/>
              <a:t>(p = 0.71)</a:t>
            </a:r>
          </a:p>
          <a:p>
            <a:endParaRPr lang="en-US" dirty="0"/>
          </a:p>
        </p:txBody>
      </p:sp>
      <p:graphicFrame>
        <p:nvGraphicFramePr>
          <p:cNvPr id="4" name="Chart 3" title="assigned">
            <a:extLst>
              <a:ext uri="{FF2B5EF4-FFF2-40B4-BE49-F238E27FC236}">
                <a16:creationId xmlns:a16="http://schemas.microsoft.com/office/drawing/2014/main" id="{327919CB-4ED2-4D60-9976-ED79EE526B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6606787"/>
              </p:ext>
            </p:extLst>
          </p:nvPr>
        </p:nvGraphicFramePr>
        <p:xfrm>
          <a:off x="1643903" y="2128466"/>
          <a:ext cx="3108719" cy="3019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7733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B9DEE-1019-4946-A6B8-C519982F6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D55F4-BC78-4499-8C4D-B46E0AD9C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2236" y="2581836"/>
            <a:ext cx="1358153" cy="2750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350" dirty="0"/>
              <a:t>Significantly higher impact on interest in specialty if  Found Own than if Assigned </a:t>
            </a:r>
          </a:p>
          <a:p>
            <a:pPr marL="0" indent="0" algn="ctr">
              <a:buNone/>
            </a:pPr>
            <a:r>
              <a:rPr lang="en-US" sz="1350" dirty="0"/>
              <a:t>(p = 0.0047)</a:t>
            </a:r>
          </a:p>
        </p:txBody>
      </p:sp>
      <p:graphicFrame>
        <p:nvGraphicFramePr>
          <p:cNvPr id="4" name="Chart 3" title="assigned">
            <a:extLst>
              <a:ext uri="{FF2B5EF4-FFF2-40B4-BE49-F238E27FC236}">
                <a16:creationId xmlns:a16="http://schemas.microsoft.com/office/drawing/2014/main" id="{327919CB-4ED2-4D60-9976-ED79EE526B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8397653"/>
              </p:ext>
            </p:extLst>
          </p:nvPr>
        </p:nvGraphicFramePr>
        <p:xfrm>
          <a:off x="1637180" y="2128466"/>
          <a:ext cx="3213846" cy="2520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4147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B9DEE-1019-4946-A6B8-C519982F6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D55F4-BC78-4499-8C4D-B46E0AD9C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6671" y="2827487"/>
            <a:ext cx="1492624" cy="2393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350" dirty="0"/>
              <a:t>Significantly higher rating if  Found Own than if Assigned </a:t>
            </a:r>
          </a:p>
          <a:p>
            <a:pPr marL="0" indent="0" algn="ctr">
              <a:buNone/>
            </a:pPr>
            <a:r>
              <a:rPr lang="en-US" sz="1350" dirty="0"/>
              <a:t>(p = 0.0043)</a:t>
            </a:r>
          </a:p>
        </p:txBody>
      </p:sp>
      <p:graphicFrame>
        <p:nvGraphicFramePr>
          <p:cNvPr id="4" name="Chart 3" title="assigned">
            <a:extLst>
              <a:ext uri="{FF2B5EF4-FFF2-40B4-BE49-F238E27FC236}">
                <a16:creationId xmlns:a16="http://schemas.microsoft.com/office/drawing/2014/main" id="{327919CB-4ED2-4D60-9976-ED79EE526B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9992048"/>
              </p:ext>
            </p:extLst>
          </p:nvPr>
        </p:nvGraphicFramePr>
        <p:xfrm>
          <a:off x="1647265" y="2302933"/>
          <a:ext cx="3429000" cy="2474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4752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428374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B9DEE-1019-4946-A6B8-C519982F6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D55F4-BC78-4499-8C4D-B46E0AD9C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2817" y="2692814"/>
            <a:ext cx="1392945" cy="27736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350" dirty="0"/>
              <a:t>Significantly higher rating if  Found Own than if Assigned </a:t>
            </a:r>
          </a:p>
          <a:p>
            <a:pPr marL="0" indent="0" algn="ctr">
              <a:buNone/>
            </a:pPr>
            <a:r>
              <a:rPr lang="en-US" sz="1350" dirty="0"/>
              <a:t>(p = 0.012)</a:t>
            </a:r>
          </a:p>
        </p:txBody>
      </p:sp>
      <p:graphicFrame>
        <p:nvGraphicFramePr>
          <p:cNvPr id="4" name="Chart 3" title="assigned">
            <a:extLst>
              <a:ext uri="{FF2B5EF4-FFF2-40B4-BE49-F238E27FC236}">
                <a16:creationId xmlns:a16="http://schemas.microsoft.com/office/drawing/2014/main" id="{327919CB-4ED2-4D60-9976-ED79EE526B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9686508"/>
              </p:ext>
            </p:extLst>
          </p:nvPr>
        </p:nvGraphicFramePr>
        <p:xfrm>
          <a:off x="1682044" y="2257778"/>
          <a:ext cx="3515244" cy="2599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431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B9DEE-1019-4946-A6B8-C519982F6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D55F4-BC78-4499-8C4D-B46E0AD9C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3906" y="2835912"/>
            <a:ext cx="1495985" cy="24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350" dirty="0"/>
              <a:t>Significantly higher rating if  Found Own than if Assigned </a:t>
            </a:r>
          </a:p>
          <a:p>
            <a:pPr marL="0" indent="0" algn="ctr">
              <a:buNone/>
            </a:pPr>
            <a:r>
              <a:rPr lang="en-US" sz="1350" dirty="0"/>
              <a:t>(p = 0.015)</a:t>
            </a:r>
          </a:p>
        </p:txBody>
      </p:sp>
      <p:graphicFrame>
        <p:nvGraphicFramePr>
          <p:cNvPr id="4" name="Chart 3" title="assigned">
            <a:extLst>
              <a:ext uri="{FF2B5EF4-FFF2-40B4-BE49-F238E27FC236}">
                <a16:creationId xmlns:a16="http://schemas.microsoft.com/office/drawing/2014/main" id="{327919CB-4ED2-4D60-9976-ED79EE526B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8419718"/>
              </p:ext>
            </p:extLst>
          </p:nvPr>
        </p:nvGraphicFramePr>
        <p:xfrm>
          <a:off x="1535289" y="2257476"/>
          <a:ext cx="3540976" cy="2664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8274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B9DEE-1019-4946-A6B8-C519982F6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D55F4-BC78-4499-8C4D-B46E0AD9C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9471" y="2599182"/>
            <a:ext cx="1680883" cy="289079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1350" dirty="0"/>
              <a:t>Significantly higher rating if  Found Own than if Assigned </a:t>
            </a:r>
          </a:p>
          <a:p>
            <a:pPr marL="0" indent="0" algn="ctr">
              <a:buNone/>
            </a:pPr>
            <a:r>
              <a:rPr lang="en-US" sz="1350" dirty="0"/>
              <a:t>(p = 0.004)</a:t>
            </a:r>
          </a:p>
          <a:p>
            <a:pPr marL="0" indent="0" algn="ctr">
              <a:buNone/>
            </a:pPr>
            <a:endParaRPr lang="en-US" sz="1350" dirty="0"/>
          </a:p>
          <a:p>
            <a:pPr marL="0" indent="0" algn="ctr">
              <a:buNone/>
            </a:pPr>
            <a:r>
              <a:rPr lang="en-US" sz="1350" dirty="0"/>
              <a:t>Significant interaction between variables – not surprising since on teaching hospital service expect much less time with attending than in private hospital</a:t>
            </a:r>
          </a:p>
          <a:p>
            <a:endParaRPr lang="en-US" dirty="0"/>
          </a:p>
        </p:txBody>
      </p:sp>
      <p:graphicFrame>
        <p:nvGraphicFramePr>
          <p:cNvPr id="4" name="Chart 3" title="assigned">
            <a:extLst>
              <a:ext uri="{FF2B5EF4-FFF2-40B4-BE49-F238E27FC236}">
                <a16:creationId xmlns:a16="http://schemas.microsoft.com/office/drawing/2014/main" id="{327919CB-4ED2-4D60-9976-ED79EE526B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3083330"/>
              </p:ext>
            </p:extLst>
          </p:nvPr>
        </p:nvGraphicFramePr>
        <p:xfrm>
          <a:off x="1527921" y="2302934"/>
          <a:ext cx="3642389" cy="2686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3977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8E0BC-0193-4C14-9AF5-B220AEB20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2C38C-F9AF-4141-BD86-BE1DDBCBB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1259" y="2563412"/>
            <a:ext cx="1177808" cy="26576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350" dirty="0"/>
              <a:t>Significantly higher rating if  Found Own than if Assigned </a:t>
            </a:r>
          </a:p>
          <a:p>
            <a:pPr marL="0" indent="0" algn="ctr">
              <a:buNone/>
            </a:pPr>
            <a:r>
              <a:rPr lang="en-US" sz="1350" dirty="0"/>
              <a:t>(p = 0.005)</a:t>
            </a:r>
          </a:p>
          <a:p>
            <a:endParaRPr lang="en-US" dirty="0"/>
          </a:p>
        </p:txBody>
      </p:sp>
      <p:graphicFrame>
        <p:nvGraphicFramePr>
          <p:cNvPr id="4" name="Chart 3" title="assigned">
            <a:extLst>
              <a:ext uri="{FF2B5EF4-FFF2-40B4-BE49-F238E27FC236}">
                <a16:creationId xmlns:a16="http://schemas.microsoft.com/office/drawing/2014/main" id="{327919CB-4ED2-4D60-9976-ED79EE526B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0206933"/>
              </p:ext>
            </p:extLst>
          </p:nvPr>
        </p:nvGraphicFramePr>
        <p:xfrm>
          <a:off x="1667435" y="2420470"/>
          <a:ext cx="3429000" cy="2907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6815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143C9-53DB-48CD-A2D8-D4E634A01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11475-C477-465D-ADD3-B2AB043A6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124" y="3198415"/>
            <a:ext cx="1667207" cy="3062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All statistically significant</a:t>
            </a:r>
          </a:p>
        </p:txBody>
      </p:sp>
      <p:graphicFrame>
        <p:nvGraphicFramePr>
          <p:cNvPr id="5" name="Chart 4" title="assigned">
            <a:extLst>
              <a:ext uri="{FF2B5EF4-FFF2-40B4-BE49-F238E27FC236}">
                <a16:creationId xmlns:a16="http://schemas.microsoft.com/office/drawing/2014/main" id="{327919CB-4ED2-4D60-9976-ED79EE526B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5759737"/>
              </p:ext>
            </p:extLst>
          </p:nvPr>
        </p:nvGraphicFramePr>
        <p:xfrm>
          <a:off x="277670" y="2223910"/>
          <a:ext cx="3602674" cy="2935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 title="assigned">
            <a:extLst>
              <a:ext uri="{FF2B5EF4-FFF2-40B4-BE49-F238E27FC236}">
                <a16:creationId xmlns:a16="http://schemas.microsoft.com/office/drawing/2014/main" id="{327919CB-4ED2-4D60-9976-ED79EE526B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9279110"/>
              </p:ext>
            </p:extLst>
          </p:nvPr>
        </p:nvGraphicFramePr>
        <p:xfrm>
          <a:off x="4023912" y="2381956"/>
          <a:ext cx="3031644" cy="2585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2528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9E7BC-01FF-4002-986E-257153E37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66F53-9878-4FEF-8D19-D0E7F2AB4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686" y="2612092"/>
            <a:ext cx="1421219" cy="21638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25" dirty="0"/>
              <a:t>Significantly higher rating if  Found Own than if Assigned </a:t>
            </a:r>
          </a:p>
          <a:p>
            <a:pPr marL="0" indent="0" algn="ctr">
              <a:buNone/>
            </a:pPr>
            <a:r>
              <a:rPr lang="en-US" sz="1425" dirty="0"/>
              <a:t>(p = 0.005)</a:t>
            </a:r>
          </a:p>
          <a:p>
            <a:endParaRPr lang="en-US" dirty="0"/>
          </a:p>
        </p:txBody>
      </p:sp>
      <p:graphicFrame>
        <p:nvGraphicFramePr>
          <p:cNvPr id="4" name="Chart 3" title="assigned">
            <a:extLst>
              <a:ext uri="{FF2B5EF4-FFF2-40B4-BE49-F238E27FC236}">
                <a16:creationId xmlns:a16="http://schemas.microsoft.com/office/drawing/2014/main" id="{327919CB-4ED2-4D60-9976-ED79EE526B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903840"/>
              </p:ext>
            </p:extLst>
          </p:nvPr>
        </p:nvGraphicFramePr>
        <p:xfrm>
          <a:off x="1627094" y="2280356"/>
          <a:ext cx="3429000" cy="284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8612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Personal 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Preceptorship 1a – Community Family Medicine Physician</a:t>
            </a:r>
          </a:p>
          <a:p>
            <a:r>
              <a:rPr lang="en-US" dirty="0"/>
              <a:t>Plenty of time for teaching despite busy clinic schedules</a:t>
            </a:r>
          </a:p>
          <a:p>
            <a:r>
              <a:rPr lang="en-US" dirty="0"/>
              <a:t>Personalized feedback daily</a:t>
            </a:r>
          </a:p>
          <a:p>
            <a:r>
              <a:rPr lang="en-US" dirty="0"/>
              <a:t>Educational opportunities tailored to my interests</a:t>
            </a:r>
          </a:p>
          <a:p>
            <a:r>
              <a:rPr lang="en-US" dirty="0"/>
              <a:t>A clinical rotation in my hometown: meaningful connections and restorative time</a:t>
            </a:r>
          </a:p>
          <a:p>
            <a:r>
              <a:rPr lang="en-US" dirty="0"/>
              <a:t>My first role model in primary care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278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Our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3010"/>
            <a:ext cx="8229600" cy="394687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Some non-LCME schools have relied on this, with responsibility placed on students</a:t>
            </a:r>
          </a:p>
          <a:p>
            <a:r>
              <a:rPr lang="en-US" dirty="0"/>
              <a:t>Our approach – feel strongly it should be supplementary and voluntary</a:t>
            </a:r>
          </a:p>
          <a:p>
            <a:pPr lvl="1"/>
            <a:r>
              <a:rPr lang="en-US" dirty="0"/>
              <a:t>Never want to shift pressure of finding sites onto students (shifting work to users is the bane of our era)</a:t>
            </a:r>
          </a:p>
          <a:p>
            <a:r>
              <a:rPr lang="en-US" dirty="0"/>
              <a:t>Works great for early clinical exposure – would it work for 3</a:t>
            </a:r>
            <a:r>
              <a:rPr lang="en-US" baseline="30000" dirty="0"/>
              <a:t>rd</a:t>
            </a:r>
            <a:r>
              <a:rPr lang="en-US" dirty="0"/>
              <a:t> year clerkship?  We are about to find out……..</a:t>
            </a:r>
          </a:p>
        </p:txBody>
      </p:sp>
    </p:spTree>
    <p:extLst>
      <p:ext uri="{BB962C8B-B14F-4D97-AF65-F5344CB8AC3E}">
        <p14:creationId xmlns:p14="http://schemas.microsoft.com/office/powerpoint/2010/main" val="1196583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940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2069" y="2529334"/>
            <a:ext cx="8400499" cy="21729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Please evaluate this presentation using the conference mobile app! Simply click on the "clipboard" icon       on the presentation page.</a:t>
            </a:r>
          </a:p>
        </p:txBody>
      </p:sp>
      <p:pic>
        <p:nvPicPr>
          <p:cNvPr id="5" name="Picture 4" descr="Clipbo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71" y="3595625"/>
            <a:ext cx="465083" cy="49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16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Recruiting and retaining preceptors is a big problem!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4" y="2657537"/>
            <a:ext cx="8229600" cy="3004354"/>
          </a:xfrm>
        </p:spPr>
        <p:txBody>
          <a:bodyPr>
            <a:normAutofit/>
          </a:bodyPr>
          <a:lstStyle/>
          <a:p>
            <a:r>
              <a:rPr lang="en-US" sz="1800" dirty="0"/>
              <a:t>The Community Preceptor Crisis: Recruiting and Retaining Community-Based Faculty to Teach Medical Students. </a:t>
            </a:r>
            <a:r>
              <a:rPr lang="en-US" sz="1800" u="sng" dirty="0"/>
              <a:t>Teaching and Learning in Medicine </a:t>
            </a:r>
            <a:r>
              <a:rPr lang="en-US" sz="1800" dirty="0"/>
              <a:t>2017 (Katie and Beat)</a:t>
            </a:r>
          </a:p>
          <a:p>
            <a:r>
              <a:rPr lang="en-US" sz="1800" dirty="0"/>
              <a:t>Recruiting and Retaining Community-Based Preceptors: A Multicenter Qualitative Action Study of Pediatric Preceptors </a:t>
            </a:r>
            <a:r>
              <a:rPr lang="en-US" sz="1800" u="sng" dirty="0" err="1"/>
              <a:t>Acad</a:t>
            </a:r>
            <a:r>
              <a:rPr lang="en-US" sz="1800" u="sng" dirty="0"/>
              <a:t> Med</a:t>
            </a:r>
            <a:r>
              <a:rPr lang="en-US" sz="1800" dirty="0"/>
              <a:t> 2017;</a:t>
            </a:r>
          </a:p>
          <a:p>
            <a:endParaRPr lang="en-US" sz="1800" dirty="0"/>
          </a:p>
          <a:p>
            <a:r>
              <a:rPr lang="en-US" sz="1800" dirty="0"/>
              <a:t>Summary: More learners, more pressures on community docs.  Recruitment and retention is more and more of a problem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51194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EC896-8044-4EB5-8EA0-7FCC3CDA1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Many articles have examined ways to engage community physicians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181A5-44F3-44AB-A167-925B80D40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900" dirty="0"/>
              <a:t>Why community physicians teach students (or not): barriers and opportunities for preceptor recruitment. </a:t>
            </a:r>
            <a:r>
              <a:rPr lang="en-US" sz="1900" u="sng" dirty="0"/>
              <a:t>Med Teach</a:t>
            </a:r>
            <a:r>
              <a:rPr lang="en-US" sz="1900" dirty="0"/>
              <a:t> 2006</a:t>
            </a:r>
          </a:p>
          <a:p>
            <a:r>
              <a:rPr lang="en-US" sz="1900" dirty="0"/>
              <a:t>Enlisting New Teachers in Clinical Environments (ENTICE); novel ways to engage clinicians. </a:t>
            </a:r>
            <a:r>
              <a:rPr lang="en-US" sz="1900" u="sng" dirty="0">
                <a:hlinkClick r:id="rId2" tooltip="Advances in medical education and practice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 Med Educ </a:t>
            </a:r>
            <a:r>
              <a:rPr lang="en-US" sz="1900" u="sng" dirty="0" err="1">
                <a:hlinkClick r:id="rId2" tooltip="Advances in medical education and practice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Pract</a:t>
            </a:r>
            <a:r>
              <a:rPr lang="en-US" sz="1900" u="sng" dirty="0">
                <a:hlinkClick r:id="rId2" tooltip="Advances in medical education and practice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900" dirty="0"/>
              <a:t> 2014 </a:t>
            </a:r>
          </a:p>
          <a:p>
            <a:r>
              <a:rPr lang="en-US" sz="1900" dirty="0"/>
              <a:t>Barriers and Strategies to Engaging Our Community-Based Preceptors, </a:t>
            </a:r>
            <a:r>
              <a:rPr lang="en-US" sz="1900" u="sng" dirty="0"/>
              <a:t>Teaching and Learning in Medicine</a:t>
            </a:r>
            <a:r>
              <a:rPr lang="en-US" sz="1900" dirty="0"/>
              <a:t>, 2018</a:t>
            </a:r>
          </a:p>
          <a:p>
            <a:pPr marL="0" indent="0">
              <a:buNone/>
            </a:pPr>
            <a:endParaRPr lang="en-US" sz="1900" dirty="0"/>
          </a:p>
          <a:p>
            <a:r>
              <a:rPr lang="en-US" sz="1900" dirty="0"/>
              <a:t>Key recommendations: Prepare sites and students, focus on added value students can bring, offer benefits which doctors value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88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Area rarely addressed: identification of new preceptors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08" y="2613890"/>
            <a:ext cx="9005455" cy="12284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300" dirty="0"/>
              <a:t>Graziano et al. Barriers and Strategies to Engaging Our Community-Based Preceptors, Teaching and Learning in Medicine, 2018.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F3E586-53CE-47A0-92C9-914DF5B064C9}"/>
              </a:ext>
            </a:extLst>
          </p:cNvPr>
          <p:cNvSpPr/>
          <p:nvPr/>
        </p:nvSpPr>
        <p:spPr>
          <a:xfrm>
            <a:off x="346363" y="3131127"/>
            <a:ext cx="84512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dvOTd0125be5.BI"/>
              </a:rPr>
              <a:t>Identi</a:t>
            </a:r>
            <a:r>
              <a:rPr lang="en-US" dirty="0">
                <a:latin typeface="AdvOTd0125be5.BI+fb"/>
              </a:rPr>
              <a:t>fi</a:t>
            </a:r>
            <a:r>
              <a:rPr lang="en-US" dirty="0">
                <a:latin typeface="AdvOTd0125be5.BI"/>
              </a:rPr>
              <a:t>cation of teachers</a:t>
            </a:r>
          </a:p>
          <a:p>
            <a:endParaRPr lang="en-US" dirty="0">
              <a:latin typeface="AdvOTd0125be5.BI"/>
            </a:endParaRPr>
          </a:p>
          <a:p>
            <a:r>
              <a:rPr lang="en-US" dirty="0">
                <a:latin typeface="AdvOT1ef757c0"/>
              </a:rPr>
              <a:t>….time for identi</a:t>
            </a:r>
            <a:r>
              <a:rPr lang="en-US" dirty="0">
                <a:latin typeface="AdvOT1ef757c0+fb"/>
              </a:rPr>
              <a:t>fi</a:t>
            </a:r>
            <a:r>
              <a:rPr lang="en-US" dirty="0">
                <a:latin typeface="AdvOT1ef757c0"/>
              </a:rPr>
              <a:t>cation of and communication with potentially willing community-based preceptors may be lacking.     ……     So although the pool of teachers may not be exhausted, the traditional mechanisms of preceptor recruitment may require reevaluation.</a:t>
            </a:r>
            <a:endParaRPr lang="en-US" b="0" i="0" dirty="0">
              <a:effectLst/>
              <a:latin typeface="AdvOT1ef757c0"/>
            </a:endParaRPr>
          </a:p>
        </p:txBody>
      </p:sp>
    </p:spTree>
    <p:extLst>
      <p:ext uri="{BB962C8B-B14F-4D97-AF65-F5344CB8AC3E}">
        <p14:creationId xmlns:p14="http://schemas.microsoft.com/office/powerpoint/2010/main" val="2111579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E2816-76F3-49B8-967D-ED25796D5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934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Idea started with a medical student </a:t>
            </a:r>
            <a:br>
              <a:rPr lang="en-US" sz="3600" dirty="0"/>
            </a:br>
            <a:r>
              <a:rPr lang="en-US" sz="3600" dirty="0"/>
              <a:t>(as do many great educational ideas!)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AC243-6BAF-4A1D-BB40-1065C9A7C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964" y="2558203"/>
            <a:ext cx="7984835" cy="2958587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About 10 years ago: “My family doctor said I am welcome to work in his office, could I maybe do my clinical immersion there and live at home?”</a:t>
            </a:r>
          </a:p>
          <a:p>
            <a:r>
              <a:rPr lang="en-US" sz="2400" dirty="0"/>
              <a:t>I talked with doctor twice, talked with doctors who knew him, discussed it with our Senior Associate Dean, allowed it (nervously!), monitored closely</a:t>
            </a:r>
          </a:p>
          <a:p>
            <a:r>
              <a:rPr lang="en-US" sz="2400" dirty="0"/>
              <a:t>And it worked great!</a:t>
            </a:r>
          </a:p>
          <a:p>
            <a:r>
              <a:rPr lang="en-US" sz="2400" dirty="0"/>
              <a:t>Next year placed more that way and has continued to expand</a:t>
            </a:r>
          </a:p>
        </p:txBody>
      </p:sp>
    </p:spTree>
    <p:extLst>
      <p:ext uri="{BB962C8B-B14F-4D97-AF65-F5344CB8AC3E}">
        <p14:creationId xmlns:p14="http://schemas.microsoft.com/office/powerpoint/2010/main" val="2297575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History of Introduction to Clinical Practice </a:t>
            </a:r>
            <a:br>
              <a:rPr lang="en-US" sz="3200" dirty="0"/>
            </a:br>
            <a:r>
              <a:rPr lang="en-US" sz="3200" dirty="0"/>
              <a:t>(“Preceptorship”)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Started with First-year clinical experience – pretty in-depth</a:t>
            </a:r>
          </a:p>
          <a:p>
            <a:r>
              <a:rPr lang="en-US" dirty="0"/>
              <a:t>Dependent to a large degree on support from AHEC</a:t>
            </a:r>
          </a:p>
          <a:p>
            <a:pPr lvl="1"/>
            <a:r>
              <a:rPr lang="en-US" dirty="0"/>
              <a:t>AHEC would arrange enrolling preceptors, support student travel and remote housing</a:t>
            </a:r>
          </a:p>
          <a:p>
            <a:pPr lvl="1"/>
            <a:r>
              <a:rPr lang="en-US" dirty="0"/>
              <a:t>Goal was </a:t>
            </a:r>
            <a:r>
              <a:rPr lang="en-US" b="1" u="sng" dirty="0"/>
              <a:t>primary care experience</a:t>
            </a:r>
            <a:r>
              <a:rPr lang="en-US" dirty="0"/>
              <a:t>, with a preference for exposing students to underserved populations</a:t>
            </a:r>
          </a:p>
          <a:p>
            <a:r>
              <a:rPr lang="en-US" dirty="0"/>
              <a:t>Morphed over time to include 2 additional experiences </a:t>
            </a:r>
          </a:p>
          <a:p>
            <a:pPr lvl="1"/>
            <a:r>
              <a:rPr lang="en-US" dirty="0"/>
              <a:t>Total of 4 weeks of clinical immersion</a:t>
            </a:r>
          </a:p>
          <a:p>
            <a:r>
              <a:rPr lang="en-US" dirty="0"/>
              <a:t>Each of the three experiences involves 130-150 students and preceptors!</a:t>
            </a:r>
          </a:p>
        </p:txBody>
      </p:sp>
    </p:spTree>
    <p:extLst>
      <p:ext uri="{BB962C8B-B14F-4D97-AF65-F5344CB8AC3E}">
        <p14:creationId xmlns:p14="http://schemas.microsoft.com/office/powerpoint/2010/main" val="540292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0601"/>
            <a:ext cx="8229600" cy="888199"/>
          </a:xfrm>
        </p:spPr>
        <p:txBody>
          <a:bodyPr>
            <a:normAutofit/>
          </a:bodyPr>
          <a:lstStyle/>
          <a:p>
            <a:r>
              <a:rPr lang="en-US" sz="3200" dirty="0"/>
              <a:t>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281" y="1967344"/>
            <a:ext cx="7761028" cy="5246255"/>
          </a:xfrm>
        </p:spPr>
        <p:txBody>
          <a:bodyPr>
            <a:normAutofit fontScale="85000" lnSpcReduction="10000"/>
          </a:bodyPr>
          <a:lstStyle/>
          <a:p>
            <a:r>
              <a:rPr lang="en-US" sz="2500" dirty="0"/>
              <a:t>First year:</a:t>
            </a:r>
          </a:p>
          <a:p>
            <a:pPr lvl="1"/>
            <a:r>
              <a:rPr lang="en-US" sz="2500" dirty="0"/>
              <a:t>Two experiences</a:t>
            </a:r>
          </a:p>
          <a:p>
            <a:pPr lvl="2"/>
            <a:r>
              <a:rPr lang="en-US" sz="2500" dirty="0"/>
              <a:t>Preceptorship 1a – happens just before December break</a:t>
            </a:r>
          </a:p>
          <a:p>
            <a:pPr lvl="3"/>
            <a:r>
              <a:rPr lang="en-US" sz="2500" dirty="0"/>
              <a:t>One week of primary care lectures with exam at the end</a:t>
            </a:r>
          </a:p>
          <a:p>
            <a:pPr lvl="3"/>
            <a:r>
              <a:rPr lang="en-US" sz="2500" b="1" dirty="0"/>
              <a:t>2 weeks of exclusively primary care </a:t>
            </a:r>
            <a:r>
              <a:rPr lang="en-US" sz="2500" dirty="0"/>
              <a:t>clinical experience</a:t>
            </a:r>
          </a:p>
          <a:p>
            <a:pPr lvl="3"/>
            <a:r>
              <a:rPr lang="en-US" sz="2500" dirty="0"/>
              <a:t>Practice obtaining histories and performing a relevant physical exam, practice oral presentations</a:t>
            </a:r>
          </a:p>
          <a:p>
            <a:pPr lvl="3"/>
            <a:r>
              <a:rPr lang="en-US" sz="2300" dirty="0"/>
              <a:t>Basic assignments relevant to this experience</a:t>
            </a:r>
          </a:p>
          <a:p>
            <a:pPr lvl="4"/>
            <a:r>
              <a:rPr lang="en-US" sz="2300" dirty="0"/>
              <a:t>Helps monitor the quality of the experience</a:t>
            </a:r>
          </a:p>
          <a:p>
            <a:pPr lvl="3"/>
            <a:endParaRPr lang="en-US" dirty="0"/>
          </a:p>
          <a:p>
            <a:pPr lvl="2"/>
            <a:endParaRPr lang="en-US" dirty="0"/>
          </a:p>
          <a:p>
            <a:pPr lvl="3"/>
            <a:endParaRPr lang="en-US" dirty="0"/>
          </a:p>
          <a:p>
            <a:pPr marL="1371600" lvl="4" indent="0">
              <a:buNone/>
            </a:pPr>
            <a:r>
              <a:rPr lang="en-US" dirty="0"/>
              <a:t>	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880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66164"/>
            <a:ext cx="7486073" cy="4033036"/>
          </a:xfrm>
        </p:spPr>
        <p:txBody>
          <a:bodyPr>
            <a:normAutofit/>
          </a:bodyPr>
          <a:lstStyle/>
          <a:p>
            <a:pPr lvl="2"/>
            <a:r>
              <a:rPr lang="en-US" dirty="0"/>
              <a:t>Preceptorship 1b – toward the end of first year (May/June)</a:t>
            </a:r>
          </a:p>
          <a:p>
            <a:pPr lvl="3"/>
            <a:r>
              <a:rPr lang="en-US" dirty="0"/>
              <a:t>Clinical experience is 1 week, students can choose primary care or non primary-care specialty</a:t>
            </a:r>
          </a:p>
          <a:p>
            <a:pPr lvl="3"/>
            <a:r>
              <a:rPr lang="en-US" dirty="0"/>
              <a:t>Focus is to practice history, physical exam (including skills unique to the specialty), oral presentations, begin to discuss </a:t>
            </a:r>
            <a:r>
              <a:rPr lang="en-US" dirty="0" err="1"/>
              <a:t>DDx</a:t>
            </a:r>
            <a:endParaRPr lang="en-US" dirty="0"/>
          </a:p>
          <a:p>
            <a:pPr lvl="3"/>
            <a:r>
              <a:rPr lang="en-US" dirty="0"/>
              <a:t>Basic assignments relevant to this experience</a:t>
            </a:r>
          </a:p>
          <a:p>
            <a:pPr lvl="4"/>
            <a:r>
              <a:rPr lang="en-US" dirty="0"/>
              <a:t>Helps monitor the quality of the experience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560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1722</TotalTime>
  <Words>1664</Words>
  <Application>Microsoft Office PowerPoint</Application>
  <PresentationFormat>On-screen Show (4:3)</PresentationFormat>
  <Paragraphs>268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AdvOT1ef757c0</vt:lpstr>
      <vt:lpstr>AdvOT1ef757c0+fb</vt:lpstr>
      <vt:lpstr>AdvOTd0125be5.BI</vt:lpstr>
      <vt:lpstr>AdvOTd0125be5.BI+fb</vt:lpstr>
      <vt:lpstr>Arial</vt:lpstr>
      <vt:lpstr>Calibri</vt:lpstr>
      <vt:lpstr>Helvetica</vt:lpstr>
      <vt:lpstr>Office Theme</vt:lpstr>
      <vt:lpstr>Home Sweet Home: Engaging Hometown Physicians to Help with Early Clinical Teaching. </vt:lpstr>
      <vt:lpstr>Disclosures</vt:lpstr>
      <vt:lpstr>Recruiting and retaining preceptors is a big problem!</vt:lpstr>
      <vt:lpstr>Many articles have examined ways to engage community physicians </vt:lpstr>
      <vt:lpstr>Area rarely addressed: identification of new preceptors</vt:lpstr>
      <vt:lpstr>Idea started with a medical student  (as do many great educational ideas!) </vt:lpstr>
      <vt:lpstr>History of Introduction to Clinical Practice  (“Preceptorship”)</vt:lpstr>
      <vt:lpstr>Structure</vt:lpstr>
      <vt:lpstr>Structure</vt:lpstr>
      <vt:lpstr>Structure</vt:lpstr>
      <vt:lpstr>How are students placed?</vt:lpstr>
      <vt:lpstr>How do we address these limitations?</vt:lpstr>
      <vt:lpstr>Placing Students</vt:lpstr>
      <vt:lpstr>Placing Students</vt:lpstr>
      <vt:lpstr>Course Evaluations Results, 2015-2018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Personal Reflection</vt:lpstr>
      <vt:lpstr>Our philosophy</vt:lpstr>
      <vt:lpstr>Questions/discussion</vt:lpstr>
      <vt:lpstr>PowerPoint Presentation</vt:lpstr>
    </vt:vector>
  </TitlesOfParts>
  <Company>STFM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Abuel</dc:creator>
  <cp:lastModifiedBy>Sue Hatch</cp:lastModifiedBy>
  <cp:revision>85</cp:revision>
  <dcterms:created xsi:type="dcterms:W3CDTF">2013-07-17T19:19:39Z</dcterms:created>
  <dcterms:modified xsi:type="dcterms:W3CDTF">2019-01-31T21:52:02Z</dcterms:modified>
</cp:coreProperties>
</file>