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8" r:id="rId2"/>
    <p:sldId id="302" r:id="rId3"/>
    <p:sldId id="374" r:id="rId4"/>
    <p:sldId id="307" r:id="rId5"/>
    <p:sldId id="308" r:id="rId6"/>
    <p:sldId id="428" r:id="rId7"/>
    <p:sldId id="389" r:id="rId8"/>
    <p:sldId id="391" r:id="rId9"/>
    <p:sldId id="392" r:id="rId10"/>
    <p:sldId id="393" r:id="rId11"/>
    <p:sldId id="386" r:id="rId12"/>
    <p:sldId id="312" r:id="rId13"/>
    <p:sldId id="394" r:id="rId14"/>
    <p:sldId id="398" r:id="rId15"/>
    <p:sldId id="432" r:id="rId16"/>
    <p:sldId id="433" r:id="rId17"/>
    <p:sldId id="434" r:id="rId18"/>
    <p:sldId id="399" r:id="rId19"/>
    <p:sldId id="321" r:id="rId20"/>
    <p:sldId id="320" r:id="rId21"/>
    <p:sldId id="407" r:id="rId22"/>
    <p:sldId id="334" r:id="rId23"/>
    <p:sldId id="335" r:id="rId24"/>
    <p:sldId id="336" r:id="rId25"/>
    <p:sldId id="337" r:id="rId26"/>
    <p:sldId id="435" r:id="rId27"/>
    <p:sldId id="424" r:id="rId28"/>
    <p:sldId id="423" r:id="rId29"/>
    <p:sldId id="426" r:id="rId30"/>
    <p:sldId id="427" r:id="rId31"/>
    <p:sldId id="362" r:id="rId32"/>
    <p:sldId id="363" r:id="rId33"/>
    <p:sldId id="403" r:id="rId34"/>
    <p:sldId id="404" r:id="rId35"/>
    <p:sldId id="422" r:id="rId36"/>
    <p:sldId id="420" r:id="rId3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Kessler" initials="" lastIdx="3" clrIdx="0"/>
  <p:cmAuthor id="1" name="JM" initials="JM" lastIdx="1" clrIdx="1"/>
  <p:cmAuthor id="2" name="admin" initials="a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9" autoAdjust="0"/>
    <p:restoredTop sz="77778" autoAdjust="0"/>
  </p:normalViewPr>
  <p:slideViewPr>
    <p:cSldViewPr>
      <p:cViewPr varScale="1">
        <p:scale>
          <a:sx n="70" d="100"/>
          <a:sy n="70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965"/>
    </p:cViewPr>
  </p:sorterViewPr>
  <p:notesViewPr>
    <p:cSldViewPr>
      <p:cViewPr varScale="1">
        <p:scale>
          <a:sx n="65" d="100"/>
          <a:sy n="65" d="100"/>
        </p:scale>
        <p:origin x="-2766" y="-114"/>
      </p:cViewPr>
      <p:guideLst>
        <p:guide orient="horz" pos="2928"/>
        <p:guide pos="220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Jennifer\Documents\Conference\treatment%20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0"/>
        <c:ser>
          <c:idx val="0"/>
          <c:order val="0"/>
          <c:spPr>
            <a:ln>
              <a:solidFill>
                <a:srgbClr val="1F497D">
                  <a:lumMod val="40000"/>
                  <a:lumOff val="60000"/>
                </a:srgbClr>
              </a:solidFill>
            </a:ln>
          </c:spPr>
          <c:dPt>
            <c:idx val="0"/>
            <c:bubble3D val="0"/>
            <c:spPr>
              <a:solidFill>
                <a:srgbClr val="FFFF66"/>
              </a:solidFill>
              <a:ln>
                <a:solidFill>
                  <a:srgbClr val="FFFF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07E-44DD-AE80-60D8D0DA33C4}"/>
              </c:ext>
            </c:extLst>
          </c:dPt>
          <c:dPt>
            <c:idx val="1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07E-44DD-AE80-60D8D0DA33C4}"/>
              </c:ext>
            </c:extLst>
          </c:dPt>
          <c:dPt>
            <c:idx val="2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07E-44DD-AE80-60D8D0DA33C4}"/>
              </c:ext>
            </c:extLst>
          </c:dPt>
          <c:dPt>
            <c:idx val="3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>
                <a:solidFill>
                  <a:srgbClr val="1F497D">
                    <a:lumMod val="40000"/>
                    <a:lumOff val="6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07E-44DD-AE80-60D8D0DA33C4}"/>
              </c:ext>
            </c:extLst>
          </c:dPt>
          <c:val>
            <c:numRef>
              <c:f>Sheet1!$A$2:$A$5</c:f>
              <c:numCache>
                <c:formatCode>0.00%</c:formatCode>
                <c:ptCount val="4"/>
                <c:pt idx="0">
                  <c:v>9.0000000000000066E-2</c:v>
                </c:pt>
                <c:pt idx="1">
                  <c:v>1.0000000000000012E-2</c:v>
                </c:pt>
                <c:pt idx="2">
                  <c:v>4.0000000000000112E-2</c:v>
                </c:pt>
                <c:pt idx="3">
                  <c:v>0.86000000000000265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7E-44DD-AE80-60D8D0DA3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0.5625</cdr:y>
    </cdr:from>
    <cdr:to>
      <cdr:x>0.78333</cdr:x>
      <cdr:y>0.9375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8253" y="2057400"/>
          <a:ext cx="2235200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/>
            <a:t>20 Million Americans </a:t>
          </a:r>
        </a:p>
      </cdr:txBody>
    </cdr:sp>
  </cdr:relSizeAnchor>
  <cdr:relSizeAnchor xmlns:cdr="http://schemas.openxmlformats.org/drawingml/2006/chartDrawing">
    <cdr:from>
      <cdr:x>0.50943</cdr:x>
      <cdr:y>0.15681</cdr:y>
    </cdr:from>
    <cdr:to>
      <cdr:x>0.67925</cdr:x>
      <cdr:y>0.24126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7384" y="685818"/>
          <a:ext cx="68583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800" dirty="0"/>
            <a:t>11%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6D347B-44D0-40B1-9D27-70FCE79BE93C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C3A9B6-B369-4C64-A903-CB5A929B7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ABA29-D262-43DA-8DDF-5ED231D1A5CF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2EC15E-1B79-4FE8-8AA6-4E989C1FA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9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14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143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24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cs typeface="ＭＳ Ｐゴシック" charset="0"/>
              </a:rPr>
              <a:t>Universal screening</a:t>
            </a:r>
            <a:r>
              <a:rPr lang="en-US" baseline="0" dirty="0">
                <a:latin typeface="Arial" charset="0"/>
                <a:cs typeface="ＭＳ Ｐゴシック" charset="0"/>
              </a:rPr>
              <a:t> followed by assessment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AB6F815-E82C-8B48-B37F-47421C65FDE7}" type="slidenum">
              <a:rPr lang="en-US">
                <a:cs typeface="ＭＳ Ｐゴシック" charset="0"/>
              </a:rPr>
              <a:pPr eaLnBrk="1" hangingPunct="1"/>
              <a:t>12</a:t>
            </a:fld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49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143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07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143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170E17-506C-4E44-BC73-B35C7D781C85}" type="slidenum">
              <a:rPr lang="en-US">
                <a:cs typeface="ＭＳ Ｐゴシック" charset="0"/>
              </a:rPr>
              <a:pPr eaLnBrk="1" hangingPunct="1"/>
              <a:t>19</a:t>
            </a:fld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04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72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3363" indent="-233363" defTabSz="881063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7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3363" indent="-233363" defTabSz="881063">
              <a:lnSpc>
                <a:spcPct val="80000"/>
              </a:lnSpc>
            </a:pPr>
            <a:endParaRPr lang="en-US" sz="11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3363" indent="-233363" defTabSz="881063">
              <a:lnSpc>
                <a:spcPct val="80000"/>
              </a:lnSpc>
            </a:pPr>
            <a:endParaRPr lang="en-US" sz="800" b="1" dirty="0">
              <a:latin typeface="Calibri" charset="0"/>
            </a:endParaRPr>
          </a:p>
          <a:p>
            <a:pPr marL="233363" indent="-233363" defTabSz="881063">
              <a:lnSpc>
                <a:spcPct val="80000"/>
              </a:lnSpc>
            </a:pPr>
            <a:r>
              <a:rPr lang="en-US" sz="800" b="1" dirty="0">
                <a:latin typeface="Calibri" charset="0"/>
              </a:rPr>
              <a:t>Key Components</a:t>
            </a:r>
          </a:p>
          <a:p>
            <a:pPr marL="233363" indent="-233363" defTabSz="881063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alibri" charset="0"/>
              </a:rPr>
              <a:t>Discuss options and a plan for how to cut back on drinking and/or reduce harm – explore the patients ideas for doing this.</a:t>
            </a:r>
          </a:p>
          <a:p>
            <a:pPr marL="233363" indent="-233363" defTabSz="881063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alibri" charset="0"/>
              </a:rPr>
              <a:t>Give clear advice regarding your recommendations</a:t>
            </a:r>
          </a:p>
          <a:p>
            <a:pPr marL="233363" indent="-233363" defTabSz="881063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alibri" charset="0"/>
              </a:rPr>
              <a:t>Provide drinking agreement and handout</a:t>
            </a:r>
          </a:p>
          <a:p>
            <a:pPr marL="233363" indent="-233363" defTabSz="881063">
              <a:lnSpc>
                <a:spcPct val="80000"/>
              </a:lnSpc>
              <a:buFontTx/>
              <a:buAutoNum type="arabicPeriod"/>
            </a:pPr>
            <a:endParaRPr lang="en-US" sz="800" dirty="0">
              <a:latin typeface="Calibri" charset="0"/>
            </a:endParaRPr>
          </a:p>
          <a:p>
            <a:pPr marL="233363" indent="-233363" defTabSz="881063">
              <a:lnSpc>
                <a:spcPct val="80000"/>
              </a:lnSpc>
            </a:pPr>
            <a:r>
              <a:rPr lang="en-US" sz="800" b="1" dirty="0">
                <a:latin typeface="Calibri" charset="0"/>
              </a:rPr>
              <a:t>Objectives</a:t>
            </a:r>
          </a:p>
          <a:p>
            <a:pPr marL="233363" indent="-233363" defTabSz="881063">
              <a:lnSpc>
                <a:spcPct val="80000"/>
              </a:lnSpc>
              <a:buFontTx/>
              <a:buAutoNum type="arabicPeriod"/>
            </a:pPr>
            <a:r>
              <a:rPr lang="en-US" sz="800" dirty="0">
                <a:latin typeface="Calibri" charset="0"/>
              </a:rPr>
              <a:t>Negotiate goal and build self-efficacy</a:t>
            </a: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Assist the client to identify a goal from a variety of options (to include their own ideas)</a:t>
            </a: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Avoid being argumentative.</a:t>
            </a: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Repeat what client said in Step 3 and say, </a:t>
            </a:r>
            <a:r>
              <a:rPr lang="ja-JP" altLang="en-US" sz="800" i="1" dirty="0">
                <a:latin typeface="Calibri" charset="0"/>
              </a:rPr>
              <a:t>“</a:t>
            </a:r>
            <a:r>
              <a:rPr lang="en-US" sz="800" i="1" dirty="0">
                <a:latin typeface="Calibri" charset="0"/>
              </a:rPr>
              <a:t>What</a:t>
            </a:r>
            <a:r>
              <a:rPr lang="ja-JP" altLang="en-US" sz="800" i="1" dirty="0">
                <a:latin typeface="Calibri" charset="0"/>
              </a:rPr>
              <a:t>’</a:t>
            </a:r>
            <a:r>
              <a:rPr lang="en-US" sz="800" i="1" dirty="0">
                <a:latin typeface="Calibri" charset="0"/>
              </a:rPr>
              <a:t>s the next step?</a:t>
            </a:r>
            <a:r>
              <a:rPr lang="ja-JP" altLang="en-US" sz="800" i="1" dirty="0">
                <a:latin typeface="Calibri" charset="0"/>
              </a:rPr>
              <a:t>”</a:t>
            </a:r>
            <a:r>
              <a:rPr lang="en-US" sz="800" i="1" dirty="0">
                <a:latin typeface="Calibri" charset="0"/>
              </a:rPr>
              <a:t> or </a:t>
            </a:r>
            <a:r>
              <a:rPr lang="ja-JP" altLang="en-US" sz="800" i="1" dirty="0">
                <a:latin typeface="Calibri" charset="0"/>
              </a:rPr>
              <a:t>“</a:t>
            </a:r>
            <a:r>
              <a:rPr lang="en-US" sz="800" i="1" dirty="0">
                <a:latin typeface="Calibri" charset="0"/>
              </a:rPr>
              <a:t>Where do you want to go from here.</a:t>
            </a:r>
            <a:r>
              <a:rPr lang="ja-JP" altLang="en-US" sz="800" i="1" dirty="0">
                <a:latin typeface="Calibri" charset="0"/>
              </a:rPr>
              <a:t>”</a:t>
            </a:r>
            <a:endParaRPr lang="en-US" sz="800" i="1" dirty="0">
              <a:latin typeface="Calibri" charset="0"/>
            </a:endParaRPr>
          </a:p>
          <a:p>
            <a:pPr marL="233363" indent="-233363" defTabSz="881063">
              <a:lnSpc>
                <a:spcPct val="80000"/>
              </a:lnSpc>
            </a:pPr>
            <a:endParaRPr lang="en-US" sz="800" i="1" dirty="0">
              <a:latin typeface="Calibri" charset="0"/>
            </a:endParaRP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2. Give advice with the client</a:t>
            </a:r>
            <a:r>
              <a:rPr lang="ja-JP" altLang="en-US" sz="800" dirty="0">
                <a:latin typeface="Calibri" charset="0"/>
              </a:rPr>
              <a:t>’</a:t>
            </a:r>
            <a:r>
              <a:rPr lang="en-US" sz="800" dirty="0">
                <a:latin typeface="Calibri" charset="0"/>
              </a:rPr>
              <a:t>s permission</a:t>
            </a: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Provide options for the client to consider.</a:t>
            </a: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Deliver sound advice/education</a:t>
            </a: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Provide strategies to help reduce harm.</a:t>
            </a: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Options might include: cut back on how often I drink: cut back on how much I drink on days when I do drink; never drink and drive; a trial period of not drinking; stop drinking entirely; get help from someone with my drinking; do nothing.</a:t>
            </a:r>
          </a:p>
          <a:p>
            <a:pPr marL="233363" indent="-233363" defTabSz="881063">
              <a:lnSpc>
                <a:spcPct val="80000"/>
              </a:lnSpc>
            </a:pPr>
            <a:endParaRPr lang="en-US" sz="800" dirty="0">
              <a:latin typeface="Calibri" charset="0"/>
            </a:endParaRP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3. Summarize</a:t>
            </a: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Provide a drinking agreement for the client to take home, if they are amenable.</a:t>
            </a: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Help client clarify goals to pursue</a:t>
            </a: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Provide handout</a:t>
            </a:r>
          </a:p>
          <a:p>
            <a:pPr marL="233363" indent="-233363" defTabSz="881063">
              <a:lnSpc>
                <a:spcPct val="80000"/>
              </a:lnSpc>
            </a:pPr>
            <a:r>
              <a:rPr lang="ja-JP" altLang="en-US" sz="800" i="1" dirty="0">
                <a:latin typeface="Calibri" charset="0"/>
              </a:rPr>
              <a:t>“</a:t>
            </a:r>
            <a:r>
              <a:rPr lang="en-US" sz="800" i="1" dirty="0">
                <a:latin typeface="Calibri" charset="0"/>
              </a:rPr>
              <a:t>this is what I heard you say….. Here is a drinking agreement that can reinforce your new drinking goals. This is really an agreement between you and yourself.</a:t>
            </a:r>
            <a:r>
              <a:rPr lang="ja-JP" altLang="en-US" sz="800" i="1" dirty="0">
                <a:latin typeface="Calibri" charset="0"/>
              </a:rPr>
              <a:t>”</a:t>
            </a:r>
            <a:endParaRPr lang="en-US" sz="800" i="1" dirty="0">
              <a:latin typeface="Calibri" charset="0"/>
            </a:endParaRP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Suggest follow-up for drinking level/pattern with an appropriate person, and provide any contact information necessary.</a:t>
            </a:r>
          </a:p>
          <a:p>
            <a:pPr marL="233363" indent="-233363" defTabSz="881063">
              <a:lnSpc>
                <a:spcPct val="80000"/>
              </a:lnSpc>
            </a:pPr>
            <a:r>
              <a:rPr lang="en-US" sz="800" dirty="0">
                <a:latin typeface="Calibri" charset="0"/>
              </a:rPr>
              <a:t>Express optimism in his or her intent to change.</a:t>
            </a:r>
          </a:p>
          <a:p>
            <a:pPr marL="233363" indent="-233363" defTabSz="881063">
              <a:lnSpc>
                <a:spcPct val="80000"/>
              </a:lnSpc>
            </a:pPr>
            <a:endParaRPr lang="en-US" sz="8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3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27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23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58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46467C4-BE7A-424D-9FAD-08103F62F278}" type="slidenum">
              <a:rPr lang="en-US">
                <a:cs typeface="ＭＳ Ｐゴシック" charset="0"/>
              </a:rPr>
              <a:pPr eaLnBrk="1" hangingPunct="1"/>
              <a:t>31</a:t>
            </a:fld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2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143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94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94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99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In case video does not play, visit </a:t>
            </a:r>
            <a:r>
              <a:rPr lang="en-US" dirty="0" err="1">
                <a:latin typeface="Calibri" charset="0"/>
              </a:rPr>
              <a:t>Youtube</a:t>
            </a:r>
            <a:r>
              <a:rPr lang="en-US" dirty="0">
                <a:latin typeface="Calibri" charset="0"/>
              </a:rPr>
              <a:t> video: </a:t>
            </a:r>
          </a:p>
          <a:p>
            <a:r>
              <a:rPr lang="en-US" dirty="0">
                <a:latin typeface="Calibri" charset="0"/>
              </a:rPr>
              <a:t>http://www.youtube.com/watch?v=b-ilxvHZJDc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OD deaths/year than AIDS-related deaths at height</a:t>
            </a:r>
            <a:r>
              <a:rPr lang="en-US" baseline="0" dirty="0"/>
              <a:t> of the epidemic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cs typeface="ＭＳ Ｐゴシック" charset="0"/>
              </a:rPr>
              <a:t>8%</a:t>
            </a:r>
            <a:r>
              <a:rPr lang="en-US" baseline="0" dirty="0">
                <a:latin typeface="Calibri" charset="0"/>
                <a:cs typeface="ＭＳ Ｐゴシック" charset="0"/>
              </a:rPr>
              <a:t> of the US population</a:t>
            </a:r>
            <a:endParaRPr lang="en-US" dirty="0">
              <a:latin typeface="Calibri" charset="0"/>
              <a:cs typeface="ＭＳ Ｐゴシック" charset="0"/>
            </a:endParaRPr>
          </a:p>
          <a:p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0127A0-AFB7-DA4B-A1E2-40AFDB5F2FAD}" type="slidenum">
              <a:rPr lang="en-US">
                <a:latin typeface="Calibri" charset="0"/>
              </a:rPr>
              <a:pPr eaLnBrk="1" hangingPunct="1"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C2C214-4585-462E-AFE8-4B6398D3153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8850" y="652463"/>
            <a:ext cx="4286250" cy="321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1197" y="4075117"/>
            <a:ext cx="4964907" cy="3862387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Primary care dependence about 5%</a:t>
            </a:r>
          </a:p>
          <a:p>
            <a:pPr eaLnBrk="1" hangingPunct="1"/>
            <a:r>
              <a:rPr lang="en-US" sz="9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Hospital and ED much higher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8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EC15E-1B79-4FE8-8AA6-4E989C1FA7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8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3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3/10/2015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5AD31-4382-E844-8F23-FC85E8A1B3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49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31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96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Presentation Slide / December 5,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89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5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5/4/2021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83185"/>
            <a:fld id="{81D60167-4931-47E6-BA6A-407CBD079E47}" type="slidenum">
              <a:rPr spc="5" dirty="0"/>
              <a:pPr marL="83185"/>
              <a:t>‹#›</a:t>
            </a:fld>
            <a:endParaRPr spc="5" dirty="0"/>
          </a:p>
        </p:txBody>
      </p:sp>
    </p:spTree>
    <p:extLst>
      <p:ext uri="{BB962C8B-B14F-4D97-AF65-F5344CB8AC3E}">
        <p14:creationId xmlns:p14="http://schemas.microsoft.com/office/powerpoint/2010/main" val="211066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1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4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3/10/2015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28959-3ECD-364A-A31A-3A45B85CA5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3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42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E7D63523-73D7-614F-B62C-31315533CF7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5/4/2021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Presentation Slide / December 5, 2012</a:t>
            </a:r>
          </a:p>
        </p:txBody>
      </p:sp>
      <p:pic>
        <p:nvPicPr>
          <p:cNvPr id="9" name="Picture 8" descr="pptback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1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1.nyc.gov/assets/doh/downloads/pdf/chi/chi-35-3.pdf" TargetMode="External"/><Relationship Id="rId3" Type="http://schemas.openxmlformats.org/officeDocument/2006/relationships/hyperlink" Target="https://www.drugabuse.gov/nidamed-medical-health-professionals" TargetMode="External"/><Relationship Id="rId7" Type="http://schemas.openxmlformats.org/officeDocument/2006/relationships/hyperlink" Target="https://www.drugabuse.gov/taps/#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sbirtoregon.org/index.php" TargetMode="External"/><Relationship Id="rId5" Type="http://schemas.openxmlformats.org/officeDocument/2006/relationships/hyperlink" Target="https://www.youtube.com/watch?v=tbKbq2IytC4" TargetMode="External"/><Relationship Id="rId4" Type="http://schemas.openxmlformats.org/officeDocument/2006/relationships/hyperlink" Target="https://pubs.niaaa.nih.gov/publications/Practitioner/CliniciansGuide2005/guide.pd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-ilxvHZJDc&amp;feature=related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youtube.com/watch?v=b-ilxvHZJDc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rethinkingdrinking.niaaa.nih.gov/whatcountsdrink/whatsastandarddrink.asp" TargetMode="External"/><Relationship Id="rId7" Type="http://schemas.openxmlformats.org/officeDocument/2006/relationships/hyperlink" Target="http://images.google.com/imgres?imgurl=http://www.mr-cad.com/images/gallery/red-wine-glass.jpg&amp;imgrefurl=http://www.mr-cad.com/popup_image.php?gID=10&amp;image=.&amp;h=590&amp;w=457&amp;sz=20&amp;hl=en&amp;start=3&amp;tbnid=DMnlmLqHf6gvfM:&amp;tbnh=135&amp;tbnw=105&amp;prev=/images?q=glass+of+wine&amp;ndsp=20&amp;svnum=10&amp;hl=en&amp;lr=&amp;sa=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/imgres?imgurl=http://www.amgmedia.com/freephotos/beer-glass.jpg&amp;imgrefurl=http://www.amgmedia.com/freephotos/free-photos-3.html&amp;h=800&amp;w=600&amp;sz=108&amp;hl=en&amp;start=3&amp;tbnid=h7IGB_CSGuBoxM:&amp;tbnh=143&amp;tbnw=107&amp;prev=/images?q=beer&amp;svnum=10&amp;hl=en&amp;lr=&amp;sa=G" TargetMode="Externa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002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70A8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1600200"/>
            <a:ext cx="7772400" cy="990600"/>
          </a:xfrm>
          <a:custGeom>
            <a:avLst/>
            <a:gdLst/>
            <a:ahLst/>
            <a:cxnLst/>
            <a:rect l="l" t="t" r="r" b="b"/>
            <a:pathLst>
              <a:path w="7772400" h="990600">
                <a:moveTo>
                  <a:pt x="0" y="990600"/>
                </a:moveTo>
                <a:lnTo>
                  <a:pt x="7772400" y="990600"/>
                </a:lnTo>
                <a:lnTo>
                  <a:pt x="7772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1724460"/>
            <a:ext cx="69843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  <a:t>Goals and Agenda</a:t>
            </a:r>
            <a:endParaRPr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34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002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70A8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1600200"/>
            <a:ext cx="7772400" cy="990600"/>
          </a:xfrm>
          <a:custGeom>
            <a:avLst/>
            <a:gdLst/>
            <a:ahLst/>
            <a:cxnLst/>
            <a:rect l="l" t="t" r="r" b="b"/>
            <a:pathLst>
              <a:path w="7772400" h="990600">
                <a:moveTo>
                  <a:pt x="0" y="990600"/>
                </a:moveTo>
                <a:lnTo>
                  <a:pt x="7772400" y="990600"/>
                </a:lnTo>
                <a:lnTo>
                  <a:pt x="7772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1600200"/>
            <a:ext cx="698436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Screening, Brief Intervention, and Referral to Treatment (SBIRT)</a:t>
            </a:r>
            <a:endParaRPr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40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charset="0"/>
              </a:rPr>
              <a:t>What is SBIRT?</a:t>
            </a:r>
          </a:p>
        </p:txBody>
      </p:sp>
      <p:sp>
        <p:nvSpPr>
          <p:cNvPr id="1229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Evidence-based approach to addressing unhealthy alcohol/drug use through universal screening </a:t>
            </a:r>
          </a:p>
          <a:p>
            <a:pPr marL="285750"/>
            <a:endParaRPr lang="en-US" sz="2400" b="1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Goal: Identify patients with unhealthy use</a:t>
            </a:r>
          </a:p>
          <a:p>
            <a:endParaRPr lang="en-US" sz="2400" b="1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SBIRT components </a:t>
            </a:r>
          </a:p>
          <a:p>
            <a:pPr lvl="1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Screening using a validated tool </a:t>
            </a:r>
          </a:p>
          <a:p>
            <a:pPr lvl="1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Brief intervention (if needed) </a:t>
            </a:r>
          </a:p>
          <a:p>
            <a:pPr lvl="1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Referral to treatment (for high risk)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190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bri" charset="0"/>
                <a:cs typeface="ＭＳ Ｐゴシック" charset="0"/>
              </a:rPr>
              <a:t>SBIRT Flow Diagram</a:t>
            </a:r>
          </a:p>
        </p:txBody>
      </p:sp>
      <p:pic>
        <p:nvPicPr>
          <p:cNvPr id="14339" name="Content Placeholder 30" descr="stop sign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1752600"/>
            <a:ext cx="727075" cy="727075"/>
          </a:xfr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3200" y="1752600"/>
            <a:ext cx="3657600" cy="6858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3048000"/>
            <a:ext cx="3657600" cy="6858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4343400"/>
            <a:ext cx="2514600" cy="9144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2800" y="4343400"/>
            <a:ext cx="2514600" cy="9144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00800" y="4343400"/>
            <a:ext cx="2514600" cy="9144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838200" y="54102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Counseling</a:t>
            </a:r>
          </a:p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Monitoring</a:t>
            </a: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3657600" y="54864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Brief Intervention</a:t>
            </a:r>
          </a:p>
        </p:txBody>
      </p: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6400800" y="5410200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Brief Intervention </a:t>
            </a:r>
          </a:p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+  Treatment</a:t>
            </a:r>
          </a:p>
        </p:txBody>
      </p:sp>
      <p:cxnSp>
        <p:nvCxnSpPr>
          <p:cNvPr id="13" name="Straight Arrow Connector 12"/>
          <p:cNvCxnSpPr>
            <a:cxnSpLocks noChangeShapeType="1"/>
            <a:endCxn id="6" idx="0"/>
          </p:cNvCxnSpPr>
          <p:nvPr/>
        </p:nvCxnSpPr>
        <p:spPr bwMode="auto">
          <a:xfrm rot="10800000" flipV="1">
            <a:off x="1485900" y="3733800"/>
            <a:ext cx="2171700" cy="609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  <a:stCxn id="5" idx="2"/>
          </p:cNvCxnSpPr>
          <p:nvPr/>
        </p:nvCxnSpPr>
        <p:spPr bwMode="auto">
          <a:xfrm rot="5400000">
            <a:off x="4265613" y="4038600"/>
            <a:ext cx="611188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  <a:endCxn id="8" idx="0"/>
          </p:cNvCxnSpPr>
          <p:nvPr/>
        </p:nvCxnSpPr>
        <p:spPr bwMode="auto">
          <a:xfrm>
            <a:off x="5486400" y="3733800"/>
            <a:ext cx="2171700" cy="609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1" name="TextBox 19"/>
          <p:cNvSpPr txBox="1">
            <a:spLocks noChangeArrowheads="1"/>
          </p:cNvSpPr>
          <p:nvPr/>
        </p:nvSpPr>
        <p:spPr bwMode="auto">
          <a:xfrm>
            <a:off x="2895600" y="18288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Screening</a:t>
            </a:r>
          </a:p>
        </p:txBody>
      </p:sp>
      <p:cxnSp>
        <p:nvCxnSpPr>
          <p:cNvPr id="23" name="Straight Arrow Connector 22"/>
          <p:cNvCxnSpPr>
            <a:cxnSpLocks noChangeShapeType="1"/>
            <a:endCxn id="5" idx="0"/>
          </p:cNvCxnSpPr>
          <p:nvPr/>
        </p:nvCxnSpPr>
        <p:spPr bwMode="auto">
          <a:xfrm rot="5400000">
            <a:off x="4305301" y="2781300"/>
            <a:ext cx="5334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6477000" y="2133600"/>
            <a:ext cx="914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4" name="TextBox 27"/>
          <p:cNvSpPr txBox="1">
            <a:spLocks noChangeArrowheads="1"/>
          </p:cNvSpPr>
          <p:nvPr/>
        </p:nvSpPr>
        <p:spPr bwMode="auto">
          <a:xfrm>
            <a:off x="6858000" y="16002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4355" name="TextBox 28"/>
          <p:cNvSpPr txBox="1">
            <a:spLocks noChangeArrowheads="1"/>
          </p:cNvSpPr>
          <p:nvPr/>
        </p:nvSpPr>
        <p:spPr bwMode="auto">
          <a:xfrm>
            <a:off x="6705600" y="160020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Calibri" charset="0"/>
              </a:rPr>
              <a:t>-</a:t>
            </a:r>
          </a:p>
        </p:txBody>
      </p:sp>
      <p:sp>
        <p:nvSpPr>
          <p:cNvPr id="14356" name="TextBox 29"/>
          <p:cNvSpPr txBox="1">
            <a:spLocks noChangeArrowheads="1"/>
          </p:cNvSpPr>
          <p:nvPr/>
        </p:nvSpPr>
        <p:spPr bwMode="auto">
          <a:xfrm>
            <a:off x="4724400" y="24384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Calibri" charset="0"/>
              </a:rPr>
              <a:t>+</a:t>
            </a:r>
          </a:p>
        </p:txBody>
      </p:sp>
      <p:sp>
        <p:nvSpPr>
          <p:cNvPr id="14357" name="TextBox 31"/>
          <p:cNvSpPr txBox="1">
            <a:spLocks noChangeArrowheads="1"/>
          </p:cNvSpPr>
          <p:nvPr/>
        </p:nvSpPr>
        <p:spPr bwMode="auto">
          <a:xfrm>
            <a:off x="3581400" y="3200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Assessment</a:t>
            </a:r>
          </a:p>
        </p:txBody>
      </p:sp>
      <p:sp>
        <p:nvSpPr>
          <p:cNvPr id="14358" name="TextBox 32"/>
          <p:cNvSpPr txBox="1">
            <a:spLocks noChangeArrowheads="1"/>
          </p:cNvSpPr>
          <p:nvPr/>
        </p:nvSpPr>
        <p:spPr bwMode="auto">
          <a:xfrm>
            <a:off x="304800" y="46482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Low Risk </a:t>
            </a:r>
          </a:p>
        </p:txBody>
      </p:sp>
      <p:sp>
        <p:nvSpPr>
          <p:cNvPr id="14359" name="TextBox 33"/>
          <p:cNvSpPr txBox="1">
            <a:spLocks noChangeArrowheads="1"/>
          </p:cNvSpPr>
          <p:nvPr/>
        </p:nvSpPr>
        <p:spPr bwMode="auto">
          <a:xfrm>
            <a:off x="3581400" y="4643735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Moderate Risk</a:t>
            </a:r>
          </a:p>
        </p:txBody>
      </p:sp>
      <p:sp>
        <p:nvSpPr>
          <p:cNvPr id="14360" name="TextBox 34"/>
          <p:cNvSpPr txBox="1">
            <a:spLocks noChangeArrowheads="1"/>
          </p:cNvSpPr>
          <p:nvPr/>
        </p:nvSpPr>
        <p:spPr bwMode="auto">
          <a:xfrm>
            <a:off x="6553200" y="457200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High Risk (SUD)</a:t>
            </a:r>
          </a:p>
        </p:txBody>
      </p:sp>
    </p:spTree>
    <p:extLst>
      <p:ext uri="{BB962C8B-B14F-4D97-AF65-F5344CB8AC3E}">
        <p14:creationId xmlns:p14="http://schemas.microsoft.com/office/powerpoint/2010/main" val="330788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SBIRT for alcohol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0386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Reduces hazardous and harmful alcohol consumption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Decreases health care utilization </a:t>
            </a:r>
          </a:p>
          <a:p>
            <a:pPr lvl="1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Fewer hospitalizations </a:t>
            </a:r>
          </a:p>
          <a:p>
            <a:pPr lvl="1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Lower costs </a:t>
            </a:r>
          </a:p>
          <a:p>
            <a:pPr marL="457200" lvl="1" indent="0">
              <a:buNone/>
            </a:pPr>
            <a:endParaRPr lang="en-US" sz="2400" b="1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Ranked as one of the five most effective clinical preventive services 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Best Evidence of effectiveness comes from Primary Care</a:t>
            </a:r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28600" y="5334000"/>
            <a:ext cx="8077200" cy="1311275"/>
          </a:xfrm>
        </p:spPr>
        <p:txBody>
          <a:bodyPr/>
          <a:lstStyle/>
          <a:p>
            <a:r>
              <a:rPr lang="en-US" dirty="0"/>
              <a:t>Jonas DE, </a:t>
            </a:r>
            <a:r>
              <a:rPr lang="en-US" dirty="0" err="1"/>
              <a:t>Garbutt</a:t>
            </a:r>
            <a:r>
              <a:rPr lang="en-US" dirty="0"/>
              <a:t> JC, </a:t>
            </a:r>
            <a:r>
              <a:rPr lang="en-US" dirty="0" err="1"/>
              <a:t>Amick</a:t>
            </a:r>
            <a:r>
              <a:rPr lang="en-US" dirty="0"/>
              <a:t> HR, et al. Behavioral Counseling After Screening for Alcohol Misuse in Primary Care: A Systematic Review and Meta-Analysis for the U.S Preventive Services Task Force. </a:t>
            </a:r>
            <a:r>
              <a:rPr lang="en-US" i="1" dirty="0"/>
              <a:t>Ann Intern Med</a:t>
            </a:r>
            <a:r>
              <a:rPr lang="en-US" dirty="0"/>
              <a:t>. 2012 6; 157(9): 645-54. </a:t>
            </a:r>
          </a:p>
          <a:p>
            <a:r>
              <a:rPr lang="en-US" dirty="0"/>
              <a:t>McKnight-</a:t>
            </a:r>
            <a:r>
              <a:rPr lang="en-US" dirty="0" err="1"/>
              <a:t>Eily</a:t>
            </a:r>
            <a:r>
              <a:rPr lang="en-US" dirty="0"/>
              <a:t> LR, Liu Y, Brewer RD, et al. Vital Signs: Communication Between Health Professionals and Their Patients About Alcohol Use—44 States and the District of Columbia, 2011. </a:t>
            </a:r>
            <a:r>
              <a:rPr lang="en-US" i="1" dirty="0"/>
              <a:t>MMWR </a:t>
            </a:r>
            <a:r>
              <a:rPr lang="en-US" dirty="0"/>
              <a:t>2014; 10;63(1):16-22 </a:t>
            </a:r>
          </a:p>
          <a:p>
            <a:r>
              <a:rPr lang="en-US" dirty="0" err="1"/>
              <a:t>Kaner</a:t>
            </a:r>
            <a:r>
              <a:rPr lang="en-US" dirty="0"/>
              <a:t>, E.F., et al., </a:t>
            </a:r>
            <a:r>
              <a:rPr lang="en-US" i="1" dirty="0"/>
              <a:t>The effectiveness of brief alcohol interventions in primary care settings: a systematic review.</a:t>
            </a:r>
            <a:r>
              <a:rPr lang="en-US" dirty="0"/>
              <a:t> Drug Alcohol Rev, 2009. </a:t>
            </a:r>
            <a:r>
              <a:rPr lang="en-US" b="1" dirty="0"/>
              <a:t>28</a:t>
            </a:r>
            <a:r>
              <a:rPr lang="en-US" dirty="0"/>
              <a:t>(3): p. 301-23.</a:t>
            </a:r>
          </a:p>
          <a:p>
            <a:r>
              <a:rPr lang="en-US" dirty="0"/>
              <a:t>Sullivan, L.E., et al., </a:t>
            </a:r>
            <a:r>
              <a:rPr lang="en-US" i="1" dirty="0"/>
              <a:t>A Meta-analysis of the Efficacy of </a:t>
            </a:r>
            <a:r>
              <a:rPr lang="en-US" i="1" dirty="0" err="1"/>
              <a:t>Nonphysician</a:t>
            </a:r>
            <a:r>
              <a:rPr lang="en-US" i="1" dirty="0"/>
              <a:t> Brief Interventions for Unhealthy Alcohol Use: Implications for the Patient-Centered Medical Home.</a:t>
            </a:r>
            <a:r>
              <a:rPr lang="en-US" dirty="0"/>
              <a:t> American Journal on Addictions, 2011. </a:t>
            </a:r>
            <a:r>
              <a:rPr lang="en-US" b="1" dirty="0"/>
              <a:t>20</a:t>
            </a:r>
            <a:r>
              <a:rPr lang="en-US" dirty="0"/>
              <a:t>(4): p. 343-356.</a:t>
            </a:r>
          </a:p>
        </p:txBody>
      </p:sp>
    </p:spTree>
    <p:extLst>
      <p:ext uri="{BB962C8B-B14F-4D97-AF65-F5344CB8AC3E}">
        <p14:creationId xmlns:p14="http://schemas.microsoft.com/office/powerpoint/2010/main" val="27575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8575"/>
            <a:ext cx="9163050" cy="6810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002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70A8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1600200"/>
            <a:ext cx="7772400" cy="990600"/>
          </a:xfrm>
          <a:custGeom>
            <a:avLst/>
            <a:gdLst/>
            <a:ahLst/>
            <a:cxnLst/>
            <a:rect l="l" t="t" r="r" b="b"/>
            <a:pathLst>
              <a:path w="7772400" h="990600">
                <a:moveTo>
                  <a:pt x="0" y="990600"/>
                </a:moveTo>
                <a:lnTo>
                  <a:pt x="7772400" y="990600"/>
                </a:lnTo>
                <a:lnTo>
                  <a:pt x="7772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1724460"/>
            <a:ext cx="69843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Screening </a:t>
            </a:r>
            <a:endParaRPr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28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787"/>
            <a:ext cx="8229600" cy="625171"/>
          </a:xfrm>
        </p:spPr>
        <p:txBody>
          <a:bodyPr/>
          <a:lstStyle/>
          <a:p>
            <a:r>
              <a:rPr lang="en-US" dirty="0"/>
              <a:t>Screening Workflow [Example]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70" name="Picture 4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18707" r="55942" b="9561"/>
          <a:stretch/>
        </p:blipFill>
        <p:spPr bwMode="auto">
          <a:xfrm>
            <a:off x="2209800" y="375770"/>
            <a:ext cx="509418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5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D38B-1271-4D91-914C-5FC050E0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TEXT OR PICTURE OF SCREENING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28FE8-9678-4A68-A502-9B2C86145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48511-ED43-4673-A55B-2B70C9A9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4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F2FC-F9C3-4565-B48A-E60E313A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INSERT SCREENSHOTS OF HOW SCREENING RESULTS APPEAR IN EHR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86D8-F12A-4D6E-AA4B-304457984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4BDFB-88D7-4EC3-9515-6229130B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6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002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70A8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1600200"/>
            <a:ext cx="7772400" cy="990600"/>
          </a:xfrm>
          <a:custGeom>
            <a:avLst/>
            <a:gdLst/>
            <a:ahLst/>
            <a:cxnLst/>
            <a:rect l="l" t="t" r="r" b="b"/>
            <a:pathLst>
              <a:path w="7772400" h="990600">
                <a:moveTo>
                  <a:pt x="0" y="990600"/>
                </a:moveTo>
                <a:lnTo>
                  <a:pt x="7772400" y="990600"/>
                </a:lnTo>
                <a:lnTo>
                  <a:pt x="7772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1724460"/>
            <a:ext cx="69843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Brief Intervention</a:t>
            </a:r>
            <a:endParaRPr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674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AEEF"/>
                </a:solidFill>
                <a:latin typeface="Calibri" panose="020F0502020204030204" pitchFamily="34" charset="0"/>
                <a:ea typeface="ＭＳ Ｐゴシック" pitchFamily="34" charset="-128"/>
              </a:rPr>
              <a:t>SBIRT Flow Diagram</a:t>
            </a:r>
          </a:p>
        </p:txBody>
      </p:sp>
      <p:pic>
        <p:nvPicPr>
          <p:cNvPr id="23555" name="Content Placeholder 30" descr="stop sign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1752600"/>
            <a:ext cx="727075" cy="727075"/>
          </a:xfr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3200" y="1752600"/>
            <a:ext cx="3657600" cy="6858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3048000"/>
            <a:ext cx="3657600" cy="6858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4343400"/>
            <a:ext cx="2514600" cy="9144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2800" y="4343400"/>
            <a:ext cx="2514600" cy="9144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00800" y="4343400"/>
            <a:ext cx="2514600" cy="9144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838200" y="54102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Counseling</a:t>
            </a:r>
          </a:p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Monitoring</a:t>
            </a:r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3657600" y="54864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Brief Intervention</a:t>
            </a: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6400800" y="5410200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Brief Intervention </a:t>
            </a:r>
          </a:p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+ Treatment</a:t>
            </a:r>
          </a:p>
        </p:txBody>
      </p:sp>
      <p:cxnSp>
        <p:nvCxnSpPr>
          <p:cNvPr id="13" name="Straight Arrow Connector 12"/>
          <p:cNvCxnSpPr>
            <a:cxnSpLocks noChangeShapeType="1"/>
            <a:endCxn id="6" idx="0"/>
          </p:cNvCxnSpPr>
          <p:nvPr/>
        </p:nvCxnSpPr>
        <p:spPr bwMode="auto">
          <a:xfrm rot="10800000" flipV="1">
            <a:off x="1485900" y="3733800"/>
            <a:ext cx="2171700" cy="609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  <a:stCxn id="5" idx="2"/>
          </p:cNvCxnSpPr>
          <p:nvPr/>
        </p:nvCxnSpPr>
        <p:spPr bwMode="auto">
          <a:xfrm rot="5400000">
            <a:off x="4265613" y="4038600"/>
            <a:ext cx="611188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  <a:endCxn id="8" idx="0"/>
          </p:cNvCxnSpPr>
          <p:nvPr/>
        </p:nvCxnSpPr>
        <p:spPr bwMode="auto">
          <a:xfrm>
            <a:off x="5486400" y="3733800"/>
            <a:ext cx="2171700" cy="609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7" name="TextBox 19"/>
          <p:cNvSpPr txBox="1">
            <a:spLocks noChangeArrowheads="1"/>
          </p:cNvSpPr>
          <p:nvPr/>
        </p:nvSpPr>
        <p:spPr bwMode="auto">
          <a:xfrm>
            <a:off x="2895600" y="18288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Screening</a:t>
            </a:r>
          </a:p>
        </p:txBody>
      </p:sp>
      <p:cxnSp>
        <p:nvCxnSpPr>
          <p:cNvPr id="23" name="Straight Arrow Connector 22"/>
          <p:cNvCxnSpPr>
            <a:cxnSpLocks noChangeShapeType="1"/>
            <a:endCxn id="5" idx="0"/>
          </p:cNvCxnSpPr>
          <p:nvPr/>
        </p:nvCxnSpPr>
        <p:spPr bwMode="auto">
          <a:xfrm rot="5400000">
            <a:off x="4305301" y="2781300"/>
            <a:ext cx="5334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6477000" y="2133600"/>
            <a:ext cx="914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0" name="TextBox 27"/>
          <p:cNvSpPr txBox="1">
            <a:spLocks noChangeArrowheads="1"/>
          </p:cNvSpPr>
          <p:nvPr/>
        </p:nvSpPr>
        <p:spPr bwMode="auto">
          <a:xfrm>
            <a:off x="6858000" y="16002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3571" name="TextBox 28"/>
          <p:cNvSpPr txBox="1">
            <a:spLocks noChangeArrowheads="1"/>
          </p:cNvSpPr>
          <p:nvPr/>
        </p:nvSpPr>
        <p:spPr bwMode="auto">
          <a:xfrm>
            <a:off x="6705600" y="160020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Calibri" charset="0"/>
              </a:rPr>
              <a:t>-</a:t>
            </a:r>
          </a:p>
        </p:txBody>
      </p:sp>
      <p:sp>
        <p:nvSpPr>
          <p:cNvPr id="23572" name="TextBox 29"/>
          <p:cNvSpPr txBox="1">
            <a:spLocks noChangeArrowheads="1"/>
          </p:cNvSpPr>
          <p:nvPr/>
        </p:nvSpPr>
        <p:spPr bwMode="auto">
          <a:xfrm>
            <a:off x="4724400" y="24384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Calibri" charset="0"/>
              </a:rPr>
              <a:t>+</a:t>
            </a:r>
          </a:p>
        </p:txBody>
      </p:sp>
      <p:sp>
        <p:nvSpPr>
          <p:cNvPr id="23573" name="TextBox 31"/>
          <p:cNvSpPr txBox="1">
            <a:spLocks noChangeArrowheads="1"/>
          </p:cNvSpPr>
          <p:nvPr/>
        </p:nvSpPr>
        <p:spPr bwMode="auto">
          <a:xfrm>
            <a:off x="3581400" y="3200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Assessment</a:t>
            </a:r>
          </a:p>
        </p:txBody>
      </p:sp>
      <p:sp>
        <p:nvSpPr>
          <p:cNvPr id="23574" name="TextBox 32"/>
          <p:cNvSpPr txBox="1">
            <a:spLocks noChangeArrowheads="1"/>
          </p:cNvSpPr>
          <p:nvPr/>
        </p:nvSpPr>
        <p:spPr bwMode="auto">
          <a:xfrm>
            <a:off x="381000" y="46482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Low Risk </a:t>
            </a:r>
          </a:p>
        </p:txBody>
      </p:sp>
      <p:sp>
        <p:nvSpPr>
          <p:cNvPr id="23575" name="TextBox 33"/>
          <p:cNvSpPr txBox="1">
            <a:spLocks noChangeArrowheads="1"/>
          </p:cNvSpPr>
          <p:nvPr/>
        </p:nvSpPr>
        <p:spPr bwMode="auto">
          <a:xfrm>
            <a:off x="3581400" y="46482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Moderate Risk</a:t>
            </a:r>
          </a:p>
        </p:txBody>
      </p:sp>
      <p:sp>
        <p:nvSpPr>
          <p:cNvPr id="23576" name="TextBox 34"/>
          <p:cNvSpPr txBox="1">
            <a:spLocks noChangeArrowheads="1"/>
          </p:cNvSpPr>
          <p:nvPr/>
        </p:nvSpPr>
        <p:spPr bwMode="auto">
          <a:xfrm>
            <a:off x="6553200" y="464820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High Risk (SUD)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352800" y="3886200"/>
            <a:ext cx="2590800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1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97"/>
            <a:ext cx="8229600" cy="554504"/>
          </a:xfrm>
          <a:ln w="28575">
            <a:noFill/>
          </a:ln>
        </p:spPr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Calibri" pitchFamily="34" charset="0"/>
              </a:rPr>
              <a:t>Key reasons for addressing substance use in primary care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Calibri" pitchFamily="34" charset="0"/>
              </a:rPr>
              <a:t>Overview of ‘screening, brief intervention, and referral to treatment (SBIRT)’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Calibri" pitchFamily="34" charset="0"/>
              </a:rPr>
              <a:t>Screening workflow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Calibri" pitchFamily="34" charset="0"/>
              </a:rPr>
              <a:t>Brief intervention 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Calibri" pitchFamily="34" charset="0"/>
              </a:rPr>
              <a:t>Epic tools</a:t>
            </a:r>
          </a:p>
          <a:p>
            <a:pPr>
              <a:buNone/>
            </a:pPr>
            <a:endParaRPr lang="en-US" sz="24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410" y="6121699"/>
            <a:ext cx="756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4523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charset="0"/>
              </a:rPr>
              <a:t>Brief intervention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alibri" charset="0"/>
            </a:endParaRPr>
          </a:p>
          <a:p>
            <a:endParaRPr lang="en-US" sz="2000" dirty="0"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569" y="1524000"/>
            <a:ext cx="838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</a:rPr>
              <a:t>Motivational discussions about meaning of screening results with patient</a:t>
            </a:r>
          </a:p>
          <a:p>
            <a:pPr marL="342900" lvl="1" indent="-342900"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</a:rPr>
              <a:t>3-5 minutes </a:t>
            </a:r>
          </a:p>
          <a:p>
            <a:pPr marL="342900" lvl="1" indent="-342900"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</a:rPr>
              <a:t>Provides feedback</a:t>
            </a:r>
          </a:p>
          <a:p>
            <a:pPr marL="342900" lvl="1" indent="-342900"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</a:rPr>
              <a:t>Explores </a:t>
            </a:r>
            <a:r>
              <a:rPr lang="en-US" sz="2400" b="1" u="sng" dirty="0">
                <a:latin typeface="Calibri" panose="020F0502020204030204" pitchFamily="34" charset="0"/>
              </a:rPr>
              <a:t>patient’s</a:t>
            </a:r>
            <a:r>
              <a:rPr lang="en-US" sz="2400" b="1" dirty="0">
                <a:latin typeface="Calibri" panose="020F0502020204030204" pitchFamily="34" charset="0"/>
              </a:rPr>
              <a:t> motivations to change</a:t>
            </a:r>
          </a:p>
          <a:p>
            <a:pPr marL="342900" lvl="1" indent="-342900"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</a:rPr>
              <a:t>Grounded in Motivational interviewing</a:t>
            </a:r>
          </a:p>
          <a:p>
            <a:pPr marL="342900" lvl="1" indent="-342900"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endParaRPr lang="en-US" sz="800" dirty="0"/>
          </a:p>
          <a:p>
            <a:pPr marL="342900" lvl="1" indent="-342900"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endParaRPr lang="en-US" sz="800" dirty="0"/>
          </a:p>
          <a:p>
            <a:pPr marL="0" lvl="1">
              <a:spcAft>
                <a:spcPts val="1200"/>
              </a:spcAft>
              <a:buClr>
                <a:schemeClr val="accent6"/>
              </a:buClr>
              <a:defRPr/>
            </a:pPr>
            <a:endParaRPr lang="en-US" sz="800" dirty="0"/>
          </a:p>
          <a:p>
            <a:pPr marL="0" lvl="1">
              <a:spcAft>
                <a:spcPts val="1200"/>
              </a:spcAft>
              <a:buClr>
                <a:schemeClr val="accent6"/>
              </a:buClr>
              <a:defRPr/>
            </a:pPr>
            <a:r>
              <a:rPr lang="en-US" sz="1200" dirty="0" err="1">
                <a:latin typeface="Calibri" charset="0"/>
              </a:rPr>
              <a:t>Samet</a:t>
            </a:r>
            <a:r>
              <a:rPr lang="en-US" sz="1200" dirty="0">
                <a:latin typeface="Calibri" charset="0"/>
              </a:rPr>
              <a:t> et al, </a:t>
            </a:r>
            <a:r>
              <a:rPr lang="en-US" sz="1200" i="1" dirty="0">
                <a:latin typeface="Calibri" charset="0"/>
              </a:rPr>
              <a:t>Arch </a:t>
            </a:r>
            <a:r>
              <a:rPr lang="en-US" sz="1200" i="1" dirty="0" err="1">
                <a:latin typeface="Calibri" charset="0"/>
              </a:rPr>
              <a:t>Int</a:t>
            </a:r>
            <a:r>
              <a:rPr lang="en-US" sz="1200" i="1" dirty="0">
                <a:latin typeface="Calibri" charset="0"/>
              </a:rPr>
              <a:t> Med</a:t>
            </a:r>
            <a:r>
              <a:rPr lang="en-US" sz="1200" dirty="0">
                <a:latin typeface="Calibri" charset="0"/>
              </a:rPr>
              <a:t> 1996</a:t>
            </a:r>
          </a:p>
          <a:p>
            <a:pPr marL="342900" lvl="1" indent="-342900"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endParaRPr lang="en-US" sz="1200" dirty="0"/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endParaRPr lang="en-US" sz="2400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9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457200"/>
            <a:ext cx="73152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Steps of the brief intervention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2743200"/>
            <a:ext cx="1916875" cy="1095357"/>
          </a:xfrm>
          <a:prstGeom prst="round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ts val="2900"/>
              </a:lnSpc>
              <a:defRPr/>
            </a:pPr>
            <a:r>
              <a:rPr lang="en-US" sz="2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Raise the subject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90800" y="2743200"/>
            <a:ext cx="1916875" cy="1095357"/>
          </a:xfrm>
          <a:prstGeom prst="round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ts val="2900"/>
              </a:lnSpc>
              <a:defRPr/>
            </a:pPr>
            <a:r>
              <a:rPr lang="en-US" sz="2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Provide feedback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48200" y="2743200"/>
            <a:ext cx="1916875" cy="1095357"/>
          </a:xfrm>
          <a:prstGeom prst="round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ts val="2900"/>
              </a:lnSpc>
              <a:defRPr/>
            </a:pPr>
            <a:r>
              <a:rPr lang="en-US" sz="2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Enhance motivation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05600" y="2743200"/>
            <a:ext cx="1916875" cy="1095357"/>
          </a:xfrm>
          <a:prstGeom prst="round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ts val="2900"/>
              </a:lnSpc>
              <a:defRPr/>
            </a:pPr>
            <a:r>
              <a:rPr lang="en-US" sz="2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Negotiate plan</a:t>
            </a:r>
          </a:p>
        </p:txBody>
      </p:sp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57150" y="393412"/>
            <a:ext cx="5189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Steps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 of the brief intervention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343400"/>
            <a:ext cx="190500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“Can we spend a few minutes talking about your alcohol/drug use?”</a:t>
            </a:r>
          </a:p>
          <a:p>
            <a:endParaRPr lang="en-US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4343400"/>
            <a:ext cx="190500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“I’m concerned that your use could be putting your health at risk. Your use could affect…”</a:t>
            </a:r>
          </a:p>
          <a:p>
            <a:endParaRPr lang="en-US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4343400"/>
            <a:ext cx="190500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 a scale of 1 to 10, how ready are you to make any changes to your use?” 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for barriers and motivations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4343400"/>
            <a:ext cx="190500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are some things you might be able to do now?”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Offer assistance and make follow up plan</a:t>
            </a:r>
          </a:p>
        </p:txBody>
      </p:sp>
    </p:spTree>
    <p:extLst>
      <p:ext uri="{BB962C8B-B14F-4D97-AF65-F5344CB8AC3E}">
        <p14:creationId xmlns:p14="http://schemas.microsoft.com/office/powerpoint/2010/main" val="202029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458200" cy="609600"/>
          </a:xfrm>
          <a:ln>
            <a:noFill/>
            <a:miter lim="800000"/>
            <a:headEnd/>
            <a:tailEnd/>
          </a:ln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“Can we spend a few minutes talking about your alcohol/drug use?”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</a:br>
            <a:br>
              <a:rPr lang="en-US" b="1" dirty="0">
                <a:ea typeface="+mj-ea"/>
              </a:rPr>
            </a:br>
            <a:endParaRPr lang="en-US" b="1" dirty="0">
              <a:ea typeface="+mj-ea"/>
            </a:endParaRPr>
          </a:p>
        </p:txBody>
      </p:sp>
      <p:sp>
        <p:nvSpPr>
          <p:cNvPr id="44033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2324100"/>
            <a:ext cx="4419600" cy="25146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Simple step, but important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Use the screening result as a conversation starter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Ask permission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8675" y="2438400"/>
            <a:ext cx="2933700" cy="1676400"/>
          </a:xfrm>
          <a:prstGeom prst="round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36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Raise the </a:t>
            </a:r>
          </a:p>
          <a:p>
            <a:pPr algn="ctr">
              <a:defRPr/>
            </a:pPr>
            <a:r>
              <a:rPr lang="en-US" sz="36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78815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2362200"/>
            <a:ext cx="4191000" cy="37338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Tell patient their level of risk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Connect to their health issues 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Express concern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Educate about limits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Use Ask-Tell-Ask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2438400"/>
            <a:ext cx="2933700" cy="1676400"/>
          </a:xfrm>
          <a:prstGeom prst="round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36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Provide feedback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6096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“I’m concerned that your use could be putting your health at risk. </a:t>
            </a:r>
          </a:p>
          <a:p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Your use could affect…”</a:t>
            </a:r>
          </a:p>
        </p:txBody>
      </p:sp>
    </p:spTree>
    <p:extLst>
      <p:ext uri="{BB962C8B-B14F-4D97-AF65-F5344CB8AC3E}">
        <p14:creationId xmlns:p14="http://schemas.microsoft.com/office/powerpoint/2010/main" val="2899670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38200" y="2438400"/>
            <a:ext cx="2933700" cy="1676400"/>
          </a:xfrm>
          <a:prstGeom prst="round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36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Enhance motivation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457200"/>
            <a:ext cx="73152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Steps of the brief intervention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19600" y="1914525"/>
            <a:ext cx="4648200" cy="441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Use the 0 – 10 scale</a:t>
            </a:r>
          </a:p>
          <a:p>
            <a:pPr marL="342900" lvl="1" indent="-342900" eaLnBrk="0" hangingPunc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“Why not a lower number?”</a:t>
            </a:r>
          </a:p>
          <a:p>
            <a:pPr marL="342900" lvl="1" indent="-342900" eaLnBrk="0" hangingPunc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Ask about barriers and facilitators of change:</a:t>
            </a:r>
          </a:p>
          <a:p>
            <a:pPr marL="800100" lvl="2" indent="-342900" eaLnBrk="0" hangingPunct="0"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“What are some things that might be better if you changed your use?”  </a:t>
            </a:r>
          </a:p>
          <a:p>
            <a:pPr marL="800100" lvl="2" indent="-342900" eaLnBrk="0" hangingPunct="0"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“What are some things that might make it hard to change your use?” </a:t>
            </a:r>
          </a:p>
          <a:p>
            <a:pPr marL="800100" lvl="2" indent="-342900" eaLnBrk="0" hangingPunct="0"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endParaRPr lang="en-US" sz="2800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096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“On a scale of 1 to 10, how ready are you to make any changes to your use?” Ask for barriers and motivations</a:t>
            </a:r>
          </a:p>
        </p:txBody>
      </p:sp>
    </p:spTree>
    <p:extLst>
      <p:ext uri="{BB962C8B-B14F-4D97-AF65-F5344CB8AC3E}">
        <p14:creationId xmlns:p14="http://schemas.microsoft.com/office/powerpoint/2010/main" val="4231945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5800" y="2362200"/>
            <a:ext cx="4648200" cy="38100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Discuss specific steps that patient will take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Give advice and concerns, but remain supportive 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Negotiate a plan and schedule follow-up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2438400"/>
            <a:ext cx="2933700" cy="1676400"/>
          </a:xfrm>
          <a:prstGeom prst="round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36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Negotiate plan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457200"/>
            <a:ext cx="73152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Steps of the brief intervention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6858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“What are some things you might be able to do now?”</a:t>
            </a:r>
          </a:p>
          <a:p>
            <a:r>
              <a:rPr lang="en-US" sz="2200" b="1" dirty="0">
                <a:ln>
                  <a:solidFill>
                    <a:schemeClr val="tx1"/>
                  </a:solidFill>
                </a:ln>
              </a:rPr>
              <a:t>Offer assistance and make follow up plan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3906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061973-9953-4C64-BB55-D4002A0A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SCREENSHOTS OF ANY CLINICAL DECISION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9A626C-A385-409E-BB87-F965BC45B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C95EE-F2A0-46C4-81FB-D14FC2DA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D31-4382-E844-8F23-FC85E8A1B38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EF45D9-2EF9-43D5-B7E6-F70C19524BE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3/10/2015</a:t>
            </a:r>
          </a:p>
        </p:txBody>
      </p:sp>
    </p:spTree>
    <p:extLst>
      <p:ext uri="{BB962C8B-B14F-4D97-AF65-F5344CB8AC3E}">
        <p14:creationId xmlns:p14="http://schemas.microsoft.com/office/powerpoint/2010/main" val="3935004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5171"/>
          </a:xfrm>
        </p:spPr>
        <p:txBody>
          <a:bodyPr/>
          <a:lstStyle/>
          <a:p>
            <a:r>
              <a:rPr lang="en-US" dirty="0"/>
              <a:t>EXAMPLE:  Brief Intervention Documentation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D31-4382-E844-8F23-FC85E8A1B38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78510"/>
            <a:ext cx="6344461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(CONTINUED):  Counseling and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AD31-4382-E844-8F23-FC85E8A1B38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1143000"/>
            <a:ext cx="743447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49084"/>
            <a:ext cx="8335736" cy="5666015"/>
          </a:xfrm>
        </p:spPr>
        <p:txBody>
          <a:bodyPr>
            <a:normAutofit fontScale="47500" lnSpcReduction="2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 Education: Alcohol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 you know…?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Alcohol has important effects on your health.  Even if you are not a heavy drinker, alcohol can affect your liver, heart, immune system, sleep, mood, sex life, and other aspects of your health.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alcohol use during pregnancy can harm the developing fetus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Alcohol interacts with prescribed medications in ways that can be dangerous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alcohol affects your thinking, you might put yourself in dangerous situations, leading to accidents, injuries and unsafe sex.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recommended limits for alcohol use are: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 HEALTHY MEN UP TO AGE 65: </a:t>
            </a:r>
            <a:endParaRPr lang="en-US" sz="2100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 more than </a:t>
            </a:r>
            <a:r>
              <a:rPr lang="en-US" sz="2100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 drinks in a day</a:t>
            </a: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no more than </a:t>
            </a:r>
            <a:r>
              <a:rPr lang="en-US" sz="2100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14 drinks in a week</a:t>
            </a:r>
            <a:endParaRPr lang="en-US" sz="210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 HEALTHY WOMEN, AND MEN OVER AGE 65:</a:t>
            </a:r>
            <a:endParaRPr lang="en-US" sz="2100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 more than </a:t>
            </a:r>
            <a:r>
              <a:rPr lang="en-US" sz="2100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 drinks in a day</a:t>
            </a: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no more than </a:t>
            </a:r>
            <a:r>
              <a:rPr lang="en-US" sz="2100" u="sng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 drinks in a week</a:t>
            </a:r>
            <a:endParaRPr lang="en-US" sz="2100" dirty="0">
              <a:effectLst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 NOT USE ALCOHOL IF YOU ARE: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taking medications that interact with alcohol</a:t>
            </a:r>
            <a:endParaRPr lang="en-US" sz="2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have health condition made worse by drinking </a:t>
            </a:r>
            <a:endParaRPr lang="en-US" sz="2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are pregnant or trying to become pregnant</a:t>
            </a:r>
            <a:endParaRPr lang="en-US" sz="2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planning to drive or operate machinery</a:t>
            </a:r>
            <a:endParaRPr lang="en-US" sz="2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you can do…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dirty="0">
                <a:latin typeface="Cambria" panose="02040503050406030204" pitchFamily="18" charset="0"/>
              </a:rPr>
              <a:t>Take action now:</a:t>
            </a:r>
            <a:endParaRPr lang="en-US" sz="2100" dirty="0">
              <a:effectLst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100" dirty="0">
                <a:latin typeface="Cambria" panose="02040503050406030204" pitchFamily="18" charset="0"/>
              </a:rPr>
              <a:t>talk with your doctor </a:t>
            </a:r>
            <a:endParaRPr lang="en-US" sz="2100" dirty="0">
              <a:effectLst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100" dirty="0">
                <a:latin typeface="Cambria" panose="02040503050406030204" pitchFamily="18" charset="0"/>
              </a:rPr>
              <a:t>set a goal to use less</a:t>
            </a:r>
            <a:endParaRPr lang="en-US" sz="2100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ambria" panose="02040503050406030204" pitchFamily="18" charset="0"/>
              </a:rPr>
              <a:t>track how much you are using</a:t>
            </a:r>
            <a:endParaRPr lang="en-US" sz="2100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ambria" panose="02040503050406030204" pitchFamily="18" charset="0"/>
              </a:rPr>
              <a:t>ask for support from people around you</a:t>
            </a:r>
            <a:endParaRPr lang="en-US" sz="2100" dirty="0">
              <a:effectLst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having a hard time reducing your alcohol use, talk to your doctor or social worker about getting treatment that can help.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1-888-NYC-WELL for treatment referrals and more information.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here to keep you healthy.  Let us know how we can help you meet your alcohol use goals.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53" y="0"/>
            <a:ext cx="8229600" cy="1143000"/>
          </a:xfrm>
        </p:spPr>
        <p:txBody>
          <a:bodyPr/>
          <a:lstStyle/>
          <a:p>
            <a:r>
              <a:rPr lang="en-US" dirty="0"/>
              <a:t>Patient education materials example - alcohol</a:t>
            </a:r>
          </a:p>
        </p:txBody>
      </p:sp>
    </p:spTree>
    <p:extLst>
      <p:ext uri="{BB962C8B-B14F-4D97-AF65-F5344CB8AC3E}">
        <p14:creationId xmlns:p14="http://schemas.microsoft.com/office/powerpoint/2010/main" val="331894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002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70A8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1600200"/>
            <a:ext cx="7772400" cy="990600"/>
          </a:xfrm>
          <a:custGeom>
            <a:avLst/>
            <a:gdLst/>
            <a:ahLst/>
            <a:cxnLst/>
            <a:rect l="l" t="t" r="r" b="b"/>
            <a:pathLst>
              <a:path w="7772400" h="990600">
                <a:moveTo>
                  <a:pt x="0" y="990600"/>
                </a:moveTo>
                <a:lnTo>
                  <a:pt x="7772400" y="990600"/>
                </a:lnTo>
                <a:lnTo>
                  <a:pt x="7772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1600200"/>
            <a:ext cx="69843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Substance use and health</a:t>
            </a:r>
            <a:endParaRPr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962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68" y="0"/>
            <a:ext cx="8229600" cy="1143000"/>
          </a:xfrm>
        </p:spPr>
        <p:txBody>
          <a:bodyPr/>
          <a:lstStyle/>
          <a:p>
            <a:r>
              <a:rPr lang="en-US" dirty="0"/>
              <a:t>Patient goal sheet example - alcohol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189752-AEF5-460A-8671-63B31A876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7190" y="433039"/>
            <a:ext cx="4927155" cy="6400800"/>
          </a:xfrm>
        </p:spPr>
      </p:pic>
    </p:spTree>
    <p:extLst>
      <p:ext uri="{BB962C8B-B14F-4D97-AF65-F5344CB8AC3E}">
        <p14:creationId xmlns:p14="http://schemas.microsoft.com/office/powerpoint/2010/main" val="286209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AEEF"/>
                </a:solidFill>
                <a:latin typeface="Calibri" panose="020F0502020204030204" pitchFamily="34" charset="0"/>
                <a:ea typeface="ＭＳ Ｐゴシック" pitchFamily="34" charset="-128"/>
              </a:rPr>
              <a:t>SBIRT Workflow </a:t>
            </a:r>
          </a:p>
        </p:txBody>
      </p:sp>
      <p:pic>
        <p:nvPicPr>
          <p:cNvPr id="65539" name="Content Placeholder 30" descr="stop sign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1752600"/>
            <a:ext cx="727075" cy="727075"/>
          </a:xfr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3200" y="1752600"/>
            <a:ext cx="3657600" cy="6858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3048000"/>
            <a:ext cx="3657600" cy="6858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4343400"/>
            <a:ext cx="2514600" cy="9144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2800" y="4343400"/>
            <a:ext cx="2514600" cy="9144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00800" y="4343400"/>
            <a:ext cx="2514600" cy="914400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545" name="TextBox 8"/>
          <p:cNvSpPr txBox="1">
            <a:spLocks noChangeArrowheads="1"/>
          </p:cNvSpPr>
          <p:nvPr/>
        </p:nvSpPr>
        <p:spPr bwMode="auto">
          <a:xfrm>
            <a:off x="838200" y="54102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Counseling</a:t>
            </a:r>
          </a:p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Monitoring</a:t>
            </a:r>
          </a:p>
        </p:txBody>
      </p:sp>
      <p:sp>
        <p:nvSpPr>
          <p:cNvPr id="65546" name="TextBox 9"/>
          <p:cNvSpPr txBox="1">
            <a:spLocks noChangeArrowheads="1"/>
          </p:cNvSpPr>
          <p:nvPr/>
        </p:nvSpPr>
        <p:spPr bwMode="auto">
          <a:xfrm>
            <a:off x="3657600" y="54864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Brief Intervention</a:t>
            </a:r>
          </a:p>
        </p:txBody>
      </p:sp>
      <p:sp>
        <p:nvSpPr>
          <p:cNvPr id="65547" name="TextBox 10"/>
          <p:cNvSpPr txBox="1">
            <a:spLocks noChangeArrowheads="1"/>
          </p:cNvSpPr>
          <p:nvPr/>
        </p:nvSpPr>
        <p:spPr bwMode="auto">
          <a:xfrm>
            <a:off x="6400800" y="5410200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Brief Intervention</a:t>
            </a:r>
          </a:p>
          <a:p>
            <a:pPr eaLnBrk="1" hangingPunct="1"/>
            <a:r>
              <a:rPr lang="en-US" sz="2000" dirty="0">
                <a:solidFill>
                  <a:srgbClr val="00AEEF"/>
                </a:solidFill>
                <a:latin typeface="Calibri" charset="0"/>
              </a:rPr>
              <a:t>+ Treatment</a:t>
            </a:r>
          </a:p>
        </p:txBody>
      </p:sp>
      <p:cxnSp>
        <p:nvCxnSpPr>
          <p:cNvPr id="13" name="Straight Arrow Connector 12"/>
          <p:cNvCxnSpPr>
            <a:cxnSpLocks noChangeShapeType="1"/>
            <a:endCxn id="6" idx="0"/>
          </p:cNvCxnSpPr>
          <p:nvPr/>
        </p:nvCxnSpPr>
        <p:spPr bwMode="auto">
          <a:xfrm rot="10800000" flipV="1">
            <a:off x="1485900" y="3733800"/>
            <a:ext cx="2171700" cy="609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  <a:stCxn id="5" idx="2"/>
          </p:cNvCxnSpPr>
          <p:nvPr/>
        </p:nvCxnSpPr>
        <p:spPr bwMode="auto">
          <a:xfrm rot="5400000">
            <a:off x="4265613" y="4038600"/>
            <a:ext cx="611188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  <a:endCxn id="8" idx="0"/>
          </p:cNvCxnSpPr>
          <p:nvPr/>
        </p:nvCxnSpPr>
        <p:spPr bwMode="auto">
          <a:xfrm>
            <a:off x="5486400" y="3733800"/>
            <a:ext cx="2171700" cy="609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51" name="TextBox 19"/>
          <p:cNvSpPr txBox="1">
            <a:spLocks noChangeArrowheads="1"/>
          </p:cNvSpPr>
          <p:nvPr/>
        </p:nvSpPr>
        <p:spPr bwMode="auto">
          <a:xfrm>
            <a:off x="2895600" y="18288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Screening</a:t>
            </a:r>
          </a:p>
        </p:txBody>
      </p:sp>
      <p:cxnSp>
        <p:nvCxnSpPr>
          <p:cNvPr id="23" name="Straight Arrow Connector 22"/>
          <p:cNvCxnSpPr>
            <a:cxnSpLocks noChangeShapeType="1"/>
            <a:endCxn id="5" idx="0"/>
          </p:cNvCxnSpPr>
          <p:nvPr/>
        </p:nvCxnSpPr>
        <p:spPr bwMode="auto">
          <a:xfrm rot="5400000">
            <a:off x="4305301" y="2781300"/>
            <a:ext cx="5334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6477000" y="2133600"/>
            <a:ext cx="914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54" name="TextBox 27"/>
          <p:cNvSpPr txBox="1">
            <a:spLocks noChangeArrowheads="1"/>
          </p:cNvSpPr>
          <p:nvPr/>
        </p:nvSpPr>
        <p:spPr bwMode="auto">
          <a:xfrm>
            <a:off x="6858000" y="16002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5555" name="TextBox 28"/>
          <p:cNvSpPr txBox="1">
            <a:spLocks noChangeArrowheads="1"/>
          </p:cNvSpPr>
          <p:nvPr/>
        </p:nvSpPr>
        <p:spPr bwMode="auto">
          <a:xfrm>
            <a:off x="6705600" y="160020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Calibri" charset="0"/>
              </a:rPr>
              <a:t>-</a:t>
            </a:r>
          </a:p>
        </p:txBody>
      </p:sp>
      <p:sp>
        <p:nvSpPr>
          <p:cNvPr id="65556" name="TextBox 29"/>
          <p:cNvSpPr txBox="1">
            <a:spLocks noChangeArrowheads="1"/>
          </p:cNvSpPr>
          <p:nvPr/>
        </p:nvSpPr>
        <p:spPr bwMode="auto">
          <a:xfrm>
            <a:off x="4724400" y="24384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Calibri" charset="0"/>
              </a:rPr>
              <a:t>+</a:t>
            </a:r>
          </a:p>
        </p:txBody>
      </p:sp>
      <p:sp>
        <p:nvSpPr>
          <p:cNvPr id="65557" name="TextBox 31"/>
          <p:cNvSpPr txBox="1">
            <a:spLocks noChangeArrowheads="1"/>
          </p:cNvSpPr>
          <p:nvPr/>
        </p:nvSpPr>
        <p:spPr bwMode="auto">
          <a:xfrm>
            <a:off x="3581400" y="3200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Assessment</a:t>
            </a:r>
          </a:p>
        </p:txBody>
      </p:sp>
      <p:sp>
        <p:nvSpPr>
          <p:cNvPr id="65558" name="TextBox 32"/>
          <p:cNvSpPr txBox="1">
            <a:spLocks noChangeArrowheads="1"/>
          </p:cNvSpPr>
          <p:nvPr/>
        </p:nvSpPr>
        <p:spPr bwMode="auto">
          <a:xfrm>
            <a:off x="380999" y="4641056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Low Risk </a:t>
            </a:r>
          </a:p>
        </p:txBody>
      </p:sp>
      <p:sp>
        <p:nvSpPr>
          <p:cNvPr id="65559" name="TextBox 33"/>
          <p:cNvSpPr txBox="1">
            <a:spLocks noChangeArrowheads="1"/>
          </p:cNvSpPr>
          <p:nvPr/>
        </p:nvSpPr>
        <p:spPr bwMode="auto">
          <a:xfrm>
            <a:off x="3581400" y="46482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Moderate Risk</a:t>
            </a:r>
          </a:p>
        </p:txBody>
      </p:sp>
      <p:sp>
        <p:nvSpPr>
          <p:cNvPr id="65560" name="TextBox 34"/>
          <p:cNvSpPr txBox="1">
            <a:spLocks noChangeArrowheads="1"/>
          </p:cNvSpPr>
          <p:nvPr/>
        </p:nvSpPr>
        <p:spPr bwMode="auto">
          <a:xfrm>
            <a:off x="6553200" y="464820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charset="0"/>
              </a:rPr>
              <a:t>High Risk (SUD)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172200" y="4267200"/>
            <a:ext cx="2819400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794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" charset="0"/>
              </a:rPr>
              <a:t>Referral to Treatment: </a:t>
            </a:r>
            <a:br>
              <a:rPr lang="en-US" sz="3200" dirty="0">
                <a:latin typeface="Calibri" charset="0"/>
              </a:rPr>
            </a:br>
            <a:endParaRPr lang="en-US" sz="3200" dirty="0">
              <a:latin typeface="Calibri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sz="2400" b="1" dirty="0">
              <a:latin typeface="Calibri" panose="020F0502020204030204" pitchFamily="34" charset="0"/>
            </a:endParaRPr>
          </a:p>
          <a:p>
            <a:pPr marL="519113" lvl="2" indent="-2794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</a:rPr>
              <a:t>About 5% of patients may have high risk alcohol or drug use</a:t>
            </a:r>
          </a:p>
          <a:p>
            <a:pPr marL="519113" lvl="2" indent="-2794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</a:rPr>
              <a:t>These are the patients who benefit from referral and engagement in substance use treatment programs.</a:t>
            </a:r>
          </a:p>
          <a:p>
            <a:pPr marL="519113" lvl="2" indent="-2794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anose="020F0502020204030204" pitchFamily="34" charset="0"/>
              </a:rPr>
              <a:t>Workflow at [your clinic]</a:t>
            </a:r>
          </a:p>
          <a:p>
            <a:pPr marL="1039813" lvl="3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latin typeface="Calibri" panose="020F0502020204030204" pitchFamily="34" charset="0"/>
              </a:rPr>
              <a:t>Actions taken by PCP</a:t>
            </a:r>
          </a:p>
          <a:p>
            <a:pPr marL="1039813" lvl="3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latin typeface="Calibri" panose="020F0502020204030204" pitchFamily="34" charset="0"/>
              </a:rPr>
              <a:t>Actions taken by social work/behavioral health/others</a:t>
            </a:r>
          </a:p>
          <a:p>
            <a:pPr marL="1039813" lvl="3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latin typeface="Calibri" panose="020F0502020204030204" pitchFamily="34" charset="0"/>
              </a:rPr>
              <a:t>Referral process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24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</a:rPr>
              <a:t>NIDAMED:  Clinical Resources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hlinkClick r:id="rId3"/>
              </a:rPr>
              <a:t>https://www.drugabuse.gov/nidamed-medical-health-professionals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Helping Patients Who Drink Too Much – Clinician’s Guide (NIAAA)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hlinkClick r:id="rId4"/>
              </a:rPr>
              <a:t>https://pubs.niaaa.nih.gov/publications/Practitioner/CliniciansGuide2005/guide.pdf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A Re-think of the way we drink (Mike Evans whiteboard video)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hlinkClick r:id="rId5"/>
              </a:rPr>
              <a:t>https://www.youtube.com/watch?v=tbKbq2IytC4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SBIRT Oregon website:  </a:t>
            </a:r>
            <a:r>
              <a:rPr lang="en-US" sz="2000" dirty="0">
                <a:latin typeface="Calibri" panose="020F0502020204030204" pitchFamily="34" charset="0"/>
                <a:hlinkClick r:id="rId6"/>
              </a:rPr>
              <a:t>http://www.sbirtoregon.org/index.php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TAPS Tool (online version): </a:t>
            </a:r>
            <a:r>
              <a:rPr lang="en-US" sz="2000" dirty="0">
                <a:latin typeface="Calibri" panose="020F0502020204030204" pitchFamily="34" charset="0"/>
                <a:hlinkClick r:id="rId7"/>
              </a:rPr>
              <a:t>https://www.drugabuse.gov/taps/#/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NYC DOHMH City Health Information:  Addressing Alcohol and Drug Use – an Integral Part of Primary Care </a:t>
            </a:r>
            <a:r>
              <a:rPr lang="en-US" sz="2000" dirty="0">
                <a:latin typeface="Calibri" panose="020F0502020204030204" pitchFamily="34" charset="0"/>
                <a:hlinkClick r:id="rId8"/>
              </a:rPr>
              <a:t>https://www1.nyc.gov/assets/doh/downloads/pdf/chi/chi-35-3.pdf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28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36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material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Mount Sinai / Presentation Slide / December 5, 2012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457200"/>
            <a:ext cx="73152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Steps of the brief intervention</a:t>
            </a:r>
          </a:p>
        </p:txBody>
      </p:sp>
      <p:pic>
        <p:nvPicPr>
          <p:cNvPr id="3584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5400" r="28125" b="41570"/>
          <a:stretch>
            <a:fillRect/>
          </a:stretch>
        </p:blipFill>
        <p:spPr bwMode="auto">
          <a:xfrm>
            <a:off x="1397793" y="2133600"/>
            <a:ext cx="6043613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Merge 5">
            <a:hlinkClick r:id="rId3"/>
          </p:cNvPr>
          <p:cNvSpPr/>
          <p:nvPr/>
        </p:nvSpPr>
        <p:spPr>
          <a:xfrm rot="16200000">
            <a:off x="4419600" y="4038600"/>
            <a:ext cx="685800" cy="685800"/>
          </a:xfrm>
          <a:prstGeom prst="flowChartMerg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846" name="Rectangle 6">
            <a:hlinkClick r:id="rId5"/>
          </p:cNvPr>
          <p:cNvSpPr>
            <a:spLocks noChangeArrowheads="1"/>
          </p:cNvSpPr>
          <p:nvPr/>
        </p:nvSpPr>
        <p:spPr bwMode="auto">
          <a:xfrm>
            <a:off x="1676400" y="6245225"/>
            <a:ext cx="617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>
                <a:hlinkClick r:id="rId5"/>
              </a:rPr>
              <a:t>http://www.youtube.com/watch?v=b-ilxvHZJDc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Brief Intervention: “Steve”</a:t>
            </a:r>
          </a:p>
        </p:txBody>
      </p:sp>
    </p:spTree>
    <p:extLst>
      <p:ext uri="{BB962C8B-B14F-4D97-AF65-F5344CB8AC3E}">
        <p14:creationId xmlns:p14="http://schemas.microsoft.com/office/powerpoint/2010/main" val="240549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charset="0"/>
              </a:rPr>
              <a:t>Substance use contributes to poor health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06951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Substance use leads to more death and disability than any other preventable condition</a:t>
            </a:r>
          </a:p>
          <a:p>
            <a:endParaRPr lang="en-US" sz="2400" b="1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Alcohol is the 3</a:t>
            </a:r>
            <a:r>
              <a:rPr lang="en-US" sz="2400" b="1" baseline="30000" dirty="0">
                <a:latin typeface="Calibri" panose="020F0502020204030204" pitchFamily="34" charset="0"/>
              </a:rPr>
              <a:t>rd</a:t>
            </a:r>
            <a:r>
              <a:rPr lang="en-US" sz="2400" b="1" dirty="0">
                <a:latin typeface="Calibri" panose="020F0502020204030204" pitchFamily="34" charset="0"/>
              </a:rPr>
              <a:t> leading cause of preventable death in the US; drug use is the 10</a:t>
            </a:r>
            <a:r>
              <a:rPr lang="en-US" sz="2400" b="1" baseline="30000" dirty="0">
                <a:latin typeface="Calibri" panose="020F0502020204030204" pitchFamily="34" charset="0"/>
              </a:rPr>
              <a:t>th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Drug overdose is the leading cause of accidental death </a:t>
            </a:r>
          </a:p>
          <a:p>
            <a:pPr lvl="1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&gt;64,000 OD deaths last year</a:t>
            </a:r>
          </a:p>
          <a:p>
            <a:pPr lvl="1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Rising all-cause mortality among middle-age white population attributed to substance use</a:t>
            </a:r>
          </a:p>
          <a:p>
            <a:pPr marL="0" indent="0">
              <a:buNone/>
            </a:pPr>
            <a:endParaRPr lang="en-US" sz="2400" dirty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5334000"/>
            <a:ext cx="8610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Robert Wood Johnson Foundation.  </a:t>
            </a:r>
            <a:r>
              <a:rPr lang="en-US" sz="1100" i="1" dirty="0"/>
              <a:t>Substance abuse: The nation’s number one health problem</a:t>
            </a:r>
            <a:r>
              <a:rPr lang="en-US" sz="1100" dirty="0"/>
              <a:t> 2001.</a:t>
            </a:r>
          </a:p>
          <a:p>
            <a:r>
              <a:rPr lang="en-US" sz="1100" dirty="0" err="1"/>
              <a:t>Mokdad</a:t>
            </a:r>
            <a:r>
              <a:rPr lang="en-US" sz="1100" dirty="0"/>
              <a:t>, A.H., et al., </a:t>
            </a:r>
            <a:r>
              <a:rPr lang="en-US" sz="1100" i="1" dirty="0"/>
              <a:t>Actual causes of death in the United States, 2000.</a:t>
            </a:r>
            <a:r>
              <a:rPr lang="en-US" sz="1100" dirty="0"/>
              <a:t> JAMA, 2004. 291(10): p. 1238-45.</a:t>
            </a:r>
          </a:p>
          <a:p>
            <a:r>
              <a:rPr lang="en-US" sz="1100" dirty="0"/>
              <a:t>Case, A. and A. Deaton, </a:t>
            </a:r>
            <a:r>
              <a:rPr lang="en-US" sz="1100" i="1" dirty="0"/>
              <a:t>Rising morbidity and mortality in midlife among white non-Hispanic Americans in the 21st century.</a:t>
            </a:r>
            <a:r>
              <a:rPr lang="en-US" sz="1100" dirty="0"/>
              <a:t> Proc </a:t>
            </a:r>
            <a:r>
              <a:rPr lang="en-US" sz="1100" dirty="0" err="1"/>
              <a:t>Natl</a:t>
            </a:r>
            <a:r>
              <a:rPr lang="en-US" sz="1100" dirty="0"/>
              <a:t> </a:t>
            </a:r>
            <a:r>
              <a:rPr lang="en-US" sz="1100" dirty="0" err="1"/>
              <a:t>Acad</a:t>
            </a:r>
            <a:r>
              <a:rPr lang="en-US" sz="1100" dirty="0"/>
              <a:t> </a:t>
            </a:r>
            <a:r>
              <a:rPr lang="en-US" sz="1100" dirty="0" err="1"/>
              <a:t>Sci</a:t>
            </a:r>
            <a:r>
              <a:rPr lang="en-US" sz="1100" dirty="0"/>
              <a:t> U S A, 2015. 112(49): p. 15078-83. </a:t>
            </a:r>
          </a:p>
          <a:p>
            <a:r>
              <a:rPr lang="en-US" sz="1100" dirty="0"/>
              <a:t>Centers for Disease Control and Prevention, </a:t>
            </a:r>
            <a:r>
              <a:rPr lang="en-US" sz="1100" i="1" dirty="0"/>
              <a:t>Unintentional poisoning deaths--United States, 1999-2004.</a:t>
            </a:r>
            <a:r>
              <a:rPr lang="en-US" sz="1100" dirty="0"/>
              <a:t> MMWR </a:t>
            </a:r>
            <a:r>
              <a:rPr lang="en-US" sz="1100" dirty="0" err="1"/>
              <a:t>Morb</a:t>
            </a:r>
            <a:r>
              <a:rPr lang="en-US" sz="1100" dirty="0"/>
              <a:t> Mortal Wkly Rep, 2007. 56(5): p. 93-6.</a:t>
            </a:r>
          </a:p>
          <a:p>
            <a:r>
              <a:rPr lang="en-US" sz="1100" dirty="0"/>
              <a:t>Dowell, D.A., Noonan, R.K., </a:t>
            </a:r>
            <a:r>
              <a:rPr lang="en-US" sz="1100" dirty="0" err="1"/>
              <a:t>Houry</a:t>
            </a:r>
            <a:r>
              <a:rPr lang="en-US" sz="1100" dirty="0"/>
              <a:t>, D.  </a:t>
            </a:r>
            <a:r>
              <a:rPr lang="en-US" sz="1100" i="1" dirty="0"/>
              <a:t>Underlying factors in drug overdose deaths</a:t>
            </a:r>
            <a:r>
              <a:rPr lang="en-US" sz="1100" dirty="0"/>
              <a:t>.  JAMA, 2017. 318(23):2295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2517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latin typeface="Calibri" panose="020F0502020204030204" pitchFamily="34" charset="0"/>
                <a:ea typeface="ＭＳ Ｐゴシック" pitchFamily="34" charset="-128"/>
              </a:rPr>
              <a:t>Substance Use is Under-identified </a:t>
            </a:r>
            <a:br>
              <a:rPr lang="en-US" sz="32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sz="3200" dirty="0">
                <a:latin typeface="Calibri" panose="020F0502020204030204" pitchFamily="34" charset="0"/>
                <a:ea typeface="ＭＳ Ｐゴシック" pitchFamily="34" charset="-128"/>
              </a:rPr>
              <a:t>and Under-treated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800600" y="1752600"/>
          <a:ext cx="4038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4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640592"/>
            <a:ext cx="4343400" cy="4953000"/>
          </a:xfrm>
        </p:spPr>
        <p:txBody>
          <a:bodyPr/>
          <a:lstStyle/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charset="0"/>
                <a:cs typeface="ＭＳ Ｐゴシック" charset="0"/>
              </a:rPr>
              <a:t>22 million with substance use disorders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charset="0"/>
                <a:cs typeface="ＭＳ Ｐゴシック" charset="0"/>
              </a:rPr>
              <a:t>11% receive treatment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charset="0"/>
                <a:cs typeface="ＭＳ Ｐゴシック" charset="0"/>
              </a:rPr>
              <a:t>Contact with the medical system is routine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Calibri" charset="0"/>
                <a:cs typeface="ＭＳ Ｐゴシック" charset="0"/>
              </a:rPr>
              <a:t>But…</a:t>
            </a:r>
            <a:r>
              <a:rPr lang="en-US" sz="2400" b="1" dirty="0">
                <a:latin typeface="Calibri" charset="0"/>
                <a:cs typeface="ＭＳ Ｐゴシック" charset="0"/>
              </a:rPr>
              <a:t> Most PCPs are unaware of their patients’ substance use (only 24% NYC </a:t>
            </a:r>
            <a:r>
              <a:rPr lang="en-US" sz="2400" b="1" dirty="0" err="1">
                <a:latin typeface="Calibri" charset="0"/>
                <a:cs typeface="ＭＳ Ｐゴシック" charset="0"/>
              </a:rPr>
              <a:t>pts</a:t>
            </a:r>
            <a:r>
              <a:rPr lang="en-US" sz="2400" b="1" dirty="0">
                <a:latin typeface="Calibri" charset="0"/>
                <a:cs typeface="ＭＳ Ｐゴシック" charset="0"/>
              </a:rPr>
              <a:t> report PCP asked)</a:t>
            </a:r>
          </a:p>
          <a:p>
            <a:pPr>
              <a:buNone/>
            </a:pPr>
            <a:endParaRPr lang="en-US" dirty="0">
              <a:latin typeface="Calibri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5334000" y="6051322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US" sz="1400" dirty="0"/>
              <a:t>National Survey on Drug Use and Health, 2016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52400" y="5791200"/>
            <a:ext cx="597217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>
                <a:latin typeface="+mj-lt"/>
                <a:ea typeface="ＭＳ Ｐゴシック" charset="0"/>
                <a:cs typeface="ＭＳ Ｐゴシック" charset="0"/>
              </a:rPr>
              <a:t>D’Amico, </a:t>
            </a:r>
            <a:r>
              <a:rPr lang="en-US" sz="1100" i="1" dirty="0">
                <a:latin typeface="+mj-lt"/>
                <a:ea typeface="ＭＳ Ｐゴシック" charset="0"/>
                <a:cs typeface="ＭＳ Ｐゴシック" charset="0"/>
              </a:rPr>
              <a:t>Medical Care </a:t>
            </a:r>
            <a:r>
              <a:rPr lang="en-US" sz="1100" dirty="0">
                <a:latin typeface="+mj-lt"/>
                <a:ea typeface="ＭＳ Ｐゴシック" charset="0"/>
                <a:cs typeface="ＭＳ Ｐゴシック" charset="0"/>
              </a:rPr>
              <a:t>2005</a:t>
            </a:r>
          </a:p>
          <a:p>
            <a:pPr eaLnBrk="1" hangingPunct="1"/>
            <a:r>
              <a:rPr lang="en-US" sz="1100" dirty="0" err="1">
                <a:latin typeface="+mj-lt"/>
                <a:ea typeface="ＭＳ Ｐゴシック" charset="0"/>
                <a:cs typeface="ＭＳ Ｐゴシック" charset="0"/>
              </a:rPr>
              <a:t>Friedmann</a:t>
            </a:r>
            <a:r>
              <a:rPr lang="en-US" sz="1100" dirty="0"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en-US" sz="1100" i="1" dirty="0">
                <a:latin typeface="+mj-lt"/>
                <a:ea typeface="ＭＳ Ｐゴシック" charset="0"/>
                <a:cs typeface="ＭＳ Ｐゴシック" charset="0"/>
              </a:rPr>
              <a:t>Arch Intern Med </a:t>
            </a:r>
            <a:r>
              <a:rPr lang="en-US" sz="1100" dirty="0">
                <a:latin typeface="+mj-lt"/>
                <a:ea typeface="ＭＳ Ｐゴシック" charset="0"/>
                <a:cs typeface="ＭＳ Ｐゴシック" charset="0"/>
              </a:rPr>
              <a:t>2001</a:t>
            </a:r>
          </a:p>
          <a:p>
            <a:pPr eaLnBrk="1" hangingPunct="1"/>
            <a:r>
              <a:rPr lang="en-US" sz="1100" dirty="0" err="1">
                <a:latin typeface="+mj-lt"/>
                <a:ea typeface="ＭＳ Ｐゴシック" charset="0"/>
                <a:cs typeface="ＭＳ Ｐゴシック" charset="0"/>
              </a:rPr>
              <a:t>Saitz</a:t>
            </a:r>
            <a:r>
              <a:rPr lang="en-US" sz="1100" dirty="0"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en-US" sz="1100" i="1" dirty="0">
                <a:latin typeface="+mj-lt"/>
                <a:ea typeface="ＭＳ Ｐゴシック" charset="0"/>
                <a:cs typeface="ＭＳ Ｐゴシック" charset="0"/>
              </a:rPr>
              <a:t>Am J Drug </a:t>
            </a:r>
            <a:r>
              <a:rPr lang="en-US" sz="1100" i="1" dirty="0" err="1">
                <a:latin typeface="+mj-lt"/>
                <a:ea typeface="ＭＳ Ｐゴシック" charset="0"/>
                <a:cs typeface="ＭＳ Ｐゴシック" charset="0"/>
              </a:rPr>
              <a:t>Alc</a:t>
            </a:r>
            <a:r>
              <a:rPr lang="en-US" sz="1100" i="1" dirty="0">
                <a:latin typeface="+mj-lt"/>
                <a:ea typeface="ＭＳ Ｐゴシック" charset="0"/>
                <a:cs typeface="ＭＳ Ｐゴシック" charset="0"/>
              </a:rPr>
              <a:t> Abuse</a:t>
            </a:r>
            <a:r>
              <a:rPr lang="en-US" sz="1100" dirty="0">
                <a:latin typeface="+mj-lt"/>
                <a:ea typeface="ＭＳ Ｐゴシック" charset="0"/>
                <a:cs typeface="ＭＳ Ｐゴシック" charset="0"/>
              </a:rPr>
              <a:t> 1997</a:t>
            </a:r>
          </a:p>
          <a:p>
            <a:r>
              <a:rPr lang="en-US" sz="1100" i="1" dirty="0">
                <a:latin typeface="+mj-lt"/>
              </a:rPr>
              <a:t>New York City Department of Health Community Health Survey, 2011 </a:t>
            </a:r>
            <a:endParaRPr lang="en-US" sz="1100" dirty="0">
              <a:latin typeface="+mj-lt"/>
              <a:cs typeface="ＭＳ Ｐゴシック" charset="0"/>
            </a:endParaRPr>
          </a:p>
          <a:p>
            <a:pPr lvl="1" eaLnBrk="1" hangingPunct="1"/>
            <a:endParaRPr lang="en-US" sz="14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1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358775" y="228600"/>
            <a:ext cx="8312150" cy="6461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Continuum of Substance Use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6080125"/>
            <a:ext cx="8658225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1100" dirty="0" err="1"/>
              <a:t>Saitz</a:t>
            </a:r>
            <a:r>
              <a:rPr lang="en-US" sz="1100" dirty="0"/>
              <a:t>, R., </a:t>
            </a:r>
            <a:r>
              <a:rPr lang="en-US" sz="1100" i="1" dirty="0"/>
              <a:t>Unhealthy Alcohol use</a:t>
            </a:r>
            <a:r>
              <a:rPr lang="en-US" sz="1100" dirty="0"/>
              <a:t>.  N </a:t>
            </a:r>
            <a:r>
              <a:rPr lang="en-US" sz="1100" dirty="0" err="1"/>
              <a:t>Engl</a:t>
            </a:r>
            <a:r>
              <a:rPr lang="en-US" sz="1100" dirty="0"/>
              <a:t> J Med; 2005:352(6):596</a:t>
            </a:r>
          </a:p>
          <a:p>
            <a:r>
              <a:rPr lang="en-US" sz="1100" dirty="0" err="1"/>
              <a:t>Cherpitel</a:t>
            </a:r>
            <a:r>
              <a:rPr lang="en-US" sz="1100" dirty="0"/>
              <a:t>, C.J. and Ye, Y. Drug </a:t>
            </a:r>
            <a:r>
              <a:rPr lang="en-US" sz="1100" dirty="0" err="1"/>
              <a:t>Alc</a:t>
            </a:r>
            <a:r>
              <a:rPr lang="en-US" sz="1100" dirty="0"/>
              <a:t> </a:t>
            </a:r>
            <a:r>
              <a:rPr lang="en-US" sz="1100" dirty="0" err="1"/>
              <a:t>Dep</a:t>
            </a:r>
            <a:r>
              <a:rPr lang="en-US" sz="1100" dirty="0"/>
              <a:t>, 2008;97(3):226</a:t>
            </a:r>
            <a:endParaRPr lang="en-US" sz="11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0976"/>
            <a:ext cx="8334561" cy="527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2200" y="1828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~5%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3276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~20%</a:t>
            </a:r>
          </a:p>
        </p:txBody>
      </p:sp>
    </p:spTree>
    <p:extLst>
      <p:ext uri="{BB962C8B-B14F-4D97-AF65-F5344CB8AC3E}">
        <p14:creationId xmlns:p14="http://schemas.microsoft.com/office/powerpoint/2010/main" val="3496124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50" dirty="0">
                <a:latin typeface="Calibri" panose="020F0502020204030204" pitchFamily="34" charset="0"/>
              </a:rPr>
              <a:t>Definitions of low-risk and unhealthy alcohol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Presentation Slide / September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654225"/>
              </p:ext>
            </p:extLst>
          </p:nvPr>
        </p:nvGraphicFramePr>
        <p:xfrm>
          <a:off x="457200" y="1066800"/>
          <a:ext cx="8001000" cy="4724400"/>
        </p:xfrm>
        <a:graphic>
          <a:graphicData uri="http://schemas.openxmlformats.org/drawingml/2006/table">
            <a:tbl>
              <a:tblPr/>
              <a:tblGrid>
                <a:gridCol w="3037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8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Low-Risk Alcohol Use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For men aged  ≤65 years: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No more than </a:t>
                      </a:r>
                      <a:r>
                        <a:rPr lang="en-US" sz="1500" u="sng" dirty="0">
                          <a:effectLst/>
                        </a:rPr>
                        <a:t>4 drinks on any single day </a:t>
                      </a:r>
                      <a:r>
                        <a:rPr lang="en-US" sz="1500" dirty="0">
                          <a:effectLst/>
                        </a:rPr>
                        <a:t>AND 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 more than </a:t>
                      </a:r>
                      <a:r>
                        <a:rPr lang="en-US" sz="1500" u="sng" dirty="0">
                          <a:effectLst/>
                        </a:rPr>
                        <a:t>14 drinks per week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For women of any age and men aged  &gt;65 years: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No more than </a:t>
                      </a:r>
                      <a:r>
                        <a:rPr lang="en-US" sz="1500" u="sng" dirty="0">
                          <a:effectLst/>
                        </a:rPr>
                        <a:t>3 drinks on any single day </a:t>
                      </a:r>
                      <a:r>
                        <a:rPr lang="en-US" sz="1500" dirty="0">
                          <a:effectLst/>
                        </a:rPr>
                        <a:t>AND 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 more than </a:t>
                      </a:r>
                      <a:r>
                        <a:rPr lang="en-US" sz="1500" u="sng" dirty="0">
                          <a:effectLst/>
                        </a:rPr>
                        <a:t>7 drinks per week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i="1" dirty="0">
                        <a:effectLst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</a:rPr>
                        <a:t>To stay at low risk, you must keep within both the single-day </a:t>
                      </a:r>
                      <a:r>
                        <a:rPr lang="en-US" sz="1500" b="1" i="1" dirty="0">
                          <a:effectLst/>
                        </a:rPr>
                        <a:t>and</a:t>
                      </a:r>
                      <a:r>
                        <a:rPr lang="en-US" sz="1500" i="1" dirty="0">
                          <a:effectLst/>
                        </a:rPr>
                        <a:t> weekly limits</a:t>
                      </a:r>
                      <a:r>
                        <a:rPr lang="en-US" sz="1400" i="1" dirty="0">
                          <a:effectLst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Risky Alcohol Use: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Heavy Drinking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Consuming more than the weekly amounts listed above.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Risky Alcohol Use: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Binge Drinking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cs typeface="Arial" pitchFamily="34" charset="0"/>
                        </a:rPr>
                        <a:t>Consuming</a:t>
                      </a:r>
                      <a:r>
                        <a:rPr lang="en-US" sz="1600" baseline="0" dirty="0">
                          <a:cs typeface="Arial" pitchFamily="34" charset="0"/>
                        </a:rPr>
                        <a:t> m</a:t>
                      </a:r>
                      <a:r>
                        <a:rPr lang="en-US" sz="1600" dirty="0">
                          <a:cs typeface="Arial" pitchFamily="34" charset="0"/>
                        </a:rPr>
                        <a:t>ore than 3 drinks per occasion for women or more than 4 for men.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Alcohol Use Disorder (DSM-5)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500" dirty="0"/>
                        <a:t>Recurrent use despite adverse physical, health, legal, and social consequences.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29166"/>
          <a:stretch/>
        </p:blipFill>
        <p:spPr>
          <a:xfrm>
            <a:off x="7162800" y="5905500"/>
            <a:ext cx="1828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4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What is a standard drink?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94488"/>
            <a:ext cx="7405820" cy="55769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E5091E"/>
              </a:buClr>
              <a:defRPr/>
            </a:pPr>
            <a:endParaRPr lang="en-US" sz="2000" b="1" i="1" dirty="0"/>
          </a:p>
          <a:p>
            <a:pPr>
              <a:buClr>
                <a:srgbClr val="E5091E"/>
              </a:buClr>
              <a:defRPr/>
            </a:pPr>
            <a:r>
              <a:rPr lang="en-US" sz="2000" b="1" i="1" dirty="0">
                <a:latin typeface="Calibri" panose="020F0502020204030204" pitchFamily="34" charset="0"/>
              </a:rPr>
              <a:t>1 standard drink =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Calibri" panose="020F0502020204030204" pitchFamily="34" charset="0"/>
              </a:rPr>
              <a:t>One can of ordinary beer (</a:t>
            </a:r>
            <a:r>
              <a:rPr lang="en-US" dirty="0" err="1">
                <a:latin typeface="Calibri" panose="020F0502020204030204" pitchFamily="34" charset="0"/>
              </a:rPr>
              <a:t>eg</a:t>
            </a:r>
            <a:r>
              <a:rPr lang="en-US" dirty="0">
                <a:latin typeface="Calibri" panose="020F0502020204030204" pitchFamily="34" charset="0"/>
              </a:rPr>
              <a:t>, 12 oz. at 5%) 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</a:rPr>
              <a:t>                                           </a:t>
            </a:r>
            <a:r>
              <a:rPr lang="en-US" b="1" dirty="0">
                <a:latin typeface="Calibri" panose="020F0502020204030204" pitchFamily="34" charset="0"/>
              </a:rPr>
              <a:t>- OR -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A single shot of spirits (</a:t>
            </a:r>
            <a:r>
              <a:rPr lang="en-US" dirty="0" err="1">
                <a:latin typeface="Calibri" panose="020F0502020204030204" pitchFamily="34" charset="0"/>
              </a:rPr>
              <a:t>eg</a:t>
            </a:r>
            <a:r>
              <a:rPr lang="en-US" dirty="0">
                <a:latin typeface="Calibri" panose="020F0502020204030204" pitchFamily="34" charset="0"/>
              </a:rPr>
              <a:t>, whiskey, gin, vodka- 1.5 oz. at 40%)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</a:rPr>
              <a:t> 				</a:t>
            </a:r>
            <a:r>
              <a:rPr lang="en-US" b="1" dirty="0">
                <a:latin typeface="Calibri" panose="020F0502020204030204" pitchFamily="34" charset="0"/>
              </a:rPr>
              <a:t>- OR -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One glass of wine (</a:t>
            </a:r>
            <a:r>
              <a:rPr lang="en-US" dirty="0" err="1">
                <a:latin typeface="Calibri" panose="020F0502020204030204" pitchFamily="34" charset="0"/>
              </a:rPr>
              <a:t>eg</a:t>
            </a:r>
            <a:r>
              <a:rPr lang="en-US" dirty="0">
                <a:latin typeface="Calibri" panose="020F0502020204030204" pitchFamily="34" charset="0"/>
              </a:rPr>
              <a:t>, 5 oz. at 12%)          </a:t>
            </a:r>
          </a:p>
          <a:p>
            <a:pPr>
              <a:defRPr/>
            </a:pPr>
            <a:r>
              <a:rPr lang="en-US" sz="2400" dirty="0"/>
              <a:t> 				</a:t>
            </a:r>
            <a:r>
              <a:rPr lang="en-US" b="1" dirty="0"/>
              <a:t>	</a:t>
            </a:r>
            <a:r>
              <a:rPr lang="en-US" sz="2000" b="1" dirty="0"/>
              <a:t>		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400" dirty="0">
                <a:latin typeface="Calibri" panose="020F0502020204030204" pitchFamily="34" charset="0"/>
              </a:rPr>
              <a:t>See “What's a ‘standard’ drink?” </a:t>
            </a:r>
            <a:r>
              <a:rPr lang="en-US" sz="1400" u="sng" dirty="0">
                <a:solidFill>
                  <a:srgbClr val="0091FE"/>
                </a:solidFill>
                <a:latin typeface="Calibri" panose="020F0502020204030204" pitchFamily="34" charset="0"/>
                <a:hlinkClick r:id="rId3"/>
              </a:rPr>
              <a:t>http://rethinkingdrinking.niaaa.nih.gov/whatcountsdrink/whatsastandarddrink.asp</a:t>
            </a:r>
            <a:endParaRPr lang="en-US" sz="1400" dirty="0">
              <a:solidFill>
                <a:srgbClr val="0091FE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200" dirty="0">
              <a:solidFill>
                <a:srgbClr val="0091FE"/>
              </a:solidFill>
            </a:endParaRPr>
          </a:p>
          <a:p>
            <a:pPr>
              <a:defRPr/>
            </a:pPr>
            <a:r>
              <a:rPr lang="en-US" sz="2000" dirty="0"/>
              <a:t>	</a:t>
            </a:r>
            <a:endParaRPr lang="en-US" sz="2000" b="1" dirty="0"/>
          </a:p>
        </p:txBody>
      </p:sp>
      <p:pic>
        <p:nvPicPr>
          <p:cNvPr id="7" name="Picture 5" descr="beer-glas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905141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j03143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2979073"/>
            <a:ext cx="890588" cy="99218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red-wine-glas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4" y="4038600"/>
            <a:ext cx="771525" cy="99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6" b="29103"/>
          <a:stretch/>
        </p:blipFill>
        <p:spPr>
          <a:xfrm>
            <a:off x="7177220" y="5857875"/>
            <a:ext cx="18288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6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And DRUG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No specific quantity limits for drug use</a:t>
            </a:r>
          </a:p>
          <a:p>
            <a:endParaRPr lang="en-US" sz="2400" b="1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But does occur along a continuum too</a:t>
            </a:r>
          </a:p>
          <a:p>
            <a:endParaRPr lang="en-US" sz="2400" b="1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Variably impacts persons lives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en-US" sz="2400" b="1" dirty="0"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Non-medical use</a:t>
            </a:r>
          </a:p>
          <a:p>
            <a:pPr lvl="1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Use without a prescription or with a prescription but in a manner other than prescribed 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665"/>
      </p:ext>
    </p:extLst>
  </p:cSld>
  <p:clrMapOvr>
    <a:masterClrMapping/>
  </p:clrMapOvr>
</p:sld>
</file>

<file path=ppt/theme/theme1.xml><?xml version="1.0" encoding="utf-8"?>
<a:theme xmlns:a="http://schemas.openxmlformats.org/drawingml/2006/main" name="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15788</TotalTime>
  <Words>2275</Words>
  <Application>Microsoft Office PowerPoint</Application>
  <PresentationFormat>On-screen Show (4:3)</PresentationFormat>
  <Paragraphs>329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Unicode MS</vt:lpstr>
      <vt:lpstr>Calibri</vt:lpstr>
      <vt:lpstr>Cambria</vt:lpstr>
      <vt:lpstr>Courier New</vt:lpstr>
      <vt:lpstr>Lucida Grande</vt:lpstr>
      <vt:lpstr>Times New Roman</vt:lpstr>
      <vt:lpstr>Wingdings</vt:lpstr>
      <vt:lpstr>MountSinai</vt:lpstr>
      <vt:lpstr>PowerPoint Presentation</vt:lpstr>
      <vt:lpstr>Outline</vt:lpstr>
      <vt:lpstr>PowerPoint Presentation</vt:lpstr>
      <vt:lpstr>Substance use contributes to poor health</vt:lpstr>
      <vt:lpstr>Substance Use is Under-identified  and Under-treated</vt:lpstr>
      <vt:lpstr>PowerPoint Presentation</vt:lpstr>
      <vt:lpstr>Definitions of low-risk and unhealthy alcohol use</vt:lpstr>
      <vt:lpstr>What is a standard drink?</vt:lpstr>
      <vt:lpstr>And DRUG Use?</vt:lpstr>
      <vt:lpstr>PowerPoint Presentation</vt:lpstr>
      <vt:lpstr>What is SBIRT?</vt:lpstr>
      <vt:lpstr>SBIRT Flow Diagram</vt:lpstr>
      <vt:lpstr>SBIRT for alcohol use</vt:lpstr>
      <vt:lpstr>PowerPoint Presentation</vt:lpstr>
      <vt:lpstr>Screening Workflow [Example]</vt:lpstr>
      <vt:lpstr>INSERT TEXT OR PICTURE OF SCREENING TOOLS</vt:lpstr>
      <vt:lpstr>INSERT SCREENSHOTS OF HOW SCREENING RESULTS APPEAR IN EHR</vt:lpstr>
      <vt:lpstr>PowerPoint Presentation</vt:lpstr>
      <vt:lpstr>SBIRT Flow Diagram</vt:lpstr>
      <vt:lpstr>Brief intervention</vt:lpstr>
      <vt:lpstr>PowerPoint Presentation</vt:lpstr>
      <vt:lpstr>“Can we spend a few minutes talking about your alcohol/drug use?”  </vt:lpstr>
      <vt:lpstr>PowerPoint Presentation</vt:lpstr>
      <vt:lpstr>PowerPoint Presentation</vt:lpstr>
      <vt:lpstr>PowerPoint Presentation</vt:lpstr>
      <vt:lpstr>INSERT SCREENSHOTS OF ANY CLINICAL DECISION SUPPORT</vt:lpstr>
      <vt:lpstr>EXAMPLE:  Brief Intervention Documentation</vt:lpstr>
      <vt:lpstr>EXAMPLE (CONTINUED):  Counseling and Plan</vt:lpstr>
      <vt:lpstr>Patient education materials example - alcohol</vt:lpstr>
      <vt:lpstr>Patient goal sheet example - alcohol</vt:lpstr>
      <vt:lpstr>SBIRT Workflow </vt:lpstr>
      <vt:lpstr>Referral to Treatment:  </vt:lpstr>
      <vt:lpstr>RESOURCES</vt:lpstr>
      <vt:lpstr>QUESTIONS?</vt:lpstr>
      <vt:lpstr>Additional material</vt:lpstr>
      <vt:lpstr>Brief Intervention: “Steve”</vt:lpstr>
    </vt:vector>
  </TitlesOfParts>
  <Company>Mount Sinai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DSRIP Mount Sinai PPS  Project 3ci : Evidence-Based Strategies for Diabetes Disease Management in the High Risk/Affected Adult Population</dc:title>
  <dc:creator>Michalek, Agnes</dc:creator>
  <cp:lastModifiedBy>McNeely, Jennifer</cp:lastModifiedBy>
  <cp:revision>278</cp:revision>
  <cp:lastPrinted>2018-01-10T19:24:40Z</cp:lastPrinted>
  <dcterms:created xsi:type="dcterms:W3CDTF">2016-01-28T21:50:15Z</dcterms:created>
  <dcterms:modified xsi:type="dcterms:W3CDTF">2021-05-04T19:20:30Z</dcterms:modified>
</cp:coreProperties>
</file>