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666" r:id="rId3"/>
    <p:sldMasterId id="2147483668" r:id="rId4"/>
  </p:sldMasterIdLst>
  <p:notesMasterIdLst>
    <p:notesMasterId r:id="rId27"/>
  </p:notesMasterIdLst>
  <p:sldIdLst>
    <p:sldId id="259" r:id="rId5"/>
    <p:sldId id="258" r:id="rId6"/>
    <p:sldId id="263" r:id="rId7"/>
    <p:sldId id="261"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62" r:id="rId25"/>
    <p:sldId id="260" r:id="rId26"/>
  </p:sldIdLst>
  <p:sldSz cx="3657600" cy="2743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147" autoAdjust="0"/>
    <p:restoredTop sz="94343" autoAdjust="0"/>
  </p:normalViewPr>
  <p:slideViewPr>
    <p:cSldViewPr snapToGrid="0" snapToObjects="1">
      <p:cViewPr varScale="1">
        <p:scale>
          <a:sx n="174" d="100"/>
          <a:sy n="174" d="100"/>
        </p:scale>
        <p:origin x="179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fashner\AppData\Local\Microsoft\Windows\Temporary%20Internet%20Files\Content.Outlook\KGXCQ3GL\Shadiack%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fashner\AppData\Local\Microsoft\Windows\Temporary%20Internet%20Files\Content.Outlook\KGXCQ3GL\Shadiack%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Sheet1!$H$1</c:f>
              <c:strCache>
                <c:ptCount val="1"/>
                <c:pt idx="0">
                  <c:v>difficulty</c:v>
                </c:pt>
              </c:strCache>
            </c:strRef>
          </c:tx>
          <c:invertIfNegative val="0"/>
          <c:val>
            <c:numRef>
              <c:f>Sheet1!$H$2:$H$7</c:f>
              <c:numCache>
                <c:formatCode>General</c:formatCode>
                <c:ptCount val="6"/>
                <c:pt idx="0">
                  <c:v>1</c:v>
                </c:pt>
                <c:pt idx="1">
                  <c:v>91</c:v>
                </c:pt>
                <c:pt idx="2">
                  <c:v>25</c:v>
                </c:pt>
                <c:pt idx="3">
                  <c:v>69</c:v>
                </c:pt>
                <c:pt idx="4">
                  <c:v>50</c:v>
                </c:pt>
                <c:pt idx="5">
                  <c:v>50</c:v>
                </c:pt>
              </c:numCache>
            </c:numRef>
          </c:val>
          <c:extLst>
            <c:ext xmlns:c16="http://schemas.microsoft.com/office/drawing/2014/chart" uri="{C3380CC4-5D6E-409C-BE32-E72D297353CC}">
              <c16:uniqueId val="{00000000-466C-4BE7-B1A3-91E4E8167647}"/>
            </c:ext>
          </c:extLst>
        </c:ser>
        <c:ser>
          <c:idx val="1"/>
          <c:order val="1"/>
          <c:tx>
            <c:strRef>
              <c:f>Sheet1!$I$1</c:f>
              <c:strCache>
                <c:ptCount val="1"/>
                <c:pt idx="0">
                  <c:v>satisfaction</c:v>
                </c:pt>
              </c:strCache>
            </c:strRef>
          </c:tx>
          <c:invertIfNegative val="0"/>
          <c:val>
            <c:numRef>
              <c:f>Sheet1!$I$2:$I$7</c:f>
              <c:numCache>
                <c:formatCode>General</c:formatCode>
                <c:ptCount val="6"/>
                <c:pt idx="0">
                  <c:v>100</c:v>
                </c:pt>
                <c:pt idx="1">
                  <c:v>90</c:v>
                </c:pt>
                <c:pt idx="2">
                  <c:v>90</c:v>
                </c:pt>
                <c:pt idx="3">
                  <c:v>24</c:v>
                </c:pt>
                <c:pt idx="4">
                  <c:v>80</c:v>
                </c:pt>
                <c:pt idx="5">
                  <c:v>50</c:v>
                </c:pt>
              </c:numCache>
            </c:numRef>
          </c:val>
          <c:extLst>
            <c:ext xmlns:c16="http://schemas.microsoft.com/office/drawing/2014/chart" uri="{C3380CC4-5D6E-409C-BE32-E72D297353CC}">
              <c16:uniqueId val="{00000001-466C-4BE7-B1A3-91E4E8167647}"/>
            </c:ext>
          </c:extLst>
        </c:ser>
        <c:dLbls>
          <c:showLegendKey val="0"/>
          <c:showVal val="0"/>
          <c:showCatName val="0"/>
          <c:showSerName val="0"/>
          <c:showPercent val="0"/>
          <c:showBubbleSize val="0"/>
        </c:dLbls>
        <c:gapWidth val="150"/>
        <c:axId val="71236224"/>
        <c:axId val="71876992"/>
      </c:barChart>
      <c:catAx>
        <c:axId val="71236224"/>
        <c:scaling>
          <c:orientation val="minMax"/>
        </c:scaling>
        <c:delete val="0"/>
        <c:axPos val="b"/>
        <c:majorTickMark val="out"/>
        <c:minorTickMark val="none"/>
        <c:tickLblPos val="nextTo"/>
        <c:crossAx val="71876992"/>
        <c:crosses val="autoZero"/>
        <c:auto val="1"/>
        <c:lblAlgn val="ctr"/>
        <c:lblOffset val="100"/>
        <c:noMultiLvlLbl val="0"/>
      </c:catAx>
      <c:valAx>
        <c:axId val="71876992"/>
        <c:scaling>
          <c:orientation val="minMax"/>
          <c:max val="100"/>
        </c:scaling>
        <c:delete val="0"/>
        <c:axPos val="l"/>
        <c:majorGridlines/>
        <c:numFmt formatCode="General" sourceLinked="1"/>
        <c:majorTickMark val="out"/>
        <c:minorTickMark val="none"/>
        <c:tickLblPos val="nextTo"/>
        <c:crossAx val="71236224"/>
        <c:crosses val="autoZero"/>
        <c:crossBetween val="between"/>
      </c:valAx>
    </c:plotArea>
    <c:legend>
      <c:legendPos val="t"/>
      <c:layout>
        <c:manualLayout>
          <c:xMode val="edge"/>
          <c:yMode val="edge"/>
          <c:x val="5.303952232912873E-2"/>
          <c:y val="1.4042624710301758E-2"/>
          <c:w val="0.92487876768692656"/>
          <c:h val="0.1125350512758517"/>
        </c:manualLayout>
      </c:layout>
      <c:overlay val="0"/>
    </c:legend>
    <c:plotVisOnly val="1"/>
    <c:dispBlanksAs val="gap"/>
    <c:showDLblsOverMax val="0"/>
  </c:chart>
  <c:txPr>
    <a:bodyPr/>
    <a:lstStyle/>
    <a:p>
      <a:pPr>
        <a:defRPr sz="7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Sheet1!$J$1</c:f>
              <c:strCache>
                <c:ptCount val="1"/>
                <c:pt idx="0">
                  <c:v>learned about community</c:v>
                </c:pt>
              </c:strCache>
            </c:strRef>
          </c:tx>
          <c:invertIfNegative val="0"/>
          <c:val>
            <c:numRef>
              <c:f>Sheet1!$J$2:$J$7</c:f>
              <c:numCache>
                <c:formatCode>General</c:formatCode>
                <c:ptCount val="6"/>
                <c:pt idx="0">
                  <c:v>4</c:v>
                </c:pt>
                <c:pt idx="1">
                  <c:v>1</c:v>
                </c:pt>
                <c:pt idx="2">
                  <c:v>4</c:v>
                </c:pt>
                <c:pt idx="3">
                  <c:v>2</c:v>
                </c:pt>
                <c:pt idx="4">
                  <c:v>4</c:v>
                </c:pt>
                <c:pt idx="5">
                  <c:v>3</c:v>
                </c:pt>
              </c:numCache>
            </c:numRef>
          </c:val>
          <c:extLst>
            <c:ext xmlns:c16="http://schemas.microsoft.com/office/drawing/2014/chart" uri="{C3380CC4-5D6E-409C-BE32-E72D297353CC}">
              <c16:uniqueId val="{00000000-836A-472E-8EFF-F39DB29DBF00}"/>
            </c:ext>
          </c:extLst>
        </c:ser>
        <c:ser>
          <c:idx val="1"/>
          <c:order val="1"/>
          <c:tx>
            <c:strRef>
              <c:f>Sheet1!$K$1</c:f>
              <c:strCache>
                <c:ptCount val="1"/>
                <c:pt idx="0">
                  <c:v>developed skills</c:v>
                </c:pt>
              </c:strCache>
            </c:strRef>
          </c:tx>
          <c:invertIfNegative val="0"/>
          <c:val>
            <c:numRef>
              <c:f>Sheet1!$K$2:$K$7</c:f>
              <c:numCache>
                <c:formatCode>General</c:formatCode>
                <c:ptCount val="6"/>
                <c:pt idx="0">
                  <c:v>4</c:v>
                </c:pt>
                <c:pt idx="1">
                  <c:v>4</c:v>
                </c:pt>
                <c:pt idx="2">
                  <c:v>4</c:v>
                </c:pt>
                <c:pt idx="3">
                  <c:v>3</c:v>
                </c:pt>
                <c:pt idx="4">
                  <c:v>4</c:v>
                </c:pt>
                <c:pt idx="5">
                  <c:v>4</c:v>
                </c:pt>
              </c:numCache>
            </c:numRef>
          </c:val>
          <c:extLst>
            <c:ext xmlns:c16="http://schemas.microsoft.com/office/drawing/2014/chart" uri="{C3380CC4-5D6E-409C-BE32-E72D297353CC}">
              <c16:uniqueId val="{00000001-836A-472E-8EFF-F39DB29DBF00}"/>
            </c:ext>
          </c:extLst>
        </c:ser>
        <c:ser>
          <c:idx val="2"/>
          <c:order val="2"/>
          <c:tx>
            <c:strRef>
              <c:f>Sheet1!$L$1</c:f>
              <c:strCache>
                <c:ptCount val="1"/>
                <c:pt idx="0">
                  <c:v>would do less</c:v>
                </c:pt>
              </c:strCache>
            </c:strRef>
          </c:tx>
          <c:invertIfNegative val="0"/>
          <c:val>
            <c:numRef>
              <c:f>Sheet1!$L$2:$L$7</c:f>
              <c:numCache>
                <c:formatCode>General</c:formatCode>
                <c:ptCount val="6"/>
                <c:pt idx="0">
                  <c:v>2</c:v>
                </c:pt>
                <c:pt idx="1">
                  <c:v>4</c:v>
                </c:pt>
                <c:pt idx="2">
                  <c:v>2</c:v>
                </c:pt>
                <c:pt idx="3">
                  <c:v>4</c:v>
                </c:pt>
                <c:pt idx="4">
                  <c:v>1</c:v>
                </c:pt>
                <c:pt idx="5">
                  <c:v>4</c:v>
                </c:pt>
              </c:numCache>
            </c:numRef>
          </c:val>
          <c:extLst>
            <c:ext xmlns:c16="http://schemas.microsoft.com/office/drawing/2014/chart" uri="{C3380CC4-5D6E-409C-BE32-E72D297353CC}">
              <c16:uniqueId val="{00000002-836A-472E-8EFF-F39DB29DBF00}"/>
            </c:ext>
          </c:extLst>
        </c:ser>
        <c:dLbls>
          <c:showLegendKey val="0"/>
          <c:showVal val="0"/>
          <c:showCatName val="0"/>
          <c:showSerName val="0"/>
          <c:showPercent val="0"/>
          <c:showBubbleSize val="0"/>
        </c:dLbls>
        <c:gapWidth val="150"/>
        <c:axId val="50584576"/>
        <c:axId val="50627712"/>
      </c:barChart>
      <c:catAx>
        <c:axId val="50584576"/>
        <c:scaling>
          <c:orientation val="minMax"/>
        </c:scaling>
        <c:delete val="0"/>
        <c:axPos val="b"/>
        <c:majorTickMark val="out"/>
        <c:minorTickMark val="none"/>
        <c:tickLblPos val="nextTo"/>
        <c:crossAx val="50627712"/>
        <c:crosses val="autoZero"/>
        <c:auto val="1"/>
        <c:lblAlgn val="ctr"/>
        <c:lblOffset val="100"/>
        <c:noMultiLvlLbl val="0"/>
      </c:catAx>
      <c:valAx>
        <c:axId val="50627712"/>
        <c:scaling>
          <c:orientation val="minMax"/>
          <c:max val="5"/>
        </c:scaling>
        <c:delete val="0"/>
        <c:axPos val="l"/>
        <c:majorGridlines/>
        <c:numFmt formatCode="General" sourceLinked="1"/>
        <c:majorTickMark val="out"/>
        <c:minorTickMark val="none"/>
        <c:tickLblPos val="nextTo"/>
        <c:crossAx val="50584576"/>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7DBBA-160E-41F6-967C-DDE4AC5B7846}" type="datetimeFigureOut">
              <a:rPr lang="en-US" smtClean="0"/>
              <a:t>7/15/2020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F1918-95B4-4A72-9393-48B25D4647D4}" type="slidenum">
              <a:rPr lang="en-US" smtClean="0"/>
              <a:t>‹#›</a:t>
            </a:fld>
            <a:endParaRPr lang="en-US"/>
          </a:p>
        </p:txBody>
      </p:sp>
    </p:spTree>
    <p:extLst>
      <p:ext uri="{BB962C8B-B14F-4D97-AF65-F5344CB8AC3E}">
        <p14:creationId xmlns:p14="http://schemas.microsoft.com/office/powerpoint/2010/main" val="280685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discuss a novel approach to community service curriculum in a family medicine residency</a:t>
            </a:r>
          </a:p>
          <a:p>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a:t>
            </a:fld>
            <a:endParaRPr lang="en-US"/>
          </a:p>
        </p:txBody>
      </p:sp>
    </p:spTree>
    <p:extLst>
      <p:ext uri="{BB962C8B-B14F-4D97-AF65-F5344CB8AC3E}">
        <p14:creationId xmlns:p14="http://schemas.microsoft.com/office/powerpoint/2010/main" val="69937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effectLst/>
              </a:rPr>
              <a:t>When we started the residency in Ocala we also rolled out a community service longitudinal  curriculum. Initially we just asked our residents to do one community service project a year. This worked well and we had a variety of projects that spanned from small activities like blood pressure checks all the way up to a bike rodeo with bikes donated from Walmart. Those residents that put a lot of time into their activities felt their needed to be an incentive for others to do larger projects or else going forward we would likely not have as many doing larger projects. As a result, we added a “credit requirement” with each activity giving you a certain amount of points on a scale of 1-3. The goal is that you need 3 credits a year.  Within the 3 years you also need to have 2 credits focusing on the pediatric/OB/pre-natal areas and another 2 credits on geriatric areas.  This was an attempt to give them a well rounded experience. </a:t>
            </a:r>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10</a:t>
            </a:fld>
            <a:endParaRPr lang="en-US"/>
          </a:p>
        </p:txBody>
      </p:sp>
    </p:spTree>
    <p:extLst>
      <p:ext uri="{BB962C8B-B14F-4D97-AF65-F5344CB8AC3E}">
        <p14:creationId xmlns:p14="http://schemas.microsoft.com/office/powerpoint/2010/main" val="543260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three categories we give</a:t>
            </a:r>
            <a:r>
              <a:rPr lang="en-US" baseline="0" dirty="0"/>
              <a:t> credit for. Resident initiative, repeat projects and residency representative </a:t>
            </a:r>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11</a:t>
            </a:fld>
            <a:endParaRPr lang="en-US"/>
          </a:p>
        </p:txBody>
      </p:sp>
    </p:spTree>
    <p:extLst>
      <p:ext uri="{BB962C8B-B14F-4D97-AF65-F5344CB8AC3E}">
        <p14:creationId xmlns:p14="http://schemas.microsoft.com/office/powerpoint/2010/main" val="211879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credits are given</a:t>
            </a:r>
            <a:r>
              <a:rPr lang="en-US" baseline="0" dirty="0"/>
              <a:t> toward a resident initiated project. One of these projects are required during the span of their residency. </a:t>
            </a:r>
            <a:r>
              <a:rPr lang="en-US" dirty="0"/>
              <a:t>These would be</a:t>
            </a:r>
            <a:r>
              <a:rPr lang="en-US" baseline="0" dirty="0"/>
              <a:t> larger</a:t>
            </a:r>
            <a:r>
              <a:rPr lang="en-US" dirty="0"/>
              <a:t> projects that have been developed and organized by a resident or small group of residents.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These would require director pre-approval and depending on necessity can have time out of rotation and arranged for participating residents to attend. (Time out of clinic on very limited basis, with &gt;1 month advance notice and director approval).</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12</a:t>
            </a:fld>
            <a:endParaRPr lang="en-US"/>
          </a:p>
        </p:txBody>
      </p:sp>
    </p:spTree>
    <p:extLst>
      <p:ext uri="{BB962C8B-B14F-4D97-AF65-F5344CB8AC3E}">
        <p14:creationId xmlns:p14="http://schemas.microsoft.com/office/powerpoint/2010/main" val="181297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credits are given towards</a:t>
            </a:r>
            <a:r>
              <a:rPr lang="en-US" baseline="0" dirty="0"/>
              <a:t> completing projects that have occurred in previous years. Here you get 2 credits as this reflects the large amount of work needed to do the project but there is less of the leg work needed to set it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rtl="0"/>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13</a:t>
            </a:fld>
            <a:endParaRPr lang="en-US"/>
          </a:p>
        </p:txBody>
      </p:sp>
    </p:spTree>
    <p:extLst>
      <p:ext uri="{BB962C8B-B14F-4D97-AF65-F5344CB8AC3E}">
        <p14:creationId xmlns:p14="http://schemas.microsoft.com/office/powerpoint/2010/main" val="9332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One credit is given to projects that are set up by others in</a:t>
            </a:r>
            <a:r>
              <a:rPr lang="en-US" baseline="0" dirty="0"/>
              <a:t> which you are participating but did not need to do any of the organizing. </a:t>
            </a:r>
          </a:p>
          <a:p>
            <a:pPr rtl="0"/>
            <a:endParaRPr lang="en-US" baseline="0"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14</a:t>
            </a:fld>
            <a:endParaRPr lang="en-US"/>
          </a:p>
        </p:txBody>
      </p:sp>
    </p:spTree>
    <p:extLst>
      <p:ext uri="{BB962C8B-B14F-4D97-AF65-F5344CB8AC3E}">
        <p14:creationId xmlns:p14="http://schemas.microsoft.com/office/powerpoint/2010/main" val="8758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gave </a:t>
            </a:r>
            <a:r>
              <a:rPr lang="en-US" baseline="0" dirty="0"/>
              <a:t>our residents a survey in regards to their experience with this curriculum. Of the 17 residents that were given the survey, only 6 who completed community projects responded. We assessed their satisfaction and difficulty with the curriculum. Here a score of 100 with the satisfaction question meant that they were very satisfied and a score of 100 for the difficulty question meant that the event was very difficult.  </a:t>
            </a:r>
          </a:p>
          <a:p>
            <a:r>
              <a:rPr lang="en-US" baseline="0" dirty="0"/>
              <a:t>In addition, we evaluated, using a </a:t>
            </a:r>
            <a:r>
              <a:rPr lang="en-US" baseline="0" dirty="0" err="1"/>
              <a:t>likert</a:t>
            </a:r>
            <a:r>
              <a:rPr lang="en-US" baseline="0" dirty="0"/>
              <a:t> scale, how this curriculum affected their feelings about their current and future practice where 1 meant that the resident strongly disagreed with the question and 5 meant that the resident strongly agreed with the question.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15</a:t>
            </a:fld>
            <a:endParaRPr lang="en-US"/>
          </a:p>
        </p:txBody>
      </p:sp>
    </p:spTree>
    <p:extLst>
      <p:ext uri="{BB962C8B-B14F-4D97-AF65-F5344CB8AC3E}">
        <p14:creationId xmlns:p14="http://schemas.microsoft.com/office/powerpoint/2010/main" val="968121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the residents were mostly satisfied</a:t>
            </a:r>
            <a:r>
              <a:rPr lang="en-US" baseline="0" dirty="0"/>
              <a:t> with the community service curriculum. Some of their favorite activities included medical volunteering at the </a:t>
            </a:r>
            <a:r>
              <a:rPr lang="en-US" baseline="0" dirty="0" err="1"/>
              <a:t>RunDisney</a:t>
            </a:r>
            <a:r>
              <a:rPr lang="en-US" baseline="0" dirty="0"/>
              <a:t> half marathons and marathons, a bike rodeo.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the residents found the </a:t>
            </a:r>
            <a:r>
              <a:rPr lang="en-US" baseline="0" dirty="0"/>
              <a:t>community service curriculum difficult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of this difficulty revolved around trying to schedule the events, a lack of direction from upper level residents/</a:t>
            </a:r>
            <a:r>
              <a:rPr lang="en-US" baseline="0" dirty="0" err="1"/>
              <a:t>attendings</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16</a:t>
            </a:fld>
            <a:endParaRPr lang="en-US"/>
          </a:p>
        </p:txBody>
      </p:sp>
    </p:spTree>
    <p:extLst>
      <p:ext uri="{BB962C8B-B14F-4D97-AF65-F5344CB8AC3E}">
        <p14:creationId xmlns:p14="http://schemas.microsoft.com/office/powerpoint/2010/main" val="138348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Half of respondents felt that they learned more about community needs due to the community service curriculum </a:t>
            </a:r>
          </a:p>
          <a:p>
            <a:r>
              <a:rPr lang="en-US" baseline="0" dirty="0"/>
              <a:t>Their was no correlation between the type of community service performed and whether the resident learned more about community needs. </a:t>
            </a:r>
          </a:p>
          <a:p>
            <a:endParaRPr lang="en-US" baseline="0" dirty="0"/>
          </a:p>
          <a:p>
            <a:endParaRPr lang="en-US" baseline="0" dirty="0"/>
          </a:p>
          <a:p>
            <a:r>
              <a:rPr lang="en-US" baseline="0" dirty="0"/>
              <a:t>5 of the 6 residents agreed that they developed skills to help them in their future practice. </a:t>
            </a:r>
          </a:p>
          <a:p>
            <a:r>
              <a:rPr lang="en-US" baseline="0" dirty="0"/>
              <a:t>Only 1 resident felt neutral to this question.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Half of residents felt that they would have done less community service if it was not required </a:t>
            </a:r>
          </a:p>
          <a:p>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17</a:t>
            </a:fld>
            <a:endParaRPr lang="en-US"/>
          </a:p>
        </p:txBody>
      </p:sp>
    </p:spTree>
    <p:extLst>
      <p:ext uri="{BB962C8B-B14F-4D97-AF65-F5344CB8AC3E}">
        <p14:creationId xmlns:p14="http://schemas.microsoft.com/office/powerpoint/2010/main" val="1469836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list of some of the projects our residents have done.</a:t>
            </a:r>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18</a:t>
            </a:fld>
            <a:endParaRPr lang="en-US"/>
          </a:p>
        </p:txBody>
      </p:sp>
    </p:spTree>
    <p:extLst>
      <p:ext uri="{BB962C8B-B14F-4D97-AF65-F5344CB8AC3E}">
        <p14:creationId xmlns:p14="http://schemas.microsoft.com/office/powerpoint/2010/main" val="140848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19</a:t>
            </a:fld>
            <a:endParaRPr lang="en-US"/>
          </a:p>
        </p:txBody>
      </p:sp>
    </p:spTree>
    <p:extLst>
      <p:ext uri="{BB962C8B-B14F-4D97-AF65-F5344CB8AC3E}">
        <p14:creationId xmlns:p14="http://schemas.microsoft.com/office/powerpoint/2010/main" val="59885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2</a:t>
            </a:fld>
            <a:endParaRPr lang="en-US"/>
          </a:p>
        </p:txBody>
      </p:sp>
    </p:spTree>
    <p:extLst>
      <p:ext uri="{BB962C8B-B14F-4D97-AF65-F5344CB8AC3E}">
        <p14:creationId xmlns:p14="http://schemas.microsoft.com/office/powerpoint/2010/main" val="3223104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20</a:t>
            </a:fld>
            <a:endParaRPr lang="en-US"/>
          </a:p>
        </p:txBody>
      </p:sp>
    </p:spTree>
    <p:extLst>
      <p:ext uri="{BB962C8B-B14F-4D97-AF65-F5344CB8AC3E}">
        <p14:creationId xmlns:p14="http://schemas.microsoft.com/office/powerpoint/2010/main" val="2485602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21</a:t>
            </a:fld>
            <a:endParaRPr lang="en-US"/>
          </a:p>
        </p:txBody>
      </p:sp>
    </p:spTree>
    <p:extLst>
      <p:ext uri="{BB962C8B-B14F-4D97-AF65-F5344CB8AC3E}">
        <p14:creationId xmlns:p14="http://schemas.microsoft.com/office/powerpoint/2010/main" val="280412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22</a:t>
            </a:fld>
            <a:endParaRPr lang="en-US"/>
          </a:p>
        </p:txBody>
      </p:sp>
    </p:spTree>
    <p:extLst>
      <p:ext uri="{BB962C8B-B14F-4D97-AF65-F5344CB8AC3E}">
        <p14:creationId xmlns:p14="http://schemas.microsoft.com/office/powerpoint/2010/main" val="423459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3</a:t>
            </a:fld>
            <a:endParaRPr lang="en-US"/>
          </a:p>
        </p:txBody>
      </p:sp>
    </p:spTree>
    <p:extLst>
      <p:ext uri="{BB962C8B-B14F-4D97-AF65-F5344CB8AC3E}">
        <p14:creationId xmlns:p14="http://schemas.microsoft.com/office/powerpoint/2010/main" val="375629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1918-95B4-4A72-9393-48B25D4647D4}" type="slidenum">
              <a:rPr lang="en-US" smtClean="0"/>
              <a:t>4</a:t>
            </a:fld>
            <a:endParaRPr lang="en-US"/>
          </a:p>
        </p:txBody>
      </p:sp>
    </p:spTree>
    <p:extLst>
      <p:ext uri="{BB962C8B-B14F-4D97-AF65-F5344CB8AC3E}">
        <p14:creationId xmlns:p14="http://schemas.microsoft.com/office/powerpoint/2010/main" val="144292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Family Medicine physicians we are responsible for coordinating our patient’s health care amongst multiple specialists and community resources. Family physicians take pride in preventing disease, both in the office and in the community.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this, there are a significant number of physicians who do not engage in community service. In a 2003 survey of physicians (n=1662), the authors found that in the past 3 years, only 54% of physicians including primary care (family medicine, internal medicine, pediatrics)</a:t>
            </a:r>
            <a:r>
              <a:rPr lang="en-US" baseline="0" dirty="0"/>
              <a:t> and non-primary care specialties (general surgery, anesthesiology, and cardiology)</a:t>
            </a:r>
            <a:r>
              <a:rPr lang="en-US" dirty="0"/>
              <a:t> had volunteered in their communities with family medicine performing the best but still at only 64% (</a:t>
            </a:r>
            <a:r>
              <a:rPr lang="en-US" dirty="0" err="1"/>
              <a:t>Gruen</a:t>
            </a:r>
            <a:r>
              <a:rPr lang="en-US" dirty="0"/>
              <a:t>). In this study, only 52% of all physicians reported community service as being “very important” (</a:t>
            </a:r>
            <a:r>
              <a:rPr lang="en-US" dirty="0" err="1"/>
              <a:t>Gruen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Furthermore, in a 2008 cross-sectional study (n=316 physicians, n=84,077 adults), only 39% of physicians volunteered compared to 30% of the general public (Grande). (of note: this study did not break</a:t>
            </a:r>
            <a:r>
              <a:rPr lang="en-US" baseline="0" dirty="0"/>
              <a:t> down the specialties of those who responded). </a:t>
            </a:r>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5</a:t>
            </a:fld>
            <a:endParaRPr lang="en-US"/>
          </a:p>
        </p:txBody>
      </p:sp>
    </p:spTree>
    <p:extLst>
      <p:ext uri="{BB962C8B-B14F-4D97-AF65-F5344CB8AC3E}">
        <p14:creationId xmlns:p14="http://schemas.microsoft.com/office/powerpoint/2010/main" val="383468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meet the ACGME Family Medicine requirement for Community Medicine, many Family Medicine Residency programs use a separate rotation to teach community medicine. However, the current generation of residents may find that this “one size fits all” structured rotation takes from their autonomy.  This can lead to resident dissatisfaction towards community medicine and may explain why not more physicians engage in community</a:t>
            </a:r>
            <a:r>
              <a:rPr lang="en-US" baseline="0" dirty="0"/>
              <a:t> outreach</a:t>
            </a:r>
            <a:r>
              <a:rPr lang="en-US" dirty="0"/>
              <a:t>. We feel that a shift in this curriculum is needed to excite the next generation of physicians and to encourage lifetime community participation. </a:t>
            </a:r>
          </a:p>
          <a:p>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6</a:t>
            </a:fld>
            <a:endParaRPr lang="en-US"/>
          </a:p>
        </p:txBody>
      </p:sp>
    </p:spTree>
    <p:extLst>
      <p:ext uri="{BB962C8B-B14F-4D97-AF65-F5344CB8AC3E}">
        <p14:creationId xmlns:p14="http://schemas.microsoft.com/office/powerpoint/2010/main" val="1393184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feel it is important for trainees in family medicine to make a continuous effort to integrate in their local community for several reasons. First, to develop skills that will be invaluable in building their future practice. Second, to discover unique wellness needs of their community and create ways to meet them. And third, ambassadorship of the residency program as an active participant in this community. </a:t>
            </a:r>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7</a:t>
            </a:fld>
            <a:endParaRPr lang="en-US"/>
          </a:p>
        </p:txBody>
      </p:sp>
    </p:spTree>
    <p:extLst>
      <p:ext uri="{BB962C8B-B14F-4D97-AF65-F5344CB8AC3E}">
        <p14:creationId xmlns:p14="http://schemas.microsoft.com/office/powerpoint/2010/main" val="166958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(Ask the audience) I would like you to take a second and</a:t>
            </a:r>
            <a:r>
              <a:rPr lang="en-US" baseline="0" dirty="0">
                <a:solidFill>
                  <a:srgbClr val="FF0000"/>
                </a:solidFill>
              </a:rPr>
              <a:t> reflect how you are promoting </a:t>
            </a:r>
            <a:r>
              <a:rPr lang="en-US" dirty="0">
                <a:solidFill>
                  <a:srgbClr val="FF0000"/>
                </a:solidFill>
              </a:rPr>
              <a:t>community service in your residencies  (5 minutes)</a:t>
            </a:r>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8</a:t>
            </a:fld>
            <a:endParaRPr lang="en-US"/>
          </a:p>
        </p:txBody>
      </p:sp>
    </p:spTree>
    <p:extLst>
      <p:ext uri="{BB962C8B-B14F-4D97-AF65-F5344CB8AC3E}">
        <p14:creationId xmlns:p14="http://schemas.microsoft.com/office/powerpoint/2010/main" val="191618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this end, we have developed a structure to encourage and motivate trainees to seek out various ways to become involved in the local community. Our structure encourages outreach to all age groups and in various settings. We have put a strong emphasis on this being driven by the interests of the residents and rewarding them both for pursuing opportunities that arise organically from their networking efforts and </a:t>
            </a:r>
            <a:r>
              <a:rPr lang="en-US" dirty="0" err="1"/>
              <a:t>perennializing</a:t>
            </a:r>
            <a:r>
              <a:rPr lang="en-US" dirty="0"/>
              <a:t> efforts from residents before them. We are excited to share our success with others as we believe it is a structure that can be implemented in any residency, new or well established. </a:t>
            </a:r>
          </a:p>
          <a:p>
            <a:endParaRPr lang="en-US" dirty="0"/>
          </a:p>
          <a:p>
            <a:endParaRPr lang="en-US" dirty="0"/>
          </a:p>
        </p:txBody>
      </p:sp>
      <p:sp>
        <p:nvSpPr>
          <p:cNvPr id="4" name="Slide Number Placeholder 3"/>
          <p:cNvSpPr>
            <a:spLocks noGrp="1"/>
          </p:cNvSpPr>
          <p:nvPr>
            <p:ph type="sldNum" sz="quarter" idx="10"/>
          </p:nvPr>
        </p:nvSpPr>
        <p:spPr/>
        <p:txBody>
          <a:bodyPr/>
          <a:lstStyle/>
          <a:p>
            <a:fld id="{E61F1918-95B4-4A72-9393-48B25D4647D4}" type="slidenum">
              <a:rPr lang="en-US" smtClean="0"/>
              <a:t>9</a:t>
            </a:fld>
            <a:endParaRPr lang="en-US"/>
          </a:p>
        </p:txBody>
      </p:sp>
    </p:spTree>
    <p:extLst>
      <p:ext uri="{BB962C8B-B14F-4D97-AF65-F5344CB8AC3E}">
        <p14:creationId xmlns:p14="http://schemas.microsoft.com/office/powerpoint/2010/main" val="26518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9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17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62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5180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2D27AFF-2BFD-7546-941B-1E9E8AE13161}"/>
              </a:ext>
            </a:extLst>
          </p:cNvPr>
          <p:cNvPicPr>
            <a:picLocks noChangeAspect="1"/>
          </p:cNvPicPr>
          <p:nvPr userDrawn="1"/>
        </p:nvPicPr>
        <p:blipFill>
          <a:blip r:embed="rId3"/>
          <a:stretch>
            <a:fillRect/>
          </a:stretch>
        </p:blipFill>
        <p:spPr>
          <a:xfrm>
            <a:off x="0" y="0"/>
            <a:ext cx="3657600" cy="2743200"/>
          </a:xfrm>
          <a:prstGeom prst="rect">
            <a:avLst/>
          </a:prstGeom>
        </p:spPr>
      </p:pic>
      <p:sp>
        <p:nvSpPr>
          <p:cNvPr id="10" name="Subtitle 2">
            <a:extLst>
              <a:ext uri="{FF2B5EF4-FFF2-40B4-BE49-F238E27FC236}">
                <a16:creationId xmlns:a16="http://schemas.microsoft.com/office/drawing/2014/main" id="{B1D4354D-7820-2649-B82A-610B146C1367}"/>
              </a:ext>
            </a:extLst>
          </p:cNvPr>
          <p:cNvSpPr txBox="1">
            <a:spLocks/>
          </p:cNvSpPr>
          <p:nvPr userDrawn="1"/>
        </p:nvSpPr>
        <p:spPr>
          <a:xfrm>
            <a:off x="1559661" y="2576166"/>
            <a:ext cx="2097939" cy="26176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accent1"/>
                </a:solidFill>
                <a:latin typeface="Trebuchet MS" panose="020B0703020202090204" pitchFamily="34" charset="0"/>
              </a:rPr>
              <a:t>2020 STFM Annual Spring Conference</a:t>
            </a:r>
          </a:p>
        </p:txBody>
      </p:sp>
      <p:pic>
        <p:nvPicPr>
          <p:cNvPr id="11" name="Picture 10">
            <a:extLst>
              <a:ext uri="{FF2B5EF4-FFF2-40B4-BE49-F238E27FC236}">
                <a16:creationId xmlns:a16="http://schemas.microsoft.com/office/drawing/2014/main" id="{6E202976-BE97-2146-88D3-6E2CDE0601F1}"/>
              </a:ext>
            </a:extLst>
          </p:cNvPr>
          <p:cNvPicPr>
            <a:picLocks noChangeAspect="1"/>
          </p:cNvPicPr>
          <p:nvPr userDrawn="1"/>
        </p:nvPicPr>
        <p:blipFill>
          <a:blip r:embed="rId4"/>
          <a:stretch>
            <a:fillRect/>
          </a:stretch>
        </p:blipFill>
        <p:spPr>
          <a:xfrm>
            <a:off x="2839864" y="2401768"/>
            <a:ext cx="726053" cy="151965"/>
          </a:xfrm>
          <a:prstGeom prst="rect">
            <a:avLst/>
          </a:prstGeom>
        </p:spPr>
      </p:pic>
      <p:sp>
        <p:nvSpPr>
          <p:cNvPr id="6" name="TextBox 5">
            <a:extLst>
              <a:ext uri="{FF2B5EF4-FFF2-40B4-BE49-F238E27FC236}">
                <a16:creationId xmlns:a16="http://schemas.microsoft.com/office/drawing/2014/main" id="{46C4CF79-ECEB-4C44-9B0B-5E38BA22F42E}"/>
              </a:ext>
            </a:extLst>
          </p:cNvPr>
          <p:cNvSpPr txBox="1"/>
          <p:nvPr userDrawn="1"/>
        </p:nvSpPr>
        <p:spPr>
          <a:xfrm>
            <a:off x="2227877" y="0"/>
            <a:ext cx="1429723" cy="169277"/>
          </a:xfrm>
          <a:prstGeom prst="rect">
            <a:avLst/>
          </a:prstGeom>
          <a:noFill/>
        </p:spPr>
        <p:txBody>
          <a:bodyPr wrap="square" rtlCol="0">
            <a:spAutoFit/>
          </a:bodyPr>
          <a:lstStyle/>
          <a:p>
            <a:pPr algn="r"/>
            <a:r>
              <a:rPr lang="en-US" sz="500" b="1" i="1" dirty="0">
                <a:solidFill>
                  <a:schemeClr val="accent1"/>
                </a:solidFill>
                <a:latin typeface="Trebuchet MS" panose="020B0703020202090204" pitchFamily="34" charset="0"/>
              </a:rPr>
              <a:t>Join the conversation at #STFM20</a:t>
            </a:r>
          </a:p>
        </p:txBody>
      </p:sp>
    </p:spTree>
    <p:extLst>
      <p:ext uri="{BB962C8B-B14F-4D97-AF65-F5344CB8AC3E}">
        <p14:creationId xmlns:p14="http://schemas.microsoft.com/office/powerpoint/2010/main" val="347802481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4426B3B-D9B6-1B44-A3D5-F71442A4646B}"/>
              </a:ext>
            </a:extLst>
          </p:cNvPr>
          <p:cNvPicPr>
            <a:picLocks noChangeAspect="1"/>
          </p:cNvPicPr>
          <p:nvPr userDrawn="1"/>
        </p:nvPicPr>
        <p:blipFill>
          <a:blip r:embed="rId3"/>
          <a:stretch>
            <a:fillRect/>
          </a:stretch>
        </p:blipFill>
        <p:spPr>
          <a:xfrm>
            <a:off x="0" y="0"/>
            <a:ext cx="3657600" cy="2743200"/>
          </a:xfrm>
          <a:prstGeom prst="rect">
            <a:avLst/>
          </a:prstGeom>
        </p:spPr>
      </p:pic>
      <p:sp>
        <p:nvSpPr>
          <p:cNvPr id="10" name="Rectangle 9">
            <a:extLst>
              <a:ext uri="{FF2B5EF4-FFF2-40B4-BE49-F238E27FC236}">
                <a16:creationId xmlns:a16="http://schemas.microsoft.com/office/drawing/2014/main" id="{3C7334EC-9CC2-4247-9E2A-7FDC331AFF20}"/>
              </a:ext>
            </a:extLst>
          </p:cNvPr>
          <p:cNvSpPr/>
          <p:nvPr userDrawn="1"/>
        </p:nvSpPr>
        <p:spPr>
          <a:xfrm>
            <a:off x="0" y="-1"/>
            <a:ext cx="1828800" cy="169277"/>
          </a:xfrm>
          <a:prstGeom prst="rect">
            <a:avLst/>
          </a:prstGeom>
        </p:spPr>
        <p:txBody>
          <a:bodyPr>
            <a:spAutoFit/>
          </a:bodyPr>
          <a:lstStyle/>
          <a:p>
            <a:pPr algn="l"/>
            <a:r>
              <a:rPr lang="en-US" sz="500" dirty="0">
                <a:solidFill>
                  <a:schemeClr val="bg1"/>
                </a:solidFill>
                <a:latin typeface="Trebuchet MS" panose="020B0703020202090204" pitchFamily="34" charset="0"/>
              </a:rPr>
              <a:t>2020 STFM Annual Spring Conference</a:t>
            </a:r>
          </a:p>
        </p:txBody>
      </p:sp>
      <p:grpSp>
        <p:nvGrpSpPr>
          <p:cNvPr id="11" name="Group 10">
            <a:extLst>
              <a:ext uri="{FF2B5EF4-FFF2-40B4-BE49-F238E27FC236}">
                <a16:creationId xmlns:a16="http://schemas.microsoft.com/office/drawing/2014/main" id="{C92FF8CE-7CA7-0442-A02E-11DFB0164714}"/>
              </a:ext>
            </a:extLst>
          </p:cNvPr>
          <p:cNvGrpSpPr/>
          <p:nvPr userDrawn="1"/>
        </p:nvGrpSpPr>
        <p:grpSpPr>
          <a:xfrm>
            <a:off x="2734163" y="2239785"/>
            <a:ext cx="809642" cy="166834"/>
            <a:chOff x="6222857" y="4616449"/>
            <a:chExt cx="1838522" cy="378844"/>
          </a:xfrm>
        </p:grpSpPr>
        <p:pic>
          <p:nvPicPr>
            <p:cNvPr id="12" name="Picture 11">
              <a:extLst>
                <a:ext uri="{FF2B5EF4-FFF2-40B4-BE49-F238E27FC236}">
                  <a16:creationId xmlns:a16="http://schemas.microsoft.com/office/drawing/2014/main" id="{04366472-B69C-4D41-8201-E515522F1DAD}"/>
                </a:ext>
              </a:extLst>
            </p:cNvPr>
            <p:cNvPicPr>
              <a:picLocks noChangeAspect="1"/>
            </p:cNvPicPr>
            <p:nvPr userDrawn="1"/>
          </p:nvPicPr>
          <p:blipFill>
            <a:blip r:embed="rId4"/>
            <a:stretch>
              <a:fillRect/>
            </a:stretch>
          </p:blipFill>
          <p:spPr>
            <a:xfrm>
              <a:off x="6222857" y="4671377"/>
              <a:ext cx="800483" cy="323916"/>
            </a:xfrm>
            <a:prstGeom prst="rect">
              <a:avLst/>
            </a:prstGeom>
          </p:spPr>
        </p:pic>
        <p:pic>
          <p:nvPicPr>
            <p:cNvPr id="13" name="Picture 12">
              <a:extLst>
                <a:ext uri="{FF2B5EF4-FFF2-40B4-BE49-F238E27FC236}">
                  <a16:creationId xmlns:a16="http://schemas.microsoft.com/office/drawing/2014/main" id="{7C637330-19B9-E14E-8556-4E936247431A}"/>
                </a:ext>
              </a:extLst>
            </p:cNvPr>
            <p:cNvPicPr>
              <a:picLocks noChangeAspect="1"/>
            </p:cNvPicPr>
            <p:nvPr userDrawn="1"/>
          </p:nvPicPr>
          <p:blipFill>
            <a:blip r:embed="rId5"/>
            <a:stretch>
              <a:fillRect/>
            </a:stretch>
          </p:blipFill>
          <p:spPr>
            <a:xfrm>
              <a:off x="7116001" y="4616449"/>
              <a:ext cx="945378" cy="355601"/>
            </a:xfrm>
            <a:prstGeom prst="rect">
              <a:avLst/>
            </a:prstGeom>
          </p:spPr>
        </p:pic>
      </p:grpSp>
      <p:pic>
        <p:nvPicPr>
          <p:cNvPr id="15" name="Picture 14" descr="A picture containing drawing&#10;&#10;Description automatically generated">
            <a:extLst>
              <a:ext uri="{FF2B5EF4-FFF2-40B4-BE49-F238E27FC236}">
                <a16:creationId xmlns:a16="http://schemas.microsoft.com/office/drawing/2014/main" id="{1E094601-989C-454D-9FAA-32BE05F77DDA}"/>
              </a:ext>
            </a:extLst>
          </p:cNvPr>
          <p:cNvPicPr>
            <a:picLocks noChangeAspect="1"/>
          </p:cNvPicPr>
          <p:nvPr userDrawn="1"/>
        </p:nvPicPr>
        <p:blipFill>
          <a:blip r:embed="rId6"/>
          <a:stretch>
            <a:fillRect/>
          </a:stretch>
        </p:blipFill>
        <p:spPr>
          <a:xfrm>
            <a:off x="3127483" y="2239785"/>
            <a:ext cx="414313" cy="156599"/>
          </a:xfrm>
          <a:prstGeom prst="rect">
            <a:avLst/>
          </a:prstGeom>
        </p:spPr>
      </p:pic>
      <p:sp>
        <p:nvSpPr>
          <p:cNvPr id="14" name="TextBox 13">
            <a:extLst>
              <a:ext uri="{FF2B5EF4-FFF2-40B4-BE49-F238E27FC236}">
                <a16:creationId xmlns:a16="http://schemas.microsoft.com/office/drawing/2014/main" id="{4F2E58C4-C0E9-DE47-95D5-AE28BA9ECB41}"/>
              </a:ext>
            </a:extLst>
          </p:cNvPr>
          <p:cNvSpPr txBox="1"/>
          <p:nvPr userDrawn="1"/>
        </p:nvSpPr>
        <p:spPr>
          <a:xfrm>
            <a:off x="2227877" y="0"/>
            <a:ext cx="1429723" cy="169277"/>
          </a:xfrm>
          <a:prstGeom prst="rect">
            <a:avLst/>
          </a:prstGeom>
          <a:noFill/>
        </p:spPr>
        <p:txBody>
          <a:bodyPr wrap="square" rtlCol="0">
            <a:spAutoFit/>
          </a:bodyPr>
          <a:lstStyle/>
          <a:p>
            <a:pPr algn="r"/>
            <a:r>
              <a:rPr lang="en-US" sz="500" b="1" i="1" dirty="0">
                <a:solidFill>
                  <a:schemeClr val="bg1"/>
                </a:solidFill>
                <a:latin typeface="Trebuchet MS" panose="020B0703020202090204" pitchFamily="34" charset="0"/>
              </a:rPr>
              <a:t>Join the conversation at #STFM20</a:t>
            </a:r>
          </a:p>
        </p:txBody>
      </p:sp>
    </p:spTree>
    <p:extLst>
      <p:ext uri="{BB962C8B-B14F-4D97-AF65-F5344CB8AC3E}">
        <p14:creationId xmlns:p14="http://schemas.microsoft.com/office/powerpoint/2010/main" val="477914208"/>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29579BC-7EA5-A749-98C1-F4E35ADF7493}"/>
              </a:ext>
            </a:extLst>
          </p:cNvPr>
          <p:cNvPicPr>
            <a:picLocks noChangeAspect="1"/>
          </p:cNvPicPr>
          <p:nvPr userDrawn="1"/>
        </p:nvPicPr>
        <p:blipFill>
          <a:blip r:embed="rId3"/>
          <a:stretch>
            <a:fillRect/>
          </a:stretch>
        </p:blipFill>
        <p:spPr>
          <a:xfrm>
            <a:off x="0" y="0"/>
            <a:ext cx="3657600" cy="2743200"/>
          </a:xfrm>
          <a:prstGeom prst="rect">
            <a:avLst/>
          </a:prstGeom>
        </p:spPr>
      </p:pic>
      <p:sp>
        <p:nvSpPr>
          <p:cNvPr id="11" name="Subtitle 2">
            <a:extLst>
              <a:ext uri="{FF2B5EF4-FFF2-40B4-BE49-F238E27FC236}">
                <a16:creationId xmlns:a16="http://schemas.microsoft.com/office/drawing/2014/main" id="{52BAE659-093C-0C40-A71B-8A9D9B8AABA2}"/>
              </a:ext>
            </a:extLst>
          </p:cNvPr>
          <p:cNvSpPr txBox="1">
            <a:spLocks/>
          </p:cNvSpPr>
          <p:nvPr userDrawn="1"/>
        </p:nvSpPr>
        <p:spPr>
          <a:xfrm>
            <a:off x="1559661" y="2576166"/>
            <a:ext cx="2097939" cy="26176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rgbClr val="0D96D5"/>
                </a:solidFill>
                <a:latin typeface="Trebuchet MS" panose="020B0703020202090204" pitchFamily="34" charset="0"/>
              </a:rPr>
              <a:t>2020 STFM Annual Spring Conference</a:t>
            </a:r>
          </a:p>
        </p:txBody>
      </p:sp>
      <p:pic>
        <p:nvPicPr>
          <p:cNvPr id="12" name="Picture 11">
            <a:extLst>
              <a:ext uri="{FF2B5EF4-FFF2-40B4-BE49-F238E27FC236}">
                <a16:creationId xmlns:a16="http://schemas.microsoft.com/office/drawing/2014/main" id="{2C739AE5-CE9B-DC4D-90BE-02E8D5EEA853}"/>
              </a:ext>
            </a:extLst>
          </p:cNvPr>
          <p:cNvPicPr>
            <a:picLocks noChangeAspect="1"/>
          </p:cNvPicPr>
          <p:nvPr userDrawn="1"/>
        </p:nvPicPr>
        <p:blipFill>
          <a:blip r:embed="rId4"/>
          <a:stretch>
            <a:fillRect/>
          </a:stretch>
        </p:blipFill>
        <p:spPr>
          <a:xfrm>
            <a:off x="2839864" y="2401768"/>
            <a:ext cx="726053" cy="151965"/>
          </a:xfrm>
          <a:prstGeom prst="rect">
            <a:avLst/>
          </a:prstGeom>
        </p:spPr>
      </p:pic>
      <p:sp>
        <p:nvSpPr>
          <p:cNvPr id="6" name="TextBox 5">
            <a:extLst>
              <a:ext uri="{FF2B5EF4-FFF2-40B4-BE49-F238E27FC236}">
                <a16:creationId xmlns:a16="http://schemas.microsoft.com/office/drawing/2014/main" id="{12680D5E-52C1-6A4A-8AED-E4BB7DBA4341}"/>
              </a:ext>
            </a:extLst>
          </p:cNvPr>
          <p:cNvSpPr txBox="1"/>
          <p:nvPr userDrawn="1"/>
        </p:nvSpPr>
        <p:spPr>
          <a:xfrm>
            <a:off x="2227877" y="0"/>
            <a:ext cx="1429723" cy="169277"/>
          </a:xfrm>
          <a:prstGeom prst="rect">
            <a:avLst/>
          </a:prstGeom>
          <a:noFill/>
        </p:spPr>
        <p:txBody>
          <a:bodyPr wrap="square" rtlCol="0">
            <a:spAutoFit/>
          </a:bodyPr>
          <a:lstStyle/>
          <a:p>
            <a:pPr algn="r"/>
            <a:r>
              <a:rPr lang="en-US" sz="500" b="1" i="1" dirty="0">
                <a:solidFill>
                  <a:schemeClr val="bg1"/>
                </a:solidFill>
                <a:latin typeface="Trebuchet MS" panose="020B0703020202090204" pitchFamily="34" charset="0"/>
              </a:rPr>
              <a:t>Join the conversation at #STFM20</a:t>
            </a:r>
          </a:p>
        </p:txBody>
      </p:sp>
    </p:spTree>
    <p:extLst>
      <p:ext uri="{BB962C8B-B14F-4D97-AF65-F5344CB8AC3E}">
        <p14:creationId xmlns:p14="http://schemas.microsoft.com/office/powerpoint/2010/main" val="31096106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yellow boat sitting on top of a sandy beach&#10;&#10;Description automatically generated">
            <a:extLst>
              <a:ext uri="{FF2B5EF4-FFF2-40B4-BE49-F238E27FC236}">
                <a16:creationId xmlns:a16="http://schemas.microsoft.com/office/drawing/2014/main" id="{F28D86F8-173B-854A-85C3-F38D09DBC797}"/>
              </a:ext>
            </a:extLst>
          </p:cNvPr>
          <p:cNvPicPr>
            <a:picLocks noChangeAspect="1"/>
          </p:cNvPicPr>
          <p:nvPr userDrawn="1"/>
        </p:nvPicPr>
        <p:blipFill>
          <a:blip r:embed="rId3"/>
          <a:stretch>
            <a:fillRect/>
          </a:stretch>
        </p:blipFill>
        <p:spPr>
          <a:xfrm>
            <a:off x="0" y="0"/>
            <a:ext cx="3657600" cy="2743200"/>
          </a:xfrm>
          <a:prstGeom prst="rect">
            <a:avLst/>
          </a:prstGeom>
        </p:spPr>
      </p:pic>
      <p:grpSp>
        <p:nvGrpSpPr>
          <p:cNvPr id="10" name="Group 9">
            <a:extLst>
              <a:ext uri="{FF2B5EF4-FFF2-40B4-BE49-F238E27FC236}">
                <a16:creationId xmlns:a16="http://schemas.microsoft.com/office/drawing/2014/main" id="{92BB987E-C74C-FF44-957D-9ABFA1B85198}"/>
              </a:ext>
            </a:extLst>
          </p:cNvPr>
          <p:cNvGrpSpPr/>
          <p:nvPr userDrawn="1"/>
        </p:nvGrpSpPr>
        <p:grpSpPr>
          <a:xfrm>
            <a:off x="2734163" y="2239785"/>
            <a:ext cx="809642" cy="166834"/>
            <a:chOff x="6222857" y="4616449"/>
            <a:chExt cx="1838522" cy="378844"/>
          </a:xfrm>
        </p:grpSpPr>
        <p:pic>
          <p:nvPicPr>
            <p:cNvPr id="11" name="Picture 10">
              <a:extLst>
                <a:ext uri="{FF2B5EF4-FFF2-40B4-BE49-F238E27FC236}">
                  <a16:creationId xmlns:a16="http://schemas.microsoft.com/office/drawing/2014/main" id="{23E2F55D-CB62-8B4B-864A-FAD8AE7A2480}"/>
                </a:ext>
              </a:extLst>
            </p:cNvPr>
            <p:cNvPicPr>
              <a:picLocks noChangeAspect="1"/>
            </p:cNvPicPr>
            <p:nvPr userDrawn="1"/>
          </p:nvPicPr>
          <p:blipFill>
            <a:blip r:embed="rId4"/>
            <a:stretch>
              <a:fillRect/>
            </a:stretch>
          </p:blipFill>
          <p:spPr>
            <a:xfrm>
              <a:off x="6222857" y="4671377"/>
              <a:ext cx="800483" cy="323916"/>
            </a:xfrm>
            <a:prstGeom prst="rect">
              <a:avLst/>
            </a:prstGeom>
          </p:spPr>
        </p:pic>
        <p:pic>
          <p:nvPicPr>
            <p:cNvPr id="12" name="Picture 11">
              <a:extLst>
                <a:ext uri="{FF2B5EF4-FFF2-40B4-BE49-F238E27FC236}">
                  <a16:creationId xmlns:a16="http://schemas.microsoft.com/office/drawing/2014/main" id="{3AD1AF9E-15B9-3546-A966-B4518A9A20A1}"/>
                </a:ext>
              </a:extLst>
            </p:cNvPr>
            <p:cNvPicPr>
              <a:picLocks noChangeAspect="1"/>
            </p:cNvPicPr>
            <p:nvPr userDrawn="1"/>
          </p:nvPicPr>
          <p:blipFill>
            <a:blip r:embed="rId5"/>
            <a:stretch>
              <a:fillRect/>
            </a:stretch>
          </p:blipFill>
          <p:spPr>
            <a:xfrm>
              <a:off x="7116001" y="4616449"/>
              <a:ext cx="945378" cy="355601"/>
            </a:xfrm>
            <a:prstGeom prst="rect">
              <a:avLst/>
            </a:prstGeom>
          </p:spPr>
        </p:pic>
      </p:grpSp>
      <p:sp>
        <p:nvSpPr>
          <p:cNvPr id="7" name="TextBox 6">
            <a:extLst>
              <a:ext uri="{FF2B5EF4-FFF2-40B4-BE49-F238E27FC236}">
                <a16:creationId xmlns:a16="http://schemas.microsoft.com/office/drawing/2014/main" id="{8B01FC5B-9F2C-E34F-B281-DE7D39E7B8D8}"/>
              </a:ext>
            </a:extLst>
          </p:cNvPr>
          <p:cNvSpPr txBox="1"/>
          <p:nvPr userDrawn="1"/>
        </p:nvSpPr>
        <p:spPr>
          <a:xfrm>
            <a:off x="2227877" y="0"/>
            <a:ext cx="1429723" cy="169277"/>
          </a:xfrm>
          <a:prstGeom prst="rect">
            <a:avLst/>
          </a:prstGeom>
          <a:noFill/>
        </p:spPr>
        <p:txBody>
          <a:bodyPr wrap="square" rtlCol="0">
            <a:spAutoFit/>
          </a:bodyPr>
          <a:lstStyle/>
          <a:p>
            <a:pPr algn="r"/>
            <a:r>
              <a:rPr lang="en-US" sz="500" b="1" i="1" dirty="0">
                <a:solidFill>
                  <a:schemeClr val="bg1"/>
                </a:solidFill>
                <a:latin typeface="Trebuchet MS" panose="020B0703020202090204" pitchFamily="34" charset="0"/>
              </a:rPr>
              <a:t>Join the conversation at #STFM20</a:t>
            </a:r>
          </a:p>
        </p:txBody>
      </p:sp>
    </p:spTree>
    <p:extLst>
      <p:ext uri="{BB962C8B-B14F-4D97-AF65-F5344CB8AC3E}">
        <p14:creationId xmlns:p14="http://schemas.microsoft.com/office/powerpoint/2010/main" val="214015177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chart" Target="../charts/chart2.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1381-368F-6042-97E5-1F4AA0A7CA90}"/>
              </a:ext>
            </a:extLst>
          </p:cNvPr>
          <p:cNvSpPr txBox="1">
            <a:spLocks/>
          </p:cNvSpPr>
          <p:nvPr/>
        </p:nvSpPr>
        <p:spPr>
          <a:xfrm>
            <a:off x="0" y="299357"/>
            <a:ext cx="3657599" cy="10722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lvl="0" algn="ctr">
              <a:defRPr/>
            </a:pPr>
            <a:r>
              <a:rPr lang="en-US" sz="1200" dirty="0"/>
              <a:t>Building a Community of Residents: </a:t>
            </a:r>
            <a:br>
              <a:rPr lang="en-US" sz="1200" dirty="0"/>
            </a:br>
            <a:r>
              <a:rPr lang="en-US" sz="1200" dirty="0"/>
              <a:t>A Discussion About a Unique Way to get your Residents Active in their Community</a:t>
            </a:r>
            <a:endParaRPr kumimoji="0" lang="en-US" sz="1200" b="0" i="0" u="none" strike="noStrike" kern="1200" cap="none" spc="0" normalizeH="0" baseline="0" noProof="0" dirty="0">
              <a:ln>
                <a:noFill/>
              </a:ln>
              <a:solidFill>
                <a:schemeClr val="bg1"/>
              </a:solidFill>
              <a:effectLst/>
              <a:uLnTx/>
              <a:uFillTx/>
              <a:latin typeface="Trebuchet MS" panose="020B0703020202090204" pitchFamily="34" charset="0"/>
              <a:ea typeface="+mj-ea"/>
              <a:cs typeface="+mj-cs"/>
            </a:endParaRPr>
          </a:p>
        </p:txBody>
      </p:sp>
      <p:sp>
        <p:nvSpPr>
          <p:cNvPr id="3" name="Text Placeholder 2">
            <a:extLst>
              <a:ext uri="{FF2B5EF4-FFF2-40B4-BE49-F238E27FC236}">
                <a16:creationId xmlns:a16="http://schemas.microsoft.com/office/drawing/2014/main" id="{AB6DFEC3-EA0A-804F-B841-DF3E96E3FDC2}"/>
              </a:ext>
            </a:extLst>
          </p:cNvPr>
          <p:cNvSpPr txBox="1">
            <a:spLocks/>
          </p:cNvSpPr>
          <p:nvPr/>
        </p:nvSpPr>
        <p:spPr>
          <a:xfrm>
            <a:off x="412229" y="1371600"/>
            <a:ext cx="2833141" cy="88416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Dr. Anthony Shadiack,</a:t>
            </a:r>
            <a:r>
              <a:rPr lang="en-US" sz="800" baseline="30000" dirty="0"/>
              <a:t>1 </a:t>
            </a:r>
            <a:r>
              <a:rPr lang="en-US" sz="800" dirty="0"/>
              <a:t>Dr. Julia Fashner</a:t>
            </a:r>
            <a:r>
              <a:rPr lang="en-US" sz="800" baseline="30000" dirty="0"/>
              <a:t>2</a:t>
            </a:r>
            <a:endParaRPr lang="en-US" sz="800" dirty="0"/>
          </a:p>
          <a:p>
            <a:r>
              <a:rPr lang="en-US" sz="800" dirty="0"/>
              <a:t>1.  Associate Program Director, Grand Strand Family Medicine, Myrtle Beach SC</a:t>
            </a:r>
          </a:p>
          <a:p>
            <a:r>
              <a:rPr lang="en-US" sz="800" dirty="0"/>
              <a:t>2. Program Director, Ocala Health Family Medicine, Ocala FL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1757141423"/>
      </p:ext>
    </p:extLst>
  </p:cSld>
  <p:clrMapOvr>
    <a:masterClrMapping/>
  </p:clrMapOvr>
  <mc:AlternateContent xmlns:mc="http://schemas.openxmlformats.org/markup-compatibility/2006" xmlns:p14="http://schemas.microsoft.com/office/powerpoint/2010/main">
    <mc:Choice Requires="p14">
      <p:transition spd="slow" p14:dur="2000" advTm="16388"/>
    </mc:Choice>
    <mc:Fallback xmlns="">
      <p:transition spd="slow" advTm="16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Credit Goal</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Goal	</a:t>
            </a:r>
          </a:p>
          <a:p>
            <a:pPr lvl="1">
              <a:spcBef>
                <a:spcPts val="0"/>
              </a:spcBef>
              <a:buClr>
                <a:srgbClr val="0096D3"/>
              </a:buClr>
              <a:defRPr/>
            </a:pPr>
            <a:r>
              <a:rPr lang="en-US" sz="800" dirty="0">
                <a:solidFill>
                  <a:srgbClr val="414141"/>
                </a:solidFill>
                <a:latin typeface="Trebuchet MS" panose="020B0703020202090204" pitchFamily="34" charset="0"/>
              </a:rPr>
              <a:t>3 credit minimum required each academic year (July-June)</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2</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required credits in the area of Pediatrics/OB/Pre-Natal (within 3 years)</a:t>
            </a:r>
          </a:p>
          <a:p>
            <a:pPr lvl="1">
              <a:spcBef>
                <a:spcPts val="0"/>
              </a:spcBef>
              <a:buClr>
                <a:srgbClr val="0096D3"/>
              </a:buClr>
              <a:defRPr/>
            </a:pPr>
            <a:r>
              <a:rPr lang="en-US" sz="800" baseline="0" dirty="0">
                <a:solidFill>
                  <a:srgbClr val="414141"/>
                </a:solidFill>
                <a:latin typeface="Trebuchet MS" panose="020B0703020202090204" pitchFamily="34" charset="0"/>
              </a:rPr>
              <a:t>2</a:t>
            </a:r>
            <a:r>
              <a:rPr lang="en-US" sz="800" dirty="0">
                <a:solidFill>
                  <a:srgbClr val="414141"/>
                </a:solidFill>
                <a:latin typeface="Trebuchet MS" panose="020B0703020202090204" pitchFamily="34" charset="0"/>
              </a:rPr>
              <a:t> required with Geriatric audience</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a:p>
            <a:pPr lvl="2" indent="-285750">
              <a:spcBef>
                <a:spcPts val="0"/>
              </a:spcBef>
              <a:buClr>
                <a:srgbClr val="0096D3"/>
              </a:buClr>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3956750346"/>
      </p:ext>
    </p:extLst>
  </p:cSld>
  <p:clrMapOvr>
    <a:masterClrMapping/>
  </p:clrMapOvr>
  <mc:AlternateContent xmlns:mc="http://schemas.openxmlformats.org/markup-compatibility/2006" xmlns:p14="http://schemas.microsoft.com/office/powerpoint/2010/main">
    <mc:Choice Requires="p14">
      <p:transition spd="slow" p14:dur="2000" advTm="59162"/>
    </mc:Choice>
    <mc:Fallback xmlns="">
      <p:transition spd="slow" advTm="5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1588742"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Credit Description</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Resident Initiative</a:t>
            </a:r>
          </a:p>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Repeat</a:t>
            </a:r>
            <a:r>
              <a:rPr kumimoji="0" lang="en-US" sz="1000" u="none" strike="noStrike" kern="1200" cap="none" spc="0" normalizeH="0" noProof="0" dirty="0">
                <a:ln>
                  <a:noFill/>
                </a:ln>
                <a:solidFill>
                  <a:srgbClr val="414141"/>
                </a:solidFill>
                <a:effectLst/>
                <a:uLnTx/>
                <a:uFillTx/>
                <a:latin typeface="Trebuchet MS" panose="020B0703020202090204" pitchFamily="34" charset="0"/>
              </a:rPr>
              <a:t> Projects</a:t>
            </a:r>
          </a:p>
          <a:p>
            <a:pPr indent="-342900">
              <a:spcBef>
                <a:spcPts val="0"/>
              </a:spcBef>
              <a:buClr>
                <a:srgbClr val="0096D3"/>
              </a:buClr>
              <a:buFont typeface="Wingdings" pitchFamily="2" charset="2"/>
              <a:buChar char="v"/>
              <a:defRPr/>
            </a:pPr>
            <a:r>
              <a:rPr lang="en-US" sz="1000" baseline="0" dirty="0">
                <a:solidFill>
                  <a:srgbClr val="414141"/>
                </a:solidFill>
              </a:rPr>
              <a:t>Residency</a:t>
            </a:r>
            <a:r>
              <a:rPr lang="en-US" sz="1000" dirty="0">
                <a:solidFill>
                  <a:srgbClr val="414141"/>
                </a:solidFill>
              </a:rPr>
              <a:t> Representative</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637528896"/>
      </p:ext>
    </p:extLst>
  </p:cSld>
  <p:clrMapOvr>
    <a:masterClrMapping/>
  </p:clrMapOvr>
  <mc:AlternateContent xmlns:mc="http://schemas.openxmlformats.org/markup-compatibility/2006" xmlns:p14="http://schemas.microsoft.com/office/powerpoint/2010/main">
    <mc:Choice Requires="p14">
      <p:transition spd="slow" p14:dur="2000" advTm="9745"/>
    </mc:Choice>
    <mc:Fallback xmlns="">
      <p:transition spd="slow" advTm="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1701385"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Credit Description</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Resident Initiative – 3 credits</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a:p>
            <a:pPr lvl="1">
              <a:spcBef>
                <a:spcPts val="0"/>
              </a:spcBef>
              <a:buClr>
                <a:srgbClr val="0096D3"/>
              </a:buClr>
              <a:defRPr/>
            </a:pPr>
            <a:r>
              <a:rPr lang="en-US" sz="800" dirty="0">
                <a:solidFill>
                  <a:srgbClr val="414141"/>
                </a:solidFill>
                <a:latin typeface="Trebuchet MS" panose="020B0703020202090204" pitchFamily="34" charset="0"/>
              </a:rPr>
              <a:t>Original and larger scale</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Developed</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and organized by a resident or small group of residents</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a:p>
            <a:pPr lvl="2" indent="-285750">
              <a:spcBef>
                <a:spcPts val="0"/>
              </a:spcBef>
              <a:buClr>
                <a:srgbClr val="0096D3"/>
              </a:buClr>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4051185869"/>
      </p:ext>
    </p:extLst>
  </p:cSld>
  <p:clrMapOvr>
    <a:masterClrMapping/>
  </p:clrMapOvr>
  <mc:AlternateContent xmlns:mc="http://schemas.openxmlformats.org/markup-compatibility/2006" xmlns:p14="http://schemas.microsoft.com/office/powerpoint/2010/main">
    <mc:Choice Requires="p14">
      <p:transition spd="slow" p14:dur="2000" advTm="27274"/>
    </mc:Choice>
    <mc:Fallback xmlns="">
      <p:transition spd="slow" advTm="2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182728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Credit Description</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Repeat Projects – 2 credits</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a:p>
            <a:pPr lvl="1">
              <a:spcBef>
                <a:spcPts val="0"/>
              </a:spcBef>
              <a:buClr>
                <a:srgbClr val="0096D3"/>
              </a:buClr>
              <a:defRPr/>
            </a:pPr>
            <a:r>
              <a:rPr lang="en-US" sz="800" dirty="0">
                <a:solidFill>
                  <a:srgbClr val="414141"/>
                </a:solidFill>
                <a:latin typeface="Trebuchet MS" panose="020B0703020202090204" pitchFamily="34" charset="0"/>
              </a:rPr>
              <a:t>Any project that was originally a resident initiative but is being repeated by that resident(s) or another resident(s)</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a:p>
            <a:pPr lvl="2" indent="-285750">
              <a:spcBef>
                <a:spcPts val="0"/>
              </a:spcBef>
              <a:buClr>
                <a:srgbClr val="0096D3"/>
              </a:buClr>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3428850995"/>
      </p:ext>
    </p:extLst>
  </p:cSld>
  <p:clrMapOvr>
    <a:masterClrMapping/>
  </p:clrMapOvr>
  <mc:AlternateContent xmlns:mc="http://schemas.openxmlformats.org/markup-compatibility/2006" xmlns:p14="http://schemas.microsoft.com/office/powerpoint/2010/main">
    <mc:Choice Requires="p14">
      <p:transition spd="slow" p14:dur="2000" advTm="18228"/>
    </mc:Choice>
    <mc:Fallback xmlns="">
      <p:transition spd="slow" advTm="18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1880289"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Credit Description</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Resident Representative – 1 credit per </a:t>
            </a:r>
            <a:r>
              <a:rPr lang="en-US" sz="1000" dirty="0" err="1">
                <a:solidFill>
                  <a:srgbClr val="414141"/>
                </a:solidFill>
              </a:rPr>
              <a:t>halfday</a:t>
            </a:r>
            <a:r>
              <a:rPr lang="en-US" sz="1000" dirty="0">
                <a:solidFill>
                  <a:srgbClr val="414141"/>
                </a:solidFill>
              </a:rPr>
              <a:t> </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a:p>
            <a:pPr lvl="1">
              <a:spcBef>
                <a:spcPts val="0"/>
              </a:spcBef>
              <a:buClr>
                <a:srgbClr val="0096D3"/>
              </a:buClr>
              <a:defRPr/>
            </a:pPr>
            <a:r>
              <a:rPr lang="en-US" sz="800" dirty="0">
                <a:solidFill>
                  <a:srgbClr val="414141"/>
                </a:solidFill>
                <a:latin typeface="Trebuchet MS" panose="020B0703020202090204" pitchFamily="34" charset="0"/>
              </a:rPr>
              <a:t>Participate with attending’s in their community involvement</a:t>
            </a:r>
          </a:p>
          <a:p>
            <a:pPr lvl="2">
              <a:spcBef>
                <a:spcPts val="0"/>
              </a:spcBef>
              <a:buClr>
                <a:srgbClr val="0096D3"/>
              </a:buClr>
              <a:defRPr/>
            </a:pPr>
            <a:r>
              <a:rPr lang="en-US" sz="600" dirty="0">
                <a:solidFill>
                  <a:srgbClr val="414141"/>
                </a:solidFill>
                <a:latin typeface="Trebuchet MS" panose="020B0703020202090204" pitchFamily="34" charset="0"/>
              </a:rPr>
              <a:t>(</a:t>
            </a:r>
            <a:r>
              <a:rPr lang="en-US" sz="600" dirty="0" err="1">
                <a:solidFill>
                  <a:srgbClr val="414141"/>
                </a:solidFill>
                <a:latin typeface="Trebuchet MS" panose="020B0703020202090204" pitchFamily="34" charset="0"/>
              </a:rPr>
              <a:t>e.g</a:t>
            </a:r>
            <a:r>
              <a:rPr lang="en-US" sz="600" dirty="0">
                <a:solidFill>
                  <a:srgbClr val="414141"/>
                </a:solidFill>
                <a:latin typeface="Trebuchet MS" panose="020B0703020202090204" pitchFamily="34" charset="0"/>
              </a:rPr>
              <a:t> school physicals, medical volunteer for sport event or other community events)</a:t>
            </a:r>
          </a:p>
          <a:p>
            <a:pPr lvl="1">
              <a:spcBef>
                <a:spcPts val="0"/>
              </a:spcBef>
              <a:buClr>
                <a:srgbClr val="0096D3"/>
              </a:buClr>
              <a:defRPr/>
            </a:pP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Help on a</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Resident Initiative which they were not part of organizing</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a:p>
            <a:pPr lvl="2" indent="-285750">
              <a:spcBef>
                <a:spcPts val="0"/>
              </a:spcBef>
              <a:buClr>
                <a:srgbClr val="0096D3"/>
              </a:buClr>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1243755248"/>
      </p:ext>
    </p:extLst>
  </p:cSld>
  <p:clrMapOvr>
    <a:masterClrMapping/>
  </p:clrMapOvr>
  <mc:AlternateContent xmlns:mc="http://schemas.openxmlformats.org/markup-compatibility/2006" xmlns:p14="http://schemas.microsoft.com/office/powerpoint/2010/main">
    <mc:Choice Requires="p14">
      <p:transition spd="slow" p14:dur="2000" advTm="17598"/>
    </mc:Choice>
    <mc:Fallback xmlns="">
      <p:transition spd="slow" advTm="1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Survey</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17 residents surveyed with 6 respondents</a:t>
            </a:r>
          </a:p>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Assessed</a:t>
            </a:r>
            <a:r>
              <a:rPr kumimoji="0" lang="en-US" sz="1000" u="none" strike="noStrike" kern="1200" cap="none" spc="0" normalizeH="0" noProof="0" dirty="0">
                <a:ln>
                  <a:noFill/>
                </a:ln>
                <a:solidFill>
                  <a:srgbClr val="414141"/>
                </a:solidFill>
                <a:effectLst/>
                <a:uLnTx/>
                <a:uFillTx/>
                <a:latin typeface="Trebuchet MS" panose="020B0703020202090204" pitchFamily="34" charset="0"/>
              </a:rPr>
              <a:t> the following</a:t>
            </a:r>
          </a:p>
          <a:p>
            <a:pPr lvl="1">
              <a:spcBef>
                <a:spcPts val="0"/>
              </a:spcBef>
              <a:buClr>
                <a:srgbClr val="0096D3"/>
              </a:buClr>
              <a:defRPr/>
            </a:pPr>
            <a:r>
              <a:rPr lang="en-US" sz="700" dirty="0">
                <a:solidFill>
                  <a:srgbClr val="414141"/>
                </a:solidFill>
                <a:latin typeface="Trebuchet MS" panose="020B0703020202090204" pitchFamily="34" charset="0"/>
              </a:rPr>
              <a:t>Satisfaction (0 not satisfied-100 very satisfied)</a:t>
            </a:r>
          </a:p>
          <a:p>
            <a:pPr lvl="1">
              <a:spcBef>
                <a:spcPts val="0"/>
              </a:spcBef>
              <a:buClr>
                <a:srgbClr val="0096D3"/>
              </a:buClr>
              <a:defRPr/>
            </a:pPr>
            <a:r>
              <a:rPr lang="en-US" sz="700" dirty="0">
                <a:solidFill>
                  <a:srgbClr val="414141"/>
                </a:solidFill>
                <a:latin typeface="Trebuchet MS" panose="020B0703020202090204" pitchFamily="34" charset="0"/>
              </a:rPr>
              <a:t>Difficulty (0 not difficult-100 very difficult)</a:t>
            </a:r>
          </a:p>
          <a:p>
            <a:pPr marL="457200" lvl="1" indent="0">
              <a:spcBef>
                <a:spcPts val="0"/>
              </a:spcBef>
              <a:buClr>
                <a:srgbClr val="0096D3"/>
              </a:buClr>
              <a:buNone/>
              <a:defRPr/>
            </a:pPr>
            <a:endParaRPr kumimoji="0" lang="en-US" sz="600" u="none" strike="noStrike" kern="1200" cap="none" spc="0" normalizeH="0" noProof="0" dirty="0">
              <a:ln>
                <a:noFill/>
              </a:ln>
              <a:solidFill>
                <a:srgbClr val="414141"/>
              </a:solidFill>
              <a:effectLst/>
              <a:uLnTx/>
              <a:uFillTx/>
              <a:latin typeface="Trebuchet MS" panose="020B0703020202090204" pitchFamily="34" charset="0"/>
            </a:endParaRPr>
          </a:p>
          <a:p>
            <a:pPr indent="-342900">
              <a:spcBef>
                <a:spcPts val="0"/>
              </a:spcBef>
              <a:buClr>
                <a:srgbClr val="0096D3"/>
              </a:buClr>
              <a:buFont typeface="Wingdings" pitchFamily="2" charset="2"/>
              <a:buChar char="v"/>
              <a:defRPr/>
            </a:pPr>
            <a:r>
              <a:rPr lang="en-US" sz="1000" baseline="0" dirty="0">
                <a:solidFill>
                  <a:srgbClr val="414141"/>
                </a:solidFill>
              </a:rPr>
              <a:t>Questions asked [1</a:t>
            </a:r>
            <a:r>
              <a:rPr lang="en-US" sz="1000" dirty="0">
                <a:solidFill>
                  <a:srgbClr val="414141"/>
                </a:solidFill>
              </a:rPr>
              <a:t> strongly disagree-5 strongly agree]</a:t>
            </a: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a:p>
            <a:pPr lvl="1">
              <a:spcBef>
                <a:spcPts val="0"/>
              </a:spcBef>
              <a:buClr>
                <a:srgbClr val="0096D3"/>
              </a:buClr>
              <a:defRPr/>
            </a:pPr>
            <a:r>
              <a:rPr lang="en-US" sz="800" dirty="0">
                <a:solidFill>
                  <a:srgbClr val="414141"/>
                </a:solidFill>
                <a:latin typeface="Trebuchet MS" panose="020B0703020202090204" pitchFamily="34" charset="0"/>
              </a:rPr>
              <a:t>Because I participated, I learned more about the community needs</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Because I participated, I developed</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skills that will help in my future practice</a:t>
            </a:r>
          </a:p>
          <a:p>
            <a:pPr lvl="1">
              <a:spcBef>
                <a:spcPts val="0"/>
              </a:spcBef>
              <a:buClr>
                <a:srgbClr val="0096D3"/>
              </a:buClr>
              <a:defRPr/>
            </a:pPr>
            <a:r>
              <a:rPr lang="en-US" sz="800" baseline="0" dirty="0">
                <a:solidFill>
                  <a:srgbClr val="414141"/>
                </a:solidFill>
                <a:latin typeface="Trebuchet MS" panose="020B0703020202090204" pitchFamily="34" charset="0"/>
              </a:rPr>
              <a:t>I</a:t>
            </a:r>
            <a:r>
              <a:rPr lang="en-US" sz="800" dirty="0">
                <a:solidFill>
                  <a:srgbClr val="414141"/>
                </a:solidFill>
                <a:latin typeface="Trebuchet MS" panose="020B0703020202090204" pitchFamily="34" charset="0"/>
              </a:rPr>
              <a:t> would have done less community service if it was not required </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a:p>
            <a:pPr lvl="2" indent="-285750">
              <a:spcBef>
                <a:spcPts val="0"/>
              </a:spcBef>
              <a:buClr>
                <a:srgbClr val="0096D3"/>
              </a:buClr>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730341439"/>
      </p:ext>
    </p:extLst>
  </p:cSld>
  <p:clrMapOvr>
    <a:masterClrMapping/>
  </p:clrMapOvr>
  <mc:AlternateContent xmlns:mc="http://schemas.openxmlformats.org/markup-compatibility/2006" xmlns:p14="http://schemas.microsoft.com/office/powerpoint/2010/main">
    <mc:Choice Requires="p14">
      <p:transition spd="slow" p14:dur="2000" advTm="55130"/>
    </mc:Choice>
    <mc:Fallback xmlns="">
      <p:transition spd="slow" advTm="5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Survey</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6 respondents</a:t>
            </a:r>
          </a:p>
          <a:p>
            <a:pPr lvl="1">
              <a:spcBef>
                <a:spcPts val="0"/>
              </a:spcBef>
              <a:buClr>
                <a:srgbClr val="0096D3"/>
              </a:buClr>
              <a:defRPr/>
            </a:pPr>
            <a:r>
              <a:rPr kumimoji="0" lang="en-US" sz="600" u="none" strike="noStrike" kern="1200" cap="none" spc="0" normalizeH="0" baseline="0" noProof="0" dirty="0">
                <a:ln>
                  <a:noFill/>
                </a:ln>
                <a:solidFill>
                  <a:srgbClr val="414141"/>
                </a:solidFill>
                <a:effectLst/>
                <a:uLnTx/>
                <a:uFillTx/>
                <a:latin typeface="Trebuchet MS" panose="020B0703020202090204" pitchFamily="34" charset="0"/>
              </a:rPr>
              <a:t>Average</a:t>
            </a:r>
            <a:r>
              <a:rPr kumimoji="0" lang="en-US" sz="600" u="none" strike="noStrike" kern="1200" cap="none" spc="0" normalizeH="0" noProof="0" dirty="0">
                <a:ln>
                  <a:noFill/>
                </a:ln>
                <a:solidFill>
                  <a:srgbClr val="414141"/>
                </a:solidFill>
                <a:effectLst/>
                <a:uLnTx/>
                <a:uFillTx/>
                <a:latin typeface="Trebuchet MS" panose="020B0703020202090204" pitchFamily="34" charset="0"/>
              </a:rPr>
              <a:t> satisfaction: 72</a:t>
            </a:r>
          </a:p>
          <a:p>
            <a:pPr lvl="1">
              <a:spcBef>
                <a:spcPts val="0"/>
              </a:spcBef>
              <a:buClr>
                <a:srgbClr val="0096D3"/>
              </a:buClr>
              <a:defRPr/>
            </a:pPr>
            <a:r>
              <a:rPr lang="en-US" sz="600" baseline="0" dirty="0">
                <a:solidFill>
                  <a:srgbClr val="414141"/>
                </a:solidFill>
                <a:latin typeface="Trebuchet MS" panose="020B0703020202090204" pitchFamily="34" charset="0"/>
              </a:rPr>
              <a:t>Average</a:t>
            </a:r>
            <a:r>
              <a:rPr lang="en-US" sz="600" dirty="0">
                <a:solidFill>
                  <a:srgbClr val="414141"/>
                </a:solidFill>
                <a:latin typeface="Trebuchet MS" panose="020B0703020202090204" pitchFamily="34" charset="0"/>
              </a:rPr>
              <a:t> difficulty: 48</a:t>
            </a: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a:p>
            <a:pPr lvl="2" indent="-285750">
              <a:spcBef>
                <a:spcPts val="0"/>
              </a:spcBef>
              <a:buClr>
                <a:srgbClr val="0096D3"/>
              </a:buClr>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2633829146"/>
              </p:ext>
            </p:extLst>
          </p:nvPr>
        </p:nvGraphicFramePr>
        <p:xfrm>
          <a:off x="1689352" y="857055"/>
          <a:ext cx="2100470" cy="1645595"/>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3082767879"/>
      </p:ext>
    </p:extLst>
  </p:cSld>
  <p:clrMapOvr>
    <a:masterClrMapping/>
  </p:clrMapOvr>
  <mc:AlternateContent xmlns:mc="http://schemas.openxmlformats.org/markup-compatibility/2006" xmlns:p14="http://schemas.microsoft.com/office/powerpoint/2010/main">
    <mc:Choice Requires="p14">
      <p:transition spd="slow" p14:dur="2000" advTm="28549"/>
    </mc:Choice>
    <mc:Fallback xmlns="">
      <p:transition spd="slow" advTm="28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Survey</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graphicFrame>
        <p:nvGraphicFramePr>
          <p:cNvPr id="13" name="Content Placeholder 6"/>
          <p:cNvGraphicFramePr>
            <a:graphicFrameLocks/>
          </p:cNvGraphicFramePr>
          <p:nvPr>
            <p:extLst>
              <p:ext uri="{D42A27DB-BD31-4B8C-83A1-F6EECF244321}">
                <p14:modId xmlns:p14="http://schemas.microsoft.com/office/powerpoint/2010/main" val="2819176284"/>
              </p:ext>
            </p:extLst>
          </p:nvPr>
        </p:nvGraphicFramePr>
        <p:xfrm>
          <a:off x="629478" y="915276"/>
          <a:ext cx="3028122" cy="1478047"/>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20465" y="915276"/>
            <a:ext cx="609014" cy="338554"/>
          </a:xfrm>
          <a:prstGeom prst="rect">
            <a:avLst/>
          </a:prstGeom>
          <a:noFill/>
        </p:spPr>
        <p:txBody>
          <a:bodyPr wrap="square" rtlCol="0">
            <a:spAutoFit/>
          </a:bodyPr>
          <a:lstStyle/>
          <a:p>
            <a:r>
              <a:rPr lang="en-US" sz="800" dirty="0"/>
              <a:t>Strongly agree</a:t>
            </a:r>
          </a:p>
        </p:txBody>
      </p:sp>
      <p:sp>
        <p:nvSpPr>
          <p:cNvPr id="16" name="TextBox 15"/>
          <p:cNvSpPr txBox="1"/>
          <p:nvPr/>
        </p:nvSpPr>
        <p:spPr>
          <a:xfrm>
            <a:off x="37173" y="1818712"/>
            <a:ext cx="671817" cy="338554"/>
          </a:xfrm>
          <a:prstGeom prst="rect">
            <a:avLst/>
          </a:prstGeom>
          <a:noFill/>
        </p:spPr>
        <p:txBody>
          <a:bodyPr wrap="square" rtlCol="0">
            <a:spAutoFit/>
          </a:bodyPr>
          <a:lstStyle/>
          <a:p>
            <a:r>
              <a:rPr lang="en-US" sz="800" dirty="0"/>
              <a:t>Strongly disagree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592647526"/>
      </p:ext>
    </p:extLst>
  </p:cSld>
  <p:clrMapOvr>
    <a:masterClrMapping/>
  </p:clrMapOvr>
  <mc:AlternateContent xmlns:mc="http://schemas.openxmlformats.org/markup-compatibility/2006" xmlns:p14="http://schemas.microsoft.com/office/powerpoint/2010/main">
    <mc:Choice Requires="p14">
      <p:transition spd="slow" p14:dur="2000" advTm="28280"/>
    </mc:Choice>
    <mc:Fallback xmlns="">
      <p:transition spd="slow" advTm="2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Survey</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Community service projects that our residents participated in</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Medical</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volunteer for run Disney race</a:t>
            </a:r>
          </a:p>
          <a:p>
            <a:pPr lvl="1">
              <a:spcBef>
                <a:spcPts val="0"/>
              </a:spcBef>
              <a:buClr>
                <a:srgbClr val="0096D3"/>
              </a:buClr>
              <a:defRPr/>
            </a:pPr>
            <a:r>
              <a:rPr lang="en-US" sz="800" baseline="0" dirty="0">
                <a:solidFill>
                  <a:srgbClr val="414141"/>
                </a:solidFill>
                <a:latin typeface="Trebuchet MS" panose="020B0703020202090204" pitchFamily="34" charset="0"/>
              </a:rPr>
              <a:t>Foster</a:t>
            </a:r>
            <a:r>
              <a:rPr lang="en-US" sz="800" dirty="0">
                <a:solidFill>
                  <a:srgbClr val="414141"/>
                </a:solidFill>
                <a:latin typeface="Trebuchet MS" panose="020B0703020202090204" pitchFamily="34" charset="0"/>
              </a:rPr>
              <a:t> camp</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School</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physicals</a:t>
            </a:r>
          </a:p>
          <a:p>
            <a:pPr lvl="1">
              <a:spcBef>
                <a:spcPts val="0"/>
              </a:spcBef>
              <a:buClr>
                <a:srgbClr val="0096D3"/>
              </a:buClr>
              <a:defRPr/>
            </a:pPr>
            <a:r>
              <a:rPr lang="en-US" sz="800" baseline="0" dirty="0">
                <a:solidFill>
                  <a:srgbClr val="414141"/>
                </a:solidFill>
                <a:latin typeface="Trebuchet MS" panose="020B0703020202090204" pitchFamily="34" charset="0"/>
              </a:rPr>
              <a:t>Special</a:t>
            </a:r>
            <a:r>
              <a:rPr lang="en-US" sz="800" dirty="0">
                <a:solidFill>
                  <a:srgbClr val="414141"/>
                </a:solidFill>
                <a:latin typeface="Trebuchet MS" panose="020B0703020202090204" pitchFamily="34" charset="0"/>
              </a:rPr>
              <a:t> Olympic physicals</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Community</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presentations</a:t>
            </a:r>
          </a:p>
          <a:p>
            <a:pPr lvl="1">
              <a:spcBef>
                <a:spcPts val="0"/>
              </a:spcBef>
              <a:buClr>
                <a:srgbClr val="0096D3"/>
              </a:buClr>
              <a:defRPr/>
            </a:pPr>
            <a:r>
              <a:rPr lang="en-US" sz="800" noProof="0" dirty="0">
                <a:solidFill>
                  <a:srgbClr val="414141"/>
                </a:solidFill>
                <a:latin typeface="Trebuchet MS" panose="020B0703020202090204" pitchFamily="34" charset="0"/>
              </a:rPr>
              <a:t>Bike rodeo</a:t>
            </a:r>
          </a:p>
          <a:p>
            <a:pPr lvl="1">
              <a:spcBef>
                <a:spcPts val="0"/>
              </a:spcBef>
              <a:buClr>
                <a:srgbClr val="0096D3"/>
              </a:buClr>
              <a:defRPr/>
            </a:pPr>
            <a:r>
              <a:rPr kumimoji="0" lang="en-US" sz="800" u="none" strike="noStrike" kern="1200" cap="none" spc="0" normalizeH="0" baseline="0" dirty="0">
                <a:ln>
                  <a:noFill/>
                </a:ln>
                <a:solidFill>
                  <a:srgbClr val="414141"/>
                </a:solidFill>
                <a:effectLst/>
                <a:uLnTx/>
                <a:uFillTx/>
                <a:latin typeface="Trebuchet MS" panose="020B0703020202090204" pitchFamily="34" charset="0"/>
              </a:rPr>
              <a:t>Laura</a:t>
            </a:r>
            <a:r>
              <a:rPr kumimoji="0" lang="en-US" sz="800" u="none" strike="noStrike" kern="1200" cap="none" spc="0" normalizeH="0" dirty="0">
                <a:ln>
                  <a:noFill/>
                </a:ln>
                <a:solidFill>
                  <a:srgbClr val="414141"/>
                </a:solidFill>
                <a:effectLst/>
                <a:uLnTx/>
                <a:uFillTx/>
                <a:latin typeface="Trebuchet MS" panose="020B0703020202090204" pitchFamily="34" charset="0"/>
              </a:rPr>
              <a:t> Vickers Christmas Party</a:t>
            </a:r>
          </a:p>
          <a:p>
            <a:pPr lvl="1">
              <a:spcBef>
                <a:spcPts val="0"/>
              </a:spcBef>
              <a:buClr>
                <a:srgbClr val="0096D3"/>
              </a:buClr>
              <a:defRPr/>
            </a:pPr>
            <a:r>
              <a:rPr lang="en-US" sz="800" baseline="0" noProof="0" dirty="0">
                <a:solidFill>
                  <a:srgbClr val="414141"/>
                </a:solidFill>
                <a:latin typeface="Trebuchet MS" panose="020B0703020202090204" pitchFamily="34" charset="0"/>
              </a:rPr>
              <a:t>Blood</a:t>
            </a:r>
            <a:r>
              <a:rPr lang="en-US" sz="800" noProof="0" dirty="0">
                <a:solidFill>
                  <a:srgbClr val="414141"/>
                </a:solidFill>
                <a:latin typeface="Trebuchet MS" panose="020B0703020202090204" pitchFamily="34" charset="0"/>
              </a:rPr>
              <a:t> pressure checks </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3532479489"/>
      </p:ext>
    </p:extLst>
  </p:cSld>
  <p:clrMapOvr>
    <a:masterClrMapping/>
  </p:clrMapOvr>
  <mc:AlternateContent xmlns:mc="http://schemas.openxmlformats.org/markup-compatibility/2006" xmlns:p14="http://schemas.microsoft.com/office/powerpoint/2010/main">
    <mc:Choice Requires="p14">
      <p:transition spd="slow" p14:dur="2000" advTm="18075"/>
    </mc:Choice>
    <mc:Fallback xmlns="">
      <p:transition spd="slow" advTm="1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Questions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4199893696"/>
      </p:ext>
    </p:extLst>
  </p:cSld>
  <p:clrMapOvr>
    <a:masterClrMapping/>
  </p:clrMapOvr>
  <mc:AlternateContent xmlns:mc="http://schemas.openxmlformats.org/markup-compatibility/2006" xmlns:p14="http://schemas.microsoft.com/office/powerpoint/2010/main">
    <mc:Choice Requires="p14">
      <p:transition spd="slow" p14:dur="2000" advTm="6637"/>
    </mc:Choice>
    <mc:Fallback xmlns="">
      <p:transition spd="slow" advTm="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FB36-B88C-5547-9FD9-52DAA06B98DD}"/>
              </a:ext>
            </a:extLst>
          </p:cNvPr>
          <p:cNvSpPr txBox="1">
            <a:spLocks/>
          </p:cNvSpPr>
          <p:nvPr/>
        </p:nvSpPr>
        <p:spPr>
          <a:xfrm>
            <a:off x="127415" y="1012342"/>
            <a:ext cx="3402767" cy="359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DISCLOSURES</a:t>
            </a:r>
          </a:p>
        </p:txBody>
      </p:sp>
      <p:sp>
        <p:nvSpPr>
          <p:cNvPr id="3" name="Text Placeholder 2">
            <a:extLst>
              <a:ext uri="{FF2B5EF4-FFF2-40B4-BE49-F238E27FC236}">
                <a16:creationId xmlns:a16="http://schemas.microsoft.com/office/drawing/2014/main" id="{AF82DFE9-4414-1947-8E31-D1A782ECEE0D}"/>
              </a:ext>
            </a:extLst>
          </p:cNvPr>
          <p:cNvSpPr txBox="1">
            <a:spLocks/>
          </p:cNvSpPr>
          <p:nvPr/>
        </p:nvSpPr>
        <p:spPr>
          <a:xfrm>
            <a:off x="412229" y="1371600"/>
            <a:ext cx="2833141" cy="8841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700" dirty="0"/>
              <a:t>I have no disclosures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1551856375"/>
      </p:ext>
    </p:extLst>
  </p:cSld>
  <p:clrMapOvr>
    <a:masterClrMapping/>
  </p:clrMapOvr>
  <mc:AlternateContent xmlns:mc="http://schemas.openxmlformats.org/markup-compatibility/2006" xmlns:p14="http://schemas.microsoft.com/office/powerpoint/2010/main">
    <mc:Choice Requires="p14">
      <p:transition spd="slow" p14:dur="2000" advTm="2390"/>
    </mc:Choice>
    <mc:Fallback xmlns="">
      <p:transition spd="slow" advTm="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References</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Grande D, Armstrong K. Community Volunteerism of US Physicians. J </a:t>
            </a:r>
            <a:r>
              <a:rPr lang="en-US" sz="1000" i="1" dirty="0"/>
              <a:t>Gen Intern Med</a:t>
            </a:r>
            <a:r>
              <a:rPr lang="en-US" sz="1000" dirty="0"/>
              <a:t>. 2008 Dec; 23(12): 1987–1991.</a:t>
            </a:r>
          </a:p>
          <a:p>
            <a:r>
              <a:rPr lang="en-US" sz="1000" dirty="0"/>
              <a:t> </a:t>
            </a:r>
          </a:p>
          <a:p>
            <a:r>
              <a:rPr lang="en-US" sz="1000" dirty="0" err="1"/>
              <a:t>Gruen</a:t>
            </a:r>
            <a:r>
              <a:rPr lang="en-US" sz="1000" dirty="0"/>
              <a:t> R, Campbell E, Blumenthal D. Public roles of US physicians: community participation, political involvement, and collective advocacy. </a:t>
            </a:r>
            <a:r>
              <a:rPr lang="en-US" sz="1000" i="1" dirty="0"/>
              <a:t>JAMA</a:t>
            </a:r>
            <a:r>
              <a:rPr lang="en-US" sz="1000" dirty="0"/>
              <a:t>. 2006 Nov 22;296(20):2467-75.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3668548493"/>
      </p:ext>
    </p:extLst>
  </p:cSld>
  <p:clrMapOvr>
    <a:masterClrMapping/>
  </p:clrMapOvr>
  <mc:AlternateContent xmlns:mc="http://schemas.openxmlformats.org/markup-compatibility/2006" xmlns:p14="http://schemas.microsoft.com/office/powerpoint/2010/main">
    <mc:Choice Requires="p14">
      <p:transition spd="slow" p14:dur="2000" advTm="2115"/>
    </mc:Choice>
    <mc:Fallback xmlns="">
      <p:transition spd="slow" advTm="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FB36-B88C-5547-9FD9-52DAA06B98DD}"/>
              </a:ext>
            </a:extLst>
          </p:cNvPr>
          <p:cNvSpPr txBox="1">
            <a:spLocks/>
          </p:cNvSpPr>
          <p:nvPr/>
        </p:nvSpPr>
        <p:spPr>
          <a:xfrm>
            <a:off x="127415" y="875427"/>
            <a:ext cx="3402767" cy="359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200" b="0" spc="0" dirty="0">
                <a:solidFill>
                  <a:srgbClr val="0096D3"/>
                </a:solidFill>
              </a:rPr>
              <a:t>EVALUATE</a:t>
            </a:r>
            <a:endPar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endParaRPr>
          </a:p>
        </p:txBody>
      </p:sp>
      <p:sp>
        <p:nvSpPr>
          <p:cNvPr id="3" name="Text Placeholder 2">
            <a:extLst>
              <a:ext uri="{FF2B5EF4-FFF2-40B4-BE49-F238E27FC236}">
                <a16:creationId xmlns:a16="http://schemas.microsoft.com/office/drawing/2014/main" id="{AF82DFE9-4414-1947-8E31-D1A782ECEE0D}"/>
              </a:ext>
            </a:extLst>
          </p:cNvPr>
          <p:cNvSpPr txBox="1">
            <a:spLocks/>
          </p:cNvSpPr>
          <p:nvPr/>
        </p:nvSpPr>
        <p:spPr>
          <a:xfrm>
            <a:off x="488984" y="1234685"/>
            <a:ext cx="2505223" cy="8841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700" dirty="0"/>
              <a:t>Please evaluate this presentation using the </a:t>
            </a:r>
            <a:br>
              <a:rPr lang="en-US" sz="700" dirty="0"/>
            </a:br>
            <a:r>
              <a:rPr lang="en-US" sz="700" dirty="0"/>
              <a:t>conference mobile app! Simply click on the “survey” </a:t>
            </a:r>
            <a:br>
              <a:rPr lang="en-US" sz="700" dirty="0"/>
            </a:br>
            <a:r>
              <a:rPr lang="en-US" sz="700" dirty="0"/>
              <a:t>icon                 on the presentation page.  </a:t>
            </a:r>
          </a:p>
        </p:txBody>
      </p:sp>
      <p:sp>
        <p:nvSpPr>
          <p:cNvPr id="6" name="Rounded Rectangle 5">
            <a:extLst>
              <a:ext uri="{FF2B5EF4-FFF2-40B4-BE49-F238E27FC236}">
                <a16:creationId xmlns:a16="http://schemas.microsoft.com/office/drawing/2014/main" id="{7CB06F21-C92A-A948-8881-4770998E4A8B}"/>
              </a:ext>
            </a:extLst>
          </p:cNvPr>
          <p:cNvSpPr/>
          <p:nvPr/>
        </p:nvSpPr>
        <p:spPr>
          <a:xfrm>
            <a:off x="1114883" y="1486324"/>
            <a:ext cx="376518" cy="994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2E3BE6-7CBF-8F47-B4D2-8F8CB0EC3102}"/>
              </a:ext>
            </a:extLst>
          </p:cNvPr>
          <p:cNvSpPr txBox="1"/>
          <p:nvPr/>
        </p:nvSpPr>
        <p:spPr>
          <a:xfrm>
            <a:off x="1085545" y="1451831"/>
            <a:ext cx="435194" cy="169277"/>
          </a:xfrm>
          <a:prstGeom prst="rect">
            <a:avLst/>
          </a:prstGeom>
          <a:noFill/>
        </p:spPr>
        <p:txBody>
          <a:bodyPr wrap="square" rtlCol="0">
            <a:spAutoFit/>
          </a:bodyPr>
          <a:lstStyle/>
          <a:p>
            <a:pPr algn="ctr"/>
            <a:r>
              <a:rPr lang="en-US" sz="500" b="1" dirty="0">
                <a:solidFill>
                  <a:schemeClr val="bg1"/>
                </a:solidFill>
                <a:latin typeface="Trebuchet MS" panose="020B0703020202090204" pitchFamily="34" charset="0"/>
              </a:rPr>
              <a:t>SURVEY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5563007"/>
      </p:ext>
    </p:extLst>
  </p:cSld>
  <p:clrMapOvr>
    <a:masterClrMapping/>
  </p:clrMapOvr>
  <mc:AlternateContent xmlns:mc="http://schemas.openxmlformats.org/markup-compatibility/2006" xmlns:p14="http://schemas.microsoft.com/office/powerpoint/2010/main">
    <mc:Choice Requires="p14">
      <p:transition spd="slow" p14:dur="2000" advTm="7772"/>
    </mc:Choice>
    <mc:Fallback xmlns="">
      <p:transition spd="slow" advTm="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AD18-F128-D942-BC75-5A4C44B2021C}"/>
              </a:ext>
            </a:extLst>
          </p:cNvPr>
          <p:cNvSpPr txBox="1">
            <a:spLocks/>
          </p:cNvSpPr>
          <p:nvPr/>
        </p:nvSpPr>
        <p:spPr>
          <a:xfrm>
            <a:off x="127415" y="1012342"/>
            <a:ext cx="3402767" cy="359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703020202090204" pitchFamily="34" charset="0"/>
                <a:ea typeface="+mj-ea"/>
                <a:cs typeface="+mj-cs"/>
              </a:rPr>
              <a:t>THANK YOU</a:t>
            </a:r>
          </a:p>
        </p:txBody>
      </p:sp>
    </p:spTree>
    <p:extLst>
      <p:ext uri="{BB962C8B-B14F-4D97-AF65-F5344CB8AC3E}">
        <p14:creationId xmlns:p14="http://schemas.microsoft.com/office/powerpoint/2010/main" val="2348308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FB36-B88C-5547-9FD9-52DAA06B98DD}"/>
              </a:ext>
            </a:extLst>
          </p:cNvPr>
          <p:cNvSpPr txBox="1">
            <a:spLocks/>
          </p:cNvSpPr>
          <p:nvPr/>
        </p:nvSpPr>
        <p:spPr>
          <a:xfrm>
            <a:off x="127415" y="1012342"/>
            <a:ext cx="3402767" cy="359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Disclaimer</a:t>
            </a:r>
          </a:p>
        </p:txBody>
      </p:sp>
      <p:sp>
        <p:nvSpPr>
          <p:cNvPr id="3" name="Text Placeholder 2">
            <a:extLst>
              <a:ext uri="{FF2B5EF4-FFF2-40B4-BE49-F238E27FC236}">
                <a16:creationId xmlns:a16="http://schemas.microsoft.com/office/drawing/2014/main" id="{AF82DFE9-4414-1947-8E31-D1A782ECEE0D}"/>
              </a:ext>
            </a:extLst>
          </p:cNvPr>
          <p:cNvSpPr txBox="1">
            <a:spLocks/>
          </p:cNvSpPr>
          <p:nvPr/>
        </p:nvSpPr>
        <p:spPr>
          <a:xfrm>
            <a:off x="412229" y="1371600"/>
            <a:ext cx="2833141" cy="8841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i="1" u="sng" dirty="0"/>
              <a:t>"This project was supported (in whole or in part) by HCA and/or an HCA affiliated entity. The views expressed in this publication represent those of the author(s) and do not necessarily represent the official views of HCA or any of its affiliated entities."</a:t>
            </a:r>
            <a:endParaRPr lang="en-US" sz="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706528678"/>
      </p:ext>
    </p:extLst>
  </p:cSld>
  <p:clrMapOvr>
    <a:masterClrMapping/>
  </p:clrMapOvr>
  <mc:AlternateContent xmlns:mc="http://schemas.openxmlformats.org/markup-compatibility/2006" xmlns:p14="http://schemas.microsoft.com/office/powerpoint/2010/main">
    <mc:Choice Requires="p14">
      <p:transition spd="slow" p14:dur="2000" advTm="18701"/>
    </mc:Choice>
    <mc:Fallback xmlns="">
      <p:transition spd="slow" advTm="1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Objectives</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On completion of this session the participants will</a:t>
            </a:r>
          </a:p>
          <a:p>
            <a:pPr lvl="1">
              <a:spcBef>
                <a:spcPts val="0"/>
              </a:spcBef>
              <a:buClr>
                <a:srgbClr val="0096D3"/>
              </a:buClr>
              <a:defRPr/>
            </a:pPr>
            <a:r>
              <a:rPr lang="en-US" sz="800" dirty="0">
                <a:solidFill>
                  <a:srgbClr val="414141"/>
                </a:solidFill>
                <a:latin typeface="Trebuchet MS" panose="020B0703020202090204" pitchFamily="34" charset="0"/>
              </a:rPr>
              <a:t>Have a greater understanding of the importance of community involvement as a necessary experience and skill for residents in training</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Be</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able to utilize our template to construct</a:t>
            </a:r>
            <a:r>
              <a:rPr lang="en-US" sz="800" dirty="0">
                <a:solidFill>
                  <a:srgbClr val="414141"/>
                </a:solidFill>
                <a:latin typeface="Trebuchet MS" panose="020B0703020202090204" pitchFamily="34" charset="0"/>
              </a:rPr>
              <a:t> their own Community Service Curriculum</a:t>
            </a: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Be</a:t>
            </a:r>
            <a:r>
              <a:rPr kumimoji="0" lang="en-US" sz="800" u="none" strike="noStrike" kern="1200" cap="none" spc="0" normalizeH="0" noProof="0" dirty="0">
                <a:ln>
                  <a:noFill/>
                </a:ln>
                <a:solidFill>
                  <a:srgbClr val="414141"/>
                </a:solidFill>
                <a:effectLst/>
                <a:uLnTx/>
                <a:uFillTx/>
                <a:latin typeface="Trebuchet MS" panose="020B0703020202090204" pitchFamily="34" charset="0"/>
              </a:rPr>
              <a:t> able to explain what elements of our curriculum worked well and didn’t work well</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716852257"/>
      </p:ext>
    </p:extLst>
  </p:cSld>
  <p:clrMapOvr>
    <a:masterClrMapping/>
  </p:clrMapOvr>
  <mc:AlternateContent xmlns:mc="http://schemas.openxmlformats.org/markup-compatibility/2006" xmlns:p14="http://schemas.microsoft.com/office/powerpoint/2010/main">
    <mc:Choice Requires="p14">
      <p:transition spd="slow" p14:dur="2000" advTm="21855"/>
    </mc:Choice>
    <mc:Fallback xmlns="">
      <p:transition spd="slow" advTm="2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2602533" cy="285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Why is this important?-By the numbers</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2003 survey (n=1662</a:t>
            </a:r>
            <a:r>
              <a:rPr kumimoji="0" lang="en-US" sz="1000" u="none" strike="noStrike" kern="1200" cap="none" spc="0" normalizeH="0" noProof="0" dirty="0">
                <a:ln>
                  <a:noFill/>
                </a:ln>
                <a:solidFill>
                  <a:srgbClr val="414141"/>
                </a:solidFill>
                <a:effectLst/>
                <a:uLnTx/>
                <a:uFillTx/>
                <a:latin typeface="Trebuchet MS" panose="020B0703020202090204" pitchFamily="34" charset="0"/>
              </a:rPr>
              <a:t> physicians)</a:t>
            </a:r>
          </a:p>
          <a:p>
            <a:pPr lvl="1">
              <a:spcBef>
                <a:spcPts val="0"/>
              </a:spcBef>
              <a:buClr>
                <a:srgbClr val="0096D3"/>
              </a:buClr>
              <a:defRPr/>
            </a:pPr>
            <a:r>
              <a:rPr kumimoji="0" lang="en-US" sz="800" u="none" strike="noStrike" kern="1200" cap="none" spc="0" normalizeH="0" noProof="0" dirty="0">
                <a:ln>
                  <a:noFill/>
                </a:ln>
                <a:solidFill>
                  <a:srgbClr val="414141"/>
                </a:solidFill>
                <a:effectLst/>
                <a:uLnTx/>
                <a:uFillTx/>
                <a:latin typeface="Trebuchet MS" panose="020B0703020202090204" pitchFamily="34" charset="0"/>
              </a:rPr>
              <a:t>In past 3 years, </a:t>
            </a:r>
          </a:p>
          <a:p>
            <a:pPr lvl="2">
              <a:spcBef>
                <a:spcPts val="0"/>
              </a:spcBef>
              <a:buClr>
                <a:srgbClr val="0096D3"/>
              </a:buClr>
              <a:defRPr/>
            </a:pPr>
            <a:r>
              <a:rPr kumimoji="0" lang="en-US" sz="600" u="none" strike="noStrike" kern="1200" cap="none" spc="0" normalizeH="0" noProof="0" dirty="0">
                <a:ln>
                  <a:noFill/>
                </a:ln>
                <a:solidFill>
                  <a:srgbClr val="414141"/>
                </a:solidFill>
                <a:effectLst/>
                <a:uLnTx/>
                <a:uFillTx/>
                <a:latin typeface="Trebuchet MS" panose="020B0703020202090204" pitchFamily="34" charset="0"/>
              </a:rPr>
              <a:t>Only 54% of physicians volunteer in their community</a:t>
            </a:r>
          </a:p>
          <a:p>
            <a:pPr lvl="2">
              <a:spcBef>
                <a:spcPts val="0"/>
              </a:spcBef>
              <a:buClr>
                <a:srgbClr val="0096D3"/>
              </a:buClr>
              <a:defRPr/>
            </a:pPr>
            <a:r>
              <a:rPr lang="en-US" sz="600" dirty="0">
                <a:solidFill>
                  <a:srgbClr val="414141"/>
                </a:solidFill>
                <a:latin typeface="Trebuchet MS" panose="020B0703020202090204" pitchFamily="34" charset="0"/>
              </a:rPr>
              <a:t>Only 64% of Family Medicine physicians volunteered</a:t>
            </a:r>
          </a:p>
          <a:p>
            <a:pPr lvl="3">
              <a:spcBef>
                <a:spcPts val="0"/>
              </a:spcBef>
              <a:buClr>
                <a:srgbClr val="0096D3"/>
              </a:buClr>
              <a:defRPr/>
            </a:pPr>
            <a:r>
              <a:rPr kumimoji="0" lang="en-US" sz="600" u="none" strike="noStrike" kern="1200" cap="none" spc="0" normalizeH="0" noProof="0" dirty="0">
                <a:ln>
                  <a:noFill/>
                </a:ln>
                <a:solidFill>
                  <a:srgbClr val="414141"/>
                </a:solidFill>
                <a:effectLst/>
                <a:uLnTx/>
                <a:uFillTx/>
                <a:latin typeface="Trebuchet MS" panose="020B0703020202090204" pitchFamily="34" charset="0"/>
              </a:rPr>
              <a:t>Only 52% of physicians reported community service as being “very important”</a:t>
            </a:r>
          </a:p>
          <a:p>
            <a:pPr indent="-342900">
              <a:spcBef>
                <a:spcPts val="0"/>
              </a:spcBef>
              <a:buClr>
                <a:srgbClr val="0096D3"/>
              </a:buClr>
              <a:buFont typeface="Wingdings" pitchFamily="2" charset="2"/>
              <a:buChar char="v"/>
              <a:defRPr/>
            </a:pPr>
            <a:endParaRPr lang="en-US" sz="1000" noProof="0" dirty="0">
              <a:solidFill>
                <a:srgbClr val="414141"/>
              </a:solidFill>
            </a:endParaRPr>
          </a:p>
          <a:p>
            <a:pPr indent="-342900">
              <a:spcBef>
                <a:spcPts val="0"/>
              </a:spcBef>
              <a:buClr>
                <a:srgbClr val="0096D3"/>
              </a:buClr>
              <a:buFont typeface="Wingdings" pitchFamily="2" charset="2"/>
              <a:buChar char="v"/>
              <a:defRPr/>
            </a:pPr>
            <a:r>
              <a:rPr lang="en-US" sz="1000" noProof="0" dirty="0">
                <a:solidFill>
                  <a:srgbClr val="414141"/>
                </a:solidFill>
              </a:rPr>
              <a:t>2008 cross-sectional study (n=316 physicians, n=84,077 adults)</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a:p>
            <a:pPr lvl="1">
              <a:spcBef>
                <a:spcPts val="0"/>
              </a:spcBef>
              <a:buClr>
                <a:srgbClr val="0096D3"/>
              </a:buClr>
              <a:defRPr/>
            </a:pPr>
            <a:r>
              <a:rPr kumimoji="0" lang="en-US" sz="800" u="none" strike="noStrike" kern="1200" cap="none" spc="0" normalizeH="0" baseline="0" noProof="0" dirty="0">
                <a:ln>
                  <a:noFill/>
                </a:ln>
                <a:solidFill>
                  <a:srgbClr val="414141"/>
                </a:solidFill>
                <a:effectLst/>
                <a:uLnTx/>
                <a:uFillTx/>
                <a:latin typeface="Trebuchet MS" panose="020B0703020202090204" pitchFamily="34" charset="0"/>
              </a:rPr>
              <a:t>39% of physicians volunteered</a:t>
            </a:r>
          </a:p>
          <a:p>
            <a:pPr lvl="1">
              <a:spcBef>
                <a:spcPts val="0"/>
              </a:spcBef>
              <a:buClr>
                <a:srgbClr val="0096D3"/>
              </a:buClr>
              <a:defRPr/>
            </a:pPr>
            <a:r>
              <a:rPr lang="en-US" sz="800" dirty="0">
                <a:solidFill>
                  <a:srgbClr val="414141"/>
                </a:solidFill>
                <a:latin typeface="Trebuchet MS" panose="020B0703020202090204" pitchFamily="34" charset="0"/>
              </a:rPr>
              <a:t>30% of general public volunteered</a:t>
            </a:r>
            <a:endParaRPr kumimoji="0" lang="en-US" sz="8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1225747025"/>
      </p:ext>
    </p:extLst>
  </p:cSld>
  <p:clrMapOvr>
    <a:masterClrMapping/>
  </p:clrMapOvr>
  <mc:AlternateContent xmlns:mc="http://schemas.openxmlformats.org/markup-compatibility/2006" xmlns:p14="http://schemas.microsoft.com/office/powerpoint/2010/main">
    <mc:Choice Requires="p14">
      <p:transition spd="slow" p14:dur="2000" advTm="57462"/>
    </mc:Choice>
    <mc:Fallback xmlns="">
      <p:transition spd="slow" advTm="5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2860950" cy="28507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Why is this important?-ACGME</a:t>
            </a:r>
            <a:r>
              <a:rPr kumimoji="0" lang="en-US" sz="1200" b="0" i="0" u="none" strike="noStrike" kern="1200" cap="none" spc="0" normalizeH="0" noProof="0" dirty="0">
                <a:ln>
                  <a:noFill/>
                </a:ln>
                <a:solidFill>
                  <a:srgbClr val="0096D3"/>
                </a:solidFill>
                <a:effectLst/>
                <a:uLnTx/>
                <a:uFillTx/>
                <a:latin typeface="Trebuchet MS" panose="020B0703020202090204" pitchFamily="34" charset="0"/>
                <a:ea typeface="+mj-ea"/>
                <a:cs typeface="+mj-cs"/>
              </a:rPr>
              <a:t> requirement</a:t>
            </a:r>
            <a:endPar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endParaRPr>
          </a:p>
        </p:txBody>
      </p:sp>
      <p:pic>
        <p:nvPicPr>
          <p:cNvPr id="5" name="Picture 4"/>
          <p:cNvPicPr>
            <a:picLocks noChangeAspect="1"/>
          </p:cNvPicPr>
          <p:nvPr/>
        </p:nvPicPr>
        <p:blipFill>
          <a:blip r:embed="rId5" cstate="print"/>
          <a:stretch>
            <a:fillRect/>
          </a:stretch>
        </p:blipFill>
        <p:spPr>
          <a:xfrm>
            <a:off x="0" y="975271"/>
            <a:ext cx="2790509" cy="385357"/>
          </a:xfrm>
          <a:prstGeom prst="rect">
            <a:avLst/>
          </a:prstGeom>
        </p:spPr>
      </p:pic>
      <p:pic>
        <p:nvPicPr>
          <p:cNvPr id="6" name="Picture 5"/>
          <p:cNvPicPr>
            <a:picLocks noChangeAspect="1"/>
          </p:cNvPicPr>
          <p:nvPr/>
        </p:nvPicPr>
        <p:blipFill>
          <a:blip r:embed="rId6" cstate="print"/>
          <a:stretch>
            <a:fillRect/>
          </a:stretch>
        </p:blipFill>
        <p:spPr>
          <a:xfrm>
            <a:off x="0" y="1353067"/>
            <a:ext cx="2790509" cy="872034"/>
          </a:xfrm>
          <a:prstGeom prst="rect">
            <a:avLst/>
          </a:prstGeom>
        </p:spPr>
      </p:pic>
      <p:pic>
        <p:nvPicPr>
          <p:cNvPr id="7" name="Picture 6"/>
          <p:cNvPicPr>
            <a:picLocks noChangeAspect="1"/>
          </p:cNvPicPr>
          <p:nvPr/>
        </p:nvPicPr>
        <p:blipFill>
          <a:blip r:embed="rId7" cstate="print"/>
          <a:stretch>
            <a:fillRect/>
          </a:stretch>
        </p:blipFill>
        <p:spPr>
          <a:xfrm>
            <a:off x="0" y="2293940"/>
            <a:ext cx="2790509" cy="29962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2699757849"/>
      </p:ext>
    </p:extLst>
  </p:cSld>
  <p:clrMapOvr>
    <a:masterClrMapping/>
  </p:clrMapOvr>
  <mc:AlternateContent xmlns:mc="http://schemas.openxmlformats.org/markup-compatibility/2006" xmlns:p14="http://schemas.microsoft.com/office/powerpoint/2010/main">
    <mc:Choice Requires="p14">
      <p:transition spd="slow" p14:dur="2000" advTm="35449"/>
    </mc:Choice>
    <mc:Fallback xmlns="">
      <p:transition spd="slow" advTm="3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1976393"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Why is this important?</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Develop practice building skills</a:t>
            </a:r>
          </a:p>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Discover</a:t>
            </a:r>
            <a:r>
              <a:rPr kumimoji="0" lang="en-US" sz="1000" u="none" strike="noStrike" kern="1200" cap="none" spc="0" normalizeH="0" noProof="0" dirty="0">
                <a:ln>
                  <a:noFill/>
                </a:ln>
                <a:solidFill>
                  <a:srgbClr val="414141"/>
                </a:solidFill>
                <a:effectLst/>
                <a:uLnTx/>
                <a:uFillTx/>
                <a:latin typeface="Trebuchet MS" panose="020B0703020202090204" pitchFamily="34" charset="0"/>
              </a:rPr>
              <a:t> and offer solutions to unique needs of their community</a:t>
            </a:r>
          </a:p>
          <a:p>
            <a:pPr indent="-342900">
              <a:spcBef>
                <a:spcPts val="0"/>
              </a:spcBef>
              <a:buClr>
                <a:srgbClr val="0096D3"/>
              </a:buClr>
              <a:buFont typeface="Wingdings" pitchFamily="2" charset="2"/>
              <a:buChar char="v"/>
              <a:defRPr/>
            </a:pPr>
            <a:r>
              <a:rPr lang="en-US" sz="1000" baseline="0" dirty="0">
                <a:solidFill>
                  <a:srgbClr val="414141"/>
                </a:solidFill>
              </a:rPr>
              <a:t>Ambassadorship</a:t>
            </a:r>
            <a:r>
              <a:rPr lang="en-US" sz="1000" dirty="0">
                <a:solidFill>
                  <a:srgbClr val="414141"/>
                </a:solidFill>
              </a:rPr>
              <a:t> of the residency program in the community </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1512863017"/>
      </p:ext>
    </p:extLst>
  </p:cSld>
  <p:clrMapOvr>
    <a:masterClrMapping/>
  </p:clrMapOvr>
  <mc:AlternateContent xmlns:mc="http://schemas.openxmlformats.org/markup-compatibility/2006" xmlns:p14="http://schemas.microsoft.com/office/powerpoint/2010/main">
    <mc:Choice Requires="p14">
      <p:transition spd="slow" p14:dur="2000" advTm="27561"/>
    </mc:Choice>
    <mc:Fallback xmlns="">
      <p:transition spd="slow" advTm="2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945711"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Poll</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lang="en-US" sz="1000" dirty="0">
                <a:solidFill>
                  <a:srgbClr val="414141"/>
                </a:solidFill>
              </a:rPr>
              <a:t>How do you promote community service in your residency program?</a:t>
            </a:r>
            <a:endParaRPr kumimoji="0" lang="en-US" sz="10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1174048024"/>
      </p:ext>
    </p:extLst>
  </p:cSld>
  <p:clrMapOvr>
    <a:masterClrMapping/>
  </p:clrMapOvr>
  <mc:AlternateContent xmlns:mc="http://schemas.openxmlformats.org/markup-compatibility/2006" xmlns:p14="http://schemas.microsoft.com/office/powerpoint/2010/main">
    <mc:Choice Requires="p14">
      <p:transition spd="slow" p14:dur="2000" advTm="17573"/>
    </mc:Choice>
    <mc:Fallback xmlns="">
      <p:transition spd="slow" advTm="1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44DB-0FC6-DE46-B9E4-FE2B6A11DBF8}"/>
              </a:ext>
            </a:extLst>
          </p:cNvPr>
          <p:cNvSpPr txBox="1">
            <a:spLocks/>
          </p:cNvSpPr>
          <p:nvPr/>
        </p:nvSpPr>
        <p:spPr>
          <a:xfrm>
            <a:off x="127415" y="630205"/>
            <a:ext cx="2299526" cy="285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What did we do?</a:t>
            </a:r>
          </a:p>
        </p:txBody>
      </p:sp>
      <p:sp>
        <p:nvSpPr>
          <p:cNvPr id="4" name="Text Placeholder 2">
            <a:extLst>
              <a:ext uri="{FF2B5EF4-FFF2-40B4-BE49-F238E27FC236}">
                <a16:creationId xmlns:a16="http://schemas.microsoft.com/office/drawing/2014/main" id="{3AAD1005-3D03-FA40-8AF8-CFE7B8B606D5}"/>
              </a:ext>
            </a:extLst>
          </p:cNvPr>
          <p:cNvSpPr txBox="1">
            <a:spLocks/>
          </p:cNvSpPr>
          <p:nvPr/>
        </p:nvSpPr>
        <p:spPr>
          <a:xfrm>
            <a:off x="232012" y="915276"/>
            <a:ext cx="3125338" cy="152915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spcBef>
                <a:spcPts val="0"/>
              </a:spcBef>
              <a:buClr>
                <a:srgbClr val="0096D3"/>
              </a:buClr>
              <a:buFont typeface="Wingdings" pitchFamily="2" charset="2"/>
              <a:buChar char="v"/>
              <a:defRPr/>
            </a:pPr>
            <a:r>
              <a:rPr kumimoji="0" lang="en-US" sz="1000" u="none" strike="noStrike" kern="1200" cap="none" spc="0" normalizeH="0" baseline="0" noProof="0" dirty="0">
                <a:ln>
                  <a:noFill/>
                </a:ln>
                <a:solidFill>
                  <a:srgbClr val="414141"/>
                </a:solidFill>
                <a:effectLst/>
                <a:uLnTx/>
                <a:uFillTx/>
                <a:latin typeface="Trebuchet MS" panose="020B0703020202090204" pitchFamily="34" charset="0"/>
              </a:rPr>
              <a:t>Community service longitudinal curriculum</a:t>
            </a:r>
            <a:endParaRPr kumimoji="0" lang="en-US" sz="600" u="none" strike="noStrike" kern="1200" cap="none" spc="0" normalizeH="0" baseline="0" noProof="0" dirty="0">
              <a:ln>
                <a:noFill/>
              </a:ln>
              <a:solidFill>
                <a:srgbClr val="414141"/>
              </a:solidFill>
              <a:effectLst/>
              <a:uLnTx/>
              <a:uFillTx/>
              <a:latin typeface="Trebuchet MS" panose="020B070302020209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1981200"/>
            <a:ext cx="609600" cy="609600"/>
          </a:xfrm>
          <a:prstGeom prst="rect">
            <a:avLst/>
          </a:prstGeom>
        </p:spPr>
      </p:pic>
    </p:spTree>
    <p:extLst>
      <p:ext uri="{BB962C8B-B14F-4D97-AF65-F5344CB8AC3E}">
        <p14:creationId xmlns:p14="http://schemas.microsoft.com/office/powerpoint/2010/main" val="2800055086"/>
      </p:ext>
    </p:extLst>
  </p:cSld>
  <p:clrMapOvr>
    <a:masterClrMapping/>
  </p:clrMapOvr>
  <mc:AlternateContent xmlns:mc="http://schemas.openxmlformats.org/markup-compatibility/2006" xmlns:p14="http://schemas.microsoft.com/office/powerpoint/2010/main">
    <mc:Choice Requires="p14">
      <p:transition spd="slow" p14:dur="2000" advTm="33926"/>
    </mc:Choice>
    <mc:Fallback xmlns="">
      <p:transition spd="slow" advTm="3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ustom Design">
  <a:themeElements>
    <a:clrScheme name="stfm">
      <a:dk1>
        <a:srgbClr val="000000"/>
      </a:dk1>
      <a:lt1>
        <a:srgbClr val="FFFFFF"/>
      </a:lt1>
      <a:dk2>
        <a:srgbClr val="44546A"/>
      </a:dk2>
      <a:lt2>
        <a:srgbClr val="E7E6E6"/>
      </a:lt2>
      <a:accent1>
        <a:srgbClr val="0295D3"/>
      </a:accent1>
      <a:accent2>
        <a:srgbClr val="E78A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TotalTime>
  <Words>1846</Words>
  <Application>Microsoft Office PowerPoint</Application>
  <PresentationFormat>Custom</PresentationFormat>
  <Paragraphs>146</Paragraphs>
  <Slides>22</Slides>
  <Notes>22</Notes>
  <HiddenSlides>0</HiddenSlides>
  <MMClips>21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vt:lpstr>
      <vt:lpstr>Trebuchet MS</vt:lpstr>
      <vt:lpstr>Wingdings</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Nail</dc:creator>
  <cp:lastModifiedBy>Juli</cp:lastModifiedBy>
  <cp:revision>63</cp:revision>
  <cp:lastPrinted>2020-07-14T20:03:57Z</cp:lastPrinted>
  <dcterms:created xsi:type="dcterms:W3CDTF">2020-01-15T14:12:47Z</dcterms:created>
  <dcterms:modified xsi:type="dcterms:W3CDTF">2020-07-15T14:09:00Z</dcterms:modified>
</cp:coreProperties>
</file>