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295C"/>
    <a:srgbClr val="15245C"/>
    <a:srgbClr val="223272"/>
    <a:srgbClr val="043162"/>
    <a:srgbClr val="192E5C"/>
    <a:srgbClr val="1D3468"/>
    <a:srgbClr val="122A61"/>
    <a:srgbClr val="1429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024" autoAdjust="0"/>
    <p:restoredTop sz="93787" autoAdjust="0"/>
  </p:normalViewPr>
  <p:slideViewPr>
    <p:cSldViewPr>
      <p:cViewPr>
        <p:scale>
          <a:sx n="50" d="100"/>
          <a:sy n="50" d="100"/>
        </p:scale>
        <p:origin x="-3120" y="-888"/>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00C90F-AF32-4E45-A5E8-6CBDC4C01F2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78D72A30-74DF-432D-ABB2-DC3379123117}">
      <dgm:prSet phldrT="[Text]"/>
      <dgm:spPr>
        <a:solidFill>
          <a:srgbClr val="0070C0"/>
        </a:solidFill>
      </dgm:spPr>
      <dgm:t>
        <a:bodyPr/>
        <a:lstStyle/>
        <a:p>
          <a:r>
            <a:rPr lang="en-US" b="1" i="0" dirty="0">
              <a:solidFill>
                <a:schemeClr val="bg1"/>
              </a:solidFill>
            </a:rPr>
            <a:t>Disabilities Curriculum For Medical Students</a:t>
          </a:r>
          <a:endParaRPr lang="en-US" b="1" dirty="0">
            <a:solidFill>
              <a:schemeClr val="bg1"/>
            </a:solidFill>
          </a:endParaRPr>
        </a:p>
      </dgm:t>
    </dgm:pt>
    <dgm:pt modelId="{9450CF0F-57F7-4B16-A53D-80AA85BB40CF}" type="parTrans" cxnId="{40698491-7D6B-465F-8743-95F8A6C1F0C6}">
      <dgm:prSet/>
      <dgm:spPr/>
      <dgm:t>
        <a:bodyPr/>
        <a:lstStyle/>
        <a:p>
          <a:endParaRPr lang="en-US"/>
        </a:p>
      </dgm:t>
    </dgm:pt>
    <dgm:pt modelId="{919CB181-07D0-4854-B608-7A5A5C71DA3A}" type="sibTrans" cxnId="{40698491-7D6B-465F-8743-95F8A6C1F0C6}">
      <dgm:prSet/>
      <dgm:spPr/>
      <dgm:t>
        <a:bodyPr/>
        <a:lstStyle/>
        <a:p>
          <a:endParaRPr lang="en-US"/>
        </a:p>
      </dgm:t>
    </dgm:pt>
    <dgm:pt modelId="{34648EB2-27BA-4721-8261-8AC529782D5D}">
      <dgm:prSet phldrT="[Text]"/>
      <dgm:spPr/>
      <dgm:t>
        <a:bodyPr/>
        <a:lstStyle/>
        <a:p>
          <a:r>
            <a:rPr lang="en-US" b="1" dirty="0"/>
            <a:t>Physician Education Awareness Project</a:t>
          </a:r>
        </a:p>
      </dgm:t>
    </dgm:pt>
    <dgm:pt modelId="{9C923B3C-31C8-42D3-9A54-E31068F58D54}" type="parTrans" cxnId="{B59428DA-E4A4-420A-B616-19A3F1A976BF}">
      <dgm:prSet/>
      <dgm:spPr/>
      <dgm:t>
        <a:bodyPr/>
        <a:lstStyle/>
        <a:p>
          <a:endParaRPr lang="en-US"/>
        </a:p>
      </dgm:t>
    </dgm:pt>
    <dgm:pt modelId="{811DBF95-F600-4843-B914-2C5E0A401ABE}" type="sibTrans" cxnId="{B59428DA-E4A4-420A-B616-19A3F1A976BF}">
      <dgm:prSet/>
      <dgm:spPr>
        <a:solidFill>
          <a:srgbClr val="C00000"/>
        </a:solidFill>
      </dgm:spPr>
      <dgm:t>
        <a:bodyPr/>
        <a:lstStyle/>
        <a:p>
          <a:endParaRPr lang="en-US"/>
        </a:p>
      </dgm:t>
    </dgm:pt>
    <dgm:pt modelId="{D5268C1D-029F-4C02-94A2-87B663EE80C9}">
      <dgm:prSet phldrT="[Text]"/>
      <dgm:spPr/>
      <dgm:t>
        <a:bodyPr/>
        <a:lstStyle/>
        <a:p>
          <a:r>
            <a:rPr lang="en-US" b="1" dirty="0"/>
            <a:t>Medical Care of the Disabled Patient</a:t>
          </a:r>
        </a:p>
      </dgm:t>
    </dgm:pt>
    <dgm:pt modelId="{05CB0FBA-CF6B-4BFF-8BF4-45027E8C6CC8}" type="parTrans" cxnId="{08C08493-F325-4AC1-B22A-A709D388A069}">
      <dgm:prSet/>
      <dgm:spPr/>
      <dgm:t>
        <a:bodyPr/>
        <a:lstStyle/>
        <a:p>
          <a:endParaRPr lang="en-US"/>
        </a:p>
      </dgm:t>
    </dgm:pt>
    <dgm:pt modelId="{CBDD53DE-5209-4F80-9654-51C409FB9338}" type="sibTrans" cxnId="{08C08493-F325-4AC1-B22A-A709D388A069}">
      <dgm:prSet/>
      <dgm:spPr>
        <a:solidFill>
          <a:srgbClr val="C00000"/>
        </a:solidFill>
      </dgm:spPr>
      <dgm:t>
        <a:bodyPr/>
        <a:lstStyle/>
        <a:p>
          <a:endParaRPr lang="en-US"/>
        </a:p>
      </dgm:t>
    </dgm:pt>
    <dgm:pt modelId="{2A3586A7-4FCE-4C30-87FA-83F689F5B139}">
      <dgm:prSet phldrT="[Text]"/>
      <dgm:spPr/>
      <dgm:t>
        <a:bodyPr/>
        <a:lstStyle/>
        <a:p>
          <a:r>
            <a:rPr lang="en-US" b="1" dirty="0"/>
            <a:t>Transition Project</a:t>
          </a:r>
        </a:p>
      </dgm:t>
    </dgm:pt>
    <dgm:pt modelId="{F0A23C40-A82D-47FF-98A8-5D1FBE6D58E2}" type="parTrans" cxnId="{054029D0-2D1B-4B51-A6A5-D78F54B0B9B8}">
      <dgm:prSet/>
      <dgm:spPr/>
      <dgm:t>
        <a:bodyPr/>
        <a:lstStyle/>
        <a:p>
          <a:endParaRPr lang="en-US"/>
        </a:p>
      </dgm:t>
    </dgm:pt>
    <dgm:pt modelId="{4D4D3072-A657-40F4-A69C-FF38EF7B4F76}" type="sibTrans" cxnId="{054029D0-2D1B-4B51-A6A5-D78F54B0B9B8}">
      <dgm:prSet/>
      <dgm:spPr>
        <a:solidFill>
          <a:srgbClr val="C00000"/>
        </a:solidFill>
      </dgm:spPr>
      <dgm:t>
        <a:bodyPr/>
        <a:lstStyle/>
        <a:p>
          <a:endParaRPr lang="en-US"/>
        </a:p>
      </dgm:t>
    </dgm:pt>
    <dgm:pt modelId="{94F951D6-2BF8-4233-BDCB-87A1298C5625}">
      <dgm:prSet phldrT="[Text]"/>
      <dgm:spPr/>
      <dgm:t>
        <a:bodyPr/>
        <a:lstStyle/>
        <a:p>
          <a:r>
            <a:rPr lang="en-US" b="1" dirty="0"/>
            <a:t>Medical Student Attitude Survey</a:t>
          </a:r>
        </a:p>
      </dgm:t>
    </dgm:pt>
    <dgm:pt modelId="{C70EF362-DF58-4FB7-AA73-069198FA5907}" type="parTrans" cxnId="{66F98339-2A38-4A25-9E7D-1F3ED7F1B772}">
      <dgm:prSet/>
      <dgm:spPr/>
      <dgm:t>
        <a:bodyPr/>
        <a:lstStyle/>
        <a:p>
          <a:endParaRPr lang="en-US"/>
        </a:p>
      </dgm:t>
    </dgm:pt>
    <dgm:pt modelId="{452B5D63-F973-4E8F-B77F-9DBC6393F720}" type="sibTrans" cxnId="{66F98339-2A38-4A25-9E7D-1F3ED7F1B772}">
      <dgm:prSet/>
      <dgm:spPr>
        <a:solidFill>
          <a:srgbClr val="C00000"/>
        </a:solidFill>
      </dgm:spPr>
      <dgm:t>
        <a:bodyPr/>
        <a:lstStyle/>
        <a:p>
          <a:endParaRPr lang="en-US"/>
        </a:p>
      </dgm:t>
    </dgm:pt>
    <dgm:pt modelId="{48D7D7A2-82C5-4167-8A31-4E302C4BBAD2}">
      <dgm:prSet custT="1"/>
      <dgm:spPr/>
      <dgm:t>
        <a:bodyPr/>
        <a:lstStyle/>
        <a:p>
          <a:pPr algn="ctr"/>
          <a:r>
            <a:rPr lang="en-US" sz="3700" b="1" dirty="0" smtClean="0"/>
            <a:t>“Patient Voices”</a:t>
          </a:r>
        </a:p>
        <a:p>
          <a:pPr algn="ctr"/>
          <a:r>
            <a:rPr lang="en-US" sz="3700" b="1" dirty="0" smtClean="0"/>
            <a:t>video </a:t>
          </a:r>
        </a:p>
      </dgm:t>
    </dgm:pt>
    <dgm:pt modelId="{3D2F7F88-F39C-4F3A-8980-31416CB0260F}" type="parTrans" cxnId="{A15E48F7-C573-429A-A4EE-4A6BC7AAC1AA}">
      <dgm:prSet/>
      <dgm:spPr/>
      <dgm:t>
        <a:bodyPr/>
        <a:lstStyle/>
        <a:p>
          <a:endParaRPr lang="en-US"/>
        </a:p>
      </dgm:t>
    </dgm:pt>
    <dgm:pt modelId="{0561CDBF-C91C-4B57-876B-21760FB6100E}" type="sibTrans" cxnId="{A15E48F7-C573-429A-A4EE-4A6BC7AAC1AA}">
      <dgm:prSet/>
      <dgm:spPr>
        <a:solidFill>
          <a:srgbClr val="C00000"/>
        </a:solidFill>
      </dgm:spPr>
      <dgm:t>
        <a:bodyPr/>
        <a:lstStyle/>
        <a:p>
          <a:endParaRPr lang="en-US"/>
        </a:p>
      </dgm:t>
    </dgm:pt>
    <dgm:pt modelId="{3A5F2D42-43EB-4BD0-A425-D4FA34A1AFC2}">
      <dgm:prSet/>
      <dgm:spPr/>
      <dgm:t>
        <a:bodyPr/>
        <a:lstStyle/>
        <a:p>
          <a:endParaRPr lang="en-US" dirty="0"/>
        </a:p>
      </dgm:t>
    </dgm:pt>
    <dgm:pt modelId="{72DF8353-B2AB-47D6-9882-8C4CCA9976A6}" type="parTrans" cxnId="{6B4789E8-9042-447A-A39E-8D5974008F25}">
      <dgm:prSet/>
      <dgm:spPr/>
      <dgm:t>
        <a:bodyPr/>
        <a:lstStyle/>
        <a:p>
          <a:endParaRPr lang="en-US"/>
        </a:p>
      </dgm:t>
    </dgm:pt>
    <dgm:pt modelId="{F9A38E33-FD44-49A1-BB03-8952BE09BA60}" type="sibTrans" cxnId="{6B4789E8-9042-447A-A39E-8D5974008F25}">
      <dgm:prSet/>
      <dgm:spPr/>
      <dgm:t>
        <a:bodyPr/>
        <a:lstStyle/>
        <a:p>
          <a:endParaRPr lang="en-US"/>
        </a:p>
      </dgm:t>
    </dgm:pt>
    <dgm:pt modelId="{1EE8FFFD-42C8-4496-8F50-D37BA8D138F9}">
      <dgm:prSet/>
      <dgm:spPr/>
      <dgm:t>
        <a:bodyPr/>
        <a:lstStyle/>
        <a:p>
          <a:endParaRPr lang="en-US" dirty="0"/>
        </a:p>
      </dgm:t>
    </dgm:pt>
    <dgm:pt modelId="{BDA204AC-D335-4DC5-8FD0-25FB057A1309}" type="parTrans" cxnId="{EDB71AF2-04A1-4680-A7E2-23B7657B997B}">
      <dgm:prSet/>
      <dgm:spPr/>
      <dgm:t>
        <a:bodyPr/>
        <a:lstStyle/>
        <a:p>
          <a:endParaRPr lang="en-US"/>
        </a:p>
      </dgm:t>
    </dgm:pt>
    <dgm:pt modelId="{01270594-E41F-400A-9D94-2F8A95318D87}" type="sibTrans" cxnId="{EDB71AF2-04A1-4680-A7E2-23B7657B997B}">
      <dgm:prSet/>
      <dgm:spPr/>
      <dgm:t>
        <a:bodyPr/>
        <a:lstStyle/>
        <a:p>
          <a:endParaRPr lang="en-US"/>
        </a:p>
      </dgm:t>
    </dgm:pt>
    <dgm:pt modelId="{6E6061AE-2B89-4E42-935E-7D1080073411}">
      <dgm:prSet/>
      <dgm:spPr/>
      <dgm:t>
        <a:bodyPr/>
        <a:lstStyle/>
        <a:p>
          <a:endParaRPr lang="en-US" dirty="0"/>
        </a:p>
      </dgm:t>
    </dgm:pt>
    <dgm:pt modelId="{FAE708A2-9280-4092-A5DD-21383101BBD4}" type="parTrans" cxnId="{5975B8D8-8EDE-4549-852F-78FBF8999165}">
      <dgm:prSet/>
      <dgm:spPr/>
      <dgm:t>
        <a:bodyPr/>
        <a:lstStyle/>
        <a:p>
          <a:endParaRPr lang="en-US"/>
        </a:p>
      </dgm:t>
    </dgm:pt>
    <dgm:pt modelId="{56822D34-B516-40B4-808F-71A2D1A1B635}" type="sibTrans" cxnId="{5975B8D8-8EDE-4549-852F-78FBF8999165}">
      <dgm:prSet/>
      <dgm:spPr/>
      <dgm:t>
        <a:bodyPr/>
        <a:lstStyle/>
        <a:p>
          <a:endParaRPr lang="en-US"/>
        </a:p>
      </dgm:t>
    </dgm:pt>
    <dgm:pt modelId="{ECD1DF3A-36A6-4E60-B7C1-4006743E0155}" type="pres">
      <dgm:prSet presAssocID="{2600C90F-AF32-4E45-A5E8-6CBDC4C01F29}" presName="Name0" presStyleCnt="0">
        <dgm:presLayoutVars>
          <dgm:chMax val="1"/>
          <dgm:dir/>
          <dgm:animLvl val="ctr"/>
          <dgm:resizeHandles val="exact"/>
        </dgm:presLayoutVars>
      </dgm:prSet>
      <dgm:spPr/>
      <dgm:t>
        <a:bodyPr/>
        <a:lstStyle/>
        <a:p>
          <a:endParaRPr lang="en-US"/>
        </a:p>
      </dgm:t>
    </dgm:pt>
    <dgm:pt modelId="{03E91011-C657-4FB2-9095-453532EA32A2}" type="pres">
      <dgm:prSet presAssocID="{78D72A30-74DF-432D-ABB2-DC3379123117}" presName="centerShape" presStyleLbl="node0" presStyleIdx="0" presStyleCnt="1" custScaleX="130303" custScaleY="123410"/>
      <dgm:spPr/>
      <dgm:t>
        <a:bodyPr/>
        <a:lstStyle/>
        <a:p>
          <a:endParaRPr lang="en-US"/>
        </a:p>
      </dgm:t>
    </dgm:pt>
    <dgm:pt modelId="{7169BBD1-2AF0-4D40-BA7F-A980EF7EA288}" type="pres">
      <dgm:prSet presAssocID="{34648EB2-27BA-4721-8261-8AC529782D5D}" presName="node" presStyleLbl="node1" presStyleIdx="0" presStyleCnt="5">
        <dgm:presLayoutVars>
          <dgm:bulletEnabled val="1"/>
        </dgm:presLayoutVars>
      </dgm:prSet>
      <dgm:spPr/>
      <dgm:t>
        <a:bodyPr/>
        <a:lstStyle/>
        <a:p>
          <a:endParaRPr lang="en-US"/>
        </a:p>
      </dgm:t>
    </dgm:pt>
    <dgm:pt modelId="{FF6648DC-3334-4304-8DF0-C76E1B74E7BA}" type="pres">
      <dgm:prSet presAssocID="{34648EB2-27BA-4721-8261-8AC529782D5D}" presName="dummy" presStyleCnt="0"/>
      <dgm:spPr/>
    </dgm:pt>
    <dgm:pt modelId="{EEDFD83A-239E-4247-9112-CB08544B7133}" type="pres">
      <dgm:prSet presAssocID="{811DBF95-F600-4843-B914-2C5E0A401ABE}" presName="sibTrans" presStyleLbl="sibTrans2D1" presStyleIdx="0" presStyleCnt="5"/>
      <dgm:spPr/>
      <dgm:t>
        <a:bodyPr/>
        <a:lstStyle/>
        <a:p>
          <a:endParaRPr lang="en-US"/>
        </a:p>
      </dgm:t>
    </dgm:pt>
    <dgm:pt modelId="{C56CF186-11FE-4526-A642-5D51DA191EBF}" type="pres">
      <dgm:prSet presAssocID="{D5268C1D-029F-4C02-94A2-87B663EE80C9}" presName="node" presStyleLbl="node1" presStyleIdx="1" presStyleCnt="5">
        <dgm:presLayoutVars>
          <dgm:bulletEnabled val="1"/>
        </dgm:presLayoutVars>
      </dgm:prSet>
      <dgm:spPr/>
      <dgm:t>
        <a:bodyPr/>
        <a:lstStyle/>
        <a:p>
          <a:endParaRPr lang="en-US"/>
        </a:p>
      </dgm:t>
    </dgm:pt>
    <dgm:pt modelId="{CE09BF1B-F8D8-4143-B356-CA4A25D10B1F}" type="pres">
      <dgm:prSet presAssocID="{D5268C1D-029F-4C02-94A2-87B663EE80C9}" presName="dummy" presStyleCnt="0"/>
      <dgm:spPr/>
    </dgm:pt>
    <dgm:pt modelId="{2F7CF87A-B200-4A91-8C20-A7573D4C1BC6}" type="pres">
      <dgm:prSet presAssocID="{CBDD53DE-5209-4F80-9654-51C409FB9338}" presName="sibTrans" presStyleLbl="sibTrans2D1" presStyleIdx="1" presStyleCnt="5"/>
      <dgm:spPr/>
      <dgm:t>
        <a:bodyPr/>
        <a:lstStyle/>
        <a:p>
          <a:endParaRPr lang="en-US"/>
        </a:p>
      </dgm:t>
    </dgm:pt>
    <dgm:pt modelId="{6EE1A723-832C-4724-B4A6-4123186BD6A2}" type="pres">
      <dgm:prSet presAssocID="{2A3586A7-4FCE-4C30-87FA-83F689F5B139}" presName="node" presStyleLbl="node1" presStyleIdx="2" presStyleCnt="5">
        <dgm:presLayoutVars>
          <dgm:bulletEnabled val="1"/>
        </dgm:presLayoutVars>
      </dgm:prSet>
      <dgm:spPr/>
      <dgm:t>
        <a:bodyPr/>
        <a:lstStyle/>
        <a:p>
          <a:endParaRPr lang="en-US"/>
        </a:p>
      </dgm:t>
    </dgm:pt>
    <dgm:pt modelId="{AF90A554-E7D8-4D12-B0A9-ABE2B698C745}" type="pres">
      <dgm:prSet presAssocID="{2A3586A7-4FCE-4C30-87FA-83F689F5B139}" presName="dummy" presStyleCnt="0"/>
      <dgm:spPr/>
    </dgm:pt>
    <dgm:pt modelId="{52B595D6-ECD8-4060-A52A-8633F9B61CA6}" type="pres">
      <dgm:prSet presAssocID="{4D4D3072-A657-40F4-A69C-FF38EF7B4F76}" presName="sibTrans" presStyleLbl="sibTrans2D1" presStyleIdx="2" presStyleCnt="5"/>
      <dgm:spPr/>
      <dgm:t>
        <a:bodyPr/>
        <a:lstStyle/>
        <a:p>
          <a:endParaRPr lang="en-US"/>
        </a:p>
      </dgm:t>
    </dgm:pt>
    <dgm:pt modelId="{51CFA41E-E7E8-4FFB-94F4-F65A298C22EA}" type="pres">
      <dgm:prSet presAssocID="{94F951D6-2BF8-4233-BDCB-87A1298C5625}" presName="node" presStyleLbl="node1" presStyleIdx="3" presStyleCnt="5">
        <dgm:presLayoutVars>
          <dgm:bulletEnabled val="1"/>
        </dgm:presLayoutVars>
      </dgm:prSet>
      <dgm:spPr/>
      <dgm:t>
        <a:bodyPr/>
        <a:lstStyle/>
        <a:p>
          <a:endParaRPr lang="en-US"/>
        </a:p>
      </dgm:t>
    </dgm:pt>
    <dgm:pt modelId="{35312897-EABF-40CB-A2D7-98447730D997}" type="pres">
      <dgm:prSet presAssocID="{94F951D6-2BF8-4233-BDCB-87A1298C5625}" presName="dummy" presStyleCnt="0"/>
      <dgm:spPr/>
    </dgm:pt>
    <dgm:pt modelId="{85DE8C72-9D31-411C-81F5-F50ED9E146F0}" type="pres">
      <dgm:prSet presAssocID="{452B5D63-F973-4E8F-B77F-9DBC6393F720}" presName="sibTrans" presStyleLbl="sibTrans2D1" presStyleIdx="3" presStyleCnt="5"/>
      <dgm:spPr/>
      <dgm:t>
        <a:bodyPr/>
        <a:lstStyle/>
        <a:p>
          <a:endParaRPr lang="en-US"/>
        </a:p>
      </dgm:t>
    </dgm:pt>
    <dgm:pt modelId="{1F5407E7-C846-484A-8011-C826C6A10C31}" type="pres">
      <dgm:prSet presAssocID="{48D7D7A2-82C5-4167-8A31-4E302C4BBAD2}" presName="node" presStyleLbl="node1" presStyleIdx="4" presStyleCnt="5" custScaleX="107723">
        <dgm:presLayoutVars>
          <dgm:bulletEnabled val="1"/>
        </dgm:presLayoutVars>
      </dgm:prSet>
      <dgm:spPr/>
      <dgm:t>
        <a:bodyPr/>
        <a:lstStyle/>
        <a:p>
          <a:endParaRPr lang="en-US"/>
        </a:p>
      </dgm:t>
    </dgm:pt>
    <dgm:pt modelId="{6B7BBEB6-A7A7-44FF-842F-571B1378AD8E}" type="pres">
      <dgm:prSet presAssocID="{48D7D7A2-82C5-4167-8A31-4E302C4BBAD2}" presName="dummy" presStyleCnt="0"/>
      <dgm:spPr/>
    </dgm:pt>
    <dgm:pt modelId="{6CEAC648-90A6-4D6F-8A76-B1C8B677AC81}" type="pres">
      <dgm:prSet presAssocID="{0561CDBF-C91C-4B57-876B-21760FB6100E}" presName="sibTrans" presStyleLbl="sibTrans2D1" presStyleIdx="4" presStyleCnt="5" custScaleX="106671"/>
      <dgm:spPr/>
      <dgm:t>
        <a:bodyPr/>
        <a:lstStyle/>
        <a:p>
          <a:endParaRPr lang="en-US"/>
        </a:p>
      </dgm:t>
    </dgm:pt>
  </dgm:ptLst>
  <dgm:cxnLst>
    <dgm:cxn modelId="{88593AA1-9721-457E-8729-08841D873C5A}" type="presOf" srcId="{D5268C1D-029F-4C02-94A2-87B663EE80C9}" destId="{C56CF186-11FE-4526-A642-5D51DA191EBF}" srcOrd="0" destOrd="0" presId="urn:microsoft.com/office/officeart/2005/8/layout/radial6"/>
    <dgm:cxn modelId="{DCD210DF-8ECB-480B-AB9F-40FE96EE428B}" type="presOf" srcId="{78D72A30-74DF-432D-ABB2-DC3379123117}" destId="{03E91011-C657-4FB2-9095-453532EA32A2}" srcOrd="0" destOrd="0" presId="urn:microsoft.com/office/officeart/2005/8/layout/radial6"/>
    <dgm:cxn modelId="{40698491-7D6B-465F-8743-95F8A6C1F0C6}" srcId="{2600C90F-AF32-4E45-A5E8-6CBDC4C01F29}" destId="{78D72A30-74DF-432D-ABB2-DC3379123117}" srcOrd="0" destOrd="0" parTransId="{9450CF0F-57F7-4B16-A53D-80AA85BB40CF}" sibTransId="{919CB181-07D0-4854-B608-7A5A5C71DA3A}"/>
    <dgm:cxn modelId="{0546DFD3-13FA-4300-9BB2-E6F3C2751200}" type="presOf" srcId="{CBDD53DE-5209-4F80-9654-51C409FB9338}" destId="{2F7CF87A-B200-4A91-8C20-A7573D4C1BC6}" srcOrd="0" destOrd="0" presId="urn:microsoft.com/office/officeart/2005/8/layout/radial6"/>
    <dgm:cxn modelId="{28CF95B8-DC3D-48DE-A922-F67BD768C23B}" type="presOf" srcId="{94F951D6-2BF8-4233-BDCB-87A1298C5625}" destId="{51CFA41E-E7E8-4FFB-94F4-F65A298C22EA}" srcOrd="0" destOrd="0" presId="urn:microsoft.com/office/officeart/2005/8/layout/radial6"/>
    <dgm:cxn modelId="{A15E48F7-C573-429A-A4EE-4A6BC7AAC1AA}" srcId="{78D72A30-74DF-432D-ABB2-DC3379123117}" destId="{48D7D7A2-82C5-4167-8A31-4E302C4BBAD2}" srcOrd="4" destOrd="0" parTransId="{3D2F7F88-F39C-4F3A-8980-31416CB0260F}" sibTransId="{0561CDBF-C91C-4B57-876B-21760FB6100E}"/>
    <dgm:cxn modelId="{0BCA8470-94E0-4C47-BDA0-694F7439C4CB}" type="presOf" srcId="{452B5D63-F973-4E8F-B77F-9DBC6393F720}" destId="{85DE8C72-9D31-411C-81F5-F50ED9E146F0}" srcOrd="0" destOrd="0" presId="urn:microsoft.com/office/officeart/2005/8/layout/radial6"/>
    <dgm:cxn modelId="{989389E0-CCAB-4F57-8884-7074FE45B2C2}" type="presOf" srcId="{4D4D3072-A657-40F4-A69C-FF38EF7B4F76}" destId="{52B595D6-ECD8-4060-A52A-8633F9B61CA6}" srcOrd="0" destOrd="0" presId="urn:microsoft.com/office/officeart/2005/8/layout/radial6"/>
    <dgm:cxn modelId="{B59428DA-E4A4-420A-B616-19A3F1A976BF}" srcId="{78D72A30-74DF-432D-ABB2-DC3379123117}" destId="{34648EB2-27BA-4721-8261-8AC529782D5D}" srcOrd="0" destOrd="0" parTransId="{9C923B3C-31C8-42D3-9A54-E31068F58D54}" sibTransId="{811DBF95-F600-4843-B914-2C5E0A401ABE}"/>
    <dgm:cxn modelId="{D17323DD-5DF7-4D40-90DD-307EB034CE79}" type="presOf" srcId="{2600C90F-AF32-4E45-A5E8-6CBDC4C01F29}" destId="{ECD1DF3A-36A6-4E60-B7C1-4006743E0155}" srcOrd="0" destOrd="0" presId="urn:microsoft.com/office/officeart/2005/8/layout/radial6"/>
    <dgm:cxn modelId="{EDB71AF2-04A1-4680-A7E2-23B7657B997B}" srcId="{2600C90F-AF32-4E45-A5E8-6CBDC4C01F29}" destId="{1EE8FFFD-42C8-4496-8F50-D37BA8D138F9}" srcOrd="2" destOrd="0" parTransId="{BDA204AC-D335-4DC5-8FD0-25FB057A1309}" sibTransId="{01270594-E41F-400A-9D94-2F8A95318D87}"/>
    <dgm:cxn modelId="{FF0A3FA5-5F5C-4B5A-9469-294318E0A1DC}" type="presOf" srcId="{34648EB2-27BA-4721-8261-8AC529782D5D}" destId="{7169BBD1-2AF0-4D40-BA7F-A980EF7EA288}" srcOrd="0" destOrd="0" presId="urn:microsoft.com/office/officeart/2005/8/layout/radial6"/>
    <dgm:cxn modelId="{66F98339-2A38-4A25-9E7D-1F3ED7F1B772}" srcId="{78D72A30-74DF-432D-ABB2-DC3379123117}" destId="{94F951D6-2BF8-4233-BDCB-87A1298C5625}" srcOrd="3" destOrd="0" parTransId="{C70EF362-DF58-4FB7-AA73-069198FA5907}" sibTransId="{452B5D63-F973-4E8F-B77F-9DBC6393F720}"/>
    <dgm:cxn modelId="{E3F968C1-8C64-43BF-93D2-C48C9A6739BF}" type="presOf" srcId="{0561CDBF-C91C-4B57-876B-21760FB6100E}" destId="{6CEAC648-90A6-4D6F-8A76-B1C8B677AC81}" srcOrd="0" destOrd="0" presId="urn:microsoft.com/office/officeart/2005/8/layout/radial6"/>
    <dgm:cxn modelId="{08C08493-F325-4AC1-B22A-A709D388A069}" srcId="{78D72A30-74DF-432D-ABB2-DC3379123117}" destId="{D5268C1D-029F-4C02-94A2-87B663EE80C9}" srcOrd="1" destOrd="0" parTransId="{05CB0FBA-CF6B-4BFF-8BF4-45027E8C6CC8}" sibTransId="{CBDD53DE-5209-4F80-9654-51C409FB9338}"/>
    <dgm:cxn modelId="{6CD13D5E-510B-4450-8850-2DABDF44F890}" type="presOf" srcId="{811DBF95-F600-4843-B914-2C5E0A401ABE}" destId="{EEDFD83A-239E-4247-9112-CB08544B7133}" srcOrd="0" destOrd="0" presId="urn:microsoft.com/office/officeart/2005/8/layout/radial6"/>
    <dgm:cxn modelId="{6B4789E8-9042-447A-A39E-8D5974008F25}" srcId="{2600C90F-AF32-4E45-A5E8-6CBDC4C01F29}" destId="{3A5F2D42-43EB-4BD0-A425-D4FA34A1AFC2}" srcOrd="1" destOrd="0" parTransId="{72DF8353-B2AB-47D6-9882-8C4CCA9976A6}" sibTransId="{F9A38E33-FD44-49A1-BB03-8952BE09BA60}"/>
    <dgm:cxn modelId="{0A0BCBD8-8954-4185-82CE-593060E66174}" type="presOf" srcId="{2A3586A7-4FCE-4C30-87FA-83F689F5B139}" destId="{6EE1A723-832C-4724-B4A6-4123186BD6A2}" srcOrd="0" destOrd="0" presId="urn:microsoft.com/office/officeart/2005/8/layout/radial6"/>
    <dgm:cxn modelId="{43F0E59A-F9B1-44A0-9410-F60D6B32BA7F}" type="presOf" srcId="{48D7D7A2-82C5-4167-8A31-4E302C4BBAD2}" destId="{1F5407E7-C846-484A-8011-C826C6A10C31}" srcOrd="0" destOrd="0" presId="urn:microsoft.com/office/officeart/2005/8/layout/radial6"/>
    <dgm:cxn modelId="{5975B8D8-8EDE-4549-852F-78FBF8999165}" srcId="{2600C90F-AF32-4E45-A5E8-6CBDC4C01F29}" destId="{6E6061AE-2B89-4E42-935E-7D1080073411}" srcOrd="3" destOrd="0" parTransId="{FAE708A2-9280-4092-A5DD-21383101BBD4}" sibTransId="{56822D34-B516-40B4-808F-71A2D1A1B635}"/>
    <dgm:cxn modelId="{054029D0-2D1B-4B51-A6A5-D78F54B0B9B8}" srcId="{78D72A30-74DF-432D-ABB2-DC3379123117}" destId="{2A3586A7-4FCE-4C30-87FA-83F689F5B139}" srcOrd="2" destOrd="0" parTransId="{F0A23C40-A82D-47FF-98A8-5D1FBE6D58E2}" sibTransId="{4D4D3072-A657-40F4-A69C-FF38EF7B4F76}"/>
    <dgm:cxn modelId="{DB0E1126-D2C2-4912-BB0D-DF6D99F57DAB}" type="presParOf" srcId="{ECD1DF3A-36A6-4E60-B7C1-4006743E0155}" destId="{03E91011-C657-4FB2-9095-453532EA32A2}" srcOrd="0" destOrd="0" presId="urn:microsoft.com/office/officeart/2005/8/layout/radial6"/>
    <dgm:cxn modelId="{229A01F3-4876-4853-81DA-F02D96CA794A}" type="presParOf" srcId="{ECD1DF3A-36A6-4E60-B7C1-4006743E0155}" destId="{7169BBD1-2AF0-4D40-BA7F-A980EF7EA288}" srcOrd="1" destOrd="0" presId="urn:microsoft.com/office/officeart/2005/8/layout/radial6"/>
    <dgm:cxn modelId="{3DDA6A28-769E-426E-874E-91ACAC84D8DC}" type="presParOf" srcId="{ECD1DF3A-36A6-4E60-B7C1-4006743E0155}" destId="{FF6648DC-3334-4304-8DF0-C76E1B74E7BA}" srcOrd="2" destOrd="0" presId="urn:microsoft.com/office/officeart/2005/8/layout/radial6"/>
    <dgm:cxn modelId="{30616874-1023-4A4E-9FA4-7F40CDBF39AB}" type="presParOf" srcId="{ECD1DF3A-36A6-4E60-B7C1-4006743E0155}" destId="{EEDFD83A-239E-4247-9112-CB08544B7133}" srcOrd="3" destOrd="0" presId="urn:microsoft.com/office/officeart/2005/8/layout/radial6"/>
    <dgm:cxn modelId="{618484FE-41C7-45D4-A788-78E87F4F8F77}" type="presParOf" srcId="{ECD1DF3A-36A6-4E60-B7C1-4006743E0155}" destId="{C56CF186-11FE-4526-A642-5D51DA191EBF}" srcOrd="4" destOrd="0" presId="urn:microsoft.com/office/officeart/2005/8/layout/radial6"/>
    <dgm:cxn modelId="{AB0714C1-AB14-4503-9E70-4D5A34075E19}" type="presParOf" srcId="{ECD1DF3A-36A6-4E60-B7C1-4006743E0155}" destId="{CE09BF1B-F8D8-4143-B356-CA4A25D10B1F}" srcOrd="5" destOrd="0" presId="urn:microsoft.com/office/officeart/2005/8/layout/radial6"/>
    <dgm:cxn modelId="{23881275-02A3-4BFC-B7B1-B55E05303E4B}" type="presParOf" srcId="{ECD1DF3A-36A6-4E60-B7C1-4006743E0155}" destId="{2F7CF87A-B200-4A91-8C20-A7573D4C1BC6}" srcOrd="6" destOrd="0" presId="urn:microsoft.com/office/officeart/2005/8/layout/radial6"/>
    <dgm:cxn modelId="{1A260407-280F-4D4A-A7DE-04F6BF5423E4}" type="presParOf" srcId="{ECD1DF3A-36A6-4E60-B7C1-4006743E0155}" destId="{6EE1A723-832C-4724-B4A6-4123186BD6A2}" srcOrd="7" destOrd="0" presId="urn:microsoft.com/office/officeart/2005/8/layout/radial6"/>
    <dgm:cxn modelId="{294B817D-8BC1-4410-91FF-B59C27F3C74B}" type="presParOf" srcId="{ECD1DF3A-36A6-4E60-B7C1-4006743E0155}" destId="{AF90A554-E7D8-4D12-B0A9-ABE2B698C745}" srcOrd="8" destOrd="0" presId="urn:microsoft.com/office/officeart/2005/8/layout/radial6"/>
    <dgm:cxn modelId="{52CEDB5A-2260-4FA1-8289-CE7016D88DDD}" type="presParOf" srcId="{ECD1DF3A-36A6-4E60-B7C1-4006743E0155}" destId="{52B595D6-ECD8-4060-A52A-8633F9B61CA6}" srcOrd="9" destOrd="0" presId="urn:microsoft.com/office/officeart/2005/8/layout/radial6"/>
    <dgm:cxn modelId="{A6D08665-0337-4CA6-8227-2D5468B17ED0}" type="presParOf" srcId="{ECD1DF3A-36A6-4E60-B7C1-4006743E0155}" destId="{51CFA41E-E7E8-4FFB-94F4-F65A298C22EA}" srcOrd="10" destOrd="0" presId="urn:microsoft.com/office/officeart/2005/8/layout/radial6"/>
    <dgm:cxn modelId="{F08D8ED5-0F56-46EA-958F-8C530FA7E0AE}" type="presParOf" srcId="{ECD1DF3A-36A6-4E60-B7C1-4006743E0155}" destId="{35312897-EABF-40CB-A2D7-98447730D997}" srcOrd="11" destOrd="0" presId="urn:microsoft.com/office/officeart/2005/8/layout/radial6"/>
    <dgm:cxn modelId="{6BC1BBD9-A095-4928-A866-85A29AFBB895}" type="presParOf" srcId="{ECD1DF3A-36A6-4E60-B7C1-4006743E0155}" destId="{85DE8C72-9D31-411C-81F5-F50ED9E146F0}" srcOrd="12" destOrd="0" presId="urn:microsoft.com/office/officeart/2005/8/layout/radial6"/>
    <dgm:cxn modelId="{07D825E2-DB87-4180-A522-59CFBFB12349}" type="presParOf" srcId="{ECD1DF3A-36A6-4E60-B7C1-4006743E0155}" destId="{1F5407E7-C846-484A-8011-C826C6A10C31}" srcOrd="13" destOrd="0" presId="urn:microsoft.com/office/officeart/2005/8/layout/radial6"/>
    <dgm:cxn modelId="{B658B8E2-684E-497F-AC34-5E210EEB652D}" type="presParOf" srcId="{ECD1DF3A-36A6-4E60-B7C1-4006743E0155}" destId="{6B7BBEB6-A7A7-44FF-842F-571B1378AD8E}" srcOrd="14" destOrd="0" presId="urn:microsoft.com/office/officeart/2005/8/layout/radial6"/>
    <dgm:cxn modelId="{F26D658C-C572-42C1-B1CD-D131EDCD8CE8}" type="presParOf" srcId="{ECD1DF3A-36A6-4E60-B7C1-4006743E0155}" destId="{6CEAC648-90A6-4D6F-8A76-B1C8B677AC81}" srcOrd="15" destOrd="0" presId="urn:microsoft.com/office/officeart/2005/8/layout/radial6"/>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AC648-90A6-4D6F-8A76-B1C8B677AC81}">
      <dsp:nvSpPr>
        <dsp:cNvPr id="0" name=""/>
        <dsp:cNvSpPr/>
      </dsp:nvSpPr>
      <dsp:spPr>
        <a:xfrm>
          <a:off x="2966233" y="1483365"/>
          <a:ext cx="10592214" cy="9929797"/>
        </a:xfrm>
        <a:prstGeom prst="blockArc">
          <a:avLst>
            <a:gd name="adj1" fmla="val 11880000"/>
            <a:gd name="adj2" fmla="val 16200000"/>
            <a:gd name="adj3" fmla="val 4634"/>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85DE8C72-9D31-411C-81F5-F50ED9E146F0}">
      <dsp:nvSpPr>
        <dsp:cNvPr id="0" name=""/>
        <dsp:cNvSpPr/>
      </dsp:nvSpPr>
      <dsp:spPr>
        <a:xfrm>
          <a:off x="3297441" y="1483365"/>
          <a:ext cx="9929797" cy="9929797"/>
        </a:xfrm>
        <a:prstGeom prst="blockArc">
          <a:avLst>
            <a:gd name="adj1" fmla="val 7560000"/>
            <a:gd name="adj2" fmla="val 11880000"/>
            <a:gd name="adj3" fmla="val 4634"/>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52B595D6-ECD8-4060-A52A-8633F9B61CA6}">
      <dsp:nvSpPr>
        <dsp:cNvPr id="0" name=""/>
        <dsp:cNvSpPr/>
      </dsp:nvSpPr>
      <dsp:spPr>
        <a:xfrm>
          <a:off x="3297441" y="1483365"/>
          <a:ext cx="9929797" cy="9929797"/>
        </a:xfrm>
        <a:prstGeom prst="blockArc">
          <a:avLst>
            <a:gd name="adj1" fmla="val 3240000"/>
            <a:gd name="adj2" fmla="val 7560000"/>
            <a:gd name="adj3" fmla="val 4634"/>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2F7CF87A-B200-4A91-8C20-A7573D4C1BC6}">
      <dsp:nvSpPr>
        <dsp:cNvPr id="0" name=""/>
        <dsp:cNvSpPr/>
      </dsp:nvSpPr>
      <dsp:spPr>
        <a:xfrm>
          <a:off x="3297441" y="1483365"/>
          <a:ext cx="9929797" cy="9929797"/>
        </a:xfrm>
        <a:prstGeom prst="blockArc">
          <a:avLst>
            <a:gd name="adj1" fmla="val 20520000"/>
            <a:gd name="adj2" fmla="val 3240000"/>
            <a:gd name="adj3" fmla="val 4634"/>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EEDFD83A-239E-4247-9112-CB08544B7133}">
      <dsp:nvSpPr>
        <dsp:cNvPr id="0" name=""/>
        <dsp:cNvSpPr/>
      </dsp:nvSpPr>
      <dsp:spPr>
        <a:xfrm>
          <a:off x="3297441" y="1483365"/>
          <a:ext cx="9929797" cy="9929797"/>
        </a:xfrm>
        <a:prstGeom prst="blockArc">
          <a:avLst>
            <a:gd name="adj1" fmla="val 16200000"/>
            <a:gd name="adj2" fmla="val 20520000"/>
            <a:gd name="adj3" fmla="val 4634"/>
          </a:avLst>
        </a:prstGeom>
        <a:solidFill>
          <a:srgbClr val="C00000"/>
        </a:solidFill>
        <a:ln>
          <a:noFill/>
        </a:ln>
        <a:effectLst/>
      </dsp:spPr>
      <dsp:style>
        <a:lnRef idx="0">
          <a:scrgbClr r="0" g="0" b="0"/>
        </a:lnRef>
        <a:fillRef idx="1">
          <a:scrgbClr r="0" g="0" b="0"/>
        </a:fillRef>
        <a:effectRef idx="0">
          <a:scrgbClr r="0" g="0" b="0"/>
        </a:effectRef>
        <a:fontRef idx="minor">
          <a:schemeClr val="lt1"/>
        </a:fontRef>
      </dsp:style>
    </dsp:sp>
    <dsp:sp modelId="{03E91011-C657-4FB2-9095-453532EA32A2}">
      <dsp:nvSpPr>
        <dsp:cNvPr id="0" name=""/>
        <dsp:cNvSpPr/>
      </dsp:nvSpPr>
      <dsp:spPr>
        <a:xfrm>
          <a:off x="5288296" y="3631546"/>
          <a:ext cx="5948087" cy="5633435"/>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r>
            <a:rPr lang="en-US" sz="6500" b="1" i="0" kern="1200" dirty="0">
              <a:solidFill>
                <a:schemeClr val="bg1"/>
              </a:solidFill>
            </a:rPr>
            <a:t>Disabilities Curriculum For Medical Students</a:t>
          </a:r>
          <a:endParaRPr lang="en-US" sz="6500" b="1" kern="1200" dirty="0">
            <a:solidFill>
              <a:schemeClr val="bg1"/>
            </a:solidFill>
          </a:endParaRPr>
        </a:p>
      </dsp:txBody>
      <dsp:txXfrm>
        <a:off x="6159373" y="4456543"/>
        <a:ext cx="4205933" cy="3983441"/>
      </dsp:txXfrm>
    </dsp:sp>
    <dsp:sp modelId="{7169BBD1-2AF0-4D40-BA7F-A980EF7EA288}">
      <dsp:nvSpPr>
        <dsp:cNvPr id="0" name=""/>
        <dsp:cNvSpPr/>
      </dsp:nvSpPr>
      <dsp:spPr>
        <a:xfrm>
          <a:off x="6664656" y="714"/>
          <a:ext cx="3195368" cy="31953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b="1" kern="1200" dirty="0"/>
            <a:t>Physician Education Awareness Project</a:t>
          </a:r>
        </a:p>
      </dsp:txBody>
      <dsp:txXfrm>
        <a:off x="7132607" y="468665"/>
        <a:ext cx="2259466" cy="2259466"/>
      </dsp:txXfrm>
    </dsp:sp>
    <dsp:sp modelId="{C56CF186-11FE-4526-A642-5D51DA191EBF}">
      <dsp:nvSpPr>
        <dsp:cNvPr id="0" name=""/>
        <dsp:cNvSpPr/>
      </dsp:nvSpPr>
      <dsp:spPr>
        <a:xfrm>
          <a:off x="11277152" y="3351888"/>
          <a:ext cx="3195368" cy="31953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b="1" kern="1200" dirty="0"/>
            <a:t>Medical Care of the Disabled Patient</a:t>
          </a:r>
        </a:p>
      </dsp:txBody>
      <dsp:txXfrm>
        <a:off x="11745103" y="3819839"/>
        <a:ext cx="2259466" cy="2259466"/>
      </dsp:txXfrm>
    </dsp:sp>
    <dsp:sp modelId="{6EE1A723-832C-4724-B4A6-4123186BD6A2}">
      <dsp:nvSpPr>
        <dsp:cNvPr id="0" name=""/>
        <dsp:cNvSpPr/>
      </dsp:nvSpPr>
      <dsp:spPr>
        <a:xfrm>
          <a:off x="9515335" y="8774203"/>
          <a:ext cx="3195368" cy="31953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b="1" kern="1200" dirty="0"/>
            <a:t>Transition Project</a:t>
          </a:r>
        </a:p>
      </dsp:txBody>
      <dsp:txXfrm>
        <a:off x="9983286" y="9242154"/>
        <a:ext cx="2259466" cy="2259466"/>
      </dsp:txXfrm>
    </dsp:sp>
    <dsp:sp modelId="{51CFA41E-E7E8-4FFB-94F4-F65A298C22EA}">
      <dsp:nvSpPr>
        <dsp:cNvPr id="0" name=""/>
        <dsp:cNvSpPr/>
      </dsp:nvSpPr>
      <dsp:spPr>
        <a:xfrm>
          <a:off x="3813976" y="8774203"/>
          <a:ext cx="3195368" cy="31953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b="1" kern="1200" dirty="0"/>
            <a:t>Medical Student Attitude Survey</a:t>
          </a:r>
        </a:p>
      </dsp:txBody>
      <dsp:txXfrm>
        <a:off x="4281927" y="9242154"/>
        <a:ext cx="2259466" cy="2259466"/>
      </dsp:txXfrm>
    </dsp:sp>
    <dsp:sp modelId="{1F5407E7-C846-484A-8011-C826C6A10C31}">
      <dsp:nvSpPr>
        <dsp:cNvPr id="0" name=""/>
        <dsp:cNvSpPr/>
      </dsp:nvSpPr>
      <dsp:spPr>
        <a:xfrm>
          <a:off x="1928770" y="3351888"/>
          <a:ext cx="3442147" cy="319536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6990" tIns="46990" rIns="46990" bIns="46990" numCol="1" spcCol="1270" anchor="ctr" anchorCtr="0">
          <a:noAutofit/>
        </a:bodyPr>
        <a:lstStyle/>
        <a:p>
          <a:pPr lvl="0" algn="ctr" defTabSz="1644650">
            <a:lnSpc>
              <a:spcPct val="90000"/>
            </a:lnSpc>
            <a:spcBef>
              <a:spcPct val="0"/>
            </a:spcBef>
            <a:spcAft>
              <a:spcPct val="35000"/>
            </a:spcAft>
          </a:pPr>
          <a:r>
            <a:rPr lang="en-US" sz="3700" b="1" kern="1200" dirty="0" smtClean="0"/>
            <a:t>“Patient Voices”</a:t>
          </a:r>
        </a:p>
        <a:p>
          <a:pPr lvl="0" algn="ctr" defTabSz="1644650">
            <a:lnSpc>
              <a:spcPct val="90000"/>
            </a:lnSpc>
            <a:spcBef>
              <a:spcPct val="0"/>
            </a:spcBef>
            <a:spcAft>
              <a:spcPct val="35000"/>
            </a:spcAft>
          </a:pPr>
          <a:r>
            <a:rPr lang="en-US" sz="3700" b="1" kern="1200" dirty="0" smtClean="0"/>
            <a:t>video </a:t>
          </a:r>
        </a:p>
      </dsp:txBody>
      <dsp:txXfrm>
        <a:off x="2432861" y="3819839"/>
        <a:ext cx="2433965" cy="225946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A22C3E-05ED-4E62-B021-59211D779A3F}" type="datetimeFigureOut">
              <a:rPr lang="en-US" smtClean="0"/>
              <a:pPr/>
              <a:t>1/30/2019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7881D-A7EF-4BEA-B653-397A5DFDD077}" type="slidenum">
              <a:rPr lang="en-US" smtClean="0"/>
              <a:pPr/>
              <a:t>‹#›</a:t>
            </a:fld>
            <a:endParaRPr lang="en-US" dirty="0"/>
          </a:p>
        </p:txBody>
      </p:sp>
    </p:spTree>
    <p:extLst>
      <p:ext uri="{BB962C8B-B14F-4D97-AF65-F5344CB8AC3E}">
        <p14:creationId xmlns:p14="http://schemas.microsoft.com/office/powerpoint/2010/main" val="2008647272"/>
      </p:ext>
    </p:extLst>
  </p:cSld>
  <p:clrMap bg1="lt1" tx1="dk1" bg2="lt2" tx2="dk2" accent1="accent1" accent2="accent2" accent3="accent3" accent4="accent4" accent5="accent5" accent6="accent6" hlink="hlink" folHlink="folHlink"/>
  <p:notesStyle>
    <a:lvl1pPr marL="0" algn="l" defTabSz="4389120" rtl="0" eaLnBrk="1" latinLnBrk="0" hangingPunct="1">
      <a:defRPr sz="5800" kern="1200">
        <a:solidFill>
          <a:schemeClr val="tx1"/>
        </a:solidFill>
        <a:latin typeface="+mn-lt"/>
        <a:ea typeface="+mn-ea"/>
        <a:cs typeface="+mn-cs"/>
      </a:defRPr>
    </a:lvl1pPr>
    <a:lvl2pPr marL="2194560" algn="l" defTabSz="4389120" rtl="0" eaLnBrk="1" latinLnBrk="0" hangingPunct="1">
      <a:defRPr sz="5800" kern="1200">
        <a:solidFill>
          <a:schemeClr val="tx1"/>
        </a:solidFill>
        <a:latin typeface="+mn-lt"/>
        <a:ea typeface="+mn-ea"/>
        <a:cs typeface="+mn-cs"/>
      </a:defRPr>
    </a:lvl2pPr>
    <a:lvl3pPr marL="4389120" algn="l" defTabSz="4389120" rtl="0" eaLnBrk="1" latinLnBrk="0" hangingPunct="1">
      <a:defRPr sz="5800" kern="1200">
        <a:solidFill>
          <a:schemeClr val="tx1"/>
        </a:solidFill>
        <a:latin typeface="+mn-lt"/>
        <a:ea typeface="+mn-ea"/>
        <a:cs typeface="+mn-cs"/>
      </a:defRPr>
    </a:lvl3pPr>
    <a:lvl4pPr marL="6583680" algn="l" defTabSz="4389120" rtl="0" eaLnBrk="1" latinLnBrk="0" hangingPunct="1">
      <a:defRPr sz="5800" kern="1200">
        <a:solidFill>
          <a:schemeClr val="tx1"/>
        </a:solidFill>
        <a:latin typeface="+mn-lt"/>
        <a:ea typeface="+mn-ea"/>
        <a:cs typeface="+mn-cs"/>
      </a:defRPr>
    </a:lvl4pPr>
    <a:lvl5pPr marL="8778240" algn="l" defTabSz="4389120" rtl="0" eaLnBrk="1" latinLnBrk="0" hangingPunct="1">
      <a:defRPr sz="5800" kern="1200">
        <a:solidFill>
          <a:schemeClr val="tx1"/>
        </a:solidFill>
        <a:latin typeface="+mn-lt"/>
        <a:ea typeface="+mn-ea"/>
        <a:cs typeface="+mn-cs"/>
      </a:defRPr>
    </a:lvl5pPr>
    <a:lvl6pPr marL="10972800" algn="l" defTabSz="4389120" rtl="0" eaLnBrk="1" latinLnBrk="0" hangingPunct="1">
      <a:defRPr sz="5800" kern="1200">
        <a:solidFill>
          <a:schemeClr val="tx1"/>
        </a:solidFill>
        <a:latin typeface="+mn-lt"/>
        <a:ea typeface="+mn-ea"/>
        <a:cs typeface="+mn-cs"/>
      </a:defRPr>
    </a:lvl6pPr>
    <a:lvl7pPr marL="13167360" algn="l" defTabSz="4389120" rtl="0" eaLnBrk="1" latinLnBrk="0" hangingPunct="1">
      <a:defRPr sz="5800" kern="1200">
        <a:solidFill>
          <a:schemeClr val="tx1"/>
        </a:solidFill>
        <a:latin typeface="+mn-lt"/>
        <a:ea typeface="+mn-ea"/>
        <a:cs typeface="+mn-cs"/>
      </a:defRPr>
    </a:lvl7pPr>
    <a:lvl8pPr marL="15361920" algn="l" defTabSz="4389120" rtl="0" eaLnBrk="1" latinLnBrk="0" hangingPunct="1">
      <a:defRPr sz="5800" kern="1200">
        <a:solidFill>
          <a:schemeClr val="tx1"/>
        </a:solidFill>
        <a:latin typeface="+mn-lt"/>
        <a:ea typeface="+mn-ea"/>
        <a:cs typeface="+mn-cs"/>
      </a:defRPr>
    </a:lvl8pPr>
    <a:lvl9pPr marL="17556480" algn="l" defTabSz="438912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4C7881D-A7EF-4BEA-B653-397A5DFDD077}" type="slidenum">
              <a:rPr lang="en-US" smtClean="0"/>
              <a:pPr/>
              <a:t>1</a:t>
            </a:fld>
            <a:endParaRPr lang="en-US" dirty="0"/>
          </a:p>
        </p:txBody>
      </p:sp>
    </p:spTree>
    <p:extLst>
      <p:ext uri="{BB962C8B-B14F-4D97-AF65-F5344CB8AC3E}">
        <p14:creationId xmlns:p14="http://schemas.microsoft.com/office/powerpoint/2010/main" val="1967652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40076EE9-62A9-40BD-B410-0F4E429F2EC7}" type="datetimeFigureOut">
              <a:rPr lang="en-US" smtClean="0"/>
              <a:pPr/>
              <a:t>1/30/2019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09982D-3A08-47FB-97FD-811C087898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40076EE9-62A9-40BD-B410-0F4E429F2EC7}" type="datetimeFigureOut">
              <a:rPr lang="en-US" smtClean="0"/>
              <a:pPr/>
              <a:t>1/30/2019</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0B09982D-3A08-47FB-97FD-811C087898C0}"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image" Target="../media/image5.jpeg"/><Relationship Id="rId2" Type="http://schemas.openxmlformats.org/officeDocument/2006/relationships/notesSlide" Target="../notesSlides/notesSlide1.xml"/><Relationship Id="rId16"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image" Target="../media/image4.png"/><Relationship Id="rId5" Type="http://schemas.openxmlformats.org/officeDocument/2006/relationships/diagramLayout" Target="../diagrams/layout1.xml"/><Relationship Id="rId15" Type="http://schemas.openxmlformats.org/officeDocument/2006/relationships/image" Target="../media/image8.png"/><Relationship Id="rId10" Type="http://schemas.openxmlformats.org/officeDocument/2006/relationships/image" Target="../media/image3.jpeg"/><Relationship Id="rId4" Type="http://schemas.openxmlformats.org/officeDocument/2006/relationships/diagramData" Target="../diagrams/data1.xml"/><Relationship Id="rId9" Type="http://schemas.openxmlformats.org/officeDocument/2006/relationships/image" Target="../media/image2.png"/><Relationship Id="rId1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p:cNvSpPr/>
          <p:nvPr/>
        </p:nvSpPr>
        <p:spPr>
          <a:xfrm>
            <a:off x="585503" y="15932109"/>
            <a:ext cx="8915400" cy="8070891"/>
          </a:xfrm>
          <a:prstGeom prst="rect">
            <a:avLst/>
          </a:prstGeom>
          <a:solidFill>
            <a:schemeClr val="bg1"/>
          </a:solidFill>
          <a:ln>
            <a:solidFill>
              <a:srgbClr val="223272"/>
            </a:solidFill>
          </a:ln>
        </p:spPr>
        <p:style>
          <a:lnRef idx="1">
            <a:schemeClr val="accent1"/>
          </a:lnRef>
          <a:fillRef idx="3">
            <a:schemeClr val="accent1"/>
          </a:fillRef>
          <a:effectRef idx="2">
            <a:schemeClr val="accent1"/>
          </a:effectRef>
          <a:fontRef idx="minor">
            <a:schemeClr val="lt1"/>
          </a:fontRef>
        </p:style>
        <p:txBody>
          <a:bodyPr lIns="98448" tIns="49224" rIns="98448" bIns="49224" rtlCol="0" anchor="ctr"/>
          <a:lstStyle/>
          <a:p>
            <a:pPr>
              <a:lnSpc>
                <a:spcPct val="107000"/>
              </a:lnSpc>
              <a:spcAft>
                <a:spcPts val="80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54" name="Group 53"/>
          <p:cNvGrpSpPr/>
          <p:nvPr/>
        </p:nvGrpSpPr>
        <p:grpSpPr>
          <a:xfrm>
            <a:off x="415790" y="1053478"/>
            <a:ext cx="9203454" cy="2791640"/>
            <a:chOff x="39970" y="0"/>
            <a:chExt cx="2600959" cy="956672"/>
          </a:xfrm>
        </p:grpSpPr>
        <p:pic>
          <p:nvPicPr>
            <p:cNvPr id="60" name="Picture 59" descr="http://communityortho.anmedhealth.org/theme/Orthopaedics/img/logo.png"/>
            <p:cNvPicPr>
              <a:picLocks noChangeAspect="1"/>
            </p:cNvPicPr>
            <p:nvPr/>
          </p:nvPicPr>
          <p:blipFill rotWithShape="1">
            <a:blip r:embed="rId3">
              <a:extLst>
                <a:ext uri="{28A0092B-C50C-407E-A947-70E740481C1C}">
                  <a14:useLocalDpi xmlns:a14="http://schemas.microsoft.com/office/drawing/2010/main" val="0"/>
                </a:ext>
              </a:extLst>
            </a:blip>
            <a:srcRect l="-2" r="41445" b="67122"/>
            <a:stretch/>
          </p:blipFill>
          <p:spPr bwMode="auto">
            <a:xfrm>
              <a:off x="114300" y="0"/>
              <a:ext cx="2063115" cy="228600"/>
            </a:xfrm>
            <a:prstGeom prst="rect">
              <a:avLst/>
            </a:prstGeom>
            <a:noFill/>
            <a:ln>
              <a:noFill/>
            </a:ln>
            <a:extLst>
              <a:ext uri="{53640926-AAD7-44D8-BBD7-CCE9431645EC}">
                <a14:shadowObscured xmlns:a14="http://schemas.microsoft.com/office/drawing/2010/main"/>
              </a:ext>
            </a:extLst>
          </p:spPr>
        </p:pic>
        <p:sp>
          <p:nvSpPr>
            <p:cNvPr id="61" name="Text Box 2"/>
            <p:cNvSpPr txBox="1">
              <a:spLocks noChangeArrowheads="1"/>
            </p:cNvSpPr>
            <p:nvPr/>
          </p:nvSpPr>
          <p:spPr bwMode="auto">
            <a:xfrm>
              <a:off x="39970" y="166733"/>
              <a:ext cx="2600959" cy="789939"/>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1000"/>
                </a:spcAft>
              </a:pPr>
              <a:r>
                <a:rPr lang="en-US" sz="4000" dirty="0" smtClean="0">
                  <a:effectLst/>
                  <a:latin typeface="New Century Schoolbook"/>
                  <a:ea typeface="Calibri" panose="020F0502020204030204" pitchFamily="34" charset="0"/>
                  <a:cs typeface="Times New Roman" panose="02020603050405020304" pitchFamily="18" charset="0"/>
                </a:rPr>
                <a:t> Medical </a:t>
              </a:r>
              <a:r>
                <a:rPr lang="en-US" sz="4000" dirty="0">
                  <a:effectLst/>
                  <a:latin typeface="New Century Schoolbook"/>
                  <a:ea typeface="Calibri" panose="020F0502020204030204" pitchFamily="34" charset="0"/>
                  <a:cs typeface="Times New Roman" panose="02020603050405020304" pitchFamily="18" charset="0"/>
                </a:rPr>
                <a:t>Student Education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grpSp>
      <p:sp>
        <p:nvSpPr>
          <p:cNvPr id="22" name="Rectangle 21"/>
          <p:cNvSpPr/>
          <p:nvPr/>
        </p:nvSpPr>
        <p:spPr>
          <a:xfrm>
            <a:off x="494729" y="4758615"/>
            <a:ext cx="8915400" cy="10864901"/>
          </a:xfrm>
          <a:prstGeom prst="rect">
            <a:avLst/>
          </a:prstGeom>
          <a:solidFill>
            <a:schemeClr val="bg1"/>
          </a:solidFill>
          <a:ln>
            <a:solidFill>
              <a:srgbClr val="223272"/>
            </a:solidFill>
          </a:ln>
        </p:spPr>
        <p:style>
          <a:lnRef idx="1">
            <a:schemeClr val="accent1"/>
          </a:lnRef>
          <a:fillRef idx="3">
            <a:schemeClr val="accent1"/>
          </a:fillRef>
          <a:effectRef idx="2">
            <a:schemeClr val="accent1"/>
          </a:effectRef>
          <a:fontRef idx="minor">
            <a:schemeClr val="lt1"/>
          </a:fontRef>
        </p:style>
        <p:txBody>
          <a:bodyPr lIns="98448" tIns="49224" rIns="98448" bIns="49224" rtlCol="0" anchor="ctr"/>
          <a:lstStyle/>
          <a:p>
            <a:pPr>
              <a:lnSpc>
                <a:spcPct val="107000"/>
              </a:lnSpc>
              <a:spcAft>
                <a:spcPts val="80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p:cNvSpPr txBox="1"/>
          <p:nvPr/>
        </p:nvSpPr>
        <p:spPr>
          <a:xfrm>
            <a:off x="942011" y="5060627"/>
            <a:ext cx="8077200" cy="1022739"/>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a:solidFill>
                  <a:srgbClr val="FFFFFF"/>
                </a:solidFill>
                <a:latin typeface="Garamond"/>
                <a:cs typeface="Garamond"/>
              </a:rPr>
              <a:t>Background</a:t>
            </a:r>
          </a:p>
        </p:txBody>
      </p:sp>
      <p:sp>
        <p:nvSpPr>
          <p:cNvPr id="3" name="TextBox 2"/>
          <p:cNvSpPr txBox="1"/>
          <p:nvPr/>
        </p:nvSpPr>
        <p:spPr>
          <a:xfrm>
            <a:off x="9857410" y="3115983"/>
            <a:ext cx="21587302" cy="1631216"/>
          </a:xfrm>
          <a:prstGeom prst="rect">
            <a:avLst/>
          </a:prstGeom>
          <a:noFill/>
        </p:spPr>
        <p:txBody>
          <a:bodyPr wrap="square" rtlCol="0">
            <a:spAutoFit/>
          </a:bodyPr>
          <a:lstStyle/>
          <a:p>
            <a:pPr algn="ctr"/>
            <a:r>
              <a:rPr lang="en-US" sz="6000" b="1" i="1" dirty="0">
                <a:latin typeface="Garamond"/>
                <a:cs typeface="Garamond"/>
              </a:rPr>
              <a:t> </a:t>
            </a:r>
            <a:r>
              <a:rPr lang="en-US" sz="5500" b="1" i="1" dirty="0" smtClean="0">
                <a:latin typeface="Garamond"/>
                <a:cs typeface="Garamond"/>
              </a:rPr>
              <a:t>Authors</a:t>
            </a:r>
          </a:p>
          <a:p>
            <a:pPr algn="ctr"/>
            <a:r>
              <a:rPr lang="en-US" sz="4000" i="1" dirty="0" smtClean="0">
                <a:latin typeface="Garamond"/>
                <a:cs typeface="Garamond"/>
              </a:rPr>
              <a:t>Nathan Bradford, M.D. </a:t>
            </a:r>
            <a:r>
              <a:rPr lang="en-US" sz="4000" i="1" dirty="0" smtClean="0">
                <a:latin typeface="Garamond" panose="02020404030301010803" pitchFamily="18" charset="0"/>
                <a:cs typeface="Garamond"/>
              </a:rPr>
              <a:t>FACP; Nathan Gilreath MS2; Melissa Owens, </a:t>
            </a:r>
            <a:r>
              <a:rPr lang="en-US" sz="3300" i="1" dirty="0" smtClean="0">
                <a:latin typeface="Garamond" panose="02020404030301010803" pitchFamily="18" charset="0"/>
              </a:rPr>
              <a:t>ACUME</a:t>
            </a:r>
            <a:r>
              <a:rPr lang="en-US" sz="3300" i="1" dirty="0">
                <a:latin typeface="Garamond" panose="02020404030301010803" pitchFamily="18" charset="0"/>
              </a:rPr>
              <a:t>, AAMC CCA</a:t>
            </a:r>
            <a:r>
              <a:rPr lang="en-US" sz="3300" i="1" dirty="0" smtClean="0">
                <a:latin typeface="Garamond" panose="02020404030301010803" pitchFamily="18" charset="0"/>
                <a:cs typeface="Garamond"/>
              </a:rPr>
              <a:t> </a:t>
            </a:r>
            <a:r>
              <a:rPr lang="en-US" sz="4000" i="1" dirty="0" smtClean="0">
                <a:latin typeface="Garamond" panose="02020404030301010803" pitchFamily="18" charset="0"/>
                <a:cs typeface="Garamond"/>
              </a:rPr>
              <a:t>; </a:t>
            </a:r>
            <a:r>
              <a:rPr lang="en-US" sz="4000" i="1" dirty="0" smtClean="0">
                <a:latin typeface="Garamond"/>
                <a:cs typeface="Garamond"/>
              </a:rPr>
              <a:t>Kathy Barrington, MSM</a:t>
            </a:r>
            <a:endParaRPr lang="en-US" sz="4000" i="1" dirty="0">
              <a:latin typeface="Garamond"/>
              <a:cs typeface="Garamond"/>
            </a:endParaRPr>
          </a:p>
        </p:txBody>
      </p:sp>
      <p:sp>
        <p:nvSpPr>
          <p:cNvPr id="16" name="TextBox 15"/>
          <p:cNvSpPr txBox="1"/>
          <p:nvPr/>
        </p:nvSpPr>
        <p:spPr>
          <a:xfrm>
            <a:off x="10562352" y="525618"/>
            <a:ext cx="19189890" cy="2684733"/>
          </a:xfrm>
          <a:prstGeom prst="rect">
            <a:avLst/>
          </a:prstGeom>
          <a:noFill/>
        </p:spPr>
        <p:txBody>
          <a:bodyPr wrap="square" lIns="98448" tIns="49224" rIns="98448" bIns="49224" rtlCol="0">
            <a:spAutoFit/>
          </a:bodyPr>
          <a:lstStyle/>
          <a:p>
            <a:pPr algn="ctr"/>
            <a:r>
              <a:rPr lang="en-US" sz="8400" b="1" dirty="0" smtClean="0">
                <a:latin typeface="Garamond" panose="02020404030301010803" pitchFamily="18" charset="0"/>
              </a:rPr>
              <a:t>A Simple </a:t>
            </a:r>
            <a:r>
              <a:rPr lang="en-US" sz="8400" b="1" dirty="0">
                <a:latin typeface="Garamond" panose="02020404030301010803" pitchFamily="18" charset="0"/>
              </a:rPr>
              <a:t>Disabilities </a:t>
            </a:r>
            <a:r>
              <a:rPr lang="en-US" sz="8400" b="1" dirty="0" smtClean="0">
                <a:latin typeface="Garamond" panose="02020404030301010803" pitchFamily="18" charset="0"/>
              </a:rPr>
              <a:t>Curriculum </a:t>
            </a:r>
          </a:p>
          <a:p>
            <a:pPr algn="ctr"/>
            <a:r>
              <a:rPr lang="en-US" sz="8400" b="1" dirty="0" smtClean="0">
                <a:latin typeface="Garamond" panose="02020404030301010803" pitchFamily="18" charset="0"/>
              </a:rPr>
              <a:t>Improves Student Awareness</a:t>
            </a:r>
            <a:endParaRPr lang="en-US" sz="8400" b="1" dirty="0">
              <a:latin typeface="Garamond" panose="02020404030301010803" pitchFamily="18" charset="0"/>
              <a:cs typeface="Garamond"/>
            </a:endParaRPr>
          </a:p>
        </p:txBody>
      </p:sp>
      <p:grpSp>
        <p:nvGrpSpPr>
          <p:cNvPr id="33" name="Group 32"/>
          <p:cNvGrpSpPr/>
          <p:nvPr/>
        </p:nvGrpSpPr>
        <p:grpSpPr>
          <a:xfrm>
            <a:off x="32574930" y="14389663"/>
            <a:ext cx="10674888" cy="5064893"/>
            <a:chOff x="31787909" y="27118655"/>
            <a:chExt cx="10668000" cy="6635484"/>
          </a:xfrm>
        </p:grpSpPr>
        <p:sp>
          <p:nvSpPr>
            <p:cNvPr id="41" name="Rectangle 40"/>
            <p:cNvSpPr/>
            <p:nvPr/>
          </p:nvSpPr>
          <p:spPr>
            <a:xfrm>
              <a:off x="31787909" y="27118655"/>
              <a:ext cx="10668000" cy="6635484"/>
            </a:xfrm>
            <a:prstGeom prst="rect">
              <a:avLst/>
            </a:prstGeom>
            <a:solidFill>
              <a:schemeClr val="bg1"/>
            </a:solidFill>
            <a:ln>
              <a:solidFill>
                <a:srgbClr val="223272"/>
              </a:solidFill>
            </a:ln>
          </p:spPr>
          <p:style>
            <a:lnRef idx="1">
              <a:schemeClr val="accent1"/>
            </a:lnRef>
            <a:fillRef idx="3">
              <a:schemeClr val="accent1"/>
            </a:fillRef>
            <a:effectRef idx="2">
              <a:schemeClr val="accent1"/>
            </a:effectRef>
            <a:fontRef idx="minor">
              <a:schemeClr val="lt1"/>
            </a:fontRef>
          </p:style>
          <p:txBody>
            <a:bodyPr lIns="98448" tIns="49224" rIns="98448" bIns="49224" rtlCol="0" anchor="ctr"/>
            <a:lstStyle/>
            <a:p>
              <a:pPr algn="ctr"/>
              <a:endParaRPr lang="en-US" dirty="0"/>
            </a:p>
          </p:txBody>
        </p:sp>
        <p:sp>
          <p:nvSpPr>
            <p:cNvPr id="77" name="TextBox 76"/>
            <p:cNvSpPr txBox="1"/>
            <p:nvPr/>
          </p:nvSpPr>
          <p:spPr>
            <a:xfrm>
              <a:off x="32197829" y="27354518"/>
              <a:ext cx="9769727" cy="1381160"/>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a:solidFill>
                    <a:srgbClr val="FFFFFF"/>
                  </a:solidFill>
                  <a:latin typeface="Garamond"/>
                  <a:cs typeface="Garamond"/>
                </a:rPr>
                <a:t>Conclusions</a:t>
              </a:r>
            </a:p>
          </p:txBody>
        </p:sp>
        <p:sp>
          <p:nvSpPr>
            <p:cNvPr id="25" name="TextBox 24"/>
            <p:cNvSpPr txBox="1"/>
            <p:nvPr/>
          </p:nvSpPr>
          <p:spPr>
            <a:xfrm>
              <a:off x="31974403" y="27564363"/>
              <a:ext cx="9982200" cy="548407"/>
            </a:xfrm>
            <a:prstGeom prst="rect">
              <a:avLst/>
            </a:prstGeom>
            <a:noFill/>
          </p:spPr>
          <p:txBody>
            <a:bodyPr wrap="square" rtlCol="0">
              <a:spAutoFit/>
            </a:bodyPr>
            <a:lstStyle/>
            <a:p>
              <a:r>
                <a:rPr lang="en-US" sz="2800" dirty="0"/>
                <a:t>      </a:t>
              </a:r>
              <a:endParaRPr lang="en-US" sz="3400" dirty="0"/>
            </a:p>
          </p:txBody>
        </p:sp>
      </p:grpSp>
      <p:sp>
        <p:nvSpPr>
          <p:cNvPr id="4" name="Rectangle 3"/>
          <p:cNvSpPr/>
          <p:nvPr/>
        </p:nvSpPr>
        <p:spPr>
          <a:xfrm>
            <a:off x="685800" y="8229600"/>
            <a:ext cx="6629400" cy="615553"/>
          </a:xfrm>
          <a:prstGeom prst="rect">
            <a:avLst/>
          </a:prstGeom>
        </p:spPr>
        <p:txBody>
          <a:bodyPr wrap="square">
            <a:spAutoFit/>
          </a:bodyPr>
          <a:lstStyle/>
          <a:p>
            <a:endParaRPr lang="en-US" sz="3400" dirty="0"/>
          </a:p>
        </p:txBody>
      </p:sp>
      <p:grpSp>
        <p:nvGrpSpPr>
          <p:cNvPr id="14" name="Group 13"/>
          <p:cNvGrpSpPr/>
          <p:nvPr/>
        </p:nvGrpSpPr>
        <p:grpSpPr>
          <a:xfrm>
            <a:off x="32547816" y="19732707"/>
            <a:ext cx="10674888" cy="5870490"/>
            <a:chOff x="32232600" y="28749993"/>
            <a:chExt cx="8149485" cy="2179937"/>
          </a:xfrm>
        </p:grpSpPr>
        <p:sp>
          <p:nvSpPr>
            <p:cNvPr id="55" name="Rectangle 54"/>
            <p:cNvSpPr/>
            <p:nvPr/>
          </p:nvSpPr>
          <p:spPr>
            <a:xfrm>
              <a:off x="32232600" y="28749993"/>
              <a:ext cx="8149485" cy="2179937"/>
            </a:xfrm>
            <a:prstGeom prst="rect">
              <a:avLst/>
            </a:prstGeom>
            <a:solidFill>
              <a:schemeClr val="bg1"/>
            </a:solidFill>
            <a:ln>
              <a:solidFill>
                <a:srgbClr val="223272"/>
              </a:solidFill>
            </a:ln>
          </p:spPr>
          <p:style>
            <a:lnRef idx="1">
              <a:schemeClr val="accent1"/>
            </a:lnRef>
            <a:fillRef idx="3">
              <a:schemeClr val="accent1"/>
            </a:fillRef>
            <a:effectRef idx="2">
              <a:schemeClr val="accent1"/>
            </a:effectRef>
            <a:fontRef idx="minor">
              <a:schemeClr val="lt1"/>
            </a:fontRef>
          </p:style>
          <p:txBody>
            <a:bodyPr lIns="98448" tIns="49224" rIns="98448" bIns="49224" rtlCol="0" anchor="ctr"/>
            <a:lstStyle/>
            <a:p>
              <a:pPr algn="ctr"/>
              <a:endParaRPr lang="en-US" dirty="0"/>
            </a:p>
          </p:txBody>
        </p:sp>
        <p:sp>
          <p:nvSpPr>
            <p:cNvPr id="56" name="TextBox 55"/>
            <p:cNvSpPr txBox="1"/>
            <p:nvPr/>
          </p:nvSpPr>
          <p:spPr>
            <a:xfrm>
              <a:off x="32570279" y="28837138"/>
              <a:ext cx="7508314" cy="381778"/>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a:solidFill>
                    <a:srgbClr val="FFFFFF"/>
                  </a:solidFill>
                  <a:latin typeface="Garamond"/>
                  <a:cs typeface="Garamond"/>
                </a:rPr>
                <a:t>References</a:t>
              </a:r>
              <a:endParaRPr lang="en-US" sz="3200" b="1" dirty="0">
                <a:solidFill>
                  <a:srgbClr val="FFFFFF"/>
                </a:solidFill>
                <a:latin typeface="Garamond"/>
                <a:cs typeface="Garamond"/>
              </a:endParaRPr>
            </a:p>
          </p:txBody>
        </p:sp>
      </p:grpSp>
      <p:sp>
        <p:nvSpPr>
          <p:cNvPr id="37" name="Rectangle 36"/>
          <p:cNvSpPr/>
          <p:nvPr/>
        </p:nvSpPr>
        <p:spPr>
          <a:xfrm>
            <a:off x="32550655" y="5123438"/>
            <a:ext cx="10672049" cy="8938736"/>
          </a:xfrm>
          <a:prstGeom prst="rect">
            <a:avLst/>
          </a:prstGeom>
          <a:solidFill>
            <a:schemeClr val="bg1"/>
          </a:solidFill>
          <a:ln>
            <a:solidFill>
              <a:srgbClr val="223272"/>
            </a:solidFill>
          </a:ln>
        </p:spPr>
        <p:style>
          <a:lnRef idx="1">
            <a:schemeClr val="accent1"/>
          </a:lnRef>
          <a:fillRef idx="3">
            <a:schemeClr val="accent1"/>
          </a:fillRef>
          <a:effectRef idx="2">
            <a:schemeClr val="accent1"/>
          </a:effectRef>
          <a:fontRef idx="minor">
            <a:schemeClr val="lt1"/>
          </a:fontRef>
        </p:style>
        <p:txBody>
          <a:bodyPr lIns="98448" tIns="49224" rIns="98448" bIns="49224" rtlCol="0" anchor="ctr"/>
          <a:lstStyle/>
          <a:p>
            <a:pPr marL="571500" indent="-571500">
              <a:buFont typeface="Arial" panose="020B0604020202020204" pitchFamily="34" charset="0"/>
              <a:buChar char="•"/>
            </a:pPr>
            <a:endParaRPr lang="en-US" sz="3600" dirty="0">
              <a:solidFill>
                <a:schemeClr val="tx1"/>
              </a:solidFill>
            </a:endParaRPr>
          </a:p>
          <a:p>
            <a:pPr algn="just"/>
            <a:endParaRPr lang="en-US" sz="3200" dirty="0" smtClean="0">
              <a:solidFill>
                <a:schemeClr val="tx1"/>
              </a:solidFill>
            </a:endParaRPr>
          </a:p>
          <a:p>
            <a:pPr algn="just"/>
            <a:r>
              <a:rPr lang="en-US" sz="3200" dirty="0" smtClean="0">
                <a:solidFill>
                  <a:schemeClr val="tx1"/>
                </a:solidFill>
              </a:rPr>
              <a:t>The most difficult piece of this curriculum was the practical exercise in which the student was paired with a patient with a disability.  This exercise was difficult for both the student —making contact with the patient, understanding what were the goals and needs, and for the faculty—organizing the visits, explaining the purpose and methods, and reminding the students.  </a:t>
            </a:r>
          </a:p>
          <a:p>
            <a:pPr algn="just"/>
            <a:r>
              <a:rPr lang="en-US" sz="3200" dirty="0" smtClean="0">
                <a:solidFill>
                  <a:schemeClr val="tx1"/>
                </a:solidFill>
              </a:rPr>
              <a:t>Other more practicable approaches to teach learners about the daily challenges facing persons with disabilities suggested by our own survey and implemented in other institutions include:</a:t>
            </a:r>
          </a:p>
          <a:p>
            <a:pPr marL="457200" indent="-457200" algn="just">
              <a:buFont typeface="Arial" panose="020B0604020202020204" pitchFamily="34" charset="0"/>
              <a:buChar char="•"/>
            </a:pPr>
            <a:r>
              <a:rPr lang="en-US" sz="3200" b="1" dirty="0" smtClean="0">
                <a:solidFill>
                  <a:schemeClr val="tx1"/>
                </a:solidFill>
              </a:rPr>
              <a:t>Home visits</a:t>
            </a:r>
          </a:p>
          <a:p>
            <a:pPr marL="457200" indent="-457200" algn="just">
              <a:buFont typeface="Arial" panose="020B0604020202020204" pitchFamily="34" charset="0"/>
              <a:buChar char="•"/>
            </a:pPr>
            <a:r>
              <a:rPr lang="en-US" sz="3200" b="1" dirty="0">
                <a:solidFill>
                  <a:schemeClr val="tx1"/>
                </a:solidFill>
              </a:rPr>
              <a:t>S</a:t>
            </a:r>
            <a:r>
              <a:rPr lang="en-US" sz="3200" b="1" dirty="0" smtClean="0">
                <a:solidFill>
                  <a:schemeClr val="tx1"/>
                </a:solidFill>
              </a:rPr>
              <a:t>mall </a:t>
            </a:r>
            <a:r>
              <a:rPr lang="en-US" sz="3200" b="1" dirty="0" smtClean="0">
                <a:solidFill>
                  <a:schemeClr val="tx1"/>
                </a:solidFill>
              </a:rPr>
              <a:t>groups of </a:t>
            </a:r>
            <a:r>
              <a:rPr lang="en-US" sz="3200" b="1" dirty="0" smtClean="0">
                <a:solidFill>
                  <a:schemeClr val="tx1"/>
                </a:solidFill>
              </a:rPr>
              <a:t>students who interview patients with disabilities</a:t>
            </a:r>
            <a:endParaRPr lang="en-US" sz="3200" b="1" dirty="0" smtClean="0">
              <a:solidFill>
                <a:schemeClr val="tx1"/>
              </a:solidFill>
            </a:endParaRPr>
          </a:p>
          <a:p>
            <a:pPr marL="457200" indent="-457200" algn="just">
              <a:buFont typeface="Arial" panose="020B0604020202020204" pitchFamily="34" charset="0"/>
              <a:buChar char="•"/>
            </a:pPr>
            <a:r>
              <a:rPr lang="en-US" sz="3200" b="1" dirty="0" smtClean="0">
                <a:solidFill>
                  <a:schemeClr val="tx1"/>
                </a:solidFill>
              </a:rPr>
              <a:t>Role plays with students acting the parts of patients with disabilities</a:t>
            </a:r>
            <a:endParaRPr lang="en-US" sz="3200" b="1" dirty="0">
              <a:solidFill>
                <a:schemeClr val="tx1"/>
              </a:solidFill>
            </a:endParaRPr>
          </a:p>
        </p:txBody>
      </p:sp>
      <p:sp>
        <p:nvSpPr>
          <p:cNvPr id="38" name="TextBox 37"/>
          <p:cNvSpPr txBox="1"/>
          <p:nvPr/>
        </p:nvSpPr>
        <p:spPr>
          <a:xfrm>
            <a:off x="32985116" y="5288808"/>
            <a:ext cx="9840050" cy="1022739"/>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a:solidFill>
                  <a:srgbClr val="FFFFFF"/>
                </a:solidFill>
                <a:latin typeface="Garamond" panose="02020404030301010803" pitchFamily="18" charset="0"/>
                <a:cs typeface="Times"/>
              </a:rPr>
              <a:t>Future Directions</a:t>
            </a:r>
          </a:p>
        </p:txBody>
      </p:sp>
      <p:graphicFrame>
        <p:nvGraphicFramePr>
          <p:cNvPr id="32" name="Diagram 31"/>
          <p:cNvGraphicFramePr/>
          <p:nvPr>
            <p:extLst>
              <p:ext uri="{D42A27DB-BD31-4B8C-83A1-F6EECF244321}">
                <p14:modId xmlns:p14="http://schemas.microsoft.com/office/powerpoint/2010/main" val="1154344671"/>
              </p:ext>
            </p:extLst>
          </p:nvPr>
        </p:nvGraphicFramePr>
        <p:xfrm>
          <a:off x="12258830" y="5352163"/>
          <a:ext cx="16401292" cy="120607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9" name="TextBox 58"/>
          <p:cNvSpPr txBox="1"/>
          <p:nvPr/>
        </p:nvSpPr>
        <p:spPr>
          <a:xfrm>
            <a:off x="810808" y="16123517"/>
            <a:ext cx="8464790" cy="1022739"/>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a:solidFill>
                  <a:srgbClr val="FFFFFF"/>
                </a:solidFill>
                <a:latin typeface="Garamond"/>
                <a:cs typeface="Garamond"/>
              </a:rPr>
              <a:t>Methods</a:t>
            </a:r>
          </a:p>
        </p:txBody>
      </p:sp>
      <p:sp>
        <p:nvSpPr>
          <p:cNvPr id="2" name="TextBox 1">
            <a:extLst>
              <a:ext uri="{FF2B5EF4-FFF2-40B4-BE49-F238E27FC236}">
                <a16:creationId xmlns:a16="http://schemas.microsoft.com/office/drawing/2014/main" xmlns="" id="{BD4BBBDB-360B-4690-8E90-DC862C2F0D76}"/>
              </a:ext>
            </a:extLst>
          </p:cNvPr>
          <p:cNvSpPr txBox="1"/>
          <p:nvPr/>
        </p:nvSpPr>
        <p:spPr>
          <a:xfrm>
            <a:off x="32761544" y="21083441"/>
            <a:ext cx="10373763" cy="5324535"/>
          </a:xfrm>
          <a:prstGeom prst="rect">
            <a:avLst/>
          </a:prstGeom>
          <a:noFill/>
        </p:spPr>
        <p:txBody>
          <a:bodyPr wrap="square" rtlCol="0">
            <a:spAutoFit/>
          </a:bodyPr>
          <a:lstStyle/>
          <a:p>
            <a:r>
              <a:rPr lang="en-US" sz="2400" dirty="0" smtClean="0"/>
              <a:t>Jain</a:t>
            </a:r>
            <a:r>
              <a:rPr lang="en-US" sz="2400" dirty="0"/>
              <a:t>, Sweety, “Care of Patients with Disabilities: An Important but Often Ignored   Aspect of Family Medicine Teaching”, Fam Med 2006;38(1):13-5.</a:t>
            </a:r>
          </a:p>
          <a:p>
            <a:r>
              <a:rPr lang="en-US" sz="2400" dirty="0" smtClean="0"/>
              <a:t>D’Agata, C et al. “Medical Care for Patients with Disabilities”. AFMRD and STFM Family Medicine Residency Curriculum Resource. 2017.</a:t>
            </a:r>
            <a:endParaRPr lang="en-US" sz="2400" dirty="0"/>
          </a:p>
          <a:p>
            <a:r>
              <a:rPr lang="en-US" sz="2400" dirty="0"/>
              <a:t>Veltman A., et al, Perceptions of primary healthcare services among people with physical disabilities - part 1: access issues, Medscape General Medicine. 2001;3(2)Medscape General Medicine, 2001;3(2</a:t>
            </a:r>
            <a:r>
              <a:rPr lang="en-US" sz="2400" dirty="0" smtClean="0"/>
              <a:t>).</a:t>
            </a:r>
            <a:endParaRPr lang="en-US" sz="2400" dirty="0"/>
          </a:p>
          <a:p>
            <a:r>
              <a:rPr lang="en-US" sz="2400" dirty="0"/>
              <a:t>Kripke, Clarissa, Primary Care of Adolescents with Developmental Disabilities, Primary Care: Clinics in Office Practice, 41(3</a:t>
            </a:r>
            <a:r>
              <a:rPr lang="en-US" sz="2400" dirty="0" smtClean="0"/>
              <a:t>).</a:t>
            </a:r>
            <a:r>
              <a:rPr lang="en-US" sz="2400" dirty="0"/>
              <a:t> </a:t>
            </a:r>
          </a:p>
          <a:p>
            <a:r>
              <a:rPr lang="en-US" sz="2400" dirty="0"/>
              <a:t>Symons, Andrew, et al, A curriculum on care for people with disabilities: Effects on medical student self-reported attitudes and comfort level, Disability and Health Journal (2013).</a:t>
            </a:r>
          </a:p>
          <a:p>
            <a:r>
              <a:rPr lang="en-US" sz="2400" dirty="0"/>
              <a:t> </a:t>
            </a:r>
          </a:p>
          <a:p>
            <a:endParaRPr lang="en-US" sz="2800" dirty="0"/>
          </a:p>
        </p:txBody>
      </p:sp>
      <p:sp>
        <p:nvSpPr>
          <p:cNvPr id="5" name="TextBox 4">
            <a:extLst>
              <a:ext uri="{FF2B5EF4-FFF2-40B4-BE49-F238E27FC236}">
                <a16:creationId xmlns:a16="http://schemas.microsoft.com/office/drawing/2014/main" xmlns="" id="{A543B9CF-1C2C-4DB9-BF28-C2712611D99F}"/>
              </a:ext>
            </a:extLst>
          </p:cNvPr>
          <p:cNvSpPr txBox="1"/>
          <p:nvPr/>
        </p:nvSpPr>
        <p:spPr>
          <a:xfrm>
            <a:off x="739480" y="6167159"/>
            <a:ext cx="8556074" cy="9448740"/>
          </a:xfrm>
          <a:prstGeom prst="rect">
            <a:avLst/>
          </a:prstGeom>
          <a:noFill/>
          <a:ln>
            <a:solidFill>
              <a:schemeClr val="bg1"/>
            </a:solidFill>
          </a:ln>
        </p:spPr>
        <p:txBody>
          <a:bodyPr wrap="square" rtlCol="0">
            <a:spAutoFit/>
          </a:bodyPr>
          <a:lstStyle/>
          <a:p>
            <a:pPr algn="just"/>
            <a:r>
              <a:rPr lang="en-US" sz="3200" dirty="0" smtClean="0"/>
              <a:t>Learners </a:t>
            </a:r>
            <a:r>
              <a:rPr lang="en-US" sz="3200" dirty="0"/>
              <a:t>struggle to </a:t>
            </a:r>
            <a:r>
              <a:rPr lang="en-US" sz="3200" b="1" dirty="0"/>
              <a:t>communicate</a:t>
            </a:r>
            <a:r>
              <a:rPr lang="en-US" sz="3200" dirty="0"/>
              <a:t> and </a:t>
            </a:r>
            <a:r>
              <a:rPr lang="en-US" sz="3200" b="1" dirty="0"/>
              <a:t>empathize</a:t>
            </a:r>
            <a:r>
              <a:rPr lang="en-US" sz="3200" dirty="0"/>
              <a:t> with patients with disabilities, because they</a:t>
            </a:r>
            <a:r>
              <a:rPr lang="en-US" sz="3200" dirty="0" smtClean="0"/>
              <a:t>:</a:t>
            </a:r>
          </a:p>
          <a:p>
            <a:pPr marL="571500" indent="-571500">
              <a:buFont typeface="Arial" panose="020B0604020202020204" pitchFamily="34" charset="0"/>
              <a:buChar char="•"/>
            </a:pPr>
            <a:r>
              <a:rPr lang="en-US" sz="3200" b="1" dirty="0" smtClean="0"/>
              <a:t>Lack </a:t>
            </a:r>
            <a:r>
              <a:rPr lang="en-US" sz="3200" b="1" dirty="0"/>
              <a:t>exposure to persons with </a:t>
            </a:r>
            <a:r>
              <a:rPr lang="en-US" sz="3200" b="1" dirty="0" smtClean="0"/>
              <a:t>disabilities</a:t>
            </a:r>
          </a:p>
          <a:p>
            <a:pPr marL="571500" indent="-571500">
              <a:buFont typeface="Arial" panose="020B0604020202020204" pitchFamily="34" charset="0"/>
              <a:buChar char="•"/>
            </a:pPr>
            <a:r>
              <a:rPr lang="en-US" sz="3200" b="1" dirty="0" smtClean="0"/>
              <a:t>Lack </a:t>
            </a:r>
            <a:r>
              <a:rPr lang="en-US" sz="3200" b="1" dirty="0"/>
              <a:t>knowledge about specific </a:t>
            </a:r>
            <a:r>
              <a:rPr lang="en-US" sz="3200" b="1" dirty="0" smtClean="0"/>
              <a:t>disabilities</a:t>
            </a:r>
          </a:p>
          <a:p>
            <a:pPr marL="571500" indent="-571500">
              <a:buFont typeface="Arial" panose="020B0604020202020204" pitchFamily="34" charset="0"/>
              <a:buChar char="•"/>
            </a:pPr>
            <a:r>
              <a:rPr lang="en-US" sz="3200" b="1" dirty="0" smtClean="0"/>
              <a:t>Lack </a:t>
            </a:r>
            <a:r>
              <a:rPr lang="en-US" sz="3200" b="1" dirty="0"/>
              <a:t>knowledge about disabilities in general</a:t>
            </a:r>
          </a:p>
          <a:p>
            <a:pPr algn="just"/>
            <a:r>
              <a:rPr lang="en-US" sz="3200" dirty="0"/>
              <a:t>Often learners and providers believe that disabilities are </a:t>
            </a:r>
            <a:r>
              <a:rPr lang="en-US" sz="3200" b="1" dirty="0"/>
              <a:t>outside the scope of practice for primary care,</a:t>
            </a:r>
            <a:r>
              <a:rPr lang="en-US" sz="3200" dirty="0"/>
              <a:t> making access to health care for persons with disabilities more difficult.</a:t>
            </a:r>
          </a:p>
          <a:p>
            <a:pPr algn="just"/>
            <a:r>
              <a:rPr lang="en-US" sz="3200" dirty="0"/>
              <a:t>The purpose of this curriculum is to train physicians who appreciate the challenges facing persons with disabilities, particularly as </a:t>
            </a:r>
            <a:r>
              <a:rPr lang="en-US" sz="3200" dirty="0" smtClean="0"/>
              <a:t>those patients </a:t>
            </a:r>
            <a:r>
              <a:rPr lang="en-US" sz="3200" dirty="0"/>
              <a:t>interact with the health care </a:t>
            </a:r>
            <a:r>
              <a:rPr lang="en-US" sz="3200" dirty="0" smtClean="0"/>
              <a:t>system.</a:t>
            </a:r>
          </a:p>
          <a:p>
            <a:pPr algn="just"/>
            <a:r>
              <a:rPr lang="en-US" sz="3200" dirty="0" smtClean="0"/>
              <a:t>We </a:t>
            </a:r>
            <a:r>
              <a:rPr lang="en-US" sz="3200" dirty="0"/>
              <a:t>constructed a disabilities curriculum and embedded it within our third year curriculum so that it complements what the students are learning</a:t>
            </a:r>
            <a:r>
              <a:rPr lang="en-US" sz="3200" dirty="0" smtClean="0"/>
              <a:t>.  There are five pieces of this curriculum spaced out over the year. Those five pieces are illustrated in the graph to the side.  </a:t>
            </a:r>
            <a:endParaRPr lang="en-US" sz="3200" dirty="0"/>
          </a:p>
        </p:txBody>
      </p:sp>
      <p:pic>
        <p:nvPicPr>
          <p:cNvPr id="1026" name="Picture 2" descr="Image result for musc logo"/>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497320" y="1088058"/>
            <a:ext cx="4658091" cy="336834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9857410" y="4799143"/>
            <a:ext cx="21717962" cy="261484"/>
          </a:xfrm>
          <a:prstGeom prst="rect">
            <a:avLst/>
          </a:prstGeom>
          <a:solidFill>
            <a:srgbClr val="15245C"/>
          </a:solidFill>
        </p:spPr>
        <p:txBody>
          <a:bodyPr wrap="square" rtlCol="0">
            <a:spAutoFit/>
          </a:bodyPr>
          <a:lstStyle/>
          <a:p>
            <a:endParaRPr lang="en-US" sz="800" dirty="0"/>
          </a:p>
        </p:txBody>
      </p:sp>
      <p:sp>
        <p:nvSpPr>
          <p:cNvPr id="6" name="TextBox 5">
            <a:extLst>
              <a:ext uri="{FF2B5EF4-FFF2-40B4-BE49-F238E27FC236}">
                <a16:creationId xmlns:a16="http://schemas.microsoft.com/office/drawing/2014/main" xmlns="" id="{8DF4A7C8-89CD-441C-B7B2-3BB758EAB5E4}"/>
              </a:ext>
            </a:extLst>
          </p:cNvPr>
          <p:cNvSpPr txBox="1"/>
          <p:nvPr/>
        </p:nvSpPr>
        <p:spPr>
          <a:xfrm>
            <a:off x="673535" y="17299415"/>
            <a:ext cx="8607447" cy="6494085"/>
          </a:xfrm>
          <a:prstGeom prst="rect">
            <a:avLst/>
          </a:prstGeom>
          <a:noFill/>
        </p:spPr>
        <p:txBody>
          <a:bodyPr wrap="square" rtlCol="0">
            <a:spAutoFit/>
          </a:bodyPr>
          <a:lstStyle/>
          <a:p>
            <a:pPr algn="just"/>
            <a:r>
              <a:rPr lang="en-US" sz="3200" dirty="0"/>
              <a:t>There were two 3</a:t>
            </a:r>
            <a:r>
              <a:rPr lang="en-US" sz="3200" baseline="30000" dirty="0"/>
              <a:t>rd</a:t>
            </a:r>
            <a:r>
              <a:rPr lang="en-US" sz="3200" dirty="0"/>
              <a:t> year medical student cohorts: an experimental group at AnMed Health (n=13) with the assigned disabilities curriculum and a control group at Spartanburg Regional in Spartanburg, SC (n=20) without an assigned disabilities curriculum.  Both groups were given the attitudes survey at the beginning of the academic year.  The AnMed class completed the assigned disabilities curriculum  throughout the academic year.  At the end of the academic year, both groups repeated the attitudes survey.  There are several interesting findings when the answers are compared between the two sites.  </a:t>
            </a:r>
          </a:p>
        </p:txBody>
      </p:sp>
      <p:pic>
        <p:nvPicPr>
          <p:cNvPr id="65" name="Picture 64" descr="Image result for VCOM logo"/>
          <p:cNvPicPr/>
          <p:nvPr/>
        </p:nvPicPr>
        <p:blipFill rotWithShape="1">
          <a:blip r:embed="rId10">
            <a:extLst>
              <a:ext uri="{28A0092B-C50C-407E-A947-70E740481C1C}">
                <a14:useLocalDpi xmlns:a14="http://schemas.microsoft.com/office/drawing/2010/main" val="0"/>
              </a:ext>
            </a:extLst>
          </a:blip>
          <a:srcRect b="14000"/>
          <a:stretch/>
        </p:blipFill>
        <p:spPr bwMode="auto">
          <a:xfrm>
            <a:off x="39319200" y="455074"/>
            <a:ext cx="2834505" cy="3627279"/>
          </a:xfrm>
          <a:prstGeom prst="rect">
            <a:avLst/>
          </a:prstGeom>
          <a:noFill/>
          <a:ln>
            <a:noFill/>
          </a:ln>
          <a:extLst>
            <a:ext uri="{53640926-AAD7-44D8-BBD7-CCE9431645EC}">
              <a14:shadowObscured xmlns:a14="http://schemas.microsoft.com/office/drawing/2010/main"/>
            </a:ext>
          </a:extLst>
        </p:spPr>
      </p:pic>
      <p:sp>
        <p:nvSpPr>
          <p:cNvPr id="17" name="TextBox 16"/>
          <p:cNvSpPr txBox="1"/>
          <p:nvPr/>
        </p:nvSpPr>
        <p:spPr>
          <a:xfrm>
            <a:off x="32689441" y="16010352"/>
            <a:ext cx="10445866" cy="3046988"/>
          </a:xfrm>
          <a:prstGeom prst="rect">
            <a:avLst/>
          </a:prstGeom>
          <a:noFill/>
        </p:spPr>
        <p:txBody>
          <a:bodyPr wrap="square" rtlCol="0">
            <a:spAutoFit/>
          </a:bodyPr>
          <a:lstStyle/>
          <a:p>
            <a:pPr algn="just"/>
            <a:r>
              <a:rPr lang="en-US" sz="3200" dirty="0" smtClean="0"/>
              <a:t>A disabilities curriculum is easily implemented within the 3</a:t>
            </a:r>
            <a:r>
              <a:rPr lang="en-US" sz="3200" baseline="30000" dirty="0" smtClean="0"/>
              <a:t>rd</a:t>
            </a:r>
            <a:r>
              <a:rPr lang="en-US" sz="3200" dirty="0" smtClean="0"/>
              <a:t> year of medical school.  It improves learners’ knowledge of disabilities and comfort with patients of varying disabilities,  dispelling the notion that disabilities are outside the scope of practice for primary care. As a result, access to healthcare for patients with disabilities is greatly improved and enriched.</a:t>
            </a:r>
            <a:endParaRPr lang="en-US" sz="3200" dirty="0"/>
          </a:p>
        </p:txBody>
      </p:sp>
      <p:sp>
        <p:nvSpPr>
          <p:cNvPr id="18" name="TextBox 17"/>
          <p:cNvSpPr txBox="1"/>
          <p:nvPr/>
        </p:nvSpPr>
        <p:spPr>
          <a:xfrm>
            <a:off x="27087294" y="10058064"/>
            <a:ext cx="2971800" cy="1200329"/>
          </a:xfrm>
          <a:prstGeom prst="rect">
            <a:avLst/>
          </a:prstGeom>
          <a:noFill/>
        </p:spPr>
        <p:txBody>
          <a:bodyPr wrap="square" rtlCol="0">
            <a:spAutoFit/>
          </a:bodyPr>
          <a:lstStyle/>
          <a:p>
            <a:pPr algn="ctr"/>
            <a:r>
              <a:rPr lang="en-US" sz="2400" b="1" dirty="0" smtClean="0"/>
              <a:t>Residency Curriculum Resource (RCR) lecture on disabilities</a:t>
            </a:r>
            <a:endParaRPr lang="en-US" sz="2400" b="1" dirty="0"/>
          </a:p>
        </p:txBody>
      </p:sp>
      <p:sp>
        <p:nvSpPr>
          <p:cNvPr id="66" name="TextBox 65"/>
          <p:cNvSpPr txBox="1"/>
          <p:nvPr/>
        </p:nvSpPr>
        <p:spPr>
          <a:xfrm>
            <a:off x="22349994" y="5660203"/>
            <a:ext cx="4405786" cy="1569660"/>
          </a:xfrm>
          <a:prstGeom prst="rect">
            <a:avLst/>
          </a:prstGeom>
          <a:noFill/>
        </p:spPr>
        <p:txBody>
          <a:bodyPr wrap="square" rtlCol="0">
            <a:spAutoFit/>
          </a:bodyPr>
          <a:lstStyle/>
          <a:p>
            <a:pPr algn="ctr"/>
            <a:r>
              <a:rPr lang="en-US" sz="2400" b="1" dirty="0" smtClean="0"/>
              <a:t>Family Connections, a national disabilities support group, takes physicians to homes of people with disabilities</a:t>
            </a:r>
            <a:endParaRPr lang="en-US" sz="2400" b="1" dirty="0"/>
          </a:p>
        </p:txBody>
      </p:sp>
      <p:sp>
        <p:nvSpPr>
          <p:cNvPr id="67" name="TextBox 66"/>
          <p:cNvSpPr txBox="1"/>
          <p:nvPr/>
        </p:nvSpPr>
        <p:spPr>
          <a:xfrm>
            <a:off x="25328947" y="14838686"/>
            <a:ext cx="4419284" cy="1569660"/>
          </a:xfrm>
          <a:prstGeom prst="rect">
            <a:avLst/>
          </a:prstGeom>
          <a:noFill/>
        </p:spPr>
        <p:txBody>
          <a:bodyPr wrap="square" rtlCol="0">
            <a:spAutoFit/>
          </a:bodyPr>
          <a:lstStyle/>
          <a:p>
            <a:pPr algn="ctr"/>
            <a:r>
              <a:rPr lang="en-US" sz="2400" b="1" dirty="0" smtClean="0"/>
              <a:t>Medical students partner with adolescents with disabilities to help them transition out of pediatric to adult medical care</a:t>
            </a:r>
            <a:endParaRPr lang="en-US" sz="2400" b="1" dirty="0"/>
          </a:p>
        </p:txBody>
      </p:sp>
      <p:sp>
        <p:nvSpPr>
          <p:cNvPr id="68" name="TextBox 67"/>
          <p:cNvSpPr txBox="1"/>
          <p:nvPr/>
        </p:nvSpPr>
        <p:spPr>
          <a:xfrm>
            <a:off x="9857410" y="10233344"/>
            <a:ext cx="4010990" cy="1569660"/>
          </a:xfrm>
          <a:prstGeom prst="rect">
            <a:avLst/>
          </a:prstGeom>
          <a:noFill/>
        </p:spPr>
        <p:txBody>
          <a:bodyPr wrap="square" rtlCol="0">
            <a:spAutoFit/>
          </a:bodyPr>
          <a:lstStyle/>
          <a:p>
            <a:pPr algn="ctr"/>
            <a:r>
              <a:rPr lang="en-US" sz="2400" b="1" dirty="0" smtClean="0"/>
              <a:t>Video portrays patients with varying disabilities </a:t>
            </a:r>
            <a:r>
              <a:rPr lang="en-US" sz="2400" b="1" dirty="0" smtClean="0"/>
              <a:t>who enact </a:t>
            </a:r>
            <a:r>
              <a:rPr lang="en-US" sz="2400" b="1" dirty="0" smtClean="0"/>
              <a:t>and discuss one of their typical medical encounters</a:t>
            </a:r>
            <a:endParaRPr lang="en-US" sz="2400" b="1" dirty="0"/>
          </a:p>
        </p:txBody>
      </p:sp>
      <p:sp>
        <p:nvSpPr>
          <p:cNvPr id="70" name="TextBox 69"/>
          <p:cNvSpPr txBox="1"/>
          <p:nvPr/>
        </p:nvSpPr>
        <p:spPr>
          <a:xfrm>
            <a:off x="11720469" y="15310370"/>
            <a:ext cx="3900531" cy="1200329"/>
          </a:xfrm>
          <a:prstGeom prst="rect">
            <a:avLst/>
          </a:prstGeom>
          <a:noFill/>
        </p:spPr>
        <p:txBody>
          <a:bodyPr wrap="square" rtlCol="0">
            <a:spAutoFit/>
          </a:bodyPr>
          <a:lstStyle/>
          <a:p>
            <a:pPr algn="ctr"/>
            <a:r>
              <a:rPr lang="en-US" sz="2400" b="1" dirty="0" smtClean="0"/>
              <a:t>Validated instrument that assesses learner comfort with people with disabilities</a:t>
            </a:r>
            <a:endParaRPr lang="en-US" sz="2400" b="1" dirty="0"/>
          </a:p>
        </p:txBody>
      </p:sp>
      <p:pic>
        <p:nvPicPr>
          <p:cNvPr id="9" name="Picture 2" descr="AnMed Map"/>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122990" y="25798436"/>
            <a:ext cx="8064841" cy="6935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7" name="Picture 3" descr="Anmed-Health"/>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556810" y="26898600"/>
            <a:ext cx="3194372"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29" name="Picture 5" descr="Image result for vcom logo"/>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751183" y="26029618"/>
            <a:ext cx="1161536" cy="116153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Image result for musc logo"/>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0331170" y="29143899"/>
            <a:ext cx="2339792" cy="169194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rotWithShape="1">
          <a:blip r:embed="rId15"/>
          <a:srcRect t="4126"/>
          <a:stretch/>
        </p:blipFill>
        <p:spPr>
          <a:xfrm>
            <a:off x="9854925" y="22788100"/>
            <a:ext cx="22414030" cy="9945648"/>
          </a:xfrm>
          <a:prstGeom prst="rect">
            <a:avLst/>
          </a:prstGeom>
        </p:spPr>
      </p:pic>
      <p:sp>
        <p:nvSpPr>
          <p:cNvPr id="48" name="TextBox 47"/>
          <p:cNvSpPr txBox="1"/>
          <p:nvPr/>
        </p:nvSpPr>
        <p:spPr>
          <a:xfrm>
            <a:off x="10840673" y="17765555"/>
            <a:ext cx="20650200" cy="1022739"/>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a:solidFill>
                  <a:srgbClr val="FFFFFF"/>
                </a:solidFill>
                <a:latin typeface="Garamond" panose="02020404030301010803" pitchFamily="18" charset="0"/>
                <a:cs typeface="Times"/>
              </a:rPr>
              <a:t>Results</a:t>
            </a:r>
          </a:p>
        </p:txBody>
      </p:sp>
      <p:sp>
        <p:nvSpPr>
          <p:cNvPr id="49" name="TextBox 48">
            <a:extLst>
              <a:ext uri="{FF2B5EF4-FFF2-40B4-BE49-F238E27FC236}">
                <a16:creationId xmlns:a16="http://schemas.microsoft.com/office/drawing/2014/main" xmlns="" id="{3EB09616-6AF5-4B98-BE28-CA90AFAFB431}"/>
              </a:ext>
            </a:extLst>
          </p:cNvPr>
          <p:cNvSpPr txBox="1"/>
          <p:nvPr/>
        </p:nvSpPr>
        <p:spPr>
          <a:xfrm>
            <a:off x="10840673" y="19007007"/>
            <a:ext cx="20734699" cy="2062103"/>
          </a:xfrm>
          <a:prstGeom prst="rect">
            <a:avLst/>
          </a:prstGeom>
          <a:noFill/>
        </p:spPr>
        <p:txBody>
          <a:bodyPr wrap="square" rtlCol="0">
            <a:spAutoFit/>
          </a:bodyPr>
          <a:lstStyle/>
          <a:p>
            <a:pPr marL="571500" lvl="0" indent="-571500">
              <a:buFont typeface="Arial" panose="020B0604020202020204" pitchFamily="34" charset="0"/>
              <a:buChar char="•"/>
            </a:pPr>
            <a:r>
              <a:rPr lang="en-US" sz="3200" dirty="0"/>
              <a:t>AnMed Health showed a larger improvement than Spartanburg Regional on 8 of the 12 questions that were based upon perception of people with disabilities on the </a:t>
            </a:r>
            <a:r>
              <a:rPr lang="en-US" sz="3200" i="1" dirty="0"/>
              <a:t>Medical Student Attitudes Toward Persons with Disabilities Survey.</a:t>
            </a:r>
            <a:r>
              <a:rPr lang="en-US" sz="3200" dirty="0"/>
              <a:t> </a:t>
            </a:r>
          </a:p>
          <a:p>
            <a:pPr marL="571500" lvl="0" indent="-571500">
              <a:buFont typeface="Arial" panose="020B0604020202020204" pitchFamily="34" charset="0"/>
              <a:buChar char="•"/>
            </a:pPr>
            <a:r>
              <a:rPr lang="en-US" sz="3200" dirty="0"/>
              <a:t>AnMed Health exhibited the most noteworthy improvement on questions 6, 8, 12, 16, and 17 when compared to Spartanburg Regional.</a:t>
            </a:r>
          </a:p>
        </p:txBody>
      </p:sp>
      <p:sp>
        <p:nvSpPr>
          <p:cNvPr id="50" name="TextBox 49">
            <a:extLst>
              <a:ext uri="{FF2B5EF4-FFF2-40B4-BE49-F238E27FC236}">
                <a16:creationId xmlns:a16="http://schemas.microsoft.com/office/drawing/2014/main" xmlns="" id="{1F179B63-A4AF-477C-B85E-7C5052AF83A6}"/>
              </a:ext>
            </a:extLst>
          </p:cNvPr>
          <p:cNvSpPr txBox="1"/>
          <p:nvPr/>
        </p:nvSpPr>
        <p:spPr>
          <a:xfrm>
            <a:off x="9900345" y="21284292"/>
            <a:ext cx="22073528" cy="1754326"/>
          </a:xfrm>
          <a:prstGeom prst="rect">
            <a:avLst/>
          </a:prstGeom>
          <a:noFill/>
          <a:ln>
            <a:noFill/>
          </a:ln>
        </p:spPr>
        <p:txBody>
          <a:bodyPr wrap="square" rtlCol="0">
            <a:spAutoFit/>
          </a:bodyPr>
          <a:lstStyle/>
          <a:p>
            <a:pPr algn="ctr"/>
            <a:r>
              <a:rPr lang="en-US" sz="3600" b="1" dirty="0">
                <a:solidFill>
                  <a:srgbClr val="C00000"/>
                </a:solidFill>
              </a:rPr>
              <a:t>Graph 1: Improvement of scores at AnMed Health and Spartanburg Regional on the </a:t>
            </a:r>
            <a:r>
              <a:rPr lang="en-US" sz="3600" b="1" i="1" dirty="0">
                <a:solidFill>
                  <a:srgbClr val="C00000"/>
                </a:solidFill>
              </a:rPr>
              <a:t>Medical Student Attitudes Toward Persons with Disabilities </a:t>
            </a:r>
            <a:r>
              <a:rPr lang="en-US" sz="3600" b="1" dirty="0" smtClean="0">
                <a:solidFill>
                  <a:srgbClr val="C00000"/>
                </a:solidFill>
              </a:rPr>
              <a:t>Survey</a:t>
            </a:r>
            <a:r>
              <a:rPr lang="en-US" sz="3600" b="1" dirty="0">
                <a:solidFill>
                  <a:srgbClr val="C00000"/>
                </a:solidFill>
              </a:rPr>
              <a:t> </a:t>
            </a:r>
            <a:r>
              <a:rPr lang="en-US" sz="3600" b="1" dirty="0" smtClean="0">
                <a:solidFill>
                  <a:srgbClr val="C00000"/>
                </a:solidFill>
              </a:rPr>
              <a:t> </a:t>
            </a:r>
            <a:r>
              <a:rPr lang="en-US" sz="3600" b="1" dirty="0">
                <a:solidFill>
                  <a:srgbClr val="C00000"/>
                </a:solidFill>
              </a:rPr>
              <a:t>questions 6, 8, 12, 16, and 17.</a:t>
            </a:r>
          </a:p>
          <a:p>
            <a:endParaRPr lang="en-US" sz="3600" dirty="0"/>
          </a:p>
        </p:txBody>
      </p:sp>
      <p:sp>
        <p:nvSpPr>
          <p:cNvPr id="43" name="Rectangle 42"/>
          <p:cNvSpPr/>
          <p:nvPr/>
        </p:nvSpPr>
        <p:spPr>
          <a:xfrm>
            <a:off x="519558" y="24392480"/>
            <a:ext cx="8915400" cy="8221120"/>
          </a:xfrm>
          <a:prstGeom prst="rect">
            <a:avLst/>
          </a:prstGeom>
          <a:solidFill>
            <a:schemeClr val="bg1"/>
          </a:solidFill>
          <a:ln>
            <a:solidFill>
              <a:srgbClr val="223272"/>
            </a:solidFill>
          </a:ln>
        </p:spPr>
        <p:style>
          <a:lnRef idx="1">
            <a:schemeClr val="accent1"/>
          </a:lnRef>
          <a:fillRef idx="3">
            <a:schemeClr val="accent1"/>
          </a:fillRef>
          <a:effectRef idx="2">
            <a:schemeClr val="accent1"/>
          </a:effectRef>
          <a:fontRef idx="minor">
            <a:schemeClr val="lt1"/>
          </a:fontRef>
        </p:style>
        <p:txBody>
          <a:bodyPr lIns="98448" tIns="49224" rIns="98448" bIns="49224" rtlCol="0" anchor="ctr"/>
          <a:lstStyle/>
          <a:p>
            <a:pPr>
              <a:lnSpc>
                <a:spcPct val="107000"/>
              </a:lnSpc>
              <a:spcAft>
                <a:spcPts val="800"/>
              </a:spcAft>
            </a:pP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Box 43"/>
          <p:cNvSpPr txBox="1"/>
          <p:nvPr/>
        </p:nvSpPr>
        <p:spPr>
          <a:xfrm>
            <a:off x="785122" y="24392480"/>
            <a:ext cx="8464790" cy="1022739"/>
          </a:xfrm>
          <a:prstGeom prst="rect">
            <a:avLst/>
          </a:prstGeom>
          <a:solidFill>
            <a:srgbClr val="043162"/>
          </a:solidFill>
          <a:ln>
            <a:solidFill>
              <a:srgbClr val="000051"/>
            </a:solidFill>
          </a:ln>
        </p:spPr>
        <p:txBody>
          <a:bodyPr wrap="square" lIns="98448" tIns="49224" rIns="98448" bIns="49224" rtlCol="0">
            <a:spAutoFit/>
          </a:bodyPr>
          <a:lstStyle/>
          <a:p>
            <a:pPr algn="ctr"/>
            <a:r>
              <a:rPr lang="en-US" sz="6000" b="1" dirty="0" smtClean="0">
                <a:solidFill>
                  <a:srgbClr val="FFFFFF"/>
                </a:solidFill>
                <a:latin typeface="Garamond"/>
                <a:cs typeface="Garamond"/>
              </a:rPr>
              <a:t>Questions</a:t>
            </a:r>
            <a:endParaRPr lang="en-US" sz="6000" b="1" dirty="0">
              <a:solidFill>
                <a:srgbClr val="FFFFFF"/>
              </a:solidFill>
              <a:latin typeface="Garamond"/>
              <a:cs typeface="Garamond"/>
            </a:endParaRPr>
          </a:p>
        </p:txBody>
      </p:sp>
      <p:sp>
        <p:nvSpPr>
          <p:cNvPr id="51" name="TextBox 50">
            <a:extLst>
              <a:ext uri="{FF2B5EF4-FFF2-40B4-BE49-F238E27FC236}">
                <a16:creationId xmlns:a16="http://schemas.microsoft.com/office/drawing/2014/main" xmlns="" id="{7132A3EB-5C43-445A-879E-099F660455A5}"/>
              </a:ext>
            </a:extLst>
          </p:cNvPr>
          <p:cNvSpPr txBox="1"/>
          <p:nvPr/>
        </p:nvSpPr>
        <p:spPr>
          <a:xfrm>
            <a:off x="691184" y="25573169"/>
            <a:ext cx="8589798" cy="8371523"/>
          </a:xfrm>
          <a:prstGeom prst="rect">
            <a:avLst/>
          </a:prstGeom>
          <a:noFill/>
        </p:spPr>
        <p:txBody>
          <a:bodyPr wrap="square" rtlCol="0">
            <a:spAutoFit/>
          </a:bodyPr>
          <a:lstStyle/>
          <a:p>
            <a:pPr algn="just"/>
            <a:r>
              <a:rPr lang="en-US" sz="3200" b="1" dirty="0">
                <a:solidFill>
                  <a:srgbClr val="000000"/>
                </a:solidFill>
                <a:latin typeface="Times New Roman" panose="02020603050405020304" pitchFamily="18" charset="0"/>
              </a:rPr>
              <a:t>Q6</a:t>
            </a:r>
            <a:r>
              <a:rPr lang="en-US" sz="3200" dirty="0">
                <a:solidFill>
                  <a:srgbClr val="000000"/>
                </a:solidFill>
                <a:latin typeface="Times New Roman" panose="02020603050405020304" pitchFamily="18" charset="0"/>
              </a:rPr>
              <a:t>: I would be comfortable interacting with a person with an intellectual disability who was in the community on his or her own (i.e., without staff members or caretakers). </a:t>
            </a:r>
            <a:endParaRPr lang="en-US" sz="3200" dirty="0">
              <a:latin typeface="Times New Roman" panose="02020603050405020304" pitchFamily="18" charset="0"/>
            </a:endParaRPr>
          </a:p>
          <a:p>
            <a:pPr algn="just"/>
            <a:r>
              <a:rPr lang="en-US" sz="3200" b="1" dirty="0">
                <a:solidFill>
                  <a:srgbClr val="000000"/>
                </a:solidFill>
                <a:latin typeface="Times New Roman" panose="02020603050405020304" pitchFamily="18" charset="0"/>
              </a:rPr>
              <a:t>Q8:</a:t>
            </a:r>
            <a:r>
              <a:rPr lang="en-US" sz="3200" dirty="0">
                <a:solidFill>
                  <a:srgbClr val="000000"/>
                </a:solidFill>
                <a:latin typeface="Times New Roman" panose="02020603050405020304" pitchFamily="18" charset="0"/>
              </a:rPr>
              <a:t> Most people with disabilities resent people without disabilities. </a:t>
            </a:r>
            <a:endParaRPr lang="en-US" sz="3200" dirty="0">
              <a:latin typeface="Times New Roman" panose="02020603050405020304" pitchFamily="18" charset="0"/>
            </a:endParaRPr>
          </a:p>
          <a:p>
            <a:pPr algn="just"/>
            <a:r>
              <a:rPr lang="en-US" sz="3200" b="1" dirty="0">
                <a:solidFill>
                  <a:srgbClr val="000000"/>
                </a:solidFill>
                <a:latin typeface="Times New Roman" panose="02020603050405020304" pitchFamily="18" charset="0"/>
              </a:rPr>
              <a:t>Q12</a:t>
            </a:r>
            <a:r>
              <a:rPr lang="en-US" sz="3200" dirty="0">
                <a:solidFill>
                  <a:srgbClr val="000000"/>
                </a:solidFill>
                <a:latin typeface="Times New Roman" panose="02020603050405020304" pitchFamily="18" charset="0"/>
              </a:rPr>
              <a:t>: I would be comfortable working with a person with an intellectual disability who had someone assigned to supervise </a:t>
            </a:r>
            <a:r>
              <a:rPr lang="en-US" sz="3200" dirty="0" smtClean="0">
                <a:solidFill>
                  <a:srgbClr val="000000"/>
                </a:solidFill>
                <a:latin typeface="Times New Roman" panose="02020603050405020304" pitchFamily="18" charset="0"/>
              </a:rPr>
              <a:t>and </a:t>
            </a:r>
            <a:r>
              <a:rPr lang="en-US" sz="3200" dirty="0">
                <a:solidFill>
                  <a:srgbClr val="000000"/>
                </a:solidFill>
                <a:latin typeface="Times New Roman" panose="02020603050405020304" pitchFamily="18" charset="0"/>
              </a:rPr>
              <a:t>train </a:t>
            </a:r>
            <a:r>
              <a:rPr lang="en-US" sz="3200" dirty="0" smtClean="0">
                <a:solidFill>
                  <a:srgbClr val="000000"/>
                </a:solidFill>
                <a:latin typeface="Times New Roman" panose="02020603050405020304" pitchFamily="18" charset="0"/>
              </a:rPr>
              <a:t>them</a:t>
            </a:r>
            <a:r>
              <a:rPr lang="en-US" sz="3200" dirty="0" smtClean="0">
                <a:solidFill>
                  <a:srgbClr val="000000"/>
                </a:solidFill>
                <a:latin typeface="Times New Roman" panose="02020603050405020304" pitchFamily="18" charset="0"/>
              </a:rPr>
              <a:t>. </a:t>
            </a:r>
            <a:endParaRPr lang="en-US" sz="3200" dirty="0">
              <a:solidFill>
                <a:srgbClr val="000000"/>
              </a:solidFill>
              <a:latin typeface="Times New Roman" panose="02020603050405020304" pitchFamily="18" charset="0"/>
            </a:endParaRPr>
          </a:p>
          <a:p>
            <a:pPr algn="just"/>
            <a:r>
              <a:rPr lang="en-US" sz="3200" b="1" dirty="0">
                <a:solidFill>
                  <a:srgbClr val="000000"/>
                </a:solidFill>
                <a:latin typeface="Times New Roman" panose="02020603050405020304" pitchFamily="18" charset="0"/>
              </a:rPr>
              <a:t>Q16</a:t>
            </a:r>
            <a:r>
              <a:rPr lang="en-US" sz="3200" dirty="0">
                <a:solidFill>
                  <a:srgbClr val="000000"/>
                </a:solidFill>
                <a:latin typeface="Times New Roman" panose="02020603050405020304" pitchFamily="18" charset="0"/>
              </a:rPr>
              <a:t>: If I introduced a person with disabilities to my friends, I think they would feel uneasy. </a:t>
            </a:r>
          </a:p>
          <a:p>
            <a:pPr algn="just"/>
            <a:r>
              <a:rPr lang="en-US" sz="3200" b="1" dirty="0">
                <a:latin typeface="Times New Roman" panose="02020603050405020304" pitchFamily="18" charset="0"/>
              </a:rPr>
              <a:t>Q17</a:t>
            </a:r>
            <a:r>
              <a:rPr lang="en-US" sz="3200" dirty="0">
                <a:latin typeface="Times New Roman" panose="02020603050405020304" pitchFamily="18" charset="0"/>
              </a:rPr>
              <a:t>: </a:t>
            </a:r>
            <a:r>
              <a:rPr lang="en-US" sz="3200" dirty="0">
                <a:solidFill>
                  <a:srgbClr val="000000"/>
                </a:solidFill>
                <a:latin typeface="Times New Roman" panose="02020603050405020304" pitchFamily="18" charset="0"/>
              </a:rPr>
              <a:t>People with disabilities should be cared for in any primary care office as opposed to a specialty clinic</a:t>
            </a:r>
            <a:r>
              <a:rPr lang="en-US" sz="3600" dirty="0">
                <a:solidFill>
                  <a:srgbClr val="000000"/>
                </a:solidFill>
                <a:latin typeface="Times New Roman" panose="02020603050405020304" pitchFamily="18" charset="0"/>
              </a:rPr>
              <a:t>. </a:t>
            </a:r>
          </a:p>
          <a:p>
            <a:pPr algn="just"/>
            <a:endParaRPr lang="en-US" dirty="0"/>
          </a:p>
        </p:txBody>
      </p:sp>
      <p:pic>
        <p:nvPicPr>
          <p:cNvPr id="46" name="Picture 45" descr="Image result for Spartanburg regional health logo"/>
          <p:cNvPicPr/>
          <p:nvPr/>
        </p:nvPicPr>
        <p:blipFill rotWithShape="1">
          <a:blip r:embed="rId16">
            <a:extLst>
              <a:ext uri="{28A0092B-C50C-407E-A947-70E740481C1C}">
                <a14:useLocalDpi xmlns:a14="http://schemas.microsoft.com/office/drawing/2010/main" val="0"/>
              </a:ext>
            </a:extLst>
          </a:blip>
          <a:srcRect t="32195" b="34015"/>
          <a:stretch/>
        </p:blipFill>
        <p:spPr bwMode="auto">
          <a:xfrm>
            <a:off x="2313938" y="2869829"/>
            <a:ext cx="6641355" cy="1249187"/>
          </a:xfrm>
          <a:prstGeom prst="rect">
            <a:avLst/>
          </a:prstGeom>
          <a:noFill/>
          <a:ln>
            <a:noFill/>
          </a:ln>
          <a:extLst>
            <a:ext uri="{53640926-AAD7-44D8-BBD7-CCE9431645EC}">
              <a14:shadowObscured xmlns:a14="http://schemas.microsoft.com/office/drawing/2010/main"/>
            </a:ext>
          </a:extLst>
        </p:spPr>
      </p:pic>
      <p:cxnSp>
        <p:nvCxnSpPr>
          <p:cNvPr id="12" name="Straight Arrow Connector 11"/>
          <p:cNvCxnSpPr/>
          <p:nvPr/>
        </p:nvCxnSpPr>
        <p:spPr>
          <a:xfrm>
            <a:off x="36818879" y="27051000"/>
            <a:ext cx="914400" cy="914400"/>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1720469" y="30605008"/>
            <a:ext cx="1981200" cy="461665"/>
          </a:xfrm>
          <a:prstGeom prst="rect">
            <a:avLst/>
          </a:prstGeom>
          <a:noFill/>
        </p:spPr>
        <p:txBody>
          <a:bodyPr wrap="square" rtlCol="0">
            <a:spAutoFit/>
          </a:bodyPr>
          <a:lstStyle/>
          <a:p>
            <a:r>
              <a:rPr lang="en-US" sz="2400" dirty="0" smtClean="0">
                <a:solidFill>
                  <a:schemeClr val="tx2"/>
                </a:solidFill>
              </a:rPr>
              <a:t>no change </a:t>
            </a:r>
            <a:endParaRPr lang="en-US" sz="2400" dirty="0">
              <a:solidFill>
                <a:schemeClr val="tx2"/>
              </a:solidFill>
            </a:endParaRPr>
          </a:p>
        </p:txBody>
      </p:sp>
      <p:sp>
        <p:nvSpPr>
          <p:cNvPr id="19" name="TextBox 18"/>
          <p:cNvSpPr txBox="1"/>
          <p:nvPr/>
        </p:nvSpPr>
        <p:spPr>
          <a:xfrm>
            <a:off x="24307800" y="30550398"/>
            <a:ext cx="1543051" cy="461665"/>
          </a:xfrm>
          <a:prstGeom prst="rect">
            <a:avLst/>
          </a:prstGeom>
          <a:noFill/>
        </p:spPr>
        <p:txBody>
          <a:bodyPr wrap="none" rtlCol="0">
            <a:spAutoFit/>
          </a:bodyPr>
          <a:lstStyle/>
          <a:p>
            <a:r>
              <a:rPr lang="en-US" sz="2400" dirty="0">
                <a:solidFill>
                  <a:schemeClr val="tx2"/>
                </a:solidFill>
              </a:rPr>
              <a:t>no change </a:t>
            </a:r>
          </a:p>
        </p:txBody>
      </p:sp>
      <p:cxnSp>
        <p:nvCxnSpPr>
          <p:cNvPr id="21" name="Straight Arrow Connector 20"/>
          <p:cNvCxnSpPr/>
          <p:nvPr/>
        </p:nvCxnSpPr>
        <p:spPr>
          <a:xfrm flipH="1">
            <a:off x="39547800" y="29814232"/>
            <a:ext cx="960052" cy="175638"/>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899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13122</TotalTime>
  <Words>870</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Garamond</vt:lpstr>
      <vt:lpstr>New Century Schoolbook</vt:lpstr>
      <vt:lpstr>Times</vt:lpstr>
      <vt:lpstr>Times New Roman</vt:lpstr>
      <vt:lpstr>Office Theme</vt:lpstr>
      <vt:lpstr>PowerPoint Presentation</vt:lpstr>
    </vt:vector>
  </TitlesOfParts>
  <Company>Clemson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Kelsey Derrick</dc:creator>
  <cp:lastModifiedBy>Kathy Barrington</cp:lastModifiedBy>
  <cp:revision>217</cp:revision>
  <dcterms:created xsi:type="dcterms:W3CDTF">2015-03-24T21:48:56Z</dcterms:created>
  <dcterms:modified xsi:type="dcterms:W3CDTF">2019-01-30T16:07:10Z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