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418" autoAdjust="0"/>
    <p:restoredTop sz="86191" autoAdjust="0"/>
  </p:normalViewPr>
  <p:slideViewPr>
    <p:cSldViewPr snapToGrid="0" snapToObjects="1">
      <p:cViewPr>
        <p:scale>
          <a:sx n="97" d="100"/>
          <a:sy n="97" d="100"/>
        </p:scale>
        <p:origin x="160" y="1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F8F8CF-23B4-A340-91EE-A379EFCC296D}" type="datetimeFigureOut">
              <a:rPr lang="en-US" smtClean="0"/>
              <a:t>5/1/19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4BED38-F587-824E-B76D-C33393AFDCAD}" type="slidenum">
              <a:rPr lang="en-US" smtClean="0"/>
              <a:t>‹#›</a:t>
            </a:fld>
            <a:endParaRPr lang="en-US"/>
          </a:p>
        </p:txBody>
      </p:sp>
    </p:spTree>
    <p:extLst>
      <p:ext uri="{BB962C8B-B14F-4D97-AF65-F5344CB8AC3E}">
        <p14:creationId xmlns:p14="http://schemas.microsoft.com/office/powerpoint/2010/main" val="19616513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AF3F6-CD9B-EB48-B077-2E057B9EE4B3}" type="datetimeFigureOut">
              <a:rPr lang="en-US" smtClean="0"/>
              <a:t>5/1/19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6B6B2-060F-074F-8532-90600F7A46A0}" type="slidenum">
              <a:rPr lang="en-US" smtClean="0"/>
              <a:t>‹#›</a:t>
            </a:fld>
            <a:endParaRPr lang="en-US"/>
          </a:p>
        </p:txBody>
      </p:sp>
    </p:spTree>
    <p:extLst>
      <p:ext uri="{BB962C8B-B14F-4D97-AF65-F5344CB8AC3E}">
        <p14:creationId xmlns:p14="http://schemas.microsoft.com/office/powerpoint/2010/main" val="2139517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795643" y="3092116"/>
            <a:ext cx="9137881" cy="923330"/>
          </a:xfrm>
          <a:gradFill flip="none" rotWithShape="1">
            <a:gsLst>
              <a:gs pos="1000">
                <a:schemeClr val="accent6"/>
              </a:gs>
              <a:gs pos="1000">
                <a:schemeClr val="bg1"/>
              </a:gs>
            </a:gsLst>
            <a:lin ang="0" scaled="1"/>
            <a:tileRect/>
          </a:gradFill>
          <a:effectLst/>
        </p:spPr>
        <p:txBody>
          <a:bodyPr lIns="274320" tIns="0" bIns="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0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455609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1068404"/>
            <a:ext cx="10972800" cy="8453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Text Placeholder 2"/>
          <p:cNvSpPr>
            <a:spLocks noGrp="1"/>
          </p:cNvSpPr>
          <p:nvPr>
            <p:ph idx="1"/>
          </p:nvPr>
        </p:nvSpPr>
        <p:spPr>
          <a:xfrm>
            <a:off x="609600" y="2088683"/>
            <a:ext cx="10972800" cy="41278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7955681"/>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13CAF-5F83-774F-A930-5B042D24A7F8}"/>
              </a:ext>
            </a:extLst>
          </p:cNvPr>
          <p:cNvSpPr>
            <a:spLocks noGrp="1"/>
          </p:cNvSpPr>
          <p:nvPr>
            <p:ph type="title" hasCustomPrompt="1"/>
          </p:nvPr>
        </p:nvSpPr>
        <p:spPr>
          <a:xfrm>
            <a:off x="6096000" y="1078029"/>
            <a:ext cx="5486400" cy="1414914"/>
          </a:xfrm>
          <a:ln>
            <a:noFill/>
          </a:ln>
        </p:spPr>
        <p:txBody>
          <a:bodyPr anchor="b" anchorCtr="0"/>
          <a:lstStyle>
            <a:lvl1pPr algn="l">
              <a:defRPr/>
            </a:lvl1pPr>
          </a:lstStyle>
          <a:p>
            <a:r>
              <a:rPr lang="en-US" dirty="0"/>
              <a:t/>
            </a:r>
            <a:br>
              <a:rPr lang="en-US" dirty="0"/>
            </a:br>
            <a:r>
              <a:rPr lang="en-US" dirty="0"/>
              <a:t>Click here to edit Master title style</a:t>
            </a:r>
          </a:p>
        </p:txBody>
      </p:sp>
      <p:sp>
        <p:nvSpPr>
          <p:cNvPr id="4" name="Picture Placeholder 3">
            <a:extLst>
              <a:ext uri="{FF2B5EF4-FFF2-40B4-BE49-F238E27FC236}">
                <a16:creationId xmlns:a16="http://schemas.microsoft.com/office/drawing/2014/main" xmlns="" id="{07CFB4D8-0201-784A-BCD3-3F8B8F114CA6}"/>
              </a:ext>
            </a:extLst>
          </p:cNvPr>
          <p:cNvSpPr>
            <a:spLocks noGrp="1"/>
          </p:cNvSpPr>
          <p:nvPr>
            <p:ph type="pic" sz="quarter" idx="10" hasCustomPrompt="1"/>
          </p:nvPr>
        </p:nvSpPr>
        <p:spPr>
          <a:xfrm>
            <a:off x="609600" y="1078030"/>
            <a:ext cx="5217584" cy="5005271"/>
          </a:xfrm>
        </p:spPr>
        <p:txBody>
          <a:bodyPr/>
          <a:lstStyle/>
          <a:p>
            <a:r>
              <a:rPr lang="en-US" dirty="0"/>
              <a:t>Click icon to add photo</a:t>
            </a:r>
          </a:p>
        </p:txBody>
      </p:sp>
      <p:sp>
        <p:nvSpPr>
          <p:cNvPr id="6" name="Text Placeholder 5">
            <a:extLst>
              <a:ext uri="{FF2B5EF4-FFF2-40B4-BE49-F238E27FC236}">
                <a16:creationId xmlns:a16="http://schemas.microsoft.com/office/drawing/2014/main" xmlns="" id="{64D75E5E-3848-A541-AEEB-66EED540A7FF}"/>
              </a:ext>
            </a:extLst>
          </p:cNvPr>
          <p:cNvSpPr>
            <a:spLocks noGrp="1"/>
          </p:cNvSpPr>
          <p:nvPr>
            <p:ph type="body" sz="quarter" idx="11"/>
          </p:nvPr>
        </p:nvSpPr>
        <p:spPr>
          <a:xfrm>
            <a:off x="6096000" y="2685449"/>
            <a:ext cx="5486400" cy="3397851"/>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989671565"/>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Right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6444EF1-F302-D147-B06A-519B00527A2A}"/>
              </a:ext>
            </a:extLst>
          </p:cNvPr>
          <p:cNvSpPr>
            <a:spLocks noGrp="1"/>
          </p:cNvSpPr>
          <p:nvPr>
            <p:ph type="pic" sz="quarter" idx="10" hasCustomPrompt="1"/>
          </p:nvPr>
        </p:nvSpPr>
        <p:spPr>
          <a:xfrm>
            <a:off x="6364816" y="1078030"/>
            <a:ext cx="5217584" cy="5005271"/>
          </a:xfrm>
        </p:spPr>
        <p:txBody>
          <a:bodyPr/>
          <a:lstStyle/>
          <a:p>
            <a:r>
              <a:rPr lang="en-US" dirty="0"/>
              <a:t>Click icon to add photo</a:t>
            </a:r>
          </a:p>
        </p:txBody>
      </p:sp>
      <p:sp>
        <p:nvSpPr>
          <p:cNvPr id="9" name="Text Placeholder 5">
            <a:extLst>
              <a:ext uri="{FF2B5EF4-FFF2-40B4-BE49-F238E27FC236}">
                <a16:creationId xmlns:a16="http://schemas.microsoft.com/office/drawing/2014/main" xmlns="" id="{08603B33-C2A0-794C-9A54-72D5E506D80B}"/>
              </a:ext>
            </a:extLst>
          </p:cNvPr>
          <p:cNvSpPr>
            <a:spLocks noGrp="1"/>
          </p:cNvSpPr>
          <p:nvPr>
            <p:ph type="body" sz="quarter" idx="12"/>
          </p:nvPr>
        </p:nvSpPr>
        <p:spPr>
          <a:xfrm>
            <a:off x="609600" y="2685449"/>
            <a:ext cx="5486400" cy="3397851"/>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0" name="Title 1">
            <a:extLst>
              <a:ext uri="{FF2B5EF4-FFF2-40B4-BE49-F238E27FC236}">
                <a16:creationId xmlns:a16="http://schemas.microsoft.com/office/drawing/2014/main" xmlns="" id="{07BF78AD-A83B-F943-9798-1A8055EEB913}"/>
              </a:ext>
            </a:extLst>
          </p:cNvPr>
          <p:cNvSpPr>
            <a:spLocks noGrp="1"/>
          </p:cNvSpPr>
          <p:nvPr>
            <p:ph type="title" hasCustomPrompt="1"/>
          </p:nvPr>
        </p:nvSpPr>
        <p:spPr>
          <a:xfrm>
            <a:off x="609600" y="1078029"/>
            <a:ext cx="5486400" cy="1414914"/>
          </a:xfrm>
          <a:ln>
            <a:noFill/>
          </a:ln>
        </p:spPr>
        <p:txBody>
          <a:bodyPr anchor="b" anchorCtr="0"/>
          <a:lstStyle>
            <a:lvl1pPr algn="l">
              <a:defRPr/>
            </a:lvl1pPr>
          </a:lstStyle>
          <a:p>
            <a:r>
              <a:rPr lang="en-US" dirty="0"/>
              <a:t/>
            </a:r>
            <a:br>
              <a:rPr lang="en-US" dirty="0"/>
            </a:br>
            <a:r>
              <a:rPr lang="en-US" dirty="0"/>
              <a:t>Click here to edit Master title style</a:t>
            </a:r>
          </a:p>
        </p:txBody>
      </p:sp>
    </p:spTree>
    <p:extLst>
      <p:ext uri="{BB962C8B-B14F-4D97-AF65-F5344CB8AC3E}">
        <p14:creationId xmlns:p14="http://schemas.microsoft.com/office/powerpoint/2010/main" val="3733861033"/>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9120F-C578-2C4A-B9F7-1DED2AE5DC85}"/>
              </a:ext>
            </a:extLst>
          </p:cNvPr>
          <p:cNvSpPr>
            <a:spLocks noGrp="1"/>
          </p:cNvSpPr>
          <p:nvPr>
            <p:ph type="title"/>
          </p:nvPr>
        </p:nvSpPr>
        <p:spPr/>
        <p:txBody>
          <a:bodyPr/>
          <a:lstStyle/>
          <a:p>
            <a:r>
              <a:rPr lang="en-US" smtClean="0"/>
              <a:t>Click to edit Master title style</a:t>
            </a:r>
            <a:endParaRPr lang="en-US" dirty="0"/>
          </a:p>
        </p:txBody>
      </p:sp>
      <p:sp>
        <p:nvSpPr>
          <p:cNvPr id="4" name="Picture Placeholder 3">
            <a:extLst>
              <a:ext uri="{FF2B5EF4-FFF2-40B4-BE49-F238E27FC236}">
                <a16:creationId xmlns:a16="http://schemas.microsoft.com/office/drawing/2014/main" xmlns="" id="{5C2C1448-C593-CF4B-8DBA-BA9F8135E2FC}"/>
              </a:ext>
            </a:extLst>
          </p:cNvPr>
          <p:cNvSpPr>
            <a:spLocks noGrp="1"/>
          </p:cNvSpPr>
          <p:nvPr>
            <p:ph type="pic" sz="quarter" idx="10"/>
          </p:nvPr>
        </p:nvSpPr>
        <p:spPr>
          <a:xfrm>
            <a:off x="609599" y="2300538"/>
            <a:ext cx="5345231" cy="3821129"/>
          </a:xfrm>
        </p:spPr>
        <p:txBody>
          <a:bodyPr/>
          <a:lstStyle/>
          <a:p>
            <a:r>
              <a:rPr lang="en-US" smtClean="0"/>
              <a:t>Drag picture to placeholder or click icon to add</a:t>
            </a:r>
            <a:endParaRPr lang="en-US"/>
          </a:p>
        </p:txBody>
      </p:sp>
      <p:sp>
        <p:nvSpPr>
          <p:cNvPr id="5" name="Picture Placeholder 3">
            <a:extLst>
              <a:ext uri="{FF2B5EF4-FFF2-40B4-BE49-F238E27FC236}">
                <a16:creationId xmlns:a16="http://schemas.microsoft.com/office/drawing/2014/main" xmlns="" id="{98A6E4B8-8718-CD49-B746-84311C80F4B1}"/>
              </a:ext>
            </a:extLst>
          </p:cNvPr>
          <p:cNvSpPr>
            <a:spLocks noGrp="1"/>
          </p:cNvSpPr>
          <p:nvPr>
            <p:ph type="pic" sz="quarter" idx="11"/>
          </p:nvPr>
        </p:nvSpPr>
        <p:spPr>
          <a:xfrm>
            <a:off x="6237170" y="2300538"/>
            <a:ext cx="5345231" cy="3821129"/>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3955202332"/>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5A54B1-0E81-0143-B344-0BD0ADB81E58}" type="datetimeFigureOut">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397AA-CEB8-D744-90AC-68796C24E8AD}" type="slidenum">
              <a:rPr lang="en-US" smtClean="0"/>
              <a:t>‹#›</a:t>
            </a:fld>
            <a:endParaRPr lang="en-US"/>
          </a:p>
        </p:txBody>
      </p:sp>
    </p:spTree>
    <p:extLst>
      <p:ext uri="{BB962C8B-B14F-4D97-AF65-F5344CB8AC3E}">
        <p14:creationId xmlns:p14="http://schemas.microsoft.com/office/powerpoint/2010/main" val="16542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43467" y="254000"/>
            <a:ext cx="11243733" cy="1447800"/>
          </a:xfrm>
        </p:spPr>
        <p:txBody>
          <a:bodyPr/>
          <a:lstStyle/>
          <a:p>
            <a:r>
              <a:rPr lang="en-US"/>
              <a:t>Click to edit Master title style</a:t>
            </a:r>
          </a:p>
        </p:txBody>
      </p:sp>
      <p:sp>
        <p:nvSpPr>
          <p:cNvPr id="3" name="SmartArt Placeholder 2"/>
          <p:cNvSpPr>
            <a:spLocks noGrp="1"/>
          </p:cNvSpPr>
          <p:nvPr>
            <p:ph type="dgm" idx="1"/>
          </p:nvPr>
        </p:nvSpPr>
        <p:spPr>
          <a:xfrm>
            <a:off x="393702" y="1600200"/>
            <a:ext cx="11493500" cy="4876800"/>
          </a:xfrm>
        </p:spPr>
        <p:txBody>
          <a:bodyPr/>
          <a:lstStyle/>
          <a:p>
            <a:pPr lvl="0"/>
            <a:endParaRPr lang="en-US" noProof="0"/>
          </a:p>
        </p:txBody>
      </p:sp>
      <p:sp>
        <p:nvSpPr>
          <p:cNvPr id="4" name="Rectangle 2">
            <a:extLst>
              <a:ext uri="{FF2B5EF4-FFF2-40B4-BE49-F238E27FC236}">
                <a16:creationId xmlns="" xmlns:a16="http://schemas.microsoft.com/office/drawing/2014/main" id="{11FB60B8-378C-4CF2-98D8-1C054C76D4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E6D36BB4-D6C3-4119-85A4-C00DD93EE3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5D8C379A-9E56-42DA-A9F6-7B7758236AA8}"/>
              </a:ext>
            </a:extLst>
          </p:cNvPr>
          <p:cNvSpPr>
            <a:spLocks noGrp="1" noChangeArrowheads="1"/>
          </p:cNvSpPr>
          <p:nvPr>
            <p:ph type="sldNum" sz="quarter" idx="12"/>
          </p:nvPr>
        </p:nvSpPr>
        <p:spPr>
          <a:ln/>
        </p:spPr>
        <p:txBody>
          <a:bodyPr/>
          <a:lstStyle>
            <a:lvl1pPr>
              <a:defRPr/>
            </a:lvl1pPr>
          </a:lstStyle>
          <a:p>
            <a:fld id="{3463E420-9CC2-4458-8412-4E55480C813E}" type="slidenum">
              <a:rPr lang="en-US" altLang="en-US"/>
              <a:pPr/>
              <a:t>‹#›</a:t>
            </a:fld>
            <a:endParaRPr lang="en-US" altLang="en-US"/>
          </a:p>
        </p:txBody>
      </p:sp>
    </p:spTree>
    <p:extLst>
      <p:ext uri="{BB962C8B-B14F-4D97-AF65-F5344CB8AC3E}">
        <p14:creationId xmlns:p14="http://schemas.microsoft.com/office/powerpoint/2010/main" val="120088127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40602"/>
            <a:ext cx="10972800" cy="1187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66165"/>
            <a:ext cx="10972800" cy="39562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a:extLst>
              <a:ext uri="{FF2B5EF4-FFF2-40B4-BE49-F238E27FC236}">
                <a16:creationId xmlns:a16="http://schemas.microsoft.com/office/drawing/2014/main" xmlns="" id="{293D9BAC-59E9-684D-A5B8-CF2D4F14D04D}"/>
              </a:ext>
            </a:extLst>
          </p:cNvPr>
          <p:cNvSpPr txBox="1"/>
          <p:nvPr/>
        </p:nvSpPr>
        <p:spPr>
          <a:xfrm>
            <a:off x="-29818" y="6410740"/>
            <a:ext cx="3698569" cy="276999"/>
          </a:xfrm>
          <a:prstGeom prst="rect">
            <a:avLst/>
          </a:prstGeom>
          <a:solidFill>
            <a:schemeClr val="accent6"/>
          </a:solidFill>
        </p:spPr>
        <p:txBody>
          <a:bodyPr wrap="square" lIns="365760" rtlCol="0">
            <a:spAutoFit/>
          </a:bodyPr>
          <a:lstStyle/>
          <a:p>
            <a:pPr lvl="0" algn="l"/>
            <a:r>
              <a:rPr lang="en-US" sz="1200" b="1" dirty="0">
                <a:solidFill>
                  <a:schemeClr val="bg1"/>
                </a:solidFill>
                <a:latin typeface="Helvetica" pitchFamily="2" charset="0"/>
              </a:rPr>
              <a:t>Join the conversation on Twitter: #</a:t>
            </a:r>
            <a:r>
              <a:rPr lang="en-US" sz="1200" b="1" dirty="0" smtClean="0">
                <a:solidFill>
                  <a:schemeClr val="bg1"/>
                </a:solidFill>
                <a:latin typeface="Helvetica" pitchFamily="2" charset="0"/>
              </a:rPr>
              <a:t>STFM19</a:t>
            </a:r>
            <a:endParaRPr lang="en-US" sz="1200" b="1" dirty="0">
              <a:solidFill>
                <a:schemeClr val="bg1"/>
              </a:solidFill>
              <a:latin typeface="Helvetica" pitchFamily="2" charset="0"/>
            </a:endParaRPr>
          </a:p>
        </p:txBody>
      </p:sp>
      <p:pic>
        <p:nvPicPr>
          <p:cNvPr id="9" name="Picture 8">
            <a:extLst>
              <a:ext uri="{FF2B5EF4-FFF2-40B4-BE49-F238E27FC236}">
                <a16:creationId xmlns:a16="http://schemas.microsoft.com/office/drawing/2014/main" xmlns="" id="{CB6F679A-DEA0-9A4D-8836-E8BAC9E8139B}"/>
              </a:ext>
            </a:extLst>
          </p:cNvPr>
          <p:cNvPicPr>
            <a:picLocks noChangeAspect="1"/>
          </p:cNvPicPr>
          <p:nvPr/>
        </p:nvPicPr>
        <p:blipFill>
          <a:blip r:embed="rId10"/>
          <a:stretch>
            <a:fillRect/>
          </a:stretch>
        </p:blipFill>
        <p:spPr>
          <a:xfrm>
            <a:off x="10177669" y="79143"/>
            <a:ext cx="1491063" cy="653659"/>
          </a:xfrm>
          <a:prstGeom prst="rect">
            <a:avLst/>
          </a:prstGeom>
        </p:spPr>
      </p:pic>
      <p:sp>
        <p:nvSpPr>
          <p:cNvPr id="10" name="TextBox 9">
            <a:extLst>
              <a:ext uri="{FF2B5EF4-FFF2-40B4-BE49-F238E27FC236}">
                <a16:creationId xmlns:a16="http://schemas.microsoft.com/office/drawing/2014/main" xmlns="" id="{48074C25-55F0-014B-9234-93FA875A15D8}"/>
              </a:ext>
            </a:extLst>
          </p:cNvPr>
          <p:cNvSpPr txBox="1"/>
          <p:nvPr/>
        </p:nvSpPr>
        <p:spPr>
          <a:xfrm>
            <a:off x="484764" y="182806"/>
            <a:ext cx="6997273" cy="461665"/>
          </a:xfrm>
          <a:prstGeom prst="rect">
            <a:avLst/>
          </a:prstGeom>
          <a:noFill/>
        </p:spPr>
        <p:txBody>
          <a:bodyPr wrap="square" rtlCol="0">
            <a:spAutoFit/>
          </a:bodyPr>
          <a:lstStyle/>
          <a:p>
            <a:r>
              <a:rPr lang="en-US" sz="2400" b="1" i="0" dirty="0">
                <a:solidFill>
                  <a:schemeClr val="bg1"/>
                </a:solidFill>
                <a:latin typeface="Helvetica" pitchFamily="2" charset="0"/>
              </a:rPr>
              <a:t>2019 Annual Spring Conference</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txStyles>
    <p:titleStyle>
      <a:lvl1pPr algn="ctr" defTabSz="457200" rtl="0" eaLnBrk="1" latinLnBrk="0" hangingPunct="1">
        <a:spcBef>
          <a:spcPct val="0"/>
        </a:spcBef>
        <a:buNone/>
        <a:defRPr sz="32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940603"/>
            <a:ext cx="11589027" cy="1187865"/>
          </a:xfrm>
        </p:spPr>
        <p:txBody>
          <a:bodyPr/>
          <a:lstStyle/>
          <a:p>
            <a:r>
              <a:rPr lang="en-US" dirty="0" smtClean="0"/>
              <a:t>My STFM story</a:t>
            </a:r>
            <a:endParaRPr lang="en-US" dirty="0"/>
          </a:p>
        </p:txBody>
      </p:sp>
      <p:sp>
        <p:nvSpPr>
          <p:cNvPr id="7" name="TextBox 6"/>
          <p:cNvSpPr txBox="1"/>
          <p:nvPr/>
        </p:nvSpPr>
        <p:spPr>
          <a:xfrm>
            <a:off x="748145" y="2128468"/>
            <a:ext cx="5486400" cy="3385542"/>
          </a:xfrm>
          <a:prstGeom prst="rect">
            <a:avLst/>
          </a:prstGeom>
          <a:noFill/>
        </p:spPr>
        <p:txBody>
          <a:bodyPr wrap="square" rtlCol="0">
            <a:spAutoFit/>
          </a:bodyPr>
          <a:lstStyle/>
          <a:p>
            <a:pPr marL="457200" indent="-457200">
              <a:buFont typeface="Arial" charset="0"/>
              <a:buChar char="•"/>
            </a:pPr>
            <a:r>
              <a:rPr lang="en-US" sz="2800" dirty="0"/>
              <a:t>Mentors</a:t>
            </a:r>
          </a:p>
          <a:p>
            <a:pPr marL="457200" indent="-457200">
              <a:buFont typeface="Arial" charset="0"/>
              <a:buChar char="•"/>
            </a:pPr>
            <a:r>
              <a:rPr lang="en-US" sz="2800" dirty="0"/>
              <a:t>Healer’s Art</a:t>
            </a:r>
          </a:p>
          <a:p>
            <a:pPr marL="457200" indent="-457200">
              <a:buFont typeface="Arial" charset="0"/>
              <a:buChar char="•"/>
            </a:pPr>
            <a:r>
              <a:rPr lang="en-US" sz="2800" dirty="0"/>
              <a:t>University of Washington</a:t>
            </a:r>
          </a:p>
          <a:p>
            <a:pPr marL="457200" indent="-457200">
              <a:buFont typeface="Arial" charset="0"/>
              <a:buChar char="•"/>
            </a:pPr>
            <a:r>
              <a:rPr lang="en-US" sz="2800" dirty="0"/>
              <a:t>Harborview</a:t>
            </a:r>
          </a:p>
          <a:p>
            <a:pPr marL="457200" indent="-457200">
              <a:buFont typeface="Arial" charset="0"/>
              <a:buChar char="•"/>
            </a:pPr>
            <a:r>
              <a:rPr lang="en-US" sz="2800" dirty="0"/>
              <a:t>Teaching Health Centers</a:t>
            </a:r>
          </a:p>
          <a:p>
            <a:pPr marL="457200" indent="-457200">
              <a:buFont typeface="Arial" charset="0"/>
              <a:buChar char="•"/>
            </a:pPr>
            <a:r>
              <a:rPr lang="en-US" sz="2800" dirty="0"/>
              <a:t>WWAMI Network</a:t>
            </a:r>
          </a:p>
          <a:p>
            <a:pPr marL="457200" indent="-457200">
              <a:buFont typeface="Arial" charset="0"/>
              <a:buChar char="•"/>
            </a:pPr>
            <a:r>
              <a:rPr lang="en-US" sz="2800" dirty="0"/>
              <a:t>Relationships</a:t>
            </a:r>
          </a:p>
          <a:p>
            <a:endParaRPr lang="en-US" dirty="0"/>
          </a:p>
        </p:txBody>
      </p:sp>
    </p:spTree>
    <p:extLst>
      <p:ext uri="{BB962C8B-B14F-4D97-AF65-F5344CB8AC3E}">
        <p14:creationId xmlns:p14="http://schemas.microsoft.com/office/powerpoint/2010/main" val="2537734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Cataclysmic or catalytic?</a:t>
            </a:r>
          </a:p>
        </p:txBody>
      </p:sp>
      <p:sp>
        <p:nvSpPr>
          <p:cNvPr id="3" name="Content Placeholder 2"/>
          <p:cNvSpPr>
            <a:spLocks noGrp="1"/>
          </p:cNvSpPr>
          <p:nvPr>
            <p:ph idx="1"/>
          </p:nvPr>
        </p:nvSpPr>
        <p:spPr>
          <a:xfrm>
            <a:off x="1981200" y="2128469"/>
            <a:ext cx="8229600" cy="4093915"/>
          </a:xfrm>
        </p:spPr>
        <p:txBody>
          <a:bodyPr/>
          <a:lstStyle/>
          <a:p>
            <a:pPr marL="0" indent="0">
              <a:buNone/>
            </a:pPr>
            <a:r>
              <a:rPr lang="en-US" dirty="0"/>
              <a:t>Losers</a:t>
            </a:r>
          </a:p>
          <a:p>
            <a:r>
              <a:rPr lang="en-US" dirty="0"/>
              <a:t>Health </a:t>
            </a:r>
            <a:r>
              <a:rPr lang="en-US" dirty="0" smtClean="0"/>
              <a:t>insurers</a:t>
            </a:r>
            <a:endParaRPr lang="en-US" dirty="0"/>
          </a:p>
          <a:p>
            <a:pPr lvl="1"/>
            <a:r>
              <a:rPr lang="en-US" dirty="0"/>
              <a:t>$300b industry</a:t>
            </a:r>
          </a:p>
          <a:p>
            <a:pPr lvl="1"/>
            <a:r>
              <a:rPr lang="en-US" dirty="0"/>
              <a:t>&gt;2.5 million employees</a:t>
            </a:r>
          </a:p>
          <a:p>
            <a:r>
              <a:rPr lang="en-US" dirty="0" smtClean="0"/>
              <a:t>Hospitals </a:t>
            </a:r>
            <a:endParaRPr lang="en-US" dirty="0"/>
          </a:p>
          <a:p>
            <a:r>
              <a:rPr lang="en-US" dirty="0"/>
              <a:t>Specialty </a:t>
            </a:r>
            <a:r>
              <a:rPr lang="en-US" dirty="0" smtClean="0"/>
              <a:t>care</a:t>
            </a:r>
            <a:endParaRPr lang="en-US" dirty="0"/>
          </a:p>
          <a:p>
            <a:r>
              <a:rPr lang="en-US" dirty="0"/>
              <a:t>Innovation</a:t>
            </a:r>
            <a:r>
              <a:rPr lang="en-US" dirty="0" smtClean="0"/>
              <a:t>?</a:t>
            </a:r>
            <a:endParaRPr lang="en-US" dirty="0"/>
          </a:p>
        </p:txBody>
      </p:sp>
    </p:spTree>
    <p:extLst>
      <p:ext uri="{BB962C8B-B14F-4D97-AF65-F5344CB8AC3E}">
        <p14:creationId xmlns:p14="http://schemas.microsoft.com/office/powerpoint/2010/main" val="1015378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13391"/>
            <a:ext cx="8229600" cy="4508993"/>
          </a:xfrm>
        </p:spPr>
        <p:txBody>
          <a:bodyPr/>
          <a:lstStyle/>
          <a:p>
            <a:r>
              <a:rPr lang="en-US" dirty="0" smtClean="0"/>
              <a:t>Fundamentally changes market</a:t>
            </a:r>
          </a:p>
          <a:p>
            <a:r>
              <a:rPr lang="en-US" dirty="0" smtClean="0"/>
              <a:t>How do you pay for it?</a:t>
            </a:r>
          </a:p>
          <a:p>
            <a:r>
              <a:rPr lang="en-US" dirty="0" smtClean="0"/>
              <a:t>How do you control costs?</a:t>
            </a:r>
          </a:p>
          <a:p>
            <a:r>
              <a:rPr lang="en-US" dirty="0" smtClean="0"/>
              <a:t>EHRs, accountable care, shared savings, burnout</a:t>
            </a:r>
            <a:endParaRPr lang="en-US" dirty="0"/>
          </a:p>
          <a:p>
            <a:r>
              <a:rPr lang="en-US" dirty="0"/>
              <a:t>Doesn’t fix all the problems</a:t>
            </a:r>
          </a:p>
          <a:p>
            <a:pPr lvl="1"/>
            <a:r>
              <a:rPr lang="en-US" dirty="0"/>
              <a:t>Access</a:t>
            </a:r>
          </a:p>
          <a:p>
            <a:pPr lvl="1"/>
            <a:r>
              <a:rPr lang="en-US" dirty="0"/>
              <a:t>Quality</a:t>
            </a:r>
          </a:p>
          <a:p>
            <a:pPr marL="342900" lvl="1" indent="0">
              <a:buNone/>
            </a:pPr>
            <a:endParaRPr lang="en-US" dirty="0"/>
          </a:p>
          <a:p>
            <a:pPr lvl="1"/>
            <a:endParaRPr lang="en-US" dirty="0"/>
          </a:p>
        </p:txBody>
      </p:sp>
    </p:spTree>
    <p:extLst>
      <p:ext uri="{BB962C8B-B14F-4D97-AF65-F5344CB8AC3E}">
        <p14:creationId xmlns:p14="http://schemas.microsoft.com/office/powerpoint/2010/main" val="1560096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Cataclysmic or catalytic?</a:t>
            </a:r>
          </a:p>
        </p:txBody>
      </p:sp>
      <p:sp>
        <p:nvSpPr>
          <p:cNvPr id="3" name="Content Placeholder 2"/>
          <p:cNvSpPr>
            <a:spLocks noGrp="1"/>
          </p:cNvSpPr>
          <p:nvPr>
            <p:ph idx="1"/>
          </p:nvPr>
        </p:nvSpPr>
        <p:spPr/>
        <p:txBody>
          <a:bodyPr/>
          <a:lstStyle/>
          <a:p>
            <a:pPr marL="0" indent="0">
              <a:buNone/>
            </a:pPr>
            <a:endParaRPr lang="en-US" dirty="0"/>
          </a:p>
          <a:p>
            <a:r>
              <a:rPr lang="en-US" dirty="0" smtClean="0"/>
              <a:t>Affordable, universal health care</a:t>
            </a:r>
          </a:p>
          <a:p>
            <a:r>
              <a:rPr lang="en-US" dirty="0"/>
              <a:t>Government sets prices</a:t>
            </a:r>
          </a:p>
          <a:p>
            <a:r>
              <a:rPr lang="en-US" dirty="0" smtClean="0"/>
              <a:t>Primary care based</a:t>
            </a:r>
          </a:p>
          <a:p>
            <a:r>
              <a:rPr lang="en-US" dirty="0" smtClean="0"/>
              <a:t>Goal of better health</a:t>
            </a:r>
            <a:endParaRPr lang="en-US" dirty="0"/>
          </a:p>
          <a:p>
            <a:endParaRPr lang="en-US" dirty="0"/>
          </a:p>
        </p:txBody>
      </p:sp>
    </p:spTree>
    <p:extLst>
      <p:ext uri="{BB962C8B-B14F-4D97-AF65-F5344CB8AC3E}">
        <p14:creationId xmlns:p14="http://schemas.microsoft.com/office/powerpoint/2010/main" val="1910651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C075DB-22BE-FC47-BD38-F032D971774C}"/>
              </a:ext>
            </a:extLst>
          </p:cNvPr>
          <p:cNvSpPr>
            <a:spLocks noGrp="1"/>
          </p:cNvSpPr>
          <p:nvPr>
            <p:ph type="title"/>
          </p:nvPr>
        </p:nvSpPr>
        <p:spPr>
          <a:xfrm>
            <a:off x="5353877" y="1860505"/>
            <a:ext cx="4028662" cy="3360806"/>
          </a:xfrm>
        </p:spPr>
        <p:txBody>
          <a:bodyPr/>
          <a:lstStyle/>
          <a:p>
            <a:r>
              <a:rPr lang="en-US" sz="2800" dirty="0"/>
              <a:t>You can always count on Americans to do the right thing-</a:t>
            </a:r>
            <a:br>
              <a:rPr lang="en-US" sz="2800" dirty="0"/>
            </a:br>
            <a:r>
              <a:rPr lang="en-US" sz="2800" dirty="0"/>
              <a:t>after they’ve tried everything else.</a:t>
            </a:r>
            <a:br>
              <a:rPr lang="en-US" sz="2800" dirty="0"/>
            </a:br>
            <a:r>
              <a:rPr lang="en-US" sz="2800" dirty="0"/>
              <a:t/>
            </a:r>
            <a:br>
              <a:rPr lang="en-US" sz="2800" dirty="0"/>
            </a:br>
            <a:r>
              <a:rPr lang="en-US" sz="2800" dirty="0"/>
              <a:t>- Sir Winston Churchill</a:t>
            </a:r>
            <a:r>
              <a:rPr lang="en-US" dirty="0"/>
              <a:t/>
            </a:r>
            <a:br>
              <a:rPr lang="en-US" dirty="0"/>
            </a:br>
            <a:endParaRPr lang="en-US" dirty="0"/>
          </a:p>
        </p:txBody>
      </p:sp>
      <p:pic>
        <p:nvPicPr>
          <p:cNvPr id="1026" name="Picture 2" descr="Image result for winston churchill">
            <a:extLst>
              <a:ext uri="{FF2B5EF4-FFF2-40B4-BE49-F238E27FC236}">
                <a16:creationId xmlns="" xmlns:a16="http://schemas.microsoft.com/office/drawing/2014/main" id="{8AC753BF-833C-40B0-808F-503753C05328}"/>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58" r="258"/>
          <a:stretch>
            <a:fillRect/>
          </a:stretch>
        </p:blipFill>
        <p:spPr bwMode="auto">
          <a:xfrm>
            <a:off x="755374" y="1038273"/>
            <a:ext cx="4081670" cy="5005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89559899"/>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338" y="1084233"/>
            <a:ext cx="11237845" cy="4899610"/>
          </a:xfrm>
        </p:spPr>
        <p:txBody>
          <a:bodyPr>
            <a:noAutofit/>
          </a:bodyPr>
          <a:lstStyle/>
          <a:p>
            <a:r>
              <a:rPr lang="en-US" sz="2400" dirty="0"/>
              <a:t>Clearly we have been on the side of change in American life.</a:t>
            </a:r>
          </a:p>
          <a:p>
            <a:endParaRPr lang="en-US" sz="2400" dirty="0"/>
          </a:p>
          <a:p>
            <a:r>
              <a:rPr lang="en-US" sz="2400" dirty="0"/>
              <a:t>Family medicine has succeeded because we identified with reforms that are more pervasive and powerful than ourselves.</a:t>
            </a:r>
          </a:p>
          <a:p>
            <a:endParaRPr lang="en-US" sz="2400" dirty="0"/>
          </a:p>
          <a:p>
            <a:r>
              <a:rPr lang="en-US" sz="2400" dirty="0"/>
              <a:t>My hope is that we can find leaders who are willing to rethink the priorities of medical education on the basis of medical needs of the public rather than on the basis of preserving the professional self-interest of organized medicine.</a:t>
            </a:r>
          </a:p>
          <a:p>
            <a:endParaRPr lang="en-US" sz="2400" dirty="0"/>
          </a:p>
          <a:p>
            <a:r>
              <a:rPr lang="en-US" sz="2400" dirty="0"/>
              <a:t>We need to perpetuate the reform ethos to expand our numbers, to join with other primary care physicians and specialists in working for a national health program that will give equal access to everybody, regardless of ability to pay.</a:t>
            </a:r>
          </a:p>
        </p:txBody>
      </p:sp>
    </p:spTree>
    <p:extLst>
      <p:ext uri="{BB962C8B-B14F-4D97-AF65-F5344CB8AC3E}">
        <p14:creationId xmlns:p14="http://schemas.microsoft.com/office/powerpoint/2010/main" val="1419860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C075DB-22BE-FC47-BD38-F032D971774C}"/>
              </a:ext>
            </a:extLst>
          </p:cNvPr>
          <p:cNvSpPr>
            <a:spLocks noGrp="1"/>
          </p:cNvSpPr>
          <p:nvPr>
            <p:ph type="title"/>
          </p:nvPr>
        </p:nvSpPr>
        <p:spPr>
          <a:xfrm>
            <a:off x="6069496" y="1517879"/>
            <a:ext cx="4114800" cy="4390616"/>
          </a:xfrm>
        </p:spPr>
        <p:txBody>
          <a:bodyPr/>
          <a:lstStyle/>
          <a:p>
            <a:r>
              <a:rPr lang="en-US" sz="2800" dirty="0"/>
              <a:t>G. Gayle Stephens, MD</a:t>
            </a:r>
            <a:br>
              <a:rPr lang="en-US" sz="2800" dirty="0"/>
            </a:br>
            <a:r>
              <a:rPr lang="en-US" sz="2800" dirty="0"/>
              <a:t/>
            </a:r>
            <a:br>
              <a:rPr lang="en-US" sz="2800" dirty="0"/>
            </a:br>
            <a:r>
              <a:rPr lang="en-US" sz="2800" dirty="0"/>
              <a:t>Presented before the Society of Teachers of Family Medicine 12</a:t>
            </a:r>
            <a:r>
              <a:rPr lang="en-US" sz="2800" baseline="30000" dirty="0"/>
              <a:t>th</a:t>
            </a:r>
            <a:r>
              <a:rPr lang="en-US" sz="2800" dirty="0"/>
              <a:t> Annual Spring Conference, Denver, Colorado, </a:t>
            </a:r>
            <a:br>
              <a:rPr lang="en-US" sz="2800" dirty="0"/>
            </a:br>
            <a:r>
              <a:rPr lang="en-US" sz="2800" dirty="0"/>
              <a:t>May 9, 1979</a:t>
            </a:r>
            <a:r>
              <a:rPr lang="en-US" dirty="0"/>
              <a:t/>
            </a:r>
            <a:br>
              <a:rPr lang="en-US" dirty="0"/>
            </a:br>
            <a:endParaRPr lang="en-US" dirty="0"/>
          </a:p>
        </p:txBody>
      </p:sp>
      <p:pic>
        <p:nvPicPr>
          <p:cNvPr id="5" name="Picture Placeholder 4">
            <a:extLst>
              <a:ext uri="{FF2B5EF4-FFF2-40B4-BE49-F238E27FC236}">
                <a16:creationId xmlns="" xmlns:a16="http://schemas.microsoft.com/office/drawing/2014/main" id="{6DBF394B-8DF3-48E0-BE95-D5D062EC6A52}"/>
              </a:ext>
            </a:extLst>
          </p:cNvPr>
          <p:cNvPicPr>
            <a:picLocks noGrp="1" noChangeAspect="1"/>
          </p:cNvPicPr>
          <p:nvPr>
            <p:ph type="pic" sz="quarter" idx="10"/>
          </p:nvPr>
        </p:nvPicPr>
        <p:blipFill>
          <a:blip r:embed="rId2"/>
          <a:srcRect t="5087" b="5087"/>
          <a:stretch>
            <a:fillRect/>
          </a:stretch>
        </p:blipFill>
        <p:spPr>
          <a:xfrm>
            <a:off x="940904" y="1078029"/>
            <a:ext cx="4293704" cy="5005271"/>
          </a:xfrm>
          <a:prstGeom prst="rect">
            <a:avLst/>
          </a:prstGeom>
        </p:spPr>
      </p:pic>
    </p:spTree>
    <p:extLst>
      <p:ext uri="{BB962C8B-B14F-4D97-AF65-F5344CB8AC3E}">
        <p14:creationId xmlns:p14="http://schemas.microsoft.com/office/powerpoint/2010/main" val="750835411"/>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2623628"/>
            <a:ext cx="10972800" cy="1187865"/>
          </a:xfrm>
        </p:spPr>
        <p:txBody>
          <a:bodyPr/>
          <a:lstStyle/>
          <a:p>
            <a:pPr algn="ctr"/>
            <a:r>
              <a:rPr lang="en-US" dirty="0" smtClean="0"/>
              <a:t>Thank you</a:t>
            </a:r>
            <a:endParaRPr lang="en-US" dirty="0"/>
          </a:p>
        </p:txBody>
      </p:sp>
    </p:spTree>
    <p:extLst>
      <p:ext uri="{BB962C8B-B14F-4D97-AF65-F5344CB8AC3E}">
        <p14:creationId xmlns:p14="http://schemas.microsoft.com/office/powerpoint/2010/main" val="676842905"/>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C075DB-22BE-FC47-BD38-F032D971774C}"/>
              </a:ext>
            </a:extLst>
          </p:cNvPr>
          <p:cNvSpPr>
            <a:spLocks noGrp="1"/>
          </p:cNvSpPr>
          <p:nvPr>
            <p:ph type="title"/>
          </p:nvPr>
        </p:nvSpPr>
        <p:spPr>
          <a:xfrm>
            <a:off x="4876800" y="1764156"/>
            <a:ext cx="4114800" cy="4150919"/>
          </a:xfrm>
        </p:spPr>
        <p:txBody>
          <a:bodyPr/>
          <a:lstStyle/>
          <a:p>
            <a:r>
              <a:rPr lang="en-US" sz="2800" dirty="0"/>
              <a:t>Of all the forms of inequality, injustice in health is the most shocking and the most inhuman because it often results in physical death.</a:t>
            </a:r>
            <a:br>
              <a:rPr lang="en-US" sz="2800" dirty="0"/>
            </a:br>
            <a:r>
              <a:rPr lang="en-US" sz="2800" dirty="0"/>
              <a:t/>
            </a:r>
            <a:br>
              <a:rPr lang="en-US" sz="2800" dirty="0"/>
            </a:br>
            <a:r>
              <a:rPr lang="en-US" sz="2800" dirty="0" smtClean="0"/>
              <a:t>-Martin </a:t>
            </a:r>
            <a:r>
              <a:rPr lang="en-US" sz="2800" dirty="0"/>
              <a:t>Luther King, Jr.</a:t>
            </a:r>
            <a:br>
              <a:rPr lang="en-US" sz="2800" dirty="0"/>
            </a:br>
            <a:endParaRPr lang="en-US" sz="2800" dirty="0"/>
          </a:p>
        </p:txBody>
      </p:sp>
      <p:pic>
        <p:nvPicPr>
          <p:cNvPr id="7170" name="Picture 2" descr="Image result for martin luther king jr">
            <a:extLst>
              <a:ext uri="{FF2B5EF4-FFF2-40B4-BE49-F238E27FC236}">
                <a16:creationId xmlns="" xmlns:a16="http://schemas.microsoft.com/office/drawing/2014/main" id="{38862501-5FE7-4B71-B5F6-3F8C9E09497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3475" r="23475"/>
          <a:stretch>
            <a:fillRect/>
          </a:stretch>
        </p:blipFill>
        <p:spPr bwMode="auto">
          <a:xfrm>
            <a:off x="609601" y="1078031"/>
            <a:ext cx="3850432" cy="4964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8311632"/>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for All</a:t>
            </a:r>
          </a:p>
        </p:txBody>
      </p:sp>
      <p:pic>
        <p:nvPicPr>
          <p:cNvPr id="5" name="Picture 4"/>
          <p:cNvPicPr>
            <a:picLocks noChangeAspect="1"/>
          </p:cNvPicPr>
          <p:nvPr/>
        </p:nvPicPr>
        <p:blipFill>
          <a:blip r:embed="rId2"/>
          <a:stretch>
            <a:fillRect/>
          </a:stretch>
        </p:blipFill>
        <p:spPr>
          <a:xfrm>
            <a:off x="1981201" y="0"/>
            <a:ext cx="8227993" cy="6858000"/>
          </a:xfrm>
          <a:prstGeom prst="rect">
            <a:avLst/>
          </a:prstGeom>
        </p:spPr>
      </p:pic>
    </p:spTree>
    <p:extLst>
      <p:ext uri="{BB962C8B-B14F-4D97-AF65-F5344CB8AC3E}">
        <p14:creationId xmlns:p14="http://schemas.microsoft.com/office/powerpoint/2010/main" val="2005268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8699"/>
            <a:ext cx="8229600" cy="4313684"/>
          </a:xfrm>
        </p:spPr>
        <p:txBody>
          <a:bodyPr/>
          <a:lstStyle/>
          <a:p>
            <a:r>
              <a:rPr lang="en-US" dirty="0"/>
              <a:t>Era of Incremental change in </a:t>
            </a:r>
            <a:r>
              <a:rPr lang="en-US" dirty="0" smtClean="0"/>
              <a:t>US health </a:t>
            </a:r>
            <a:r>
              <a:rPr lang="en-US" dirty="0"/>
              <a:t>policy</a:t>
            </a:r>
          </a:p>
          <a:p>
            <a:endParaRPr lang="en-US" dirty="0"/>
          </a:p>
        </p:txBody>
      </p:sp>
    </p:spTree>
    <p:extLst>
      <p:ext uri="{BB962C8B-B14F-4D97-AF65-F5344CB8AC3E}">
        <p14:creationId xmlns:p14="http://schemas.microsoft.com/office/powerpoint/2010/main" val="208539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349F4EF-7681-4387-BA94-7BF996DCF29C}"/>
              </a:ext>
            </a:extLst>
          </p:cNvPr>
          <p:cNvSpPr>
            <a:spLocks noGrp="1"/>
          </p:cNvSpPr>
          <p:nvPr>
            <p:ph type="sldNum" sz="quarter" idx="12"/>
          </p:nvPr>
        </p:nvSpPr>
        <p:spPr>
          <a:xfrm>
            <a:off x="10134600" y="6381750"/>
            <a:ext cx="533400" cy="476250"/>
          </a:xfrm>
          <a:prstGeom prst="rect">
            <a:avLst/>
          </a:prstGeom>
        </p:spPr>
        <p:txBody>
          <a:bodyPr>
            <a:normAutofit fontScale="92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endParaRPr lang="en-US" altLang="en-US" sz="1700">
              <a:solidFill>
                <a:srgbClr val="FFFFFF"/>
              </a:solidFill>
            </a:endParaRPr>
          </a:p>
          <a:p>
            <a:pPr eaLnBrk="1" hangingPunct="1">
              <a:lnSpc>
                <a:spcPct val="90000"/>
              </a:lnSpc>
            </a:pPr>
            <a:fld id="{ADA4EDE2-7EAE-4BA8-ABED-1AA6BFA30561}" type="slidenum">
              <a:rPr lang="en-US" altLang="en-US" sz="1700">
                <a:solidFill>
                  <a:srgbClr val="FFFFFF"/>
                </a:solidFill>
              </a:rPr>
              <a:pPr eaLnBrk="1" hangingPunct="1">
                <a:lnSpc>
                  <a:spcPct val="90000"/>
                </a:lnSpc>
              </a:pPr>
              <a:t>5</a:t>
            </a:fld>
            <a:endParaRPr lang="en-US" altLang="en-US" sz="1700">
              <a:solidFill>
                <a:srgbClr val="FFFFFF"/>
              </a:solidFill>
            </a:endParaRPr>
          </a:p>
        </p:txBody>
      </p:sp>
      <p:pic>
        <p:nvPicPr>
          <p:cNvPr id="76803" name="Picture 2">
            <a:extLst>
              <a:ext uri="{FF2B5EF4-FFF2-40B4-BE49-F238E27FC236}">
                <a16:creationId xmlns="" xmlns:a16="http://schemas.microsoft.com/office/drawing/2014/main" id="{34F89810-9027-47B7-B909-AB49F77F3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1439"/>
            <a:ext cx="4800600" cy="631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9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a:extLst>
              <a:ext uri="{FF2B5EF4-FFF2-40B4-BE49-F238E27FC236}">
                <a16:creationId xmlns="" xmlns:a16="http://schemas.microsoft.com/office/drawing/2014/main" id="{9CCB6E2D-ADE1-435C-8A18-C2D3554F3245}"/>
              </a:ext>
            </a:extLst>
          </p:cNvPr>
          <p:cNvGrpSpPr>
            <a:grpSpLocks noChangeAspect="1"/>
          </p:cNvGrpSpPr>
          <p:nvPr/>
        </p:nvGrpSpPr>
        <p:grpSpPr bwMode="auto">
          <a:xfrm>
            <a:off x="1676400" y="1752601"/>
            <a:ext cx="8763000" cy="4745729"/>
            <a:chOff x="1418" y="1418"/>
            <a:chExt cx="13838" cy="7864"/>
          </a:xfrm>
        </p:grpSpPr>
        <p:sp>
          <p:nvSpPr>
            <p:cNvPr id="65566" name="AutoShape 3">
              <a:extLst>
                <a:ext uri="{FF2B5EF4-FFF2-40B4-BE49-F238E27FC236}">
                  <a16:creationId xmlns="" xmlns:a16="http://schemas.microsoft.com/office/drawing/2014/main" id="{0F345764-5077-4CD3-BF86-22599A58BEDD}"/>
                </a:ext>
              </a:extLst>
            </p:cNvPr>
            <p:cNvSpPr>
              <a:spLocks noChangeAspect="1" noChangeArrowheads="1" noTextEdit="1"/>
            </p:cNvSpPr>
            <p:nvPr/>
          </p:nvSpPr>
          <p:spPr bwMode="auto">
            <a:xfrm>
              <a:off x="1418" y="1418"/>
              <a:ext cx="13838" cy="7864"/>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5567" name="Line 4">
              <a:extLst>
                <a:ext uri="{FF2B5EF4-FFF2-40B4-BE49-F238E27FC236}">
                  <a16:creationId xmlns="" xmlns:a16="http://schemas.microsoft.com/office/drawing/2014/main" id="{775BBB49-7325-44CC-B5EE-113160F41BAB}"/>
                </a:ext>
              </a:extLst>
            </p:cNvPr>
            <p:cNvSpPr>
              <a:spLocks noChangeShapeType="1"/>
            </p:cNvSpPr>
            <p:nvPr/>
          </p:nvSpPr>
          <p:spPr bwMode="auto">
            <a:xfrm flipH="1">
              <a:off x="8150" y="2319"/>
              <a:ext cx="187" cy="143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8" name="Line 5">
              <a:extLst>
                <a:ext uri="{FF2B5EF4-FFF2-40B4-BE49-F238E27FC236}">
                  <a16:creationId xmlns="" xmlns:a16="http://schemas.microsoft.com/office/drawing/2014/main" id="{F8B6DC82-E1E6-424E-BEDA-0E9D38E8DA24}"/>
                </a:ext>
              </a:extLst>
            </p:cNvPr>
            <p:cNvSpPr>
              <a:spLocks noChangeShapeType="1"/>
            </p:cNvSpPr>
            <p:nvPr/>
          </p:nvSpPr>
          <p:spPr bwMode="auto">
            <a:xfrm flipH="1">
              <a:off x="1792" y="5918"/>
              <a:ext cx="2243"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9" name="Line 6">
              <a:extLst>
                <a:ext uri="{FF2B5EF4-FFF2-40B4-BE49-F238E27FC236}">
                  <a16:creationId xmlns="" xmlns:a16="http://schemas.microsoft.com/office/drawing/2014/main" id="{3700B1E2-F1C3-4CAF-B70F-9F110A0E588F}"/>
                </a:ext>
              </a:extLst>
            </p:cNvPr>
            <p:cNvSpPr>
              <a:spLocks noChangeShapeType="1"/>
            </p:cNvSpPr>
            <p:nvPr/>
          </p:nvSpPr>
          <p:spPr bwMode="auto">
            <a:xfrm>
              <a:off x="4035" y="5918"/>
              <a:ext cx="0"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0" name="Line 7">
              <a:extLst>
                <a:ext uri="{FF2B5EF4-FFF2-40B4-BE49-F238E27FC236}">
                  <a16:creationId xmlns="" xmlns:a16="http://schemas.microsoft.com/office/drawing/2014/main" id="{C616B11A-CECF-4864-980B-38FF87802863}"/>
                </a:ext>
              </a:extLst>
            </p:cNvPr>
            <p:cNvSpPr>
              <a:spLocks noChangeShapeType="1"/>
            </p:cNvSpPr>
            <p:nvPr/>
          </p:nvSpPr>
          <p:spPr bwMode="auto">
            <a:xfrm>
              <a:off x="4035" y="5918"/>
              <a:ext cx="2433"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1" name="Line 8">
              <a:extLst>
                <a:ext uri="{FF2B5EF4-FFF2-40B4-BE49-F238E27FC236}">
                  <a16:creationId xmlns="" xmlns:a16="http://schemas.microsoft.com/office/drawing/2014/main" id="{CA13A076-B4BB-4427-96B6-E2086F2CD5A3}"/>
                </a:ext>
              </a:extLst>
            </p:cNvPr>
            <p:cNvSpPr>
              <a:spLocks noChangeShapeType="1"/>
            </p:cNvSpPr>
            <p:nvPr/>
          </p:nvSpPr>
          <p:spPr bwMode="auto">
            <a:xfrm>
              <a:off x="4035" y="5918"/>
              <a:ext cx="4676"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2" name="Line 9">
              <a:extLst>
                <a:ext uri="{FF2B5EF4-FFF2-40B4-BE49-F238E27FC236}">
                  <a16:creationId xmlns="" xmlns:a16="http://schemas.microsoft.com/office/drawing/2014/main" id="{19285DB7-5C86-449A-93D6-5872E7896783}"/>
                </a:ext>
              </a:extLst>
            </p:cNvPr>
            <p:cNvSpPr>
              <a:spLocks noChangeShapeType="1"/>
            </p:cNvSpPr>
            <p:nvPr/>
          </p:nvSpPr>
          <p:spPr bwMode="auto">
            <a:xfrm>
              <a:off x="4035" y="5918"/>
              <a:ext cx="7293"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3" name="Line 10">
              <a:extLst>
                <a:ext uri="{FF2B5EF4-FFF2-40B4-BE49-F238E27FC236}">
                  <a16:creationId xmlns="" xmlns:a16="http://schemas.microsoft.com/office/drawing/2014/main" id="{7E0F1DA8-7F50-4C81-BFFA-C2C9A5656B74}"/>
                </a:ext>
              </a:extLst>
            </p:cNvPr>
            <p:cNvSpPr>
              <a:spLocks noChangeShapeType="1"/>
            </p:cNvSpPr>
            <p:nvPr/>
          </p:nvSpPr>
          <p:spPr bwMode="auto">
            <a:xfrm>
              <a:off x="4222" y="5918"/>
              <a:ext cx="9538"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4" name="Line 11">
              <a:extLst>
                <a:ext uri="{FF2B5EF4-FFF2-40B4-BE49-F238E27FC236}">
                  <a16:creationId xmlns="" xmlns:a16="http://schemas.microsoft.com/office/drawing/2014/main" id="{3C2B6767-A7E8-4762-B93B-83226321C969}"/>
                </a:ext>
              </a:extLst>
            </p:cNvPr>
            <p:cNvSpPr>
              <a:spLocks noChangeShapeType="1"/>
            </p:cNvSpPr>
            <p:nvPr/>
          </p:nvSpPr>
          <p:spPr bwMode="auto">
            <a:xfrm flipH="1">
              <a:off x="2540" y="5918"/>
              <a:ext cx="5610"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5" name="Line 12">
              <a:extLst>
                <a:ext uri="{FF2B5EF4-FFF2-40B4-BE49-F238E27FC236}">
                  <a16:creationId xmlns="" xmlns:a16="http://schemas.microsoft.com/office/drawing/2014/main" id="{AF007971-98BB-4117-A5B4-126A2C31AD7A}"/>
                </a:ext>
              </a:extLst>
            </p:cNvPr>
            <p:cNvSpPr>
              <a:spLocks noChangeShapeType="1"/>
            </p:cNvSpPr>
            <p:nvPr/>
          </p:nvSpPr>
          <p:spPr bwMode="auto">
            <a:xfrm flipH="1">
              <a:off x="4596" y="5918"/>
              <a:ext cx="3554"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6" name="Line 13">
              <a:extLst>
                <a:ext uri="{FF2B5EF4-FFF2-40B4-BE49-F238E27FC236}">
                  <a16:creationId xmlns="" xmlns:a16="http://schemas.microsoft.com/office/drawing/2014/main" id="{57E3D6DE-A97A-40BD-8A9F-3B308512CEC0}"/>
                </a:ext>
              </a:extLst>
            </p:cNvPr>
            <p:cNvSpPr>
              <a:spLocks noChangeShapeType="1"/>
            </p:cNvSpPr>
            <p:nvPr/>
          </p:nvSpPr>
          <p:spPr bwMode="auto">
            <a:xfrm flipH="1">
              <a:off x="7215" y="5918"/>
              <a:ext cx="935"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7" name="Line 14">
              <a:extLst>
                <a:ext uri="{FF2B5EF4-FFF2-40B4-BE49-F238E27FC236}">
                  <a16:creationId xmlns="" xmlns:a16="http://schemas.microsoft.com/office/drawing/2014/main" id="{96CB2999-16FF-4D4B-9A8E-4D7CDBA18273}"/>
                </a:ext>
              </a:extLst>
            </p:cNvPr>
            <p:cNvSpPr>
              <a:spLocks noChangeShapeType="1"/>
            </p:cNvSpPr>
            <p:nvPr/>
          </p:nvSpPr>
          <p:spPr bwMode="auto">
            <a:xfrm>
              <a:off x="8150" y="5918"/>
              <a:ext cx="1309"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8" name="Line 15">
              <a:extLst>
                <a:ext uri="{FF2B5EF4-FFF2-40B4-BE49-F238E27FC236}">
                  <a16:creationId xmlns="" xmlns:a16="http://schemas.microsoft.com/office/drawing/2014/main" id="{64F77F31-B230-4468-93A7-FC4222C6BF8F}"/>
                </a:ext>
              </a:extLst>
            </p:cNvPr>
            <p:cNvSpPr>
              <a:spLocks noChangeShapeType="1"/>
            </p:cNvSpPr>
            <p:nvPr/>
          </p:nvSpPr>
          <p:spPr bwMode="auto">
            <a:xfrm>
              <a:off x="8150" y="5918"/>
              <a:ext cx="3928"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9" name="Line 16">
              <a:extLst>
                <a:ext uri="{FF2B5EF4-FFF2-40B4-BE49-F238E27FC236}">
                  <a16:creationId xmlns="" xmlns:a16="http://schemas.microsoft.com/office/drawing/2014/main" id="{214333DE-6F00-4CF6-9B20-D02B0F919642}"/>
                </a:ext>
              </a:extLst>
            </p:cNvPr>
            <p:cNvSpPr>
              <a:spLocks noChangeShapeType="1"/>
            </p:cNvSpPr>
            <p:nvPr/>
          </p:nvSpPr>
          <p:spPr bwMode="auto">
            <a:xfrm>
              <a:off x="8150" y="5918"/>
              <a:ext cx="5984"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80" name="Line 17">
              <a:extLst>
                <a:ext uri="{FF2B5EF4-FFF2-40B4-BE49-F238E27FC236}">
                  <a16:creationId xmlns="" xmlns:a16="http://schemas.microsoft.com/office/drawing/2014/main" id="{1F2EFD99-7AF6-478F-B7C1-5E65069313D1}"/>
                </a:ext>
              </a:extLst>
            </p:cNvPr>
            <p:cNvSpPr>
              <a:spLocks noChangeShapeType="1"/>
            </p:cNvSpPr>
            <p:nvPr/>
          </p:nvSpPr>
          <p:spPr bwMode="auto">
            <a:xfrm flipH="1">
              <a:off x="3287" y="5918"/>
              <a:ext cx="8978"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81" name="Line 18">
              <a:extLst>
                <a:ext uri="{FF2B5EF4-FFF2-40B4-BE49-F238E27FC236}">
                  <a16:creationId xmlns="" xmlns:a16="http://schemas.microsoft.com/office/drawing/2014/main" id="{CD9E569A-C811-46CD-BB3B-BA5E215073DA}"/>
                </a:ext>
              </a:extLst>
            </p:cNvPr>
            <p:cNvSpPr>
              <a:spLocks noChangeShapeType="1"/>
            </p:cNvSpPr>
            <p:nvPr/>
          </p:nvSpPr>
          <p:spPr bwMode="auto">
            <a:xfrm flipH="1">
              <a:off x="5159" y="5918"/>
              <a:ext cx="7106"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82" name="Line 19">
              <a:extLst>
                <a:ext uri="{FF2B5EF4-FFF2-40B4-BE49-F238E27FC236}">
                  <a16:creationId xmlns="" xmlns:a16="http://schemas.microsoft.com/office/drawing/2014/main" id="{8E85B6CC-F673-4D3F-9064-FC825C05C9E7}"/>
                </a:ext>
              </a:extLst>
            </p:cNvPr>
            <p:cNvSpPr>
              <a:spLocks noChangeShapeType="1"/>
            </p:cNvSpPr>
            <p:nvPr/>
          </p:nvSpPr>
          <p:spPr bwMode="auto">
            <a:xfrm flipH="1">
              <a:off x="7589" y="5918"/>
              <a:ext cx="4676"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83" name="Line 20">
              <a:extLst>
                <a:ext uri="{FF2B5EF4-FFF2-40B4-BE49-F238E27FC236}">
                  <a16:creationId xmlns="" xmlns:a16="http://schemas.microsoft.com/office/drawing/2014/main" id="{39E2E2C7-B7CB-47A8-90C6-576251B9957E}"/>
                </a:ext>
              </a:extLst>
            </p:cNvPr>
            <p:cNvSpPr>
              <a:spLocks noChangeShapeType="1"/>
            </p:cNvSpPr>
            <p:nvPr/>
          </p:nvSpPr>
          <p:spPr bwMode="auto">
            <a:xfrm flipH="1">
              <a:off x="10206" y="5918"/>
              <a:ext cx="2059"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84" name="Line 21">
              <a:extLst>
                <a:ext uri="{FF2B5EF4-FFF2-40B4-BE49-F238E27FC236}">
                  <a16:creationId xmlns="" xmlns:a16="http://schemas.microsoft.com/office/drawing/2014/main" id="{8547F60D-730E-4BAF-8CB5-D7AF50D17AC6}"/>
                </a:ext>
              </a:extLst>
            </p:cNvPr>
            <p:cNvSpPr>
              <a:spLocks noChangeShapeType="1"/>
            </p:cNvSpPr>
            <p:nvPr/>
          </p:nvSpPr>
          <p:spPr bwMode="auto">
            <a:xfrm>
              <a:off x="12265" y="5918"/>
              <a:ext cx="187"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85" name="Line 22">
              <a:extLst>
                <a:ext uri="{FF2B5EF4-FFF2-40B4-BE49-F238E27FC236}">
                  <a16:creationId xmlns="" xmlns:a16="http://schemas.microsoft.com/office/drawing/2014/main" id="{CDF9014F-51DA-4D0A-A808-E5575B6E7EAB}"/>
                </a:ext>
              </a:extLst>
            </p:cNvPr>
            <p:cNvSpPr>
              <a:spLocks noChangeShapeType="1"/>
            </p:cNvSpPr>
            <p:nvPr/>
          </p:nvSpPr>
          <p:spPr bwMode="auto">
            <a:xfrm>
              <a:off x="12265" y="5918"/>
              <a:ext cx="2617" cy="899"/>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86" name="Text Box 23">
              <a:extLst>
                <a:ext uri="{FF2B5EF4-FFF2-40B4-BE49-F238E27FC236}">
                  <a16:creationId xmlns="" xmlns:a16="http://schemas.microsoft.com/office/drawing/2014/main" id="{A47CD839-E3AE-4109-B261-7FACD01F9710}"/>
                </a:ext>
              </a:extLst>
            </p:cNvPr>
            <p:cNvSpPr txBox="1">
              <a:spLocks noChangeArrowheads="1"/>
            </p:cNvSpPr>
            <p:nvPr/>
          </p:nvSpPr>
          <p:spPr bwMode="auto">
            <a:xfrm>
              <a:off x="11170" y="6998"/>
              <a:ext cx="2059" cy="953"/>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CCCC"/>
                  </a:solidFill>
                  <a:latin typeface="Lucida Sans Unicode" panose="020B0602030504020204" pitchFamily="34" charset="0"/>
                  <a:cs typeface="Lucida Sans Unicode" panose="020B0602030504020204" pitchFamily="34" charset="0"/>
                </a:rPr>
                <a:t>Prescription drugs</a:t>
              </a:r>
            </a:p>
          </p:txBody>
        </p:sp>
        <p:sp>
          <p:nvSpPr>
            <p:cNvPr id="65587" name="Text Box 24">
              <a:extLst>
                <a:ext uri="{FF2B5EF4-FFF2-40B4-BE49-F238E27FC236}">
                  <a16:creationId xmlns="" xmlns:a16="http://schemas.microsoft.com/office/drawing/2014/main" id="{356FFB80-EDB8-4686-8200-85D98C1CAAF4}"/>
                </a:ext>
              </a:extLst>
            </p:cNvPr>
            <p:cNvSpPr txBox="1">
              <a:spLocks noChangeArrowheads="1"/>
            </p:cNvSpPr>
            <p:nvPr/>
          </p:nvSpPr>
          <p:spPr bwMode="auto">
            <a:xfrm>
              <a:off x="3849" y="6998"/>
              <a:ext cx="2001" cy="1593"/>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CCCC"/>
                  </a:solidFill>
                  <a:latin typeface="Lucida Sans Unicode" panose="020B0602030504020204" pitchFamily="34" charset="0"/>
                  <a:cs typeface="Times New Roman" panose="02020603050405020304" pitchFamily="18" charset="0"/>
                </a:rPr>
                <a:t>Physicians</a:t>
              </a:r>
              <a:endParaRPr lang="en-GB" altLang="en-US" sz="1800" dirty="0">
                <a:solidFill>
                  <a:schemeClr val="tx1"/>
                </a:solidFill>
                <a:cs typeface="Times New Roman" panose="02020603050405020304" pitchFamily="18" charset="0"/>
              </a:endParaRPr>
            </a:p>
          </p:txBody>
        </p:sp>
        <p:sp>
          <p:nvSpPr>
            <p:cNvPr id="65588" name="Text Box 25">
              <a:extLst>
                <a:ext uri="{FF2B5EF4-FFF2-40B4-BE49-F238E27FC236}">
                  <a16:creationId xmlns="" xmlns:a16="http://schemas.microsoft.com/office/drawing/2014/main" id="{BAB86DBB-7907-4404-A0A3-DFA8F80E0056}"/>
                </a:ext>
              </a:extLst>
            </p:cNvPr>
            <p:cNvSpPr txBox="1">
              <a:spLocks noChangeArrowheads="1"/>
            </p:cNvSpPr>
            <p:nvPr/>
          </p:nvSpPr>
          <p:spPr bwMode="auto">
            <a:xfrm>
              <a:off x="8524" y="6998"/>
              <a:ext cx="2405" cy="1251"/>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CCCC"/>
                  </a:solidFill>
                  <a:latin typeface="Lucida Sans Unicode" panose="020B0602030504020204" pitchFamily="34" charset="0"/>
                  <a:cs typeface="Times New Roman" panose="02020603050405020304" pitchFamily="18" charset="0"/>
                </a:rPr>
                <a:t>Administrative costs</a:t>
              </a:r>
              <a:endParaRPr lang="en-GB" altLang="en-US" sz="1800" dirty="0">
                <a:solidFill>
                  <a:schemeClr val="tx1"/>
                </a:solidFill>
                <a:cs typeface="Times New Roman" panose="02020603050405020304" pitchFamily="18" charset="0"/>
              </a:endParaRPr>
            </a:p>
          </p:txBody>
        </p:sp>
        <p:sp>
          <p:nvSpPr>
            <p:cNvPr id="65589" name="Text Box 26">
              <a:extLst>
                <a:ext uri="{FF2B5EF4-FFF2-40B4-BE49-F238E27FC236}">
                  <a16:creationId xmlns="" xmlns:a16="http://schemas.microsoft.com/office/drawing/2014/main" id="{1EDF8CFA-56F8-47A2-AD14-FABC6600DEB3}"/>
                </a:ext>
              </a:extLst>
            </p:cNvPr>
            <p:cNvSpPr txBox="1">
              <a:spLocks noChangeArrowheads="1"/>
            </p:cNvSpPr>
            <p:nvPr/>
          </p:nvSpPr>
          <p:spPr bwMode="auto">
            <a:xfrm>
              <a:off x="1661" y="6998"/>
              <a:ext cx="2001" cy="1251"/>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CCCC"/>
                  </a:solidFill>
                  <a:latin typeface="Lucida Sans Unicode" panose="020B0602030504020204" pitchFamily="34" charset="0"/>
                  <a:cs typeface="Lucida Sans Unicode" panose="020B0602030504020204" pitchFamily="34" charset="0"/>
                </a:rPr>
                <a:t>Dental, DME, other health costs</a:t>
              </a:r>
            </a:p>
          </p:txBody>
        </p:sp>
      </p:grpSp>
      <p:sp>
        <p:nvSpPr>
          <p:cNvPr id="65539" name="Text Box 27">
            <a:extLst>
              <a:ext uri="{FF2B5EF4-FFF2-40B4-BE49-F238E27FC236}">
                <a16:creationId xmlns="" xmlns:a16="http://schemas.microsoft.com/office/drawing/2014/main" id="{BFAA9C52-5510-42AA-ADF2-B59DE76004BF}"/>
              </a:ext>
            </a:extLst>
          </p:cNvPr>
          <p:cNvSpPr txBox="1">
            <a:spLocks noChangeArrowheads="1"/>
          </p:cNvSpPr>
          <p:nvPr/>
        </p:nvSpPr>
        <p:spPr bwMode="auto">
          <a:xfrm>
            <a:off x="4712386" y="5120053"/>
            <a:ext cx="1270000" cy="1271222"/>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CCCC"/>
                </a:solidFill>
                <a:latin typeface="Lucida Sans Unicode" panose="020B0602030504020204" pitchFamily="34" charset="0"/>
                <a:cs typeface="Times New Roman" panose="02020603050405020304" pitchFamily="18" charset="0"/>
              </a:rPr>
              <a:t>Hospitals</a:t>
            </a:r>
            <a:endParaRPr lang="en-GB" altLang="en-US" sz="1800" dirty="0">
              <a:solidFill>
                <a:schemeClr val="tx1"/>
              </a:solidFill>
              <a:cs typeface="Times New Roman" panose="02020603050405020304" pitchFamily="18" charset="0"/>
            </a:endParaRPr>
          </a:p>
        </p:txBody>
      </p:sp>
      <p:sp>
        <p:nvSpPr>
          <p:cNvPr id="65540" name="Text Box 28">
            <a:extLst>
              <a:ext uri="{FF2B5EF4-FFF2-40B4-BE49-F238E27FC236}">
                <a16:creationId xmlns="" xmlns:a16="http://schemas.microsoft.com/office/drawing/2014/main" id="{D40497B5-C00D-4200-9206-91ADCE034EE4}"/>
              </a:ext>
            </a:extLst>
          </p:cNvPr>
          <p:cNvSpPr txBox="1">
            <a:spLocks noChangeArrowheads="1"/>
          </p:cNvSpPr>
          <p:nvPr/>
        </p:nvSpPr>
        <p:spPr bwMode="auto">
          <a:xfrm>
            <a:off x="9392627" y="5157788"/>
            <a:ext cx="1000736" cy="478778"/>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CCCC"/>
                </a:solidFill>
                <a:latin typeface="Lucida Sans Unicode" panose="020B0602030504020204" pitchFamily="34" charset="0"/>
                <a:cs typeface="Times New Roman" panose="02020603050405020304" pitchFamily="18" charset="0"/>
              </a:rPr>
              <a:t>Care facilities</a:t>
            </a:r>
          </a:p>
        </p:txBody>
      </p:sp>
      <p:sp>
        <p:nvSpPr>
          <p:cNvPr id="65541" name="Text Box 29">
            <a:extLst>
              <a:ext uri="{FF2B5EF4-FFF2-40B4-BE49-F238E27FC236}">
                <a16:creationId xmlns="" xmlns:a16="http://schemas.microsoft.com/office/drawing/2014/main" id="{C3C79FFF-C040-4C3D-AF86-21233788589F}"/>
              </a:ext>
            </a:extLst>
          </p:cNvPr>
          <p:cNvSpPr txBox="1">
            <a:spLocks noChangeArrowheads="1"/>
          </p:cNvSpPr>
          <p:nvPr/>
        </p:nvSpPr>
        <p:spPr bwMode="auto">
          <a:xfrm>
            <a:off x="1889125" y="1530350"/>
            <a:ext cx="3215332" cy="457200"/>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FFCC"/>
                </a:solidFill>
                <a:latin typeface="Lucida Sans Unicode" panose="020B0602030504020204" pitchFamily="34" charset="0"/>
                <a:cs typeface="Times New Roman" panose="02020603050405020304" pitchFamily="18" charset="0"/>
              </a:rPr>
              <a:t>Government</a:t>
            </a:r>
          </a:p>
          <a:p>
            <a:pPr eaLnBrk="1" hangingPunct="1">
              <a:spcBef>
                <a:spcPct val="0"/>
              </a:spcBef>
              <a:spcAft>
                <a:spcPct val="0"/>
              </a:spcAft>
              <a:buSzTx/>
              <a:buFontTx/>
              <a:buNone/>
            </a:pPr>
            <a:r>
              <a:rPr lang="en-GB" altLang="en-US" sz="1400" dirty="0">
                <a:solidFill>
                  <a:srgbClr val="FFFFCC"/>
                </a:solidFill>
                <a:latin typeface="Lucida Sans Unicode" panose="020B0602030504020204" pitchFamily="34" charset="0"/>
                <a:cs typeface="Times New Roman" panose="02020603050405020304" pitchFamily="18" charset="0"/>
              </a:rPr>
              <a:t>Medicare, Medicaid, VA</a:t>
            </a:r>
            <a:endParaRPr lang="en-GB" altLang="en-US" sz="1800" dirty="0">
              <a:solidFill>
                <a:schemeClr val="tx1"/>
              </a:solidFill>
              <a:cs typeface="Times New Roman" panose="02020603050405020304" pitchFamily="18" charset="0"/>
            </a:endParaRPr>
          </a:p>
        </p:txBody>
      </p:sp>
      <p:sp>
        <p:nvSpPr>
          <p:cNvPr id="65542" name="Text Box 30">
            <a:extLst>
              <a:ext uri="{FF2B5EF4-FFF2-40B4-BE49-F238E27FC236}">
                <a16:creationId xmlns="" xmlns:a16="http://schemas.microsoft.com/office/drawing/2014/main" id="{EFB27C46-9D56-46CA-B393-781FA49C75A6}"/>
              </a:ext>
            </a:extLst>
          </p:cNvPr>
          <p:cNvSpPr txBox="1">
            <a:spLocks noChangeArrowheads="1"/>
          </p:cNvSpPr>
          <p:nvPr/>
        </p:nvSpPr>
        <p:spPr bwMode="auto">
          <a:xfrm>
            <a:off x="5167957" y="1538287"/>
            <a:ext cx="2531343" cy="457200"/>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FFCC"/>
                </a:solidFill>
                <a:latin typeface="Lucida Sans Unicode" panose="020B0602030504020204" pitchFamily="34" charset="0"/>
                <a:cs typeface="Times New Roman" panose="02020603050405020304" pitchFamily="18" charset="0"/>
              </a:rPr>
              <a:t>Employers</a:t>
            </a:r>
            <a:endParaRPr lang="en-GB" altLang="en-US" sz="1800" dirty="0">
              <a:solidFill>
                <a:schemeClr val="tx1"/>
              </a:solidFill>
              <a:cs typeface="Times New Roman" panose="02020603050405020304" pitchFamily="18" charset="0"/>
            </a:endParaRPr>
          </a:p>
        </p:txBody>
      </p:sp>
      <p:sp>
        <p:nvSpPr>
          <p:cNvPr id="65543" name="Text Box 31">
            <a:extLst>
              <a:ext uri="{FF2B5EF4-FFF2-40B4-BE49-F238E27FC236}">
                <a16:creationId xmlns="" xmlns:a16="http://schemas.microsoft.com/office/drawing/2014/main" id="{8AF9FF6E-53A5-490D-AF41-2AE3050E01FC}"/>
              </a:ext>
            </a:extLst>
          </p:cNvPr>
          <p:cNvSpPr txBox="1">
            <a:spLocks noChangeArrowheads="1"/>
          </p:cNvSpPr>
          <p:nvPr/>
        </p:nvSpPr>
        <p:spPr bwMode="auto">
          <a:xfrm>
            <a:off x="2355851" y="939492"/>
            <a:ext cx="6953867" cy="518576"/>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algn="ctr">
              <a:spcBef>
                <a:spcPct val="0"/>
              </a:spcBef>
              <a:spcAft>
                <a:spcPct val="0"/>
              </a:spcAft>
            </a:pPr>
            <a:r>
              <a:rPr lang="en-GB" altLang="en-US" sz="1800" dirty="0">
                <a:solidFill>
                  <a:srgbClr val="FFFFCC"/>
                </a:solidFill>
                <a:latin typeface="Lucida Sans Unicode" panose="020B0602030504020204" pitchFamily="34" charset="0"/>
                <a:cs typeface="Times New Roman" panose="02020603050405020304" pitchFamily="18" charset="0"/>
              </a:rPr>
              <a:t>‘PURCHASERS’</a:t>
            </a:r>
            <a:endParaRPr lang="en-GB" altLang="en-US" sz="1800" dirty="0">
              <a:solidFill>
                <a:schemeClr val="tx1"/>
              </a:solidFill>
              <a:cs typeface="Times New Roman" panose="02020603050405020304" pitchFamily="18" charset="0"/>
            </a:endParaRPr>
          </a:p>
        </p:txBody>
      </p:sp>
      <p:sp>
        <p:nvSpPr>
          <p:cNvPr id="65545" name="Text Box 33">
            <a:extLst>
              <a:ext uri="{FF2B5EF4-FFF2-40B4-BE49-F238E27FC236}">
                <a16:creationId xmlns="" xmlns:a16="http://schemas.microsoft.com/office/drawing/2014/main" id="{B5003429-96C7-4EFE-884D-50A352550010}"/>
              </a:ext>
            </a:extLst>
          </p:cNvPr>
          <p:cNvSpPr txBox="1">
            <a:spLocks noChangeArrowheads="1"/>
          </p:cNvSpPr>
          <p:nvPr/>
        </p:nvSpPr>
        <p:spPr bwMode="auto">
          <a:xfrm>
            <a:off x="7951971" y="1530350"/>
            <a:ext cx="2255837" cy="457200"/>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FFFFCC"/>
                </a:solidFill>
                <a:latin typeface="Lucida Sans Unicode" panose="020B0602030504020204" pitchFamily="34" charset="0"/>
                <a:cs typeface="Times New Roman" panose="02020603050405020304" pitchFamily="18" charset="0"/>
              </a:rPr>
              <a:t>Individuals and self-employed</a:t>
            </a:r>
            <a:endParaRPr lang="en-GB" altLang="en-US" sz="1800" dirty="0">
              <a:solidFill>
                <a:schemeClr val="tx1"/>
              </a:solidFill>
              <a:cs typeface="Times New Roman" panose="02020603050405020304" pitchFamily="18" charset="0"/>
            </a:endParaRPr>
          </a:p>
        </p:txBody>
      </p:sp>
      <p:sp>
        <p:nvSpPr>
          <p:cNvPr id="65546" name="Text Box 34">
            <a:extLst>
              <a:ext uri="{FF2B5EF4-FFF2-40B4-BE49-F238E27FC236}">
                <a16:creationId xmlns="" xmlns:a16="http://schemas.microsoft.com/office/drawing/2014/main" id="{BF0235B3-531F-49CC-8D68-EA9B7CF15C67}"/>
              </a:ext>
            </a:extLst>
          </p:cNvPr>
          <p:cNvSpPr txBox="1">
            <a:spLocks noChangeArrowheads="1"/>
          </p:cNvSpPr>
          <p:nvPr/>
        </p:nvSpPr>
        <p:spPr bwMode="auto">
          <a:xfrm>
            <a:off x="3098337" y="3711576"/>
            <a:ext cx="3299497" cy="593725"/>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CCFFCC"/>
                </a:solidFill>
                <a:latin typeface="Lucida Sans Unicode" panose="020B0602030504020204" pitchFamily="34" charset="0"/>
                <a:cs typeface="Times New Roman" panose="02020603050405020304" pitchFamily="18" charset="0"/>
              </a:rPr>
              <a:t>1000 Health insurers, plans</a:t>
            </a:r>
            <a:endParaRPr lang="en-GB" altLang="en-US" sz="1800" dirty="0">
              <a:solidFill>
                <a:schemeClr val="tx1"/>
              </a:solidFill>
              <a:cs typeface="Times New Roman" panose="02020603050405020304" pitchFamily="18" charset="0"/>
            </a:endParaRPr>
          </a:p>
        </p:txBody>
      </p:sp>
      <p:sp>
        <p:nvSpPr>
          <p:cNvPr id="65547" name="Text Box 35">
            <a:extLst>
              <a:ext uri="{FF2B5EF4-FFF2-40B4-BE49-F238E27FC236}">
                <a16:creationId xmlns="" xmlns:a16="http://schemas.microsoft.com/office/drawing/2014/main" id="{A4F91439-5C0F-4F34-B9FA-02D032B89181}"/>
              </a:ext>
            </a:extLst>
          </p:cNvPr>
          <p:cNvSpPr txBox="1">
            <a:spLocks noChangeArrowheads="1"/>
          </p:cNvSpPr>
          <p:nvPr/>
        </p:nvSpPr>
        <p:spPr bwMode="auto">
          <a:xfrm>
            <a:off x="2386915" y="3179764"/>
            <a:ext cx="6855511" cy="424571"/>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algn="ctr" eaLnBrk="1" hangingPunct="1">
              <a:spcBef>
                <a:spcPct val="0"/>
              </a:spcBef>
              <a:spcAft>
                <a:spcPct val="0"/>
              </a:spcAft>
              <a:buSzTx/>
              <a:buFontTx/>
              <a:buNone/>
            </a:pPr>
            <a:r>
              <a:rPr lang="en-GB" altLang="en-US" sz="1800" dirty="0">
                <a:solidFill>
                  <a:srgbClr val="CCFFCC"/>
                </a:solidFill>
                <a:latin typeface="Lucida Sans Unicode" panose="020B0602030504020204" pitchFamily="34" charset="0"/>
                <a:cs typeface="Times New Roman" panose="02020603050405020304" pitchFamily="18" charset="0"/>
              </a:rPr>
              <a:t>‘PAYERS’</a:t>
            </a:r>
            <a:endParaRPr lang="en-GB" altLang="en-US" sz="1800" dirty="0">
              <a:solidFill>
                <a:schemeClr val="tx1"/>
              </a:solidFill>
              <a:cs typeface="Times New Roman" panose="02020603050405020304" pitchFamily="18" charset="0"/>
            </a:endParaRPr>
          </a:p>
        </p:txBody>
      </p:sp>
      <p:sp>
        <p:nvSpPr>
          <p:cNvPr id="65548" name="Text Box 36">
            <a:extLst>
              <a:ext uri="{FF2B5EF4-FFF2-40B4-BE49-F238E27FC236}">
                <a16:creationId xmlns="" xmlns:a16="http://schemas.microsoft.com/office/drawing/2014/main" id="{C59609A3-6B2A-4872-9720-04C79B3C03C0}"/>
              </a:ext>
            </a:extLst>
          </p:cNvPr>
          <p:cNvSpPr txBox="1">
            <a:spLocks noChangeArrowheads="1"/>
          </p:cNvSpPr>
          <p:nvPr/>
        </p:nvSpPr>
        <p:spPr bwMode="auto">
          <a:xfrm>
            <a:off x="6706265" y="3699585"/>
            <a:ext cx="2255837" cy="593725"/>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r>
              <a:rPr lang="en-GB" altLang="en-US" sz="1400" dirty="0">
                <a:solidFill>
                  <a:srgbClr val="CCFFCC"/>
                </a:solidFill>
                <a:latin typeface="Lucida Sans Unicode" panose="020B0602030504020204" pitchFamily="34" charset="0"/>
                <a:cs typeface="Times New Roman" panose="02020603050405020304" pitchFamily="18" charset="0"/>
              </a:rPr>
              <a:t>Brokers and intermediaries</a:t>
            </a:r>
            <a:endParaRPr lang="en-GB" altLang="en-US" sz="1800" dirty="0">
              <a:solidFill>
                <a:schemeClr val="tx1"/>
              </a:solidFill>
              <a:cs typeface="Times New Roman" panose="02020603050405020304" pitchFamily="18" charset="0"/>
            </a:endParaRPr>
          </a:p>
        </p:txBody>
      </p:sp>
      <p:sp>
        <p:nvSpPr>
          <p:cNvPr id="65549" name="Line 37">
            <a:extLst>
              <a:ext uri="{FF2B5EF4-FFF2-40B4-BE49-F238E27FC236}">
                <a16:creationId xmlns="" xmlns:a16="http://schemas.microsoft.com/office/drawing/2014/main" id="{94993A52-1045-4671-B333-BB06E1006040}"/>
              </a:ext>
            </a:extLst>
          </p:cNvPr>
          <p:cNvSpPr>
            <a:spLocks noChangeShapeType="1"/>
          </p:cNvSpPr>
          <p:nvPr/>
        </p:nvSpPr>
        <p:spPr bwMode="auto">
          <a:xfrm>
            <a:off x="2355851" y="2170113"/>
            <a:ext cx="117475"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0" name="Line 38">
            <a:extLst>
              <a:ext uri="{FF2B5EF4-FFF2-40B4-BE49-F238E27FC236}">
                <a16:creationId xmlns="" xmlns:a16="http://schemas.microsoft.com/office/drawing/2014/main" id="{0010835B-AA6E-491A-8BDD-043ED10B86CA}"/>
              </a:ext>
            </a:extLst>
          </p:cNvPr>
          <p:cNvSpPr>
            <a:spLocks noChangeShapeType="1"/>
          </p:cNvSpPr>
          <p:nvPr/>
        </p:nvSpPr>
        <p:spPr bwMode="auto">
          <a:xfrm>
            <a:off x="2355851" y="2170113"/>
            <a:ext cx="2492375"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1" name="Line 39">
            <a:extLst>
              <a:ext uri="{FF2B5EF4-FFF2-40B4-BE49-F238E27FC236}">
                <a16:creationId xmlns="" xmlns:a16="http://schemas.microsoft.com/office/drawing/2014/main" id="{26086DD6-B987-4775-B36E-A108D5F45439}"/>
              </a:ext>
            </a:extLst>
          </p:cNvPr>
          <p:cNvSpPr>
            <a:spLocks noChangeShapeType="1"/>
          </p:cNvSpPr>
          <p:nvPr/>
        </p:nvSpPr>
        <p:spPr bwMode="auto">
          <a:xfrm>
            <a:off x="2355851" y="2170113"/>
            <a:ext cx="5224463"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2" name="Line 40">
            <a:extLst>
              <a:ext uri="{FF2B5EF4-FFF2-40B4-BE49-F238E27FC236}">
                <a16:creationId xmlns="" xmlns:a16="http://schemas.microsoft.com/office/drawing/2014/main" id="{917F1550-06FF-4249-822C-56A4BF43EB10}"/>
              </a:ext>
            </a:extLst>
          </p:cNvPr>
          <p:cNvSpPr>
            <a:spLocks noChangeShapeType="1"/>
          </p:cNvSpPr>
          <p:nvPr/>
        </p:nvSpPr>
        <p:spPr bwMode="auto">
          <a:xfrm flipH="1">
            <a:off x="2711450" y="2170113"/>
            <a:ext cx="1068388"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3" name="Line 41">
            <a:extLst>
              <a:ext uri="{FF2B5EF4-FFF2-40B4-BE49-F238E27FC236}">
                <a16:creationId xmlns="" xmlns:a16="http://schemas.microsoft.com/office/drawing/2014/main" id="{DA8EEDCF-3AA6-4484-8E91-3D4F3B11C0E9}"/>
              </a:ext>
            </a:extLst>
          </p:cNvPr>
          <p:cNvSpPr>
            <a:spLocks noChangeShapeType="1"/>
          </p:cNvSpPr>
          <p:nvPr/>
        </p:nvSpPr>
        <p:spPr bwMode="auto">
          <a:xfrm>
            <a:off x="4017963" y="2170113"/>
            <a:ext cx="1306512"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4" name="Line 42">
            <a:extLst>
              <a:ext uri="{FF2B5EF4-FFF2-40B4-BE49-F238E27FC236}">
                <a16:creationId xmlns="" xmlns:a16="http://schemas.microsoft.com/office/drawing/2014/main" id="{30ED8A83-3B19-45E2-841F-A112C8D2CF7C}"/>
              </a:ext>
            </a:extLst>
          </p:cNvPr>
          <p:cNvSpPr>
            <a:spLocks noChangeShapeType="1"/>
          </p:cNvSpPr>
          <p:nvPr/>
        </p:nvSpPr>
        <p:spPr bwMode="auto">
          <a:xfrm>
            <a:off x="3898901" y="2170113"/>
            <a:ext cx="4037013"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5" name="Line 43">
            <a:extLst>
              <a:ext uri="{FF2B5EF4-FFF2-40B4-BE49-F238E27FC236}">
                <a16:creationId xmlns="" xmlns:a16="http://schemas.microsoft.com/office/drawing/2014/main" id="{EA88B832-2DDB-46FF-9EE5-959DA22CD4C1}"/>
              </a:ext>
            </a:extLst>
          </p:cNvPr>
          <p:cNvSpPr>
            <a:spLocks noChangeShapeType="1"/>
          </p:cNvSpPr>
          <p:nvPr/>
        </p:nvSpPr>
        <p:spPr bwMode="auto">
          <a:xfrm flipH="1">
            <a:off x="3067050" y="2082800"/>
            <a:ext cx="2851150"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6" name="Line 44">
            <a:extLst>
              <a:ext uri="{FF2B5EF4-FFF2-40B4-BE49-F238E27FC236}">
                <a16:creationId xmlns="" xmlns:a16="http://schemas.microsoft.com/office/drawing/2014/main" id="{4A9C587E-65E8-4970-BE82-09F7D746EE7B}"/>
              </a:ext>
            </a:extLst>
          </p:cNvPr>
          <p:cNvSpPr>
            <a:spLocks noChangeShapeType="1"/>
          </p:cNvSpPr>
          <p:nvPr/>
        </p:nvSpPr>
        <p:spPr bwMode="auto">
          <a:xfrm>
            <a:off x="6035675" y="2082800"/>
            <a:ext cx="2374900"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7" name="Line 45">
            <a:extLst>
              <a:ext uri="{FF2B5EF4-FFF2-40B4-BE49-F238E27FC236}">
                <a16:creationId xmlns="" xmlns:a16="http://schemas.microsoft.com/office/drawing/2014/main" id="{81549748-1661-41EA-BA6E-40B94B36B6ED}"/>
              </a:ext>
            </a:extLst>
          </p:cNvPr>
          <p:cNvSpPr>
            <a:spLocks noChangeShapeType="1"/>
          </p:cNvSpPr>
          <p:nvPr/>
        </p:nvSpPr>
        <p:spPr bwMode="auto">
          <a:xfrm flipH="1">
            <a:off x="6154739" y="2170113"/>
            <a:ext cx="1425575"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8" name="Line 46">
            <a:extLst>
              <a:ext uri="{FF2B5EF4-FFF2-40B4-BE49-F238E27FC236}">
                <a16:creationId xmlns="" xmlns:a16="http://schemas.microsoft.com/office/drawing/2014/main" id="{6648E322-9FD1-4979-8081-D98D0D0A1EFB}"/>
              </a:ext>
            </a:extLst>
          </p:cNvPr>
          <p:cNvSpPr>
            <a:spLocks noChangeShapeType="1"/>
          </p:cNvSpPr>
          <p:nvPr/>
        </p:nvSpPr>
        <p:spPr bwMode="auto">
          <a:xfrm flipH="1">
            <a:off x="3660775" y="2170113"/>
            <a:ext cx="3919538"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9" name="Line 47">
            <a:extLst>
              <a:ext uri="{FF2B5EF4-FFF2-40B4-BE49-F238E27FC236}">
                <a16:creationId xmlns="" xmlns:a16="http://schemas.microsoft.com/office/drawing/2014/main" id="{41B72AB8-05C9-4E49-8AB3-8AE20896BFE1}"/>
              </a:ext>
            </a:extLst>
          </p:cNvPr>
          <p:cNvSpPr>
            <a:spLocks noChangeShapeType="1"/>
          </p:cNvSpPr>
          <p:nvPr/>
        </p:nvSpPr>
        <p:spPr bwMode="auto">
          <a:xfrm>
            <a:off x="7699375" y="2170113"/>
            <a:ext cx="1187450"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0" name="Line 48">
            <a:extLst>
              <a:ext uri="{FF2B5EF4-FFF2-40B4-BE49-F238E27FC236}">
                <a16:creationId xmlns="" xmlns:a16="http://schemas.microsoft.com/office/drawing/2014/main" id="{EEC4588A-9CA3-415B-98E4-E545EC336BF6}"/>
              </a:ext>
            </a:extLst>
          </p:cNvPr>
          <p:cNvSpPr>
            <a:spLocks noChangeShapeType="1"/>
          </p:cNvSpPr>
          <p:nvPr/>
        </p:nvSpPr>
        <p:spPr bwMode="auto">
          <a:xfrm flipH="1">
            <a:off x="4137025" y="2170113"/>
            <a:ext cx="5461000"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1" name="Line 49">
            <a:extLst>
              <a:ext uri="{FF2B5EF4-FFF2-40B4-BE49-F238E27FC236}">
                <a16:creationId xmlns="" xmlns:a16="http://schemas.microsoft.com/office/drawing/2014/main" id="{E24F6F89-3231-47D4-842E-C892498E0FC9}"/>
              </a:ext>
            </a:extLst>
          </p:cNvPr>
          <p:cNvSpPr>
            <a:spLocks noChangeShapeType="1"/>
          </p:cNvSpPr>
          <p:nvPr/>
        </p:nvSpPr>
        <p:spPr bwMode="auto">
          <a:xfrm flipH="1">
            <a:off x="6629401" y="2170113"/>
            <a:ext cx="2968625"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2" name="Line 50">
            <a:extLst>
              <a:ext uri="{FF2B5EF4-FFF2-40B4-BE49-F238E27FC236}">
                <a16:creationId xmlns="" xmlns:a16="http://schemas.microsoft.com/office/drawing/2014/main" id="{5FDEF993-AE9C-42DE-8B47-C21C9CC3655A}"/>
              </a:ext>
            </a:extLst>
          </p:cNvPr>
          <p:cNvSpPr>
            <a:spLocks noChangeShapeType="1"/>
          </p:cNvSpPr>
          <p:nvPr/>
        </p:nvSpPr>
        <p:spPr bwMode="auto">
          <a:xfrm flipH="1">
            <a:off x="9242425" y="2170113"/>
            <a:ext cx="355600" cy="914400"/>
          </a:xfrm>
          <a:prstGeom prst="line">
            <a:avLst/>
          </a:prstGeom>
          <a:noFill/>
          <a:ln w="9525">
            <a:solidFill>
              <a:srgbClr val="FFFF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3" name="Rectangle 52">
            <a:extLst>
              <a:ext uri="{FF2B5EF4-FFF2-40B4-BE49-F238E27FC236}">
                <a16:creationId xmlns="" xmlns:a16="http://schemas.microsoft.com/office/drawing/2014/main" id="{AF8AF6F5-AFF3-4ED4-B045-E699A9B804AD}"/>
              </a:ext>
            </a:extLst>
          </p:cNvPr>
          <p:cNvSpPr>
            <a:spLocks noChangeArrowheads="1"/>
          </p:cNvSpPr>
          <p:nvPr/>
        </p:nvSpPr>
        <p:spPr bwMode="auto">
          <a:xfrm>
            <a:off x="1524001" y="115188"/>
            <a:ext cx="184731" cy="70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152352" bIns="0" anchor="ctr">
            <a:spAutoFit/>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endParaRPr lang="en-US" altLang="en-US"/>
          </a:p>
        </p:txBody>
      </p:sp>
      <p:sp>
        <p:nvSpPr>
          <p:cNvPr id="65564" name="Rectangle 53">
            <a:extLst>
              <a:ext uri="{FF2B5EF4-FFF2-40B4-BE49-F238E27FC236}">
                <a16:creationId xmlns="" xmlns:a16="http://schemas.microsoft.com/office/drawing/2014/main" id="{B068CA47-E6CF-415C-904B-660EC5E55A42}"/>
              </a:ext>
            </a:extLst>
          </p:cNvPr>
          <p:cNvSpPr>
            <a:spLocks noChangeArrowheads="1"/>
          </p:cNvSpPr>
          <p:nvPr/>
        </p:nvSpPr>
        <p:spPr bwMode="auto">
          <a:xfrm>
            <a:off x="1524000" y="5838825"/>
            <a:ext cx="18415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endParaRPr lang="en-GB" altLang="en-US" sz="1200" b="1" i="1">
              <a:solidFill>
                <a:srgbClr val="666699"/>
              </a:solidFill>
              <a:latin typeface="Sylfaen" panose="010A0502050306030303" pitchFamily="18" charset="0"/>
              <a:cs typeface="Arial" panose="020B0604020202020204" pitchFamily="34" charset="0"/>
            </a:endParaRPr>
          </a:p>
          <a:p>
            <a:pPr>
              <a:spcBef>
                <a:spcPct val="0"/>
              </a:spcBef>
              <a:spcAft>
                <a:spcPct val="0"/>
              </a:spcAft>
              <a:buSzTx/>
              <a:buFontTx/>
              <a:buNone/>
            </a:pPr>
            <a:endParaRPr lang="en-GB" altLang="en-US" sz="1800">
              <a:solidFill>
                <a:schemeClr val="tx1"/>
              </a:solidFill>
              <a:cs typeface="Arial" panose="020B0604020202020204" pitchFamily="34" charset="0"/>
            </a:endParaRPr>
          </a:p>
        </p:txBody>
      </p:sp>
    </p:spTree>
    <p:extLst>
      <p:ext uri="{BB962C8B-B14F-4D97-AF65-F5344CB8AC3E}">
        <p14:creationId xmlns:p14="http://schemas.microsoft.com/office/powerpoint/2010/main" val="1160341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7">
            <a:extLst>
              <a:ext uri="{FF2B5EF4-FFF2-40B4-BE49-F238E27FC236}">
                <a16:creationId xmlns="" xmlns:a16="http://schemas.microsoft.com/office/drawing/2014/main" id="{3F3D6FD0-3FE7-4901-9A13-65A15E7585AD}"/>
              </a:ext>
            </a:extLst>
          </p:cNvPr>
          <p:cNvSpPr txBox="1">
            <a:spLocks noChangeArrowheads="1"/>
          </p:cNvSpPr>
          <p:nvPr/>
        </p:nvSpPr>
        <p:spPr bwMode="auto">
          <a:xfrm>
            <a:off x="3410505" y="4602949"/>
            <a:ext cx="5370990" cy="1569250"/>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algn="ctr" eaLnBrk="1" hangingPunct="1">
              <a:spcBef>
                <a:spcPct val="0"/>
              </a:spcBef>
              <a:spcAft>
                <a:spcPct val="0"/>
              </a:spcAft>
              <a:buSzTx/>
              <a:buFontTx/>
              <a:buNone/>
            </a:pPr>
            <a:r>
              <a:rPr lang="en-GB" altLang="en-US" sz="3200" dirty="0">
                <a:latin typeface="Lucida Sans Unicode" panose="020B0602030504020204" pitchFamily="34" charset="0"/>
                <a:cs typeface="Times New Roman" panose="02020603050405020304" pitchFamily="18" charset="0"/>
              </a:rPr>
              <a:t>Physicians, hospitals, prescription drugs, nursing facilities</a:t>
            </a:r>
            <a:endParaRPr lang="en-GB" altLang="en-US" sz="2800" dirty="0">
              <a:cs typeface="Times New Roman" panose="02020603050405020304" pitchFamily="18" charset="0"/>
            </a:endParaRPr>
          </a:p>
        </p:txBody>
      </p:sp>
      <p:sp>
        <p:nvSpPr>
          <p:cNvPr id="66564" name="Rectangle 52">
            <a:extLst>
              <a:ext uri="{FF2B5EF4-FFF2-40B4-BE49-F238E27FC236}">
                <a16:creationId xmlns="" xmlns:a16="http://schemas.microsoft.com/office/drawing/2014/main" id="{333C33F8-3FE1-4CDB-86C9-BD097CEDA187}"/>
              </a:ext>
            </a:extLst>
          </p:cNvPr>
          <p:cNvSpPr>
            <a:spLocks noChangeArrowheads="1"/>
          </p:cNvSpPr>
          <p:nvPr/>
        </p:nvSpPr>
        <p:spPr bwMode="auto">
          <a:xfrm>
            <a:off x="1524001" y="115188"/>
            <a:ext cx="184731" cy="70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152352" bIns="0" anchor="ctr">
            <a:spAutoFit/>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endParaRPr lang="en-US" altLang="en-US"/>
          </a:p>
        </p:txBody>
      </p:sp>
      <p:sp>
        <p:nvSpPr>
          <p:cNvPr id="66565" name="Rectangle 53">
            <a:extLst>
              <a:ext uri="{FF2B5EF4-FFF2-40B4-BE49-F238E27FC236}">
                <a16:creationId xmlns="" xmlns:a16="http://schemas.microsoft.com/office/drawing/2014/main" id="{0A709470-BDC7-4DAA-A8F2-A3EB51428228}"/>
              </a:ext>
            </a:extLst>
          </p:cNvPr>
          <p:cNvSpPr>
            <a:spLocks noChangeArrowheads="1"/>
          </p:cNvSpPr>
          <p:nvPr/>
        </p:nvSpPr>
        <p:spPr bwMode="auto">
          <a:xfrm>
            <a:off x="1524000" y="5838825"/>
            <a:ext cx="18415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endParaRPr lang="en-GB" altLang="en-US" sz="1200" b="1" i="1">
              <a:solidFill>
                <a:srgbClr val="666699"/>
              </a:solidFill>
              <a:latin typeface="Sylfaen" panose="010A0502050306030303" pitchFamily="18" charset="0"/>
              <a:cs typeface="Arial" panose="020B0604020202020204" pitchFamily="34" charset="0"/>
            </a:endParaRPr>
          </a:p>
          <a:p>
            <a:pPr>
              <a:spcBef>
                <a:spcPct val="0"/>
              </a:spcBef>
              <a:spcAft>
                <a:spcPct val="0"/>
              </a:spcAft>
              <a:buSzTx/>
              <a:buFontTx/>
              <a:buNone/>
            </a:pPr>
            <a:endParaRPr lang="en-GB" altLang="en-US" sz="1800">
              <a:solidFill>
                <a:schemeClr val="tx1"/>
              </a:solidFill>
              <a:cs typeface="Arial" panose="020B0604020202020204" pitchFamily="34" charset="0"/>
            </a:endParaRPr>
          </a:p>
        </p:txBody>
      </p:sp>
      <p:sp>
        <p:nvSpPr>
          <p:cNvPr id="66567" name="Down Arrow 60">
            <a:extLst>
              <a:ext uri="{FF2B5EF4-FFF2-40B4-BE49-F238E27FC236}">
                <a16:creationId xmlns="" xmlns:a16="http://schemas.microsoft.com/office/drawing/2014/main" id="{2DA3282A-B755-432B-9CA7-597E7D87ED25}"/>
              </a:ext>
            </a:extLst>
          </p:cNvPr>
          <p:cNvSpPr>
            <a:spLocks noChangeArrowheads="1"/>
          </p:cNvSpPr>
          <p:nvPr/>
        </p:nvSpPr>
        <p:spPr bwMode="auto">
          <a:xfrm>
            <a:off x="5711656" y="3288437"/>
            <a:ext cx="484188" cy="977900"/>
          </a:xfrm>
          <a:prstGeom prst="downArrow">
            <a:avLst>
              <a:gd name="adj1" fmla="val 50000"/>
              <a:gd name="adj2" fmla="val 50024"/>
            </a:avLst>
          </a:prstGeom>
          <a:solidFill>
            <a:srgbClr val="FF0000"/>
          </a:solidFill>
          <a:ln w="9525" algn="ctr">
            <a:solidFill>
              <a:srgbClr val="FFFFFF"/>
            </a:solidFill>
            <a:round/>
            <a:headEnd/>
            <a:tailEnd/>
          </a:ln>
        </p:spPr>
        <p:txBody>
          <a:bodyPr lIns="90488" tIns="44450" rIns="90488" bIns="44450"/>
          <a:lstStyle>
            <a:lvl1pPr marL="742950" indent="-285750">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endParaRPr lang="en-US" altLang="en-US"/>
          </a:p>
        </p:txBody>
      </p:sp>
      <p:sp>
        <p:nvSpPr>
          <p:cNvPr id="66569" name="Text Box 27">
            <a:extLst>
              <a:ext uri="{FF2B5EF4-FFF2-40B4-BE49-F238E27FC236}">
                <a16:creationId xmlns="" xmlns:a16="http://schemas.microsoft.com/office/drawing/2014/main" id="{DF6A67ED-2DCE-4B42-8A57-96DF50DBC87C}"/>
              </a:ext>
            </a:extLst>
          </p:cNvPr>
          <p:cNvSpPr txBox="1">
            <a:spLocks noChangeArrowheads="1"/>
          </p:cNvSpPr>
          <p:nvPr/>
        </p:nvSpPr>
        <p:spPr bwMode="auto">
          <a:xfrm>
            <a:off x="3456166" y="2205731"/>
            <a:ext cx="4995169" cy="609600"/>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algn="ctr" eaLnBrk="1" hangingPunct="1">
              <a:spcBef>
                <a:spcPct val="0"/>
              </a:spcBef>
              <a:spcAft>
                <a:spcPct val="0"/>
              </a:spcAft>
              <a:buSzTx/>
              <a:buFontTx/>
              <a:buNone/>
            </a:pPr>
            <a:r>
              <a:rPr lang="en-GB" altLang="en-US" sz="3200" dirty="0">
                <a:latin typeface="Lucida Sans Unicode" panose="020B0602030504020204" pitchFamily="34" charset="0"/>
                <a:cs typeface="Times New Roman" panose="02020603050405020304" pitchFamily="18" charset="0"/>
              </a:rPr>
              <a:t>Government</a:t>
            </a:r>
            <a:endParaRPr lang="en-GB" altLang="en-US" sz="2800" dirty="0">
              <a:cs typeface="Times New Roman" panose="02020603050405020304" pitchFamily="18" charset="0"/>
            </a:endParaRPr>
          </a:p>
        </p:txBody>
      </p:sp>
      <p:sp>
        <p:nvSpPr>
          <p:cNvPr id="3" name="Title 2">
            <a:extLst>
              <a:ext uri="{FF2B5EF4-FFF2-40B4-BE49-F238E27FC236}">
                <a16:creationId xmlns="" xmlns:a16="http://schemas.microsoft.com/office/drawing/2014/main" id="{D1D17AD4-41A7-4E69-A968-E528B9F2E036}"/>
              </a:ext>
            </a:extLst>
          </p:cNvPr>
          <p:cNvSpPr>
            <a:spLocks noGrp="1"/>
          </p:cNvSpPr>
          <p:nvPr>
            <p:ph type="title"/>
          </p:nvPr>
        </p:nvSpPr>
        <p:spPr>
          <a:xfrm>
            <a:off x="3539231" y="685801"/>
            <a:ext cx="4995169" cy="894424"/>
          </a:xfrm>
        </p:spPr>
        <p:txBody>
          <a:bodyPr/>
          <a:lstStyle/>
          <a:p>
            <a:r>
              <a:rPr lang="en-US" dirty="0"/>
              <a:t>Single Payer</a:t>
            </a:r>
          </a:p>
        </p:txBody>
      </p:sp>
    </p:spTree>
    <p:extLst>
      <p:ext uri="{BB962C8B-B14F-4D97-AF65-F5344CB8AC3E}">
        <p14:creationId xmlns:p14="http://schemas.microsoft.com/office/powerpoint/2010/main" val="563062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7">
            <a:extLst>
              <a:ext uri="{FF2B5EF4-FFF2-40B4-BE49-F238E27FC236}">
                <a16:creationId xmlns="" xmlns:a16="http://schemas.microsoft.com/office/drawing/2014/main" id="{3F3D6FD0-3FE7-4901-9A13-65A15E7585AD}"/>
              </a:ext>
            </a:extLst>
          </p:cNvPr>
          <p:cNvSpPr txBox="1">
            <a:spLocks noChangeArrowheads="1"/>
          </p:cNvSpPr>
          <p:nvPr/>
        </p:nvSpPr>
        <p:spPr bwMode="auto">
          <a:xfrm>
            <a:off x="3410505" y="4602949"/>
            <a:ext cx="5370990" cy="1569250"/>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algn="ctr" eaLnBrk="1" hangingPunct="1">
              <a:spcBef>
                <a:spcPct val="0"/>
              </a:spcBef>
              <a:spcAft>
                <a:spcPct val="0"/>
              </a:spcAft>
              <a:buSzTx/>
              <a:buFontTx/>
              <a:buNone/>
            </a:pPr>
            <a:r>
              <a:rPr lang="en-GB" altLang="en-US" sz="3200" dirty="0">
                <a:latin typeface="Lucida Sans Unicode" panose="020B0602030504020204" pitchFamily="34" charset="0"/>
                <a:cs typeface="Times New Roman" panose="02020603050405020304" pitchFamily="18" charset="0"/>
              </a:rPr>
              <a:t>Physicians, hospitals, prescription drugs, nursing facilities</a:t>
            </a:r>
            <a:endParaRPr lang="en-GB" altLang="en-US" sz="2800" dirty="0">
              <a:cs typeface="Times New Roman" panose="02020603050405020304" pitchFamily="18" charset="0"/>
            </a:endParaRPr>
          </a:p>
        </p:txBody>
      </p:sp>
      <p:sp>
        <p:nvSpPr>
          <p:cNvPr id="66564" name="Rectangle 52">
            <a:extLst>
              <a:ext uri="{FF2B5EF4-FFF2-40B4-BE49-F238E27FC236}">
                <a16:creationId xmlns="" xmlns:a16="http://schemas.microsoft.com/office/drawing/2014/main" id="{333C33F8-3FE1-4CDB-86C9-BD097CEDA187}"/>
              </a:ext>
            </a:extLst>
          </p:cNvPr>
          <p:cNvSpPr>
            <a:spLocks noChangeArrowheads="1"/>
          </p:cNvSpPr>
          <p:nvPr/>
        </p:nvSpPr>
        <p:spPr bwMode="auto">
          <a:xfrm>
            <a:off x="1524001" y="115188"/>
            <a:ext cx="184731" cy="70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152352" bIns="0" anchor="ctr">
            <a:spAutoFit/>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endParaRPr lang="en-US" altLang="en-US"/>
          </a:p>
        </p:txBody>
      </p:sp>
      <p:sp>
        <p:nvSpPr>
          <p:cNvPr id="66565" name="Rectangle 53">
            <a:extLst>
              <a:ext uri="{FF2B5EF4-FFF2-40B4-BE49-F238E27FC236}">
                <a16:creationId xmlns="" xmlns:a16="http://schemas.microsoft.com/office/drawing/2014/main" id="{0A709470-BDC7-4DAA-A8F2-A3EB51428228}"/>
              </a:ext>
            </a:extLst>
          </p:cNvPr>
          <p:cNvSpPr>
            <a:spLocks noChangeArrowheads="1"/>
          </p:cNvSpPr>
          <p:nvPr/>
        </p:nvSpPr>
        <p:spPr bwMode="auto">
          <a:xfrm>
            <a:off x="1524000" y="5838825"/>
            <a:ext cx="18415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eaLnBrk="1" hangingPunct="1">
              <a:spcBef>
                <a:spcPct val="0"/>
              </a:spcBef>
              <a:spcAft>
                <a:spcPct val="0"/>
              </a:spcAft>
              <a:buSzTx/>
              <a:buFontTx/>
              <a:buNone/>
            </a:pPr>
            <a:endParaRPr lang="en-GB" altLang="en-US" sz="1200" b="1" i="1">
              <a:solidFill>
                <a:srgbClr val="666699"/>
              </a:solidFill>
              <a:latin typeface="Sylfaen" panose="010A0502050306030303" pitchFamily="18" charset="0"/>
              <a:cs typeface="Arial" panose="020B0604020202020204" pitchFamily="34" charset="0"/>
            </a:endParaRPr>
          </a:p>
          <a:p>
            <a:pPr>
              <a:spcBef>
                <a:spcPct val="0"/>
              </a:spcBef>
              <a:spcAft>
                <a:spcPct val="0"/>
              </a:spcAft>
              <a:buSzTx/>
              <a:buFontTx/>
              <a:buNone/>
            </a:pPr>
            <a:endParaRPr lang="en-GB" altLang="en-US" sz="1800">
              <a:solidFill>
                <a:schemeClr val="tx1"/>
              </a:solidFill>
              <a:cs typeface="Arial" panose="020B0604020202020204" pitchFamily="34" charset="0"/>
            </a:endParaRPr>
          </a:p>
        </p:txBody>
      </p:sp>
      <p:sp>
        <p:nvSpPr>
          <p:cNvPr id="66567" name="Down Arrow 60">
            <a:extLst>
              <a:ext uri="{FF2B5EF4-FFF2-40B4-BE49-F238E27FC236}">
                <a16:creationId xmlns="" xmlns:a16="http://schemas.microsoft.com/office/drawing/2014/main" id="{2DA3282A-B755-432B-9CA7-597E7D87ED25}"/>
              </a:ext>
            </a:extLst>
          </p:cNvPr>
          <p:cNvSpPr>
            <a:spLocks noChangeArrowheads="1"/>
          </p:cNvSpPr>
          <p:nvPr/>
        </p:nvSpPr>
        <p:spPr bwMode="auto">
          <a:xfrm>
            <a:off x="5711656" y="3288437"/>
            <a:ext cx="484188" cy="977900"/>
          </a:xfrm>
          <a:prstGeom prst="downArrow">
            <a:avLst>
              <a:gd name="adj1" fmla="val 50000"/>
              <a:gd name="adj2" fmla="val 50024"/>
            </a:avLst>
          </a:prstGeom>
          <a:solidFill>
            <a:srgbClr val="FF0000"/>
          </a:solidFill>
          <a:ln w="9525" algn="ctr">
            <a:solidFill>
              <a:srgbClr val="FFFFFF"/>
            </a:solidFill>
            <a:round/>
            <a:headEnd/>
            <a:tailEnd/>
          </a:ln>
        </p:spPr>
        <p:txBody>
          <a:bodyPr lIns="90488" tIns="44450" rIns="90488" bIns="44450"/>
          <a:lstStyle>
            <a:lvl1pPr marL="742950" indent="-285750">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endParaRPr lang="en-US" altLang="en-US"/>
          </a:p>
        </p:txBody>
      </p:sp>
      <p:sp>
        <p:nvSpPr>
          <p:cNvPr id="66569" name="Text Box 27">
            <a:extLst>
              <a:ext uri="{FF2B5EF4-FFF2-40B4-BE49-F238E27FC236}">
                <a16:creationId xmlns="" xmlns:a16="http://schemas.microsoft.com/office/drawing/2014/main" id="{DF6A67ED-2DCE-4B42-8A57-96DF50DBC87C}"/>
              </a:ext>
            </a:extLst>
          </p:cNvPr>
          <p:cNvSpPr txBox="1">
            <a:spLocks noChangeArrowheads="1"/>
          </p:cNvSpPr>
          <p:nvPr/>
        </p:nvSpPr>
        <p:spPr bwMode="auto">
          <a:xfrm>
            <a:off x="3456166" y="2205731"/>
            <a:ext cx="4995169" cy="609600"/>
          </a:xfrm>
          <a:prstGeom prst="rect">
            <a:avLst/>
          </a:prstGeom>
          <a:solidFill>
            <a:srgbClr val="000066"/>
          </a:solidFill>
          <a:ln w="9525">
            <a:solidFill>
              <a:srgbClr val="FFFFCC"/>
            </a:solidFill>
            <a:miter lim="800000"/>
            <a:headEnd/>
            <a:tailEnd/>
          </a:ln>
        </p:spPr>
        <p:txBody>
          <a:bodyPr/>
          <a:lstStyle>
            <a:lvl1pPr>
              <a:defRPr sz="3600">
                <a:solidFill>
                  <a:srgbClr val="FFFFFF"/>
                </a:solidFill>
                <a:latin typeface="Arial" panose="020B0604020202020204" pitchFamily="34" charset="0"/>
              </a:defRPr>
            </a:lvl1pPr>
            <a:lvl2pPr marL="742950" indent="-285750">
              <a:defRPr sz="3600">
                <a:solidFill>
                  <a:srgbClr val="FFFFFF"/>
                </a:solidFill>
                <a:latin typeface="Arial" panose="020B0604020202020204" pitchFamily="34" charset="0"/>
              </a:defRPr>
            </a:lvl2pPr>
            <a:lvl3pPr marL="1143000" indent="-228600">
              <a:defRPr sz="3600">
                <a:solidFill>
                  <a:srgbClr val="FFFFFF"/>
                </a:solidFill>
                <a:latin typeface="Arial" panose="020B0604020202020204" pitchFamily="34" charset="0"/>
              </a:defRPr>
            </a:lvl3pPr>
            <a:lvl4pPr marL="1600200" indent="-228600">
              <a:defRPr sz="3600">
                <a:solidFill>
                  <a:srgbClr val="FFFFFF"/>
                </a:solidFill>
                <a:latin typeface="Arial" panose="020B0604020202020204" pitchFamily="34" charset="0"/>
              </a:defRPr>
            </a:lvl4pPr>
            <a:lvl5pPr marL="2057400" indent="-228600">
              <a:defRPr sz="3600">
                <a:solidFill>
                  <a:srgbClr val="FFFFFF"/>
                </a:solidFill>
                <a:latin typeface="Arial" panose="020B0604020202020204" pitchFamily="34" charset="0"/>
              </a:defRPr>
            </a:lvl5pPr>
            <a:lvl6pPr marL="25146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6pPr>
            <a:lvl7pPr marL="29718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7pPr>
            <a:lvl8pPr marL="34290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8pPr>
            <a:lvl9pPr marL="3886200" indent="-228600" eaLnBrk="0" fontAlgn="base" hangingPunct="0">
              <a:spcBef>
                <a:spcPct val="20000"/>
              </a:spcBef>
              <a:spcAft>
                <a:spcPct val="25000"/>
              </a:spcAft>
              <a:buSzPct val="80000"/>
              <a:buChar char="•"/>
              <a:defRPr sz="3600">
                <a:solidFill>
                  <a:srgbClr val="FFFFFF"/>
                </a:solidFill>
                <a:latin typeface="Arial" panose="020B0604020202020204" pitchFamily="34" charset="0"/>
              </a:defRPr>
            </a:lvl9pPr>
          </a:lstStyle>
          <a:p>
            <a:pPr algn="ctr" eaLnBrk="1" hangingPunct="1">
              <a:spcBef>
                <a:spcPct val="0"/>
              </a:spcBef>
              <a:spcAft>
                <a:spcPct val="0"/>
              </a:spcAft>
              <a:buSzTx/>
              <a:buFontTx/>
              <a:buNone/>
            </a:pPr>
            <a:r>
              <a:rPr lang="en-GB" altLang="en-US" sz="3200" dirty="0">
                <a:latin typeface="Lucida Sans Unicode" panose="020B0602030504020204" pitchFamily="34" charset="0"/>
                <a:cs typeface="Times New Roman" panose="02020603050405020304" pitchFamily="18" charset="0"/>
              </a:rPr>
              <a:t>Government</a:t>
            </a:r>
            <a:endParaRPr lang="en-GB" altLang="en-US" sz="2800" dirty="0">
              <a:cs typeface="Times New Roman" panose="02020603050405020304" pitchFamily="18" charset="0"/>
            </a:endParaRPr>
          </a:p>
        </p:txBody>
      </p:sp>
      <p:sp>
        <p:nvSpPr>
          <p:cNvPr id="3" name="Title 2">
            <a:extLst>
              <a:ext uri="{FF2B5EF4-FFF2-40B4-BE49-F238E27FC236}">
                <a16:creationId xmlns="" xmlns:a16="http://schemas.microsoft.com/office/drawing/2014/main" id="{D1D17AD4-41A7-4E69-A968-E528B9F2E036}"/>
              </a:ext>
            </a:extLst>
          </p:cNvPr>
          <p:cNvSpPr>
            <a:spLocks noGrp="1"/>
          </p:cNvSpPr>
          <p:nvPr>
            <p:ph type="title"/>
          </p:nvPr>
        </p:nvSpPr>
        <p:spPr>
          <a:xfrm>
            <a:off x="3539231" y="685801"/>
            <a:ext cx="4995169" cy="894424"/>
          </a:xfrm>
        </p:spPr>
        <p:txBody>
          <a:bodyPr/>
          <a:lstStyle/>
          <a:p>
            <a:r>
              <a:rPr lang="en-US" dirty="0"/>
              <a:t>Single Payer</a:t>
            </a:r>
          </a:p>
        </p:txBody>
      </p:sp>
      <p:pic>
        <p:nvPicPr>
          <p:cNvPr id="8194" name="Picture 2" descr="Image result for canada flag">
            <a:extLst>
              <a:ext uri="{FF2B5EF4-FFF2-40B4-BE49-F238E27FC236}">
                <a16:creationId xmlns="" xmlns:a16="http://schemas.microsoft.com/office/drawing/2014/main" id="{FED2BD6E-620D-4995-B382-314CDEC43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538" y="1012230"/>
            <a:ext cx="2557402" cy="1440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221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C075DB-22BE-FC47-BD38-F032D971774C}"/>
              </a:ext>
            </a:extLst>
          </p:cNvPr>
          <p:cNvSpPr>
            <a:spLocks noGrp="1"/>
          </p:cNvSpPr>
          <p:nvPr>
            <p:ph type="title"/>
          </p:nvPr>
        </p:nvSpPr>
        <p:spPr>
          <a:xfrm>
            <a:off x="5287617" y="1078030"/>
            <a:ext cx="5486400" cy="1414914"/>
          </a:xfrm>
        </p:spPr>
        <p:txBody>
          <a:bodyPr/>
          <a:lstStyle/>
          <a:p>
            <a:r>
              <a:rPr lang="en-US" dirty="0"/>
              <a:t>How about </a:t>
            </a:r>
            <a:br>
              <a:rPr lang="en-US" dirty="0"/>
            </a:br>
            <a:r>
              <a:rPr lang="en-US" dirty="0"/>
              <a:t>Medicare for All?</a:t>
            </a:r>
          </a:p>
        </p:txBody>
      </p:sp>
      <p:pic>
        <p:nvPicPr>
          <p:cNvPr id="2050" name="Picture 2" descr="Image result for medicare for all">
            <a:extLst>
              <a:ext uri="{FF2B5EF4-FFF2-40B4-BE49-F238E27FC236}">
                <a16:creationId xmlns="" xmlns:a16="http://schemas.microsoft.com/office/drawing/2014/main" id="{A2F03648-AF74-4CDC-B9D7-4F29A0C6BAB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8021" r="28021"/>
          <a:stretch>
            <a:fillRect/>
          </a:stretch>
        </p:blipFill>
        <p:spPr bwMode="auto">
          <a:xfrm>
            <a:off x="609600" y="1078030"/>
            <a:ext cx="4214191" cy="50052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a:extLst>
              <a:ext uri="{FF2B5EF4-FFF2-40B4-BE49-F238E27FC236}">
                <a16:creationId xmlns="" xmlns:a16="http://schemas.microsoft.com/office/drawing/2014/main" id="{FA9361D2-A830-0043-BBC4-52C5D0BE616F}"/>
              </a:ext>
            </a:extLst>
          </p:cNvPr>
          <p:cNvSpPr>
            <a:spLocks noGrp="1"/>
          </p:cNvSpPr>
          <p:nvPr>
            <p:ph type="body" sz="quarter" idx="11"/>
          </p:nvPr>
        </p:nvSpPr>
        <p:spPr>
          <a:xfrm>
            <a:off x="5287616" y="2685450"/>
            <a:ext cx="5830957" cy="3397851"/>
          </a:xfrm>
        </p:spPr>
        <p:txBody>
          <a:bodyPr>
            <a:normAutofit/>
          </a:bodyPr>
          <a:lstStyle/>
          <a:p>
            <a:pPr marL="257175" indent="-257175">
              <a:buFont typeface="Arial"/>
              <a:buChar char="•"/>
            </a:pPr>
            <a:r>
              <a:rPr lang="en-US" sz="2400" dirty="0">
                <a:solidFill>
                  <a:prstClr val="black"/>
                </a:solidFill>
              </a:rPr>
              <a:t>1/3 of GoFundMe campaigns are for medical bills</a:t>
            </a:r>
          </a:p>
          <a:p>
            <a:pPr marL="257175" indent="-257175">
              <a:buFont typeface="Arial"/>
              <a:buChar char="•"/>
            </a:pPr>
            <a:r>
              <a:rPr lang="en-US" sz="2400" dirty="0">
                <a:solidFill>
                  <a:prstClr val="black"/>
                </a:solidFill>
              </a:rPr>
              <a:t>Over 100 House </a:t>
            </a:r>
            <a:r>
              <a:rPr lang="en-US" sz="2400" dirty="0">
                <a:solidFill>
                  <a:prstClr val="black"/>
                </a:solidFill>
              </a:rPr>
              <a:t>members</a:t>
            </a:r>
            <a:endParaRPr lang="en-US" sz="2400" dirty="0">
              <a:solidFill>
                <a:prstClr val="black"/>
              </a:solidFill>
            </a:endParaRPr>
          </a:p>
          <a:p>
            <a:pPr marL="257175" indent="-257175">
              <a:buFont typeface="Arial"/>
              <a:buChar char="•"/>
            </a:pPr>
            <a:r>
              <a:rPr lang="en-US" sz="2400" dirty="0">
                <a:solidFill>
                  <a:prstClr val="black"/>
                </a:solidFill>
              </a:rPr>
              <a:t>5 Presidential candidates</a:t>
            </a:r>
          </a:p>
          <a:p>
            <a:pPr marL="257175" indent="-257175">
              <a:buFont typeface="Arial"/>
              <a:buChar char="•"/>
            </a:pPr>
            <a:r>
              <a:rPr lang="en-US" sz="2400" dirty="0">
                <a:solidFill>
                  <a:prstClr val="black"/>
                </a:solidFill>
              </a:rPr>
              <a:t>Saves $5 trillion over 10 years</a:t>
            </a:r>
          </a:p>
          <a:p>
            <a:endParaRPr lang="en-US" sz="2400" dirty="0"/>
          </a:p>
        </p:txBody>
      </p:sp>
    </p:spTree>
    <p:extLst>
      <p:ext uri="{BB962C8B-B14F-4D97-AF65-F5344CB8AC3E}">
        <p14:creationId xmlns:p14="http://schemas.microsoft.com/office/powerpoint/2010/main" val="81068603"/>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sld>
</file>

<file path=ppt/theme/theme1.xml><?xml version="1.0" encoding="utf-8"?>
<a:theme xmlns:a="http://schemas.openxmlformats.org/drawingml/2006/main" name="19PlenPPT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9PlenPPTtemplate" id="{C31D4E59-1EB6-9046-AE89-FC62D8614EBA}" vid="{5BF010C4-3658-DA4B-A8F2-05C41A0FB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19PlenPPTMonday</Template>
  <TotalTime>109</TotalTime>
  <Words>336</Words>
  <Application>Microsoft Macintosh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Helvetica</vt:lpstr>
      <vt:lpstr>Lucida Sans Unicode</vt:lpstr>
      <vt:lpstr>Sylfaen</vt:lpstr>
      <vt:lpstr>Times New Roman</vt:lpstr>
      <vt:lpstr>Arial</vt:lpstr>
      <vt:lpstr>19PlenPPTtemplate (2)</vt:lpstr>
      <vt:lpstr>My STFM story</vt:lpstr>
      <vt:lpstr>Of all the forms of inequality, injustice in health is the most shocking and the most inhuman because it often results in physical death.  -Martin Luther King, Jr. </vt:lpstr>
      <vt:lpstr>Medicare for All</vt:lpstr>
      <vt:lpstr>PowerPoint Presentation</vt:lpstr>
      <vt:lpstr>PowerPoint Presentation</vt:lpstr>
      <vt:lpstr>PowerPoint Presentation</vt:lpstr>
      <vt:lpstr>Single Payer</vt:lpstr>
      <vt:lpstr>Single Payer</vt:lpstr>
      <vt:lpstr>How about  Medicare for All?</vt:lpstr>
      <vt:lpstr>Cataclysmic or catalytic?</vt:lpstr>
      <vt:lpstr>PowerPoint Presentation</vt:lpstr>
      <vt:lpstr>Cataclysmic or catalytic?</vt:lpstr>
      <vt:lpstr>You can always count on Americans to do the right thing- after they’ve tried everything else.  - Sir Winston Churchill </vt:lpstr>
      <vt:lpstr>PowerPoint Presentation</vt:lpstr>
      <vt:lpstr>G. Gayle Stephens, MD  Presented before the Society of Teachers of Family Medicine 12th Annual Spring Conference, Denver, Colorado,  May 9, 1979 </vt:lpstr>
      <vt:lpstr>Thank you</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Mālama Honua (Caring for Mother Earth): Lessons Learned About Health,  Well-Being and the Future of  Health Care    Marjorie Leimomi Mala Mau, MD   </dc:title>
  <dc:creator>Microsoft Office User</dc:creator>
  <cp:lastModifiedBy>Microsoft Office User</cp:lastModifiedBy>
  <cp:revision>17</cp:revision>
  <dcterms:created xsi:type="dcterms:W3CDTF">2019-04-29T02:02:34Z</dcterms:created>
  <dcterms:modified xsi:type="dcterms:W3CDTF">2019-05-01T11:02:20Z</dcterms:modified>
</cp:coreProperties>
</file>