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231" dt="2021-05-04T15:09:50.678"/>
    <p1510:client id="{5A6643D0-8C64-1947-A96C-DA6D99159128}" v="1" dt="2021-03-26T15:33:5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409-B645-DC48-9522-6931F8F52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11C9-A098-6E4C-BD27-3003A3B8E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53BB4-C09E-9145-AEDE-648EA4E3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110EC-66E6-4D48-9CD7-A651B15C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3F3E-0162-3744-81B6-D5662B0F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7307-2F3E-3E4E-8F07-13D6F4C8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BBC98-DD7A-3B48-92F9-FF3BE5919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C1184-3E0F-B74F-8726-0DA83C48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37632-C623-5E44-82B6-A91F317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27B44-E8C6-A544-8FFE-AFCF8101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C7CBD-73E1-604F-916F-8F45644F6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98F6D-9EE5-A042-88CF-90A22047F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EE08-F0E9-CD41-93DE-D7BF7E56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DA1F1-79DB-9F46-9CC3-AB0CC4B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D5ED-0421-1742-B633-90E9F2B7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E6B5-FDE9-3446-B0CF-3591AFE5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11E2-94EA-844C-9B83-C598875B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55B4-C259-C840-B302-27A6BA31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9AF-C785-0642-B6C6-DF0EF9F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EA51C-52BB-7C45-A7E6-57ED5A3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9B11-2C1F-1345-BD0D-9BDE5F25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1B440-B0D3-1143-9888-68AC21A09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0028A-7A65-5745-B706-48EE93C2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2D145-0FA7-CA4F-B97E-88A760B0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E01F7-B075-4F4B-B65D-95C511B3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A867-CE97-2848-BA06-ECA3A029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3586-F701-5745-A0F6-9DE6C2B8C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FEC6C-BE99-1940-80EA-A9AC7D2A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BF8DB-AD02-5B4D-9B24-EFD476C0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4F2FF-ABBB-B74E-B475-1E7C134C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0A991-AAC2-2B4C-91CB-0F1CA515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8671-A596-8847-9201-782C0997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DB36E-D5E9-5E4E-91E1-FCB8E4420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B7328-B27A-B645-8ED3-2A8522006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74892-53A9-3146-82A6-CE9D99B79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ED369-DFA3-5E42-9287-D3AA7D6CE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0CF78-7B62-1A4E-AFB4-F99BE7EA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EF294-CFEE-424F-AC0A-25B9D11C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BDD09-A0AE-0049-9675-6E1F2E4E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7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052C-7564-0E4D-AEB2-D17E777E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E970A-742D-A844-9EA8-6339A7BC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BE37D-BF68-1741-B67B-90E0D5ED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85B54-62FA-5D4B-8781-31CC60CF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1270A-9676-2648-88A0-0442FE3C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A876A-67C4-DD4A-AF3D-49E92219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C783E-1311-D64A-9EDA-53BC635F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1796-B3C4-D14C-93EE-1F3C3FA7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CF96-0548-7C44-838D-50738404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F0E05-4FA6-0540-BB5C-CAE00EB9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B7351-7982-E843-BCC1-4F1F545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26D2C-C6E0-6D46-9A3E-D95461FC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80062-793D-6846-8704-DCEBA5E3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159B-5F38-6F48-B8D3-6761599A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71FB3-3812-3448-9447-0709C656A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3B2AE-15EB-A445-AB72-A49E4E920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355B0-3A5B-D74B-85E7-52EA363D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3BE7A-27AD-C240-AEB9-7B5E72D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16C3-B1BF-4E4F-9B2C-EA9F7225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0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4C2D3-4AA9-E441-9D47-B44ACE6E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825-7A99-CF4D-A2D2-C796472B7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4D93-4E6B-A44F-9AC9-6E618A7D4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123A-CF08-0948-894C-3E1006E7E652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96AC1-DFCC-A34F-BCD1-3C73F28E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08F-D13E-5F4B-A382-C5B96FB9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0D57-70EF-9447-8BB0-28D950BB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koran@unmc.edu" TargetMode="External"/><Relationship Id="rId2" Type="http://schemas.openxmlformats.org/officeDocument/2006/relationships/hyperlink" Target="mailto:birgit.khandalavala@unm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jarzynka@unmc.edu" TargetMode="External"/><Relationship Id="rId5" Type="http://schemas.openxmlformats.org/officeDocument/2006/relationships/hyperlink" Target="mailto:jlliu@unmc.edu" TargetMode="External"/><Relationship Id="rId4" Type="http://schemas.openxmlformats.org/officeDocument/2006/relationships/hyperlink" Target="mailto:andrea.jones@unm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865801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3241-D4D6-FE44-B4F0-B42E50D7B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Implicit Bias Foundations and Frameworks - Building a Solid Footing in Resident Education</a:t>
            </a:r>
            <a:br>
              <a:rPr lang="en-US" b="1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2EBB3-A5C3-6C49-9163-C9B0C871C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STFM Annual Spring Meeting 2021</a:t>
            </a:r>
          </a:p>
          <a:p>
            <a:r>
              <a:rPr lang="en-US"/>
              <a:t>Roundtable Discussion</a:t>
            </a:r>
          </a:p>
          <a:p>
            <a:r>
              <a:rPr lang="en-US">
                <a:cs typeface="Calibri"/>
              </a:rPr>
              <a:t>Session #5595</a:t>
            </a:r>
            <a:endParaRPr lang="en-US"/>
          </a:p>
          <a:p>
            <a:r>
              <a:rPr lang="en-US"/>
              <a:t>May 6, 2021</a:t>
            </a:r>
          </a:p>
          <a:p>
            <a:r>
              <a:rPr lang="en-US"/>
              <a:t>9:00am-9:45am</a:t>
            </a:r>
          </a:p>
        </p:txBody>
      </p:sp>
    </p:spTree>
    <p:extLst>
      <p:ext uri="{BB962C8B-B14F-4D97-AF65-F5344CB8AC3E}">
        <p14:creationId xmlns:p14="http://schemas.microsoft.com/office/powerpoint/2010/main" val="240824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0499-D2CB-0B4A-8313-E6E1CA4C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A7AE-6AF1-F644-8729-5773EEE2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University of Nebraska Medical Center (UNMC)</a:t>
            </a:r>
          </a:p>
          <a:p>
            <a:r>
              <a:rPr lang="en-US"/>
              <a:t>Birgit Khandalavala, MD </a:t>
            </a:r>
            <a:r>
              <a:rPr lang="en-US">
                <a:hlinkClick r:id="rId2"/>
              </a:rPr>
              <a:t>birgit.khandalavala@unmc.edu</a:t>
            </a:r>
            <a:endParaRPr lang="en-US">
              <a:cs typeface="Calibri"/>
            </a:endParaRPr>
          </a:p>
          <a:p>
            <a:r>
              <a:rPr lang="en-US"/>
              <a:t>Jessica Koran-Scholl PhD </a:t>
            </a:r>
            <a:r>
              <a:rPr lang="en-US">
                <a:hlinkClick r:id="rId3"/>
              </a:rPr>
              <a:t>jessica.koran@unmc.edu</a:t>
            </a:r>
            <a:endParaRPr lang="en-US"/>
          </a:p>
          <a:p>
            <a:r>
              <a:rPr lang="en-US"/>
              <a:t>Andrea Jones, MD </a:t>
            </a:r>
            <a:r>
              <a:rPr lang="en-US">
                <a:hlinkClick r:id="rId4"/>
              </a:rPr>
              <a:t>andrea.jones@unmc.edu</a:t>
            </a:r>
            <a:endParaRPr lang="en-US"/>
          </a:p>
          <a:p>
            <a:r>
              <a:rPr lang="en-US"/>
              <a:t>Jennifer Liu, MD </a:t>
            </a:r>
            <a:r>
              <a:rPr lang="en-US">
                <a:hlinkClick r:id="rId5"/>
              </a:rPr>
              <a:t>jlliu@unmc.edu</a:t>
            </a:r>
            <a:endParaRPr lang="en-US"/>
          </a:p>
          <a:p>
            <a:r>
              <a:rPr lang="en-US"/>
              <a:t>Kimberly Jarzynka, MD </a:t>
            </a:r>
            <a:r>
              <a:rPr lang="en-US">
                <a:hlinkClick r:id="rId6"/>
              </a:rPr>
              <a:t>kjarzynka@unmc.edu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362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F1C4-F3F8-1347-91B0-5F215DDC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DDBB5-6B32-A143-84C5-5B7EE378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Sukhera J, Watling C. A Framework for Integrating Implicit Bias Recognition Into Health Professions Education. </a:t>
            </a:r>
            <a:r>
              <a:rPr lang="en-US" err="1"/>
              <a:t>Acad</a:t>
            </a:r>
            <a:r>
              <a:rPr lang="en-US"/>
              <a:t> Med. 2018;93(1):35-40. doi:10.1097/ACM.0000000000001819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https://pubmed.ncbi.nlm.nih.gov/28658015/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3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6496-BFD8-4F46-8E2D-1B43CBBF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27ED-7074-5F4B-AB66-325C8C36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1. Create a conducive learning environment</a:t>
            </a:r>
          </a:p>
          <a:p>
            <a:pPr lvl="1"/>
            <a:r>
              <a:rPr lang="en-US"/>
              <a:t>Welcoming instructor, adequate time for discussion/activities, confidential and safe space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2.  Provide scientific knowledge about implicit bias</a:t>
            </a:r>
          </a:p>
          <a:p>
            <a:pPr lvl="1"/>
            <a:r>
              <a:rPr lang="en-US"/>
              <a:t>Review types of bias, highlight links to neuroscience and cognitive psychology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3.  Spotlight how implicit bias impacts behaviors and outcomes</a:t>
            </a:r>
            <a:endParaRPr lang="en-US">
              <a:cs typeface="Calibri"/>
            </a:endParaRPr>
          </a:p>
          <a:p>
            <a:pPr lvl="1"/>
            <a:r>
              <a:rPr lang="en-US"/>
              <a:t>Impact areas include; patient safety, health disparities, clinical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4428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A40E-2A7C-7C4F-9888-954F3428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Framework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CB796-1CC0-0248-95C8-4E35822BD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4. Improve self-awareness of implicit bias </a:t>
            </a:r>
          </a:p>
          <a:p>
            <a:pPr lvl="1"/>
            <a:r>
              <a:rPr lang="en-US"/>
              <a:t>Utilize resources such as Harvard IAT, reflection and identity exercises 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5.  Develop conscious efforts to combat implicit bias</a:t>
            </a:r>
          </a:p>
          <a:p>
            <a:pPr lvl="1"/>
            <a:r>
              <a:rPr lang="en-US"/>
              <a:t>Learn about mindfulness, metacognition, self-regulation and monitoring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6.  Build awareness of how implicit bias impacts others </a:t>
            </a:r>
          </a:p>
          <a:p>
            <a:pPr lvl="1"/>
            <a:r>
              <a:rPr lang="en-US"/>
              <a:t>Develop perspective taking and empathy using a social context </a:t>
            </a:r>
          </a:p>
        </p:txBody>
      </p:sp>
    </p:spTree>
    <p:extLst>
      <p:ext uri="{BB962C8B-B14F-4D97-AF65-F5344CB8AC3E}">
        <p14:creationId xmlns:p14="http://schemas.microsoft.com/office/powerpoint/2010/main" val="428889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CD3B4F-BD0D-F94F-8158-08D5216F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80" y="0"/>
            <a:ext cx="9600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9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Implicit Bias Foundations and Frameworks - Building a Solid Footing in Resident Education </vt:lpstr>
      <vt:lpstr>Presenters</vt:lpstr>
      <vt:lpstr>Workshop Framework</vt:lpstr>
      <vt:lpstr>Framework Outline</vt:lpstr>
      <vt:lpstr>Framework Outline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Implicit Bias Foundations and Frameworks - Building a Solid Footing in Resident Education </dc:title>
  <dc:creator>Koran, Jessica B</dc:creator>
  <cp:lastModifiedBy>Koran, Jessica B</cp:lastModifiedBy>
  <cp:revision>2</cp:revision>
  <dcterms:created xsi:type="dcterms:W3CDTF">2021-03-26T15:14:43Z</dcterms:created>
  <dcterms:modified xsi:type="dcterms:W3CDTF">2021-05-06T14:57:11Z</dcterms:modified>
</cp:coreProperties>
</file>