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8" r:id="rId2"/>
    <p:sldId id="271" r:id="rId3"/>
    <p:sldId id="270" r:id="rId4"/>
    <p:sldId id="286" r:id="rId5"/>
    <p:sldId id="272" r:id="rId6"/>
    <p:sldId id="293" r:id="rId7"/>
    <p:sldId id="296" r:id="rId8"/>
    <p:sldId id="294" r:id="rId9"/>
    <p:sldId id="295" r:id="rId10"/>
    <p:sldId id="289" r:id="rId11"/>
    <p:sldId id="288" r:id="rId12"/>
    <p:sldId id="287" r:id="rId13"/>
    <p:sldId id="290" r:id="rId14"/>
    <p:sldId id="297" r:id="rId15"/>
  </p:sldIdLst>
  <p:sldSz cx="12192000" cy="6858000"/>
  <p:notesSz cx="6858000" cy="92964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BFBFB"/>
    <a:srgbClr val="F5F5F5"/>
    <a:srgbClr val="FFFFCC"/>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p:restoredTop sz="65328" autoAdjust="0"/>
  </p:normalViewPr>
  <p:slideViewPr>
    <p:cSldViewPr snapToGrid="0" snapToObjects="1">
      <p:cViewPr varScale="1">
        <p:scale>
          <a:sx n="68" d="100"/>
          <a:sy n="68" d="100"/>
        </p:scale>
        <p:origin x="528" y="48"/>
      </p:cViewPr>
      <p:guideLst/>
    </p:cSldViewPr>
  </p:slideViewPr>
  <p:notesTextViewPr>
    <p:cViewPr>
      <p:scale>
        <a:sx n="150" d="100"/>
        <a:sy n="150" d="100"/>
      </p:scale>
      <p:origin x="0" y="0"/>
    </p:cViewPr>
  </p:notesTextViewPr>
  <p:notesViewPr>
    <p:cSldViewPr snapToGrid="0" snapToObjects="1">
      <p:cViewPr varScale="1">
        <p:scale>
          <a:sx n="44" d="100"/>
          <a:sy n="44" d="100"/>
        </p:scale>
        <p:origin x="1496"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D36265DE-8E1C-7D48-ACC7-9B2165B544EB}" type="datetimeFigureOut">
              <a:rPr lang="en-US" smtClean="0"/>
              <a:t>2/21/2019</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737A0A5F-A0BF-0241-8AB5-2C96F8C9F19D}" type="slidenum">
              <a:rPr lang="en-US" smtClean="0"/>
              <a:t>‹#›</a:t>
            </a:fld>
            <a:endParaRPr lang="en-US"/>
          </a:p>
        </p:txBody>
      </p:sp>
    </p:spTree>
    <p:extLst>
      <p:ext uri="{BB962C8B-B14F-4D97-AF65-F5344CB8AC3E}">
        <p14:creationId xmlns:p14="http://schemas.microsoft.com/office/powerpoint/2010/main" val="812363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76CF68-22F5-4008-976F-0201AA866D81}" type="slidenum">
              <a:rPr lang="en-US" smtClean="0"/>
              <a:t>1</a:t>
            </a:fld>
            <a:endParaRPr lang="en-US"/>
          </a:p>
        </p:txBody>
      </p:sp>
    </p:spTree>
    <p:extLst>
      <p:ext uri="{BB962C8B-B14F-4D97-AF65-F5344CB8AC3E}">
        <p14:creationId xmlns:p14="http://schemas.microsoft.com/office/powerpoint/2010/main" val="544561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486400" cy="4051885"/>
          </a:xfrm>
        </p:spPr>
        <p:txBody>
          <a:bodyPr/>
          <a:lstStyle/>
          <a:p>
            <a:r>
              <a:rPr lang="en-US" baseline="0" dirty="0" smtClean="0"/>
              <a:t>We see this same pattern in our professional role checklist inventory data.  When precepting is interprofessional, medical students have a broader understanding of what tasks physical therapy and pharmacy students can do.  </a:t>
            </a:r>
          </a:p>
          <a:p>
            <a:endParaRPr lang="en-US" baseline="0" dirty="0" smtClean="0"/>
          </a:p>
          <a:p>
            <a:r>
              <a:rPr lang="en-US" baseline="0" dirty="0" smtClean="0"/>
              <a:t>With IP PRECEPTING: 54% say Physical therapy can do a microfilament exam</a:t>
            </a:r>
          </a:p>
          <a:p>
            <a:endParaRPr lang="en-US" baseline="0" dirty="0" smtClean="0"/>
          </a:p>
          <a:p>
            <a:r>
              <a:rPr lang="en-US" baseline="0" dirty="0" smtClean="0"/>
              <a:t>Non-IP Precepting: 23% say Physical therapy can do this exam</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076CF68-22F5-4008-976F-0201AA866D81}" type="slidenum">
              <a:rPr lang="en-US" smtClean="0"/>
              <a:t>10</a:t>
            </a:fld>
            <a:endParaRPr lang="en-US"/>
          </a:p>
        </p:txBody>
      </p:sp>
    </p:spTree>
    <p:extLst>
      <p:ext uri="{BB962C8B-B14F-4D97-AF65-F5344CB8AC3E}">
        <p14:creationId xmlns:p14="http://schemas.microsoft.com/office/powerpoint/2010/main" val="1304154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a:t>
            </a:r>
            <a:r>
              <a:rPr lang="en-US" baseline="0" dirty="0" smtClean="0"/>
              <a:t> you may be thinking at this point, “Sure. That all sounds great, but doesn’t IP Precepting take longer? Our clinic doesn’t have time for that.”  </a:t>
            </a:r>
          </a:p>
          <a:p>
            <a:endParaRPr lang="en-US" baseline="0" dirty="0" smtClean="0"/>
          </a:p>
          <a:p>
            <a:r>
              <a:rPr lang="en-US" dirty="0" smtClean="0"/>
              <a:t>When we eliminated</a:t>
            </a:r>
            <a:r>
              <a:rPr lang="en-US" baseline="0" dirty="0" smtClean="0"/>
              <a:t> some of the “noise” present in precepting data (dropped the “challenging” patient who always poses a challenge to students; focused on a solitary MD attending), IP PRE did not add more time to precepting!   </a:t>
            </a:r>
          </a:p>
          <a:p>
            <a:r>
              <a:rPr lang="en-US" baseline="0" dirty="0" smtClean="0"/>
              <a:t>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7A0A5F-A0BF-0241-8AB5-2C96F8C9F19D}" type="slidenum">
              <a:rPr lang="en-US" smtClean="0"/>
              <a:t>11</a:t>
            </a:fld>
            <a:endParaRPr lang="en-US"/>
          </a:p>
        </p:txBody>
      </p:sp>
    </p:spTree>
    <p:extLst>
      <p:ext uri="{BB962C8B-B14F-4D97-AF65-F5344CB8AC3E}">
        <p14:creationId xmlns:p14="http://schemas.microsoft.com/office/powerpoint/2010/main" val="2809620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Pre-Clinic Huddle: Students arriving to participate in clinic will be assigned to a team identified by a color name by the Clinic Administrator, and given a specific physical location in the clinic to meet with their team. This space will be used before and during clinic for team discussion and interaction. The patient appointment sheet for clinic will have dots of color corresponding to team identities next to their assigned patient. Clinic admins will encourage students to find their team and team location immediately to begin reviewing information on their patient. During the pre-clinic orientation given by the Clinic Medical Director (Hay), team identifications should be associated with the student individual self-introductions (e.g. “I’m Maddie, an M2 on Team Blue”).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 Team Materials: During the pre-clinic huddle, teams will receive knowledge sheets on a color-coordinated clipboard/folder/portfolio/binder that briefly describes the scope of practice of each profession in GOODLIFE. The information on this sheet is the result of the previous study (IRB Protocol #207-16-EX).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 Standardization of the Clinic Medical Director Orientation: As part of IRB (#207-16-EX) we documented the variability of instructions relating to team formation and function given by the Clinic Medical Director during the orientation and its resulting effect on team cohesion and collaboration. We do not propose to add any specific content, merely insure through written prompts (bullet points on index cards) the consistency of instructions on team behavior. </a:t>
            </a:r>
          </a:p>
          <a:p>
            <a:endParaRPr lang="en-US" dirty="0"/>
          </a:p>
        </p:txBody>
      </p:sp>
      <p:sp>
        <p:nvSpPr>
          <p:cNvPr id="4" name="Slide Number Placeholder 3"/>
          <p:cNvSpPr>
            <a:spLocks noGrp="1"/>
          </p:cNvSpPr>
          <p:nvPr>
            <p:ph type="sldNum" sz="quarter" idx="10"/>
          </p:nvPr>
        </p:nvSpPr>
        <p:spPr/>
        <p:txBody>
          <a:bodyPr/>
          <a:lstStyle/>
          <a:p>
            <a:fld id="{737A0A5F-A0BF-0241-8AB5-2C96F8C9F19D}" type="slidenum">
              <a:rPr lang="en-US" smtClean="0"/>
              <a:t>12</a:t>
            </a:fld>
            <a:endParaRPr lang="en-US"/>
          </a:p>
        </p:txBody>
      </p:sp>
    </p:spTree>
    <p:extLst>
      <p:ext uri="{BB962C8B-B14F-4D97-AF65-F5344CB8AC3E}">
        <p14:creationId xmlns:p14="http://schemas.microsoft.com/office/powerpoint/2010/main" val="2130193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A0A5F-A0BF-0241-8AB5-2C96F8C9F19D}" type="slidenum">
              <a:rPr lang="en-US" smtClean="0"/>
              <a:t>13</a:t>
            </a:fld>
            <a:endParaRPr lang="en-US"/>
          </a:p>
        </p:txBody>
      </p:sp>
    </p:spTree>
    <p:extLst>
      <p:ext uri="{BB962C8B-B14F-4D97-AF65-F5344CB8AC3E}">
        <p14:creationId xmlns:p14="http://schemas.microsoft.com/office/powerpoint/2010/main" val="293242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7A0A5F-A0BF-0241-8AB5-2C96F8C9F1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331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Over the course of two years we studied the GOODLIFE clinic, one of the UNMC SHARING Clinics in Omaha NE, which specializes in diabetic care. GOODLIFE is a student-run clinic using an interprofessional team approach as this is associated with improved patient outcomes for diabetic care (</a:t>
            </a:r>
            <a:r>
              <a:rPr lang="en-US" sz="1200" dirty="0" err="1" smtClean="0"/>
              <a:t>Shojania</a:t>
            </a:r>
            <a:r>
              <a:rPr lang="en-US" sz="1200" dirty="0" smtClean="0"/>
              <a:t>, et al., 2006, </a:t>
            </a:r>
            <a:r>
              <a:rPr lang="en-US" sz="1200" dirty="0" err="1" smtClean="0"/>
              <a:t>Tricco</a:t>
            </a:r>
            <a:r>
              <a:rPr lang="en-US" sz="1200" dirty="0" smtClean="0"/>
              <a:t> et al., 2012).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200" dirty="0" smtClean="0">
                <a:cs typeface="Calibri"/>
              </a:rPr>
              <a:t>It meets once a month in the evening for about 4 hours.  Patients are referred into it from various UNMC clinics.  It is housed in an existing UNMC primary care clinic (uses its facilities).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Calibri"/>
              </a:rPr>
              <a:t>Disciplines (or professions): Medicine, Pharmacy, Physician Assistant, Nurse Practitioner, Physical Therapy, Medical Nutrition</a:t>
            </a:r>
            <a:r>
              <a:rPr lang="en-US" sz="1200" b="1" dirty="0" smtClean="0">
                <a:cs typeface="Calibri"/>
              </a:rPr>
              <a:t>, </a:t>
            </a:r>
            <a:r>
              <a:rPr lang="en-US" sz="1200" b="0" u="none" dirty="0" smtClean="0">
                <a:cs typeface="Calibri"/>
              </a:rPr>
              <a:t>Medical Lab Sciences </a:t>
            </a:r>
            <a:r>
              <a:rPr lang="en-US" sz="1200" dirty="0" smtClean="0">
                <a:cs typeface="Calibri"/>
              </a:rPr>
              <a:t>and Behavioral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Calibri"/>
              </a:rPr>
              <a:t>((GOODLIFE Greater Omaha Outreach for Diabetes Lifestyles Impacting Fitness and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37A0A5F-A0BF-0241-8AB5-2C96F8C9F19D}" type="slidenum">
              <a:rPr lang="en-US" smtClean="0"/>
              <a:t>2</a:t>
            </a:fld>
            <a:endParaRPr lang="en-US"/>
          </a:p>
        </p:txBody>
      </p:sp>
    </p:spTree>
    <p:extLst>
      <p:ext uri="{BB962C8B-B14F-4D97-AF65-F5344CB8AC3E}">
        <p14:creationId xmlns:p14="http://schemas.microsoft.com/office/powerpoint/2010/main" val="2994645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A0A5F-A0BF-0241-8AB5-2C96F8C9F19D}" type="slidenum">
              <a:rPr lang="en-US" smtClean="0"/>
              <a:t>3</a:t>
            </a:fld>
            <a:endParaRPr lang="en-US"/>
          </a:p>
        </p:txBody>
      </p:sp>
    </p:spTree>
    <p:extLst>
      <p:ext uri="{BB962C8B-B14F-4D97-AF65-F5344CB8AC3E}">
        <p14:creationId xmlns:p14="http://schemas.microsoft.com/office/powerpoint/2010/main" val="1038222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A0A5F-A0BF-0241-8AB5-2C96F8C9F19D}" type="slidenum">
              <a:rPr lang="en-US" smtClean="0"/>
              <a:t>4</a:t>
            </a:fld>
            <a:endParaRPr lang="en-US"/>
          </a:p>
        </p:txBody>
      </p:sp>
    </p:spTree>
    <p:extLst>
      <p:ext uri="{BB962C8B-B14F-4D97-AF65-F5344CB8AC3E}">
        <p14:creationId xmlns:p14="http://schemas.microsoft.com/office/powerpoint/2010/main" val="1262041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3840163" algn="l"/>
                <a:tab pos="5383213" algn="l"/>
              </a:tabLst>
              <a:defRPr/>
            </a:pPr>
            <a:r>
              <a:rPr lang="en-US" baseline="0" dirty="0" smtClean="0"/>
              <a:t>Although we did not set out to study precepting at GOODLIFE, we gradually realized its importance to team cohesion and clinic functioning. While we did not ask students directly about precepting at GOODLIFE, their thoughts about precepting do appear in our interviews with students, and our team observations allowed us to track what happens to teams when precepting does or does not reinforce IP.       </a:t>
            </a:r>
          </a:p>
          <a:p>
            <a:pPr marL="0" marR="0" lvl="0" indent="0" algn="l" defTabSz="914400" rtl="0" eaLnBrk="0" fontAlgn="base" latinLnBrk="0" hangingPunct="0">
              <a:lnSpc>
                <a:spcPct val="100000"/>
              </a:lnSpc>
              <a:spcBef>
                <a:spcPct val="0"/>
              </a:spcBef>
              <a:spcAft>
                <a:spcPct val="0"/>
              </a:spcAft>
              <a:buClrTx/>
              <a:buSzTx/>
              <a:buFontTx/>
              <a:buNone/>
              <a:tabLst>
                <a:tab pos="3840163" algn="l"/>
                <a:tab pos="5383213" algn="l"/>
              </a:tabLst>
            </a:pPr>
            <a:endParaRPr lang="en-US" sz="1200" dirty="0" smtClean="0">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3840163" algn="l"/>
                <a:tab pos="5383213" algn="l"/>
              </a:tabLst>
            </a:pPr>
            <a:r>
              <a:rPr lang="en-US" sz="1200" dirty="0" smtClean="0">
                <a:latin typeface="+mn-lt"/>
              </a:rPr>
              <a:t>1. To capture behavior, we observed and interviewed 76 interprofessional teams documenting how (and whether) disciplines interacted preparing for and providing patient care, as well as their knowledge of other disciplines and attitudes towards interprofessional education.</a:t>
            </a:r>
          </a:p>
          <a:p>
            <a:pPr marL="0" marR="0" lvl="0" indent="0" algn="l" defTabSz="914400" rtl="0" eaLnBrk="0" fontAlgn="base" latinLnBrk="0" hangingPunct="0">
              <a:lnSpc>
                <a:spcPct val="100000"/>
              </a:lnSpc>
              <a:spcBef>
                <a:spcPct val="0"/>
              </a:spcBef>
              <a:spcAft>
                <a:spcPct val="0"/>
              </a:spcAft>
              <a:buClrTx/>
              <a:buSzTx/>
              <a:buFontTx/>
              <a:buNone/>
              <a:tabLst>
                <a:tab pos="3840163" algn="l"/>
                <a:tab pos="5383213" algn="l"/>
              </a:tabLst>
            </a:pPr>
            <a:r>
              <a:rPr kumimoji="0" lang="en-US" altLang="en-US" sz="12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Informal interviews Used a professional role checklist inventory to ask students about their knowledge of other disciplines, and their experience with interprofessional education</a:t>
            </a:r>
            <a:endPar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840163" algn="l"/>
                <a:tab pos="5383213" algn="l"/>
              </a:tabLst>
            </a:pPr>
            <a:endPar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buFontTx/>
              <a:buNone/>
              <a:tabLst>
                <a:tab pos="3840163" algn="l"/>
                <a:tab pos="5383213" algn="l"/>
              </a:tabLst>
            </a:pPr>
            <a:r>
              <a:rPr lang="en-US" altLang="en-US" dirty="0" smtClean="0">
                <a:latin typeface="Calibri" panose="020F0502020204030204" pitchFamily="34" charset="0"/>
                <a:ea typeface="Calibri" panose="020F0502020204030204" pitchFamily="34" charset="0"/>
                <a:cs typeface="Times New Roman" panose="02020603050405020304" pitchFamily="18" charset="0"/>
              </a:rPr>
              <a:t>2. </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 use data:</a:t>
            </a:r>
            <a:r>
              <a:rPr kumimoji="0" lang="en-US" altLang="en-US"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smtClean="0"/>
              <a:t>We used HOURS, a time-use documentation software, to capture turn-taking behavior and the percentage of time disciplines talk during the patient interaction and exam. </a:t>
            </a:r>
            <a:endPar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840163" algn="l"/>
                <a:tab pos="5383213" algn="l"/>
              </a:tabLst>
            </a:pPr>
            <a:endPar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840163" algn="l"/>
                <a:tab pos="5383213" algn="l"/>
              </a:tabLst>
            </a:pPr>
            <a:r>
              <a:rPr lang="en-US" sz="1200" dirty="0" smtClean="0">
                <a:latin typeface="+mn-lt"/>
              </a:rPr>
              <a:t>4. We surveyed student attitudes and knowledge using a modified SPICE-R.</a:t>
            </a:r>
            <a:r>
              <a:rPr lang="en-US" sz="1200" baseline="0" dirty="0" smtClean="0">
                <a:latin typeface="+mn-lt"/>
              </a:rPr>
              <a:t>  </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Surveys were given to students to complete before clinic began and again when they had finished for the night. SPICE-R: Student Perceptions of Interprofessional Clinical Education--Revised</a:t>
            </a:r>
          </a:p>
          <a:p>
            <a:pPr marL="0" marR="0" lvl="0" indent="0" algn="l" defTabSz="914400" rtl="0" eaLnBrk="0" fontAlgn="base" latinLnBrk="0" hangingPunct="0">
              <a:lnSpc>
                <a:spcPct val="100000"/>
              </a:lnSpc>
              <a:spcBef>
                <a:spcPct val="0"/>
              </a:spcBef>
              <a:spcAft>
                <a:spcPct val="0"/>
              </a:spcAft>
              <a:buClrTx/>
              <a:buSzTx/>
              <a:buFontTx/>
              <a:buNone/>
              <a:tabLst>
                <a:tab pos="3840163" algn="l"/>
                <a:tab pos="5383213" algn="l"/>
              </a:tabLst>
            </a:pPr>
            <a:endParaRPr kumimoji="0" lang="en-US" altLang="en-US" sz="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840163" algn="l"/>
                <a:tab pos="5383213" algn="l"/>
              </a:tabLst>
            </a:pPr>
            <a:r>
              <a:rPr kumimoji="0" lang="en-US" altLang="en-US" sz="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Instructions at the top of survey </a:t>
            </a: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this survey, you are being asked about your attitudes toward interprofessional health care teams and the team approach to patient care. By interprofessional health care team, we mean two or more health professionals (e.g. nurse, pharmacist, physician, physician assistant, medical lab sciences, etc.) who work together to plan, coordinate, and/or deliver patient care.</a:t>
            </a:r>
            <a:r>
              <a:rPr kumimoji="0" lang="en-US" altLang="en-US" sz="800" b="0" i="0" u="none" strike="noStrike" cap="none" normalizeH="0" baseline="0" dirty="0" smtClean="0">
                <a:ln>
                  <a:noFill/>
                </a:ln>
                <a:solidFill>
                  <a:schemeClr val="tx1"/>
                </a:solidFill>
                <a:effectLst/>
                <a:latin typeface="+mn-lt"/>
                <a:ea typeface="+mn-ea"/>
                <a:cs typeface="+mn-cs"/>
              </a:rPr>
              <a:t> </a:t>
            </a: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Please be candid as you indicate the extent of your agreement with each of the following statements related to interprofessional teams and the team approach to care.”</a:t>
            </a:r>
          </a:p>
          <a:p>
            <a:pPr marL="0" marR="0" lvl="0" indent="0" algn="l" defTabSz="914400" rtl="0" eaLnBrk="0" fontAlgn="base" latinLnBrk="0" hangingPunct="0">
              <a:lnSpc>
                <a:spcPct val="100000"/>
              </a:lnSpc>
              <a:spcBef>
                <a:spcPct val="0"/>
              </a:spcBef>
              <a:spcAft>
                <a:spcPct val="0"/>
              </a:spcAft>
              <a:buClrTx/>
              <a:buSzTx/>
              <a:buFontTx/>
              <a:buNone/>
              <a:tabLst>
                <a:tab pos="3840163" algn="l"/>
                <a:tab pos="5383213" algn="l"/>
              </a:tabLst>
            </a:pPr>
            <a:endPar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840163" algn="l"/>
                <a:tab pos="5383213" algn="l"/>
              </a:tabLst>
            </a:pPr>
            <a:endParaRPr kumimoji="0" lang="en-US" altLang="en-US" sz="800" b="0" i="0" u="none" strike="noStrike" cap="none" normalizeH="0" baseline="0" dirty="0" smtClean="0">
              <a:ln>
                <a:noFill/>
              </a:ln>
              <a:solidFill>
                <a:schemeClr val="tx1"/>
              </a:solidFill>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737A0A5F-A0BF-0241-8AB5-2C96F8C9F19D}" type="slidenum">
              <a:rPr lang="en-US" smtClean="0"/>
              <a:t>5</a:t>
            </a:fld>
            <a:endParaRPr lang="en-US"/>
          </a:p>
        </p:txBody>
      </p:sp>
    </p:spTree>
    <p:extLst>
      <p:ext uri="{BB962C8B-B14F-4D97-AF65-F5344CB8AC3E}">
        <p14:creationId xmlns:p14="http://schemas.microsoft.com/office/powerpoint/2010/main" val="17946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the Clinic Director mentions in his orientation that GOODLIFE has IP Precepting, the students remember it and they structure team interactions accordingly.  Then this message is further reinforced when they get to precepting and see the faculty modeling IP.   </a:t>
            </a:r>
          </a:p>
          <a:p>
            <a:endParaRPr lang="en-US" baseline="0" dirty="0" smtClean="0"/>
          </a:p>
          <a:p>
            <a:r>
              <a:rPr lang="en-US" baseline="0" dirty="0" smtClean="0"/>
              <a:t>During interprofessional precepting, students watch preceptors who model IP interaction, by asking each other questions in a peer-to-peer relationship.  </a:t>
            </a:r>
          </a:p>
          <a:p>
            <a:endParaRPr lang="en-US" baseline="0" dirty="0" smtClean="0"/>
          </a:p>
          <a:p>
            <a:r>
              <a:rPr lang="en-US" baseline="0" dirty="0" smtClean="0"/>
              <a:t>From different faculty preceptors, they learn new tricks/ways of asking or approaching a topic with a patient.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Because they</a:t>
            </a:r>
            <a:r>
              <a:rPr lang="en-US" baseline="0" dirty="0" smtClean="0"/>
              <a:t> interact with diverse preceptors during precepting, they may feel more comfortable approaching them later with questions (at the very least– they know who they are in the clinic).  This likely helps reduce student frustration and uncertainty. </a:t>
            </a:r>
          </a:p>
          <a:p>
            <a:endParaRPr lang="en-US" baseline="0" dirty="0" smtClean="0"/>
          </a:p>
          <a:p>
            <a:r>
              <a:rPr lang="en-US" baseline="0" dirty="0" smtClean="0"/>
              <a:t>When their discipline’s preceptor is present during precepting, they can less easily “hide” behind others on the team who are from their own discipline– the preceptor directs questions to them as well.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IP may increase their awareness of other discipline’s scope of knowledge: see MD attending address questions to diverse disciplines (which means MD student not always on the hook for “knowing” the answer, but also may broaden respect for allied health disciplines).  </a:t>
            </a:r>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37A0A5F-A0BF-0241-8AB5-2C96F8C9F19D}" type="slidenum">
              <a:rPr lang="en-US" smtClean="0"/>
              <a:t>6</a:t>
            </a:fld>
            <a:endParaRPr lang="en-US"/>
          </a:p>
        </p:txBody>
      </p:sp>
    </p:spTree>
    <p:extLst>
      <p:ext uri="{BB962C8B-B14F-4D97-AF65-F5344CB8AC3E}">
        <p14:creationId xmlns:p14="http://schemas.microsoft.com/office/powerpoint/2010/main" val="341503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some evidence that seeing and experiencing IP precepting makes a lasting impression. See Quote.  So here, we have a P2 recalling an IP exchange that occurred several months ago.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7A0A5F-A0BF-0241-8AB5-2C96F8C9F19D}" type="slidenum">
              <a:rPr lang="en-US" smtClean="0"/>
              <a:t>7</a:t>
            </a:fld>
            <a:endParaRPr lang="en-US"/>
          </a:p>
        </p:txBody>
      </p:sp>
    </p:spTree>
    <p:extLst>
      <p:ext uri="{BB962C8B-B14F-4D97-AF65-F5344CB8AC3E}">
        <p14:creationId xmlns:p14="http://schemas.microsoft.com/office/powerpoint/2010/main" val="4100169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precepting is not able to be interprofessional, for one reason or another, it can result in poor use of clinic time and missed learning opportunities.  </a:t>
            </a:r>
          </a:p>
          <a:p>
            <a:endParaRPr lang="en-US" baseline="0" dirty="0" smtClean="0"/>
          </a:p>
          <a:p>
            <a:r>
              <a:rPr lang="en-US" baseline="0" dirty="0" smtClean="0"/>
              <a:t>Students must seek out their discipline’s preceptors and go through a “mini-precepting” with them, this information must then be passed back to the team and the patient. This means that “the plan” discussions are not made collaboratively and may take more time to coalesce.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37A0A5F-A0BF-0241-8AB5-2C96F8C9F19D}" type="slidenum">
              <a:rPr lang="en-US" smtClean="0"/>
              <a:t>8</a:t>
            </a:fld>
            <a:endParaRPr lang="en-US"/>
          </a:p>
        </p:txBody>
      </p:sp>
    </p:spTree>
    <p:extLst>
      <p:ext uri="{BB962C8B-B14F-4D97-AF65-F5344CB8AC3E}">
        <p14:creationId xmlns:p14="http://schemas.microsoft.com/office/powerpoint/2010/main" val="3173643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case, having a PT preceptor participate in IP Precepting might have made this physical therapy student feel less marginalized.  </a:t>
            </a:r>
            <a:endParaRPr lang="en-US" dirty="0"/>
          </a:p>
        </p:txBody>
      </p:sp>
      <p:sp>
        <p:nvSpPr>
          <p:cNvPr id="4" name="Slide Number Placeholder 3"/>
          <p:cNvSpPr>
            <a:spLocks noGrp="1"/>
          </p:cNvSpPr>
          <p:nvPr>
            <p:ph type="sldNum" sz="quarter" idx="10"/>
          </p:nvPr>
        </p:nvSpPr>
        <p:spPr/>
        <p:txBody>
          <a:bodyPr/>
          <a:lstStyle/>
          <a:p>
            <a:fld id="{737A0A5F-A0BF-0241-8AB5-2C96F8C9F19D}" type="slidenum">
              <a:rPr lang="en-US" smtClean="0"/>
              <a:t>9</a:t>
            </a:fld>
            <a:endParaRPr lang="en-US"/>
          </a:p>
        </p:txBody>
      </p:sp>
    </p:spTree>
    <p:extLst>
      <p:ext uri="{BB962C8B-B14F-4D97-AF65-F5344CB8AC3E}">
        <p14:creationId xmlns:p14="http://schemas.microsoft.com/office/powerpoint/2010/main" val="3639147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87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AF138A1-FE23-46D4-A7DD-D555956C3FB4}" type="datetimeFigureOut">
              <a:rPr lang="en-US" smtClean="0"/>
              <a:t>2/21/2019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07CA42C-4D55-4772-BDD3-6F862814E207}" type="slidenum">
              <a:rPr lang="en-US" smtClean="0"/>
              <a:t>‹#›</a:t>
            </a:fld>
            <a:endParaRPr lang="en-US"/>
          </a:p>
        </p:txBody>
      </p:sp>
    </p:spTree>
    <p:extLst>
      <p:ext uri="{BB962C8B-B14F-4D97-AF65-F5344CB8AC3E}">
        <p14:creationId xmlns:p14="http://schemas.microsoft.com/office/powerpoint/2010/main" val="2381777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AF138A1-FE23-46D4-A7DD-D555956C3FB4}" type="datetimeFigureOut">
              <a:rPr lang="en-US" smtClean="0"/>
              <a:t>2/21/2019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07CA42C-4D55-4772-BDD3-6F862814E207}" type="slidenum">
              <a:rPr lang="en-US" smtClean="0"/>
              <a:t>‹#›</a:t>
            </a:fld>
            <a:endParaRPr lang="en-US"/>
          </a:p>
        </p:txBody>
      </p:sp>
    </p:spTree>
    <p:extLst>
      <p:ext uri="{BB962C8B-B14F-4D97-AF65-F5344CB8AC3E}">
        <p14:creationId xmlns:p14="http://schemas.microsoft.com/office/powerpoint/2010/main" val="1034314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726490"/>
            <a:ext cx="10858500" cy="44504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510317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who.int/hrh/nursing_midwifery/e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8859"/>
            <a:ext cx="9144000" cy="2387600"/>
          </a:xfrm>
        </p:spPr>
        <p:txBody>
          <a:bodyPr>
            <a:normAutofit/>
          </a:bodyPr>
          <a:lstStyle/>
          <a:p>
            <a:r>
              <a:rPr lang="en-US" sz="4000" b="1" dirty="0" smtClean="0">
                <a:latin typeface="Garamond" panose="02020404030301010803" pitchFamily="18" charset="0"/>
              </a:rPr>
              <a:t>Time Enough at Last? Interprofessional Precepting, Clinic Efficiency and Education</a:t>
            </a:r>
            <a:endParaRPr lang="en-US" sz="4000" b="1" dirty="0">
              <a:latin typeface="Garamond" panose="02020404030301010803" pitchFamily="18" charset="0"/>
            </a:endParaRPr>
          </a:p>
        </p:txBody>
      </p:sp>
      <p:sp>
        <p:nvSpPr>
          <p:cNvPr id="3" name="Subtitle 2"/>
          <p:cNvSpPr>
            <a:spLocks noGrp="1"/>
          </p:cNvSpPr>
          <p:nvPr>
            <p:ph type="subTitle" idx="1"/>
          </p:nvPr>
        </p:nvSpPr>
        <p:spPr>
          <a:xfrm>
            <a:off x="1060704" y="3348147"/>
            <a:ext cx="10070592" cy="2828544"/>
          </a:xfrm>
        </p:spPr>
        <p:txBody>
          <a:bodyPr>
            <a:noAutofit/>
          </a:bodyPr>
          <a:lstStyle/>
          <a:p>
            <a:r>
              <a:rPr lang="en-US" sz="2000" dirty="0">
                <a:latin typeface="Garamond" panose="02020404030301010803" pitchFamily="18" charset="0"/>
              </a:rPr>
              <a:t>William Hay (University of Nebraska Medical </a:t>
            </a:r>
            <a:r>
              <a:rPr lang="en-US" sz="2000" dirty="0" smtClean="0">
                <a:latin typeface="Garamond" panose="02020404030301010803" pitchFamily="18" charset="0"/>
              </a:rPr>
              <a:t>Center) </a:t>
            </a:r>
          </a:p>
          <a:p>
            <a:r>
              <a:rPr lang="en-US" sz="2000" dirty="0" smtClean="0">
                <a:latin typeface="Garamond" panose="02020404030301010803" pitchFamily="18" charset="0"/>
              </a:rPr>
              <a:t>T Lynne Barone &amp; Samantha K. Ammons (University </a:t>
            </a:r>
            <a:r>
              <a:rPr lang="en-US" sz="2000" dirty="0">
                <a:latin typeface="Garamond" panose="02020404030301010803" pitchFamily="18" charset="0"/>
              </a:rPr>
              <a:t>of Nebraska Omaha</a:t>
            </a:r>
            <a:r>
              <a:rPr lang="en-US" sz="2000" dirty="0" smtClean="0">
                <a:latin typeface="Garamond" panose="02020404030301010803" pitchFamily="18" charset="0"/>
              </a:rPr>
              <a:t>),</a:t>
            </a:r>
          </a:p>
          <a:p>
            <a:endParaRPr lang="en-US" sz="2000" dirty="0" smtClean="0">
              <a:latin typeface="Garamond" panose="02020404030301010803" pitchFamily="18" charset="0"/>
            </a:endParaRPr>
          </a:p>
          <a:p>
            <a:r>
              <a:rPr lang="en-US" sz="2000" dirty="0" smtClean="0">
                <a:latin typeface="Garamond" panose="02020404030301010803" pitchFamily="18" charset="0"/>
              </a:rPr>
              <a:t>Craig </a:t>
            </a:r>
            <a:r>
              <a:rPr lang="en-US" sz="2000" dirty="0">
                <a:latin typeface="Garamond" panose="02020404030301010803" pitchFamily="18" charset="0"/>
              </a:rPr>
              <a:t>G. Hughes (University of Nebraska Omaha), Joseph McGuire (University of Nebraska Omaha) </a:t>
            </a:r>
            <a:r>
              <a:rPr lang="en-US" sz="2000" dirty="0" err="1">
                <a:latin typeface="Garamond" panose="02020404030301010803" pitchFamily="18" charset="0"/>
              </a:rPr>
              <a:t>Bao</a:t>
            </a:r>
            <a:r>
              <a:rPr lang="en-US" sz="2000" dirty="0">
                <a:latin typeface="Garamond" panose="02020404030301010803" pitchFamily="18" charset="0"/>
              </a:rPr>
              <a:t> Tram Ngoc Huynh (University of Nebraska Omaha), Angela M. Brown (University of Nebraska Omaha</a:t>
            </a:r>
            <a:r>
              <a:rPr lang="en-US" sz="2000" dirty="0" smtClean="0">
                <a:latin typeface="Garamond" panose="02020404030301010803" pitchFamily="18" charset="0"/>
              </a:rPr>
              <a:t>), </a:t>
            </a:r>
            <a:r>
              <a:rPr lang="en-US" sz="2000" dirty="0">
                <a:latin typeface="Garamond" panose="02020404030301010803" pitchFamily="18" charset="0"/>
              </a:rPr>
              <a:t>Breanna Thompson (University of Nebraska Omaha</a:t>
            </a:r>
            <a:r>
              <a:rPr lang="en-US" sz="2000" dirty="0" smtClean="0">
                <a:latin typeface="Garamond" panose="02020404030301010803" pitchFamily="18" charset="0"/>
              </a:rPr>
              <a:t>), Mary Ann Powell (University of Nebraska Omaha, Jay </a:t>
            </a:r>
            <a:r>
              <a:rPr lang="en-US" sz="2000" dirty="0">
                <a:latin typeface="Garamond" panose="02020404030301010803" pitchFamily="18" charset="0"/>
              </a:rPr>
              <a:t>Irwin (University of Nebraska Omaha)</a:t>
            </a:r>
            <a:br>
              <a:rPr lang="en-US" sz="2000" dirty="0">
                <a:latin typeface="Garamond" panose="02020404030301010803" pitchFamily="18" charset="0"/>
              </a:rPr>
            </a:br>
            <a:endParaRPr lang="en-US" sz="2000" dirty="0">
              <a:latin typeface="Garamond" panose="02020404030301010803" pitchFamily="18" charset="0"/>
            </a:endParaRPr>
          </a:p>
        </p:txBody>
      </p:sp>
    </p:spTree>
    <p:extLst>
      <p:ext uri="{BB962C8B-B14F-4D97-AF65-F5344CB8AC3E}">
        <p14:creationId xmlns:p14="http://schemas.microsoft.com/office/powerpoint/2010/main" val="518059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1587184602"/>
              </p:ext>
            </p:extLst>
          </p:nvPr>
        </p:nvGraphicFramePr>
        <p:xfrm>
          <a:off x="1766450" y="1398203"/>
          <a:ext cx="8756073" cy="4358640"/>
        </p:xfrm>
        <a:graphic>
          <a:graphicData uri="http://schemas.openxmlformats.org/drawingml/2006/table">
            <a:tbl>
              <a:tblPr firstRow="1" bandRow="1">
                <a:tableStyleId>{93296810-A885-4BE3-A3E7-6D5BEEA58F35}</a:tableStyleId>
              </a:tblPr>
              <a:tblGrid>
                <a:gridCol w="4280023">
                  <a:extLst>
                    <a:ext uri="{9D8B030D-6E8A-4147-A177-3AD203B41FA5}">
                      <a16:colId xmlns:a16="http://schemas.microsoft.com/office/drawing/2014/main" val="754332076"/>
                    </a:ext>
                  </a:extLst>
                </a:gridCol>
                <a:gridCol w="2175316">
                  <a:extLst>
                    <a:ext uri="{9D8B030D-6E8A-4147-A177-3AD203B41FA5}">
                      <a16:colId xmlns:a16="http://schemas.microsoft.com/office/drawing/2014/main" val="3030870845"/>
                    </a:ext>
                  </a:extLst>
                </a:gridCol>
                <a:gridCol w="2300734">
                  <a:extLst>
                    <a:ext uri="{9D8B030D-6E8A-4147-A177-3AD203B41FA5}">
                      <a16:colId xmlns:a16="http://schemas.microsoft.com/office/drawing/2014/main" val="3489949100"/>
                    </a:ext>
                  </a:extLst>
                </a:gridCol>
              </a:tblGrid>
              <a:tr h="370840">
                <a:tc>
                  <a:txBody>
                    <a:bodyPr/>
                    <a:lstStyle/>
                    <a:p>
                      <a:endParaRPr lang="en-US" dirty="0"/>
                    </a:p>
                  </a:txBody>
                  <a:tcPr/>
                </a:tc>
                <a:tc gridSpan="2">
                  <a:txBody>
                    <a:bodyPr/>
                    <a:lstStyle/>
                    <a:p>
                      <a:pPr algn="ctr"/>
                      <a:r>
                        <a:rPr lang="en-US" sz="2000" dirty="0" smtClean="0">
                          <a:solidFill>
                            <a:schemeClr val="bg2"/>
                          </a:solidFill>
                          <a:latin typeface="Garamond" panose="02020404030301010803" pitchFamily="18" charset="0"/>
                        </a:rPr>
                        <a:t>All MDs (N=26)</a:t>
                      </a:r>
                      <a:endParaRPr lang="en-US" sz="2000" dirty="0">
                        <a:solidFill>
                          <a:schemeClr val="bg2"/>
                        </a:solidFill>
                        <a:latin typeface="Garamond" panose="02020404030301010803" pitchFamily="18" charset="0"/>
                      </a:endParaRPr>
                    </a:p>
                  </a:txBody>
                  <a:tcPr/>
                </a:tc>
                <a:tc hMerge="1">
                  <a:txBody>
                    <a:bodyPr/>
                    <a:lstStyle/>
                    <a:p>
                      <a:endParaRPr lang="en-US"/>
                    </a:p>
                  </a:txBody>
                  <a:tcPr/>
                </a:tc>
                <a:extLst>
                  <a:ext uri="{0D108BD9-81ED-4DB2-BD59-A6C34878D82A}">
                    <a16:rowId xmlns:a16="http://schemas.microsoft.com/office/drawing/2014/main" val="2390669389"/>
                  </a:ext>
                </a:extLst>
              </a:tr>
              <a:tr h="370840">
                <a:tc>
                  <a:txBody>
                    <a:bodyPr/>
                    <a:lstStyle/>
                    <a:p>
                      <a:endParaRPr lang="en-US" baseline="0" dirty="0" smtClean="0"/>
                    </a:p>
                  </a:txBody>
                  <a:tcPr/>
                </a:tc>
                <a:tc>
                  <a:txBody>
                    <a:bodyPr/>
                    <a:lstStyle/>
                    <a:p>
                      <a:pPr algn="ctr"/>
                      <a:r>
                        <a:rPr lang="en-US" sz="2000" dirty="0" smtClean="0">
                          <a:latin typeface="Garamond" panose="02020404030301010803" pitchFamily="18" charset="0"/>
                        </a:rPr>
                        <a:t>IP Precepting</a:t>
                      </a:r>
                      <a:endParaRPr lang="en-US" sz="2000" dirty="0">
                        <a:latin typeface="Garamond" panose="02020404030301010803" pitchFamily="18" charset="0"/>
                      </a:endParaRPr>
                    </a:p>
                  </a:txBody>
                  <a:tcPr/>
                </a:tc>
                <a:tc>
                  <a:txBody>
                    <a:bodyPr/>
                    <a:lstStyle/>
                    <a:p>
                      <a:pPr algn="ctr"/>
                      <a:r>
                        <a:rPr lang="en-US" sz="2000" dirty="0" smtClean="0">
                          <a:latin typeface="Garamond" panose="02020404030301010803" pitchFamily="18" charset="0"/>
                        </a:rPr>
                        <a:t>Non-IP</a:t>
                      </a:r>
                      <a:r>
                        <a:rPr lang="en-US" sz="2000" baseline="0" dirty="0" smtClean="0">
                          <a:latin typeface="Garamond" panose="02020404030301010803" pitchFamily="18" charset="0"/>
                        </a:rPr>
                        <a:t> Precepting</a:t>
                      </a:r>
                      <a:endParaRPr lang="en-US" sz="2000" dirty="0">
                        <a:latin typeface="Garamond" panose="02020404030301010803" pitchFamily="18" charset="0"/>
                      </a:endParaRPr>
                    </a:p>
                  </a:txBody>
                  <a:tcPr/>
                </a:tc>
                <a:extLst>
                  <a:ext uri="{0D108BD9-81ED-4DB2-BD59-A6C34878D82A}">
                    <a16:rowId xmlns:a16="http://schemas.microsoft.com/office/drawing/2014/main" val="3631604138"/>
                  </a:ext>
                </a:extLst>
              </a:tr>
              <a:tr h="370840">
                <a:tc>
                  <a:txBody>
                    <a:bodyPr/>
                    <a:lstStyle/>
                    <a:p>
                      <a:pPr algn="r"/>
                      <a:r>
                        <a:rPr lang="en-US" sz="2000" dirty="0" smtClean="0">
                          <a:latin typeface="Garamond" panose="02020404030301010803" pitchFamily="18" charset="0"/>
                        </a:rPr>
                        <a:t>Physical</a:t>
                      </a:r>
                      <a:r>
                        <a:rPr lang="en-US" sz="2000" baseline="0" dirty="0" smtClean="0">
                          <a:latin typeface="Garamond" panose="02020404030301010803" pitchFamily="18" charset="0"/>
                        </a:rPr>
                        <a:t> Therapy</a:t>
                      </a:r>
                      <a:r>
                        <a:rPr lang="en-US" sz="2000" dirty="0" smtClean="0">
                          <a:latin typeface="Garamond" panose="02020404030301010803" pitchFamily="18" charset="0"/>
                        </a:rPr>
                        <a:t> &amp; Monofilament Exam</a:t>
                      </a:r>
                      <a:endParaRPr lang="en-US" sz="2000" dirty="0">
                        <a:latin typeface="Garamond" panose="02020404030301010803" pitchFamily="18" charset="0"/>
                      </a:endParaRPr>
                    </a:p>
                  </a:txBody>
                  <a:tcPr/>
                </a:tc>
                <a:tc>
                  <a:txBody>
                    <a:bodyPr/>
                    <a:lstStyle/>
                    <a:p>
                      <a:pPr algn="r"/>
                      <a:endParaRPr lang="en-US" sz="2000" dirty="0">
                        <a:latin typeface="Garamond" panose="02020404030301010803" pitchFamily="18" charset="0"/>
                      </a:endParaRPr>
                    </a:p>
                  </a:txBody>
                  <a:tcPr/>
                </a:tc>
                <a:tc>
                  <a:txBody>
                    <a:bodyPr/>
                    <a:lstStyle/>
                    <a:p>
                      <a:pPr algn="r"/>
                      <a:endParaRPr lang="en-US" sz="2000" dirty="0">
                        <a:latin typeface="Garamond" panose="02020404030301010803" pitchFamily="18" charset="0"/>
                      </a:endParaRPr>
                    </a:p>
                  </a:txBody>
                  <a:tcPr/>
                </a:tc>
                <a:extLst>
                  <a:ext uri="{0D108BD9-81ED-4DB2-BD59-A6C34878D82A}">
                    <a16:rowId xmlns:a16="http://schemas.microsoft.com/office/drawing/2014/main" val="1248927914"/>
                  </a:ext>
                </a:extLst>
              </a:tr>
              <a:tr h="370840">
                <a:tc>
                  <a:txBody>
                    <a:bodyPr/>
                    <a:lstStyle/>
                    <a:p>
                      <a:pPr algn="ctr"/>
                      <a:r>
                        <a:rPr lang="en-US" sz="2000" dirty="0" smtClean="0">
                          <a:latin typeface="Garamond" panose="02020404030301010803" pitchFamily="18" charset="0"/>
                        </a:rPr>
                        <a:t>                                                    Yes</a:t>
                      </a:r>
                      <a:endParaRPr lang="en-US" sz="2000" dirty="0">
                        <a:latin typeface="Garamond" panose="02020404030301010803" pitchFamily="18" charset="0"/>
                      </a:endParaRPr>
                    </a:p>
                  </a:txBody>
                  <a:tcPr/>
                </a:tc>
                <a:tc>
                  <a:txBody>
                    <a:bodyPr/>
                    <a:lstStyle/>
                    <a:p>
                      <a:pPr algn="r"/>
                      <a:r>
                        <a:rPr lang="en-US" sz="2000" dirty="0" smtClean="0">
                          <a:latin typeface="Garamond" panose="02020404030301010803" pitchFamily="18" charset="0"/>
                        </a:rPr>
                        <a:t>54%</a:t>
                      </a:r>
                      <a:endParaRPr lang="en-US" sz="2000" dirty="0">
                        <a:latin typeface="Garamond" panose="02020404030301010803" pitchFamily="18" charset="0"/>
                      </a:endParaRPr>
                    </a:p>
                  </a:txBody>
                  <a:tcPr/>
                </a:tc>
                <a:tc>
                  <a:txBody>
                    <a:bodyPr/>
                    <a:lstStyle/>
                    <a:p>
                      <a:pPr algn="r"/>
                      <a:r>
                        <a:rPr lang="en-US" sz="2000" dirty="0" smtClean="0">
                          <a:latin typeface="Garamond" panose="02020404030301010803" pitchFamily="18" charset="0"/>
                        </a:rPr>
                        <a:t>23%</a:t>
                      </a:r>
                      <a:endParaRPr lang="en-US" sz="2000" dirty="0">
                        <a:latin typeface="Garamond" panose="02020404030301010803" pitchFamily="18" charset="0"/>
                      </a:endParaRPr>
                    </a:p>
                  </a:txBody>
                  <a:tcPr/>
                </a:tc>
                <a:extLst>
                  <a:ext uri="{0D108BD9-81ED-4DB2-BD59-A6C34878D82A}">
                    <a16:rowId xmlns:a16="http://schemas.microsoft.com/office/drawing/2014/main" val="940317460"/>
                  </a:ext>
                </a:extLst>
              </a:tr>
              <a:tr h="370840">
                <a:tc>
                  <a:txBody>
                    <a:bodyPr/>
                    <a:lstStyle/>
                    <a:p>
                      <a:pPr algn="ctr"/>
                      <a:r>
                        <a:rPr lang="en-US" sz="2000" baseline="0" dirty="0" smtClean="0">
                          <a:latin typeface="Garamond" panose="02020404030301010803" pitchFamily="18" charset="0"/>
                        </a:rPr>
                        <a:t>                                                   No</a:t>
                      </a:r>
                      <a:endParaRPr lang="en-US" sz="2000" dirty="0">
                        <a:latin typeface="Garamond" panose="02020404030301010803" pitchFamily="18" charset="0"/>
                      </a:endParaRPr>
                    </a:p>
                  </a:txBody>
                  <a:tcPr/>
                </a:tc>
                <a:tc>
                  <a:txBody>
                    <a:bodyPr/>
                    <a:lstStyle/>
                    <a:p>
                      <a:pPr algn="r"/>
                      <a:r>
                        <a:rPr lang="en-US" sz="2000" dirty="0" smtClean="0">
                          <a:latin typeface="Garamond" panose="02020404030301010803" pitchFamily="18" charset="0"/>
                        </a:rPr>
                        <a:t>15%</a:t>
                      </a:r>
                      <a:endParaRPr lang="en-US" sz="2000" dirty="0">
                        <a:latin typeface="Garamond" panose="02020404030301010803" pitchFamily="18" charset="0"/>
                      </a:endParaRPr>
                    </a:p>
                  </a:txBody>
                  <a:tcPr/>
                </a:tc>
                <a:tc>
                  <a:txBody>
                    <a:bodyPr/>
                    <a:lstStyle/>
                    <a:p>
                      <a:pPr algn="r"/>
                      <a:r>
                        <a:rPr lang="en-US" sz="2000" dirty="0" smtClean="0">
                          <a:latin typeface="Garamond" panose="02020404030301010803" pitchFamily="18" charset="0"/>
                        </a:rPr>
                        <a:t>8%</a:t>
                      </a:r>
                      <a:endParaRPr lang="en-US" sz="2000" dirty="0">
                        <a:latin typeface="Garamond" panose="02020404030301010803" pitchFamily="18" charset="0"/>
                      </a:endParaRPr>
                    </a:p>
                  </a:txBody>
                  <a:tcPr/>
                </a:tc>
                <a:extLst>
                  <a:ext uri="{0D108BD9-81ED-4DB2-BD59-A6C34878D82A}">
                    <a16:rowId xmlns:a16="http://schemas.microsoft.com/office/drawing/2014/main" val="2587062819"/>
                  </a:ext>
                </a:extLst>
              </a:tr>
              <a:tr h="370840">
                <a:tc>
                  <a:txBody>
                    <a:bodyPr/>
                    <a:lstStyle/>
                    <a:p>
                      <a:pPr algn="r"/>
                      <a:r>
                        <a:rPr lang="en-US" sz="2000" dirty="0" smtClean="0">
                          <a:latin typeface="Garamond" panose="02020404030301010803" pitchFamily="18" charset="0"/>
                        </a:rPr>
                        <a:t>Pharmacy</a:t>
                      </a:r>
                      <a:r>
                        <a:rPr lang="en-US" sz="2000" baseline="0" dirty="0" smtClean="0">
                          <a:latin typeface="Garamond" panose="02020404030301010803" pitchFamily="18" charset="0"/>
                        </a:rPr>
                        <a:t> &amp; Medical History</a:t>
                      </a:r>
                      <a:endParaRPr lang="en-US" sz="2000" dirty="0">
                        <a:latin typeface="Garamond" panose="02020404030301010803" pitchFamily="18" charset="0"/>
                      </a:endParaRPr>
                    </a:p>
                  </a:txBody>
                  <a:tcPr/>
                </a:tc>
                <a:tc>
                  <a:txBody>
                    <a:bodyPr/>
                    <a:lstStyle/>
                    <a:p>
                      <a:endParaRPr lang="en-US" sz="2000" dirty="0">
                        <a:latin typeface="Garamond" panose="02020404030301010803" pitchFamily="18" charset="0"/>
                      </a:endParaRPr>
                    </a:p>
                  </a:txBody>
                  <a:tcPr/>
                </a:tc>
                <a:tc>
                  <a:txBody>
                    <a:bodyPr/>
                    <a:lstStyle/>
                    <a:p>
                      <a:endParaRPr lang="en-US" sz="2000" dirty="0">
                        <a:latin typeface="Garamond" panose="02020404030301010803" pitchFamily="18" charset="0"/>
                      </a:endParaRPr>
                    </a:p>
                  </a:txBody>
                  <a:tcPr/>
                </a:tc>
                <a:extLst>
                  <a:ext uri="{0D108BD9-81ED-4DB2-BD59-A6C34878D82A}">
                    <a16:rowId xmlns:a16="http://schemas.microsoft.com/office/drawing/2014/main" val="1463995695"/>
                  </a:ext>
                </a:extLst>
              </a:tr>
              <a:tr h="370840">
                <a:tc>
                  <a:txBody>
                    <a:bodyPr/>
                    <a:lstStyle/>
                    <a:p>
                      <a:pPr algn="ctr"/>
                      <a:r>
                        <a:rPr lang="en-US" sz="2000" dirty="0" smtClean="0">
                          <a:latin typeface="Garamond" panose="02020404030301010803" pitchFamily="18" charset="0"/>
                        </a:rPr>
                        <a:t>                                                      Yes</a:t>
                      </a:r>
                      <a:endParaRPr lang="en-US" sz="2000" dirty="0">
                        <a:latin typeface="Garamond" panose="02020404030301010803" pitchFamily="18" charset="0"/>
                      </a:endParaRPr>
                    </a:p>
                  </a:txBody>
                  <a:tcPr/>
                </a:tc>
                <a:tc>
                  <a:txBody>
                    <a:bodyPr/>
                    <a:lstStyle/>
                    <a:p>
                      <a:pPr algn="r"/>
                      <a:r>
                        <a:rPr lang="en-US" sz="2000" dirty="0" smtClean="0">
                          <a:latin typeface="Garamond" panose="02020404030301010803" pitchFamily="18" charset="0"/>
                        </a:rPr>
                        <a:t>46%</a:t>
                      </a:r>
                      <a:endParaRPr lang="en-US" sz="2000" dirty="0">
                        <a:latin typeface="Garamond" panose="02020404030301010803" pitchFamily="18" charset="0"/>
                      </a:endParaRPr>
                    </a:p>
                  </a:txBody>
                  <a:tcPr/>
                </a:tc>
                <a:tc>
                  <a:txBody>
                    <a:bodyPr/>
                    <a:lstStyle/>
                    <a:p>
                      <a:pPr algn="r"/>
                      <a:r>
                        <a:rPr lang="en-US" sz="2000" dirty="0" smtClean="0">
                          <a:latin typeface="Garamond" panose="02020404030301010803" pitchFamily="18" charset="0"/>
                        </a:rPr>
                        <a:t>12%</a:t>
                      </a:r>
                      <a:endParaRPr lang="en-US" sz="2000" dirty="0">
                        <a:latin typeface="Garamond" panose="02020404030301010803" pitchFamily="18" charset="0"/>
                      </a:endParaRPr>
                    </a:p>
                  </a:txBody>
                  <a:tcPr/>
                </a:tc>
                <a:extLst>
                  <a:ext uri="{0D108BD9-81ED-4DB2-BD59-A6C34878D82A}">
                    <a16:rowId xmlns:a16="http://schemas.microsoft.com/office/drawing/2014/main" val="1141156897"/>
                  </a:ext>
                </a:extLst>
              </a:tr>
              <a:tr h="370840">
                <a:tc>
                  <a:txBody>
                    <a:bodyPr/>
                    <a:lstStyle/>
                    <a:p>
                      <a:pPr algn="ctr"/>
                      <a:r>
                        <a:rPr lang="en-US" sz="2000" dirty="0" smtClean="0">
                          <a:latin typeface="Garamond" panose="02020404030301010803" pitchFamily="18" charset="0"/>
                        </a:rPr>
                        <a:t>                                                       No</a:t>
                      </a:r>
                      <a:endParaRPr lang="en-US" sz="2000" dirty="0">
                        <a:latin typeface="Garamond" panose="02020404030301010803" pitchFamily="18" charset="0"/>
                      </a:endParaRPr>
                    </a:p>
                  </a:txBody>
                  <a:tcPr/>
                </a:tc>
                <a:tc>
                  <a:txBody>
                    <a:bodyPr/>
                    <a:lstStyle/>
                    <a:p>
                      <a:pPr algn="r"/>
                      <a:r>
                        <a:rPr lang="en-US" sz="2000" dirty="0" smtClean="0">
                          <a:latin typeface="Garamond" panose="02020404030301010803" pitchFamily="18" charset="0"/>
                        </a:rPr>
                        <a:t>23%</a:t>
                      </a:r>
                      <a:endParaRPr lang="en-US" sz="2000" dirty="0">
                        <a:latin typeface="Garamond" panose="02020404030301010803" pitchFamily="18" charset="0"/>
                      </a:endParaRPr>
                    </a:p>
                  </a:txBody>
                  <a:tcPr/>
                </a:tc>
                <a:tc>
                  <a:txBody>
                    <a:bodyPr/>
                    <a:lstStyle/>
                    <a:p>
                      <a:pPr algn="r"/>
                      <a:r>
                        <a:rPr lang="en-US" sz="2000" dirty="0" smtClean="0">
                          <a:latin typeface="Garamond" panose="02020404030301010803" pitchFamily="18" charset="0"/>
                        </a:rPr>
                        <a:t>19%</a:t>
                      </a:r>
                      <a:endParaRPr lang="en-US" sz="2000" dirty="0">
                        <a:latin typeface="Garamond" panose="02020404030301010803" pitchFamily="18" charset="0"/>
                      </a:endParaRPr>
                    </a:p>
                  </a:txBody>
                  <a:tcPr/>
                </a:tc>
                <a:extLst>
                  <a:ext uri="{0D108BD9-81ED-4DB2-BD59-A6C34878D82A}">
                    <a16:rowId xmlns:a16="http://schemas.microsoft.com/office/drawing/2014/main" val="152182615"/>
                  </a:ext>
                </a:extLst>
              </a:tr>
              <a:tr h="370840">
                <a:tc>
                  <a:txBody>
                    <a:bodyPr/>
                    <a:lstStyle/>
                    <a:p>
                      <a:pPr algn="r"/>
                      <a:r>
                        <a:rPr lang="en-US" sz="2000" dirty="0" smtClean="0">
                          <a:latin typeface="Garamond" panose="02020404030301010803" pitchFamily="18" charset="0"/>
                        </a:rPr>
                        <a:t>Pharmacy &amp; Taking Patient</a:t>
                      </a:r>
                      <a:r>
                        <a:rPr lang="en-US" sz="2000" baseline="0" dirty="0" smtClean="0">
                          <a:latin typeface="Garamond" panose="02020404030301010803" pitchFamily="18" charset="0"/>
                        </a:rPr>
                        <a:t> Vitals</a:t>
                      </a:r>
                      <a:endParaRPr lang="en-US" sz="2000" dirty="0">
                        <a:latin typeface="Garamond" panose="02020404030301010803" pitchFamily="18" charset="0"/>
                      </a:endParaRPr>
                    </a:p>
                  </a:txBody>
                  <a:tcPr/>
                </a:tc>
                <a:tc>
                  <a:txBody>
                    <a:bodyPr/>
                    <a:lstStyle/>
                    <a:p>
                      <a:pPr algn="r"/>
                      <a:r>
                        <a:rPr lang="en-US" sz="2000" dirty="0" smtClean="0">
                          <a:latin typeface="Garamond" panose="02020404030301010803" pitchFamily="18" charset="0"/>
                        </a:rPr>
                        <a:t> </a:t>
                      </a:r>
                      <a:endParaRPr lang="en-US" sz="2000" dirty="0">
                        <a:latin typeface="Garamond" panose="02020404030301010803" pitchFamily="18" charset="0"/>
                      </a:endParaRPr>
                    </a:p>
                  </a:txBody>
                  <a:tcPr/>
                </a:tc>
                <a:tc>
                  <a:txBody>
                    <a:bodyPr/>
                    <a:lstStyle/>
                    <a:p>
                      <a:pPr algn="r"/>
                      <a:r>
                        <a:rPr lang="en-US" sz="2000" dirty="0" smtClean="0">
                          <a:latin typeface="Garamond" panose="02020404030301010803" pitchFamily="18" charset="0"/>
                        </a:rPr>
                        <a:t> </a:t>
                      </a:r>
                      <a:endParaRPr lang="en-US" sz="2000" dirty="0">
                        <a:latin typeface="Garamond" panose="02020404030301010803" pitchFamily="18" charset="0"/>
                      </a:endParaRPr>
                    </a:p>
                  </a:txBody>
                  <a:tcPr/>
                </a:tc>
                <a:extLst>
                  <a:ext uri="{0D108BD9-81ED-4DB2-BD59-A6C34878D82A}">
                    <a16:rowId xmlns:a16="http://schemas.microsoft.com/office/drawing/2014/main" val="1691232076"/>
                  </a:ext>
                </a:extLst>
              </a:tr>
              <a:tr h="370840">
                <a:tc>
                  <a:txBody>
                    <a:bodyPr/>
                    <a:lstStyle/>
                    <a:p>
                      <a:pPr algn="ctr"/>
                      <a:r>
                        <a:rPr lang="en-US" sz="2000" dirty="0" smtClean="0">
                          <a:latin typeface="Garamond" panose="02020404030301010803" pitchFamily="18" charset="0"/>
                        </a:rPr>
                        <a:t>                                                      </a:t>
                      </a:r>
                      <a:r>
                        <a:rPr lang="en-US" sz="2000" baseline="0" dirty="0" smtClean="0">
                          <a:latin typeface="Garamond" panose="02020404030301010803" pitchFamily="18" charset="0"/>
                        </a:rPr>
                        <a:t> </a:t>
                      </a:r>
                      <a:r>
                        <a:rPr lang="en-US" sz="2000" dirty="0" smtClean="0">
                          <a:latin typeface="Garamond" panose="02020404030301010803" pitchFamily="18" charset="0"/>
                        </a:rPr>
                        <a:t>Yes</a:t>
                      </a:r>
                      <a:endParaRPr lang="en-US" sz="2000" dirty="0">
                        <a:latin typeface="Garamond" panose="02020404030301010803" pitchFamily="18" charset="0"/>
                      </a:endParaRPr>
                    </a:p>
                  </a:txBody>
                  <a:tcPr/>
                </a:tc>
                <a:tc>
                  <a:txBody>
                    <a:bodyPr/>
                    <a:lstStyle/>
                    <a:p>
                      <a:pPr algn="r"/>
                      <a:r>
                        <a:rPr lang="en-US" sz="2000" dirty="0" smtClean="0">
                          <a:latin typeface="Garamond" panose="02020404030301010803" pitchFamily="18" charset="0"/>
                        </a:rPr>
                        <a:t>46%</a:t>
                      </a:r>
                      <a:endParaRPr lang="en-US" sz="2000" dirty="0">
                        <a:latin typeface="Garamond" panose="02020404030301010803" pitchFamily="18" charset="0"/>
                      </a:endParaRPr>
                    </a:p>
                  </a:txBody>
                  <a:tcPr/>
                </a:tc>
                <a:tc>
                  <a:txBody>
                    <a:bodyPr/>
                    <a:lstStyle/>
                    <a:p>
                      <a:pPr algn="r"/>
                      <a:r>
                        <a:rPr lang="en-US" sz="2000" dirty="0" smtClean="0">
                          <a:latin typeface="Garamond" panose="02020404030301010803" pitchFamily="18" charset="0"/>
                        </a:rPr>
                        <a:t>15%</a:t>
                      </a:r>
                      <a:endParaRPr lang="en-US" sz="2000" dirty="0">
                        <a:latin typeface="Garamond" panose="02020404030301010803" pitchFamily="18" charset="0"/>
                      </a:endParaRPr>
                    </a:p>
                  </a:txBody>
                  <a:tcPr/>
                </a:tc>
                <a:extLst>
                  <a:ext uri="{0D108BD9-81ED-4DB2-BD59-A6C34878D82A}">
                    <a16:rowId xmlns:a16="http://schemas.microsoft.com/office/drawing/2014/main" val="989026941"/>
                  </a:ext>
                </a:extLst>
              </a:tr>
              <a:tr h="370840">
                <a:tc>
                  <a:txBody>
                    <a:bodyPr/>
                    <a:lstStyle/>
                    <a:p>
                      <a:pPr algn="ctr"/>
                      <a:r>
                        <a:rPr lang="en-US" sz="2000" dirty="0" smtClean="0">
                          <a:latin typeface="Garamond" panose="02020404030301010803" pitchFamily="18" charset="0"/>
                        </a:rPr>
                        <a:t>                                                       No</a:t>
                      </a:r>
                      <a:endParaRPr lang="en-US" sz="2000" dirty="0">
                        <a:latin typeface="Garamond" panose="02020404030301010803" pitchFamily="18" charset="0"/>
                      </a:endParaRPr>
                    </a:p>
                  </a:txBody>
                  <a:tcPr/>
                </a:tc>
                <a:tc>
                  <a:txBody>
                    <a:bodyPr/>
                    <a:lstStyle/>
                    <a:p>
                      <a:pPr algn="r"/>
                      <a:r>
                        <a:rPr lang="en-US" sz="2000" dirty="0" smtClean="0">
                          <a:latin typeface="Garamond" panose="02020404030301010803" pitchFamily="18" charset="0"/>
                        </a:rPr>
                        <a:t>23%</a:t>
                      </a:r>
                      <a:endParaRPr lang="en-US" sz="2000" dirty="0">
                        <a:latin typeface="Garamond" panose="02020404030301010803" pitchFamily="18" charset="0"/>
                      </a:endParaRPr>
                    </a:p>
                  </a:txBody>
                  <a:tcPr/>
                </a:tc>
                <a:tc>
                  <a:txBody>
                    <a:bodyPr/>
                    <a:lstStyle/>
                    <a:p>
                      <a:pPr algn="r"/>
                      <a:r>
                        <a:rPr lang="en-US" sz="2000" dirty="0" smtClean="0">
                          <a:latin typeface="Garamond" panose="02020404030301010803" pitchFamily="18" charset="0"/>
                        </a:rPr>
                        <a:t>15%</a:t>
                      </a:r>
                      <a:endParaRPr lang="en-US" sz="2000" dirty="0">
                        <a:latin typeface="Garamond" panose="02020404030301010803" pitchFamily="18" charset="0"/>
                      </a:endParaRPr>
                    </a:p>
                  </a:txBody>
                  <a:tcPr/>
                </a:tc>
                <a:extLst>
                  <a:ext uri="{0D108BD9-81ED-4DB2-BD59-A6C34878D82A}">
                    <a16:rowId xmlns:a16="http://schemas.microsoft.com/office/drawing/2014/main" val="2873660062"/>
                  </a:ext>
                </a:extLst>
              </a:tr>
            </a:tbl>
          </a:graphicData>
        </a:graphic>
      </p:graphicFrame>
      <p:sp>
        <p:nvSpPr>
          <p:cNvPr id="7" name="TextBox 6"/>
          <p:cNvSpPr txBox="1"/>
          <p:nvPr/>
        </p:nvSpPr>
        <p:spPr>
          <a:xfrm>
            <a:off x="374069" y="629278"/>
            <a:ext cx="11540837" cy="584775"/>
          </a:xfrm>
          <a:prstGeom prst="rect">
            <a:avLst/>
          </a:prstGeom>
          <a:noFill/>
        </p:spPr>
        <p:txBody>
          <a:bodyPr wrap="square" rtlCol="0">
            <a:spAutoFit/>
          </a:bodyPr>
          <a:lstStyle/>
          <a:p>
            <a:pPr algn="ctr"/>
            <a:r>
              <a:rPr lang="en-US" sz="3200" b="1" dirty="0" smtClean="0">
                <a:latin typeface="Garamond" panose="02020404030301010803" pitchFamily="18" charset="0"/>
              </a:rPr>
              <a:t>We asked Medical </a:t>
            </a:r>
            <a:r>
              <a:rPr lang="en-US" sz="3200" b="1" dirty="0">
                <a:latin typeface="Garamond" panose="02020404030301010803" pitchFamily="18" charset="0"/>
              </a:rPr>
              <a:t>S</a:t>
            </a:r>
            <a:r>
              <a:rPr lang="en-US" sz="3200" b="1" dirty="0" smtClean="0">
                <a:latin typeface="Garamond" panose="02020404030301010803" pitchFamily="18" charset="0"/>
              </a:rPr>
              <a:t>tudents “Who </a:t>
            </a:r>
            <a:r>
              <a:rPr lang="en-US" sz="3200" b="1" dirty="0">
                <a:latin typeface="Garamond" panose="02020404030301010803" pitchFamily="18" charset="0"/>
              </a:rPr>
              <a:t>c</a:t>
            </a:r>
            <a:r>
              <a:rPr lang="en-US" sz="3200" b="1" dirty="0" smtClean="0">
                <a:latin typeface="Garamond" panose="02020404030301010803" pitchFamily="18" charset="0"/>
              </a:rPr>
              <a:t>an do the following tasks?”  </a:t>
            </a:r>
            <a:endParaRPr lang="en-US" sz="3200" b="1" dirty="0">
              <a:latin typeface="Garamond" panose="02020404030301010803" pitchFamily="18" charset="0"/>
            </a:endParaRPr>
          </a:p>
        </p:txBody>
      </p:sp>
    </p:spTree>
    <p:extLst>
      <p:ext uri="{BB962C8B-B14F-4D97-AF65-F5344CB8AC3E}">
        <p14:creationId xmlns:p14="http://schemas.microsoft.com/office/powerpoint/2010/main" val="1480848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6" y="365125"/>
            <a:ext cx="10356273" cy="1188467"/>
          </a:xfrm>
        </p:spPr>
        <p:txBody>
          <a:bodyPr>
            <a:normAutofit/>
          </a:bodyPr>
          <a:lstStyle/>
          <a:p>
            <a:pPr algn="ctr"/>
            <a:r>
              <a:rPr lang="en-US" b="1" dirty="0" smtClean="0">
                <a:latin typeface="Garamond" panose="02020404030301010803" pitchFamily="18" charset="0"/>
              </a:rPr>
              <a:t>Does IP Precepting </a:t>
            </a:r>
            <a:r>
              <a:rPr lang="en-US" b="1" dirty="0">
                <a:latin typeface="Garamond" panose="02020404030301010803" pitchFamily="18" charset="0"/>
              </a:rPr>
              <a:t>T</a:t>
            </a:r>
            <a:r>
              <a:rPr lang="en-US" b="1" dirty="0" smtClean="0">
                <a:latin typeface="Garamond" panose="02020404030301010803" pitchFamily="18" charset="0"/>
              </a:rPr>
              <a:t>ake </a:t>
            </a:r>
            <a:r>
              <a:rPr lang="en-US" b="1" dirty="0">
                <a:latin typeface="Garamond" panose="02020404030301010803" pitchFamily="18" charset="0"/>
              </a:rPr>
              <a:t>L</a:t>
            </a:r>
            <a:r>
              <a:rPr lang="en-US" b="1" dirty="0" smtClean="0">
                <a:latin typeface="Garamond" panose="02020404030301010803" pitchFamily="18" charset="0"/>
              </a:rPr>
              <a:t>onger? </a:t>
            </a:r>
            <a:endParaRPr lang="en-US" b="1" dirty="0">
              <a:latin typeface="Garamond" panose="02020404030301010803" pitchFamily="18" charset="0"/>
            </a:endParaRPr>
          </a:p>
        </p:txBody>
      </p:sp>
      <p:sp>
        <p:nvSpPr>
          <p:cNvPr id="3" name="Content Placeholder 2"/>
          <p:cNvSpPr>
            <a:spLocks noGrp="1"/>
          </p:cNvSpPr>
          <p:nvPr>
            <p:ph sz="half" idx="1"/>
          </p:nvPr>
        </p:nvSpPr>
        <p:spPr>
          <a:xfrm>
            <a:off x="676487" y="2226720"/>
            <a:ext cx="5181600" cy="2201662"/>
          </a:xfrm>
        </p:spPr>
        <p:txBody>
          <a:bodyPr>
            <a:normAutofit fontScale="92500" lnSpcReduction="20000"/>
          </a:bodyPr>
          <a:lstStyle/>
          <a:p>
            <a:pPr marL="0" indent="0">
              <a:buNone/>
            </a:pPr>
            <a:endParaRPr lang="en-US" dirty="0">
              <a:latin typeface="Garamond" panose="02020404030301010803" pitchFamily="18" charset="0"/>
            </a:endParaRPr>
          </a:p>
          <a:p>
            <a:pPr marL="0" indent="0" algn="ctr">
              <a:buNone/>
            </a:pPr>
            <a:r>
              <a:rPr lang="en-US" dirty="0">
                <a:latin typeface="Garamond" panose="02020404030301010803" pitchFamily="18" charset="0"/>
              </a:rPr>
              <a:t> </a:t>
            </a:r>
          </a:p>
        </p:txBody>
      </p:sp>
      <p:sp>
        <p:nvSpPr>
          <p:cNvPr id="4" name="Content Placeholder 3"/>
          <p:cNvSpPr>
            <a:spLocks noGrp="1"/>
          </p:cNvSpPr>
          <p:nvPr>
            <p:ph sz="half" idx="2"/>
          </p:nvPr>
        </p:nvSpPr>
        <p:spPr>
          <a:xfrm>
            <a:off x="587710" y="1703682"/>
            <a:ext cx="5181600" cy="2724700"/>
          </a:xfrm>
          <a:ln>
            <a:noFill/>
          </a:ln>
        </p:spPr>
        <p:txBody>
          <a:bodyPr>
            <a:normAutofit fontScale="92500" lnSpcReduction="20000"/>
          </a:bodyPr>
          <a:lstStyle/>
          <a:p>
            <a:pPr marL="0" indent="0" algn="ctr">
              <a:buNone/>
            </a:pPr>
            <a:endParaRPr lang="en-US" sz="1800" dirty="0"/>
          </a:p>
          <a:p>
            <a:pPr marL="0" indent="0" algn="ctr">
              <a:buNone/>
            </a:pPr>
            <a:r>
              <a:rPr lang="en-US" sz="1000" dirty="0" smtClean="0">
                <a:latin typeface="Garamond" panose="02020404030301010803" pitchFamily="18" charset="0"/>
              </a:rPr>
              <a:t>       </a:t>
            </a:r>
            <a:endParaRPr lang="en-US" sz="1000" dirty="0">
              <a:latin typeface="Garamond" panose="02020404030301010803" pitchFamily="18" charset="0"/>
            </a:endParaRPr>
          </a:p>
          <a:p>
            <a:pPr marL="0" indent="0" algn="ctr">
              <a:buNone/>
            </a:pPr>
            <a:r>
              <a:rPr lang="en-US" sz="3200" dirty="0" smtClean="0">
                <a:latin typeface="Garamond" panose="02020404030301010803" pitchFamily="18" charset="0"/>
              </a:rPr>
              <a:t>Only MD Preceptor (Dr</a:t>
            </a:r>
            <a:r>
              <a:rPr lang="en-US" sz="3200" dirty="0">
                <a:latin typeface="Garamond" panose="02020404030301010803" pitchFamily="18" charset="0"/>
              </a:rPr>
              <a:t>. </a:t>
            </a:r>
            <a:r>
              <a:rPr lang="en-US" sz="3200" dirty="0" smtClean="0">
                <a:latin typeface="Garamond" panose="02020404030301010803" pitchFamily="18" charset="0"/>
              </a:rPr>
              <a:t>Hay)      = average of 18.00 minutes</a:t>
            </a:r>
          </a:p>
          <a:p>
            <a:pPr marL="0" indent="0" algn="ctr">
              <a:buNone/>
            </a:pPr>
            <a:endParaRPr lang="en-US" dirty="0">
              <a:latin typeface="Garamond" panose="02020404030301010803" pitchFamily="18" charset="0"/>
            </a:endParaRPr>
          </a:p>
          <a:p>
            <a:pPr marL="0" indent="0" algn="ctr">
              <a:buNone/>
            </a:pPr>
            <a:r>
              <a:rPr lang="en-US" sz="3200" dirty="0" smtClean="0">
                <a:latin typeface="Garamond" panose="02020404030301010803" pitchFamily="18" charset="0"/>
              </a:rPr>
              <a:t>IP Precepting (Dr</a:t>
            </a:r>
            <a:r>
              <a:rPr lang="en-US" sz="3200" dirty="0">
                <a:latin typeface="Garamond" panose="02020404030301010803" pitchFamily="18" charset="0"/>
              </a:rPr>
              <a:t>. Hay + </a:t>
            </a:r>
            <a:r>
              <a:rPr lang="en-US" sz="3200" dirty="0" smtClean="0">
                <a:latin typeface="Garamond" panose="02020404030301010803" pitchFamily="18" charset="0"/>
              </a:rPr>
              <a:t>another discipline) = average of 17.78 </a:t>
            </a:r>
            <a:r>
              <a:rPr lang="en-US" sz="3200" dirty="0">
                <a:latin typeface="Garamond" panose="02020404030301010803" pitchFamily="18" charset="0"/>
              </a:rPr>
              <a:t>minutes</a:t>
            </a:r>
          </a:p>
          <a:p>
            <a:pPr marL="0" indent="0" algn="ctr">
              <a:buNone/>
            </a:pPr>
            <a:endParaRPr lang="en-US" dirty="0">
              <a:latin typeface="Garamond" panose="02020404030301010803" pitchFamily="18" charset="0"/>
            </a:endParaRPr>
          </a:p>
          <a:p>
            <a:pPr marL="0" indent="0">
              <a:buNone/>
            </a:pPr>
            <a:endParaRPr lang="en-US" dirty="0"/>
          </a:p>
        </p:txBody>
      </p:sp>
      <p:pic>
        <p:nvPicPr>
          <p:cNvPr id="5" name="Content Placeholder 11"/>
          <p:cNvPicPr>
            <a:picLocks noChangeAspect="1"/>
          </p:cNvPicPr>
          <p:nvPr/>
        </p:nvPicPr>
        <p:blipFill rotWithShape="1">
          <a:blip r:embed="rId3">
            <a:extLst>
              <a:ext uri="{28A0092B-C50C-407E-A947-70E740481C1C}">
                <a14:useLocalDpi xmlns:a14="http://schemas.microsoft.com/office/drawing/2010/main" val="0"/>
              </a:ext>
            </a:extLst>
          </a:blip>
          <a:srcRect l="39229" t="59798"/>
          <a:stretch/>
        </p:blipFill>
        <p:spPr>
          <a:xfrm rot="10800000">
            <a:off x="6332730" y="2009888"/>
            <a:ext cx="5311544" cy="2635325"/>
          </a:xfrm>
          <a:prstGeom prst="rect">
            <a:avLst/>
          </a:prstGeom>
        </p:spPr>
      </p:pic>
    </p:spTree>
    <p:extLst>
      <p:ext uri="{BB962C8B-B14F-4D97-AF65-F5344CB8AC3E}">
        <p14:creationId xmlns:p14="http://schemas.microsoft.com/office/powerpoint/2010/main" val="893206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aramond" panose="02020404030301010803" pitchFamily="18" charset="0"/>
              </a:rPr>
              <a:t>The Future: </a:t>
            </a:r>
            <a:br>
              <a:rPr lang="en-US" dirty="0" smtClean="0">
                <a:latin typeface="Garamond" panose="02020404030301010803" pitchFamily="18" charset="0"/>
              </a:rPr>
            </a:br>
            <a:r>
              <a:rPr lang="en-US" dirty="0" smtClean="0">
                <a:latin typeface="Garamond" panose="02020404030301010803" pitchFamily="18" charset="0"/>
              </a:rPr>
              <a:t>Intervention &amp; Evaluation</a:t>
            </a:r>
            <a:endParaRPr lang="en-US" dirty="0">
              <a:latin typeface="Garamond" panose="02020404030301010803" pitchFamily="18" charset="0"/>
            </a:endParaRPr>
          </a:p>
        </p:txBody>
      </p:sp>
      <p:sp>
        <p:nvSpPr>
          <p:cNvPr id="3" name="Content Placeholder 2"/>
          <p:cNvSpPr>
            <a:spLocks noGrp="1"/>
          </p:cNvSpPr>
          <p:nvPr>
            <p:ph sz="half" idx="1"/>
          </p:nvPr>
        </p:nvSpPr>
        <p:spPr>
          <a:xfrm>
            <a:off x="1615736" y="1933909"/>
            <a:ext cx="3693111" cy="3783310"/>
          </a:xfrm>
        </p:spPr>
        <p:txBody>
          <a:bodyPr/>
          <a:lstStyle/>
          <a:p>
            <a:r>
              <a:rPr lang="en-US" dirty="0" smtClean="0">
                <a:latin typeface="Garamond" panose="02020404030301010803" pitchFamily="18" charset="0"/>
              </a:rPr>
              <a:t>Pre-clinic huddle</a:t>
            </a:r>
          </a:p>
          <a:p>
            <a:pPr lvl="1"/>
            <a:r>
              <a:rPr lang="en-US" dirty="0" smtClean="0">
                <a:latin typeface="Garamond" panose="02020404030301010803" pitchFamily="18" charset="0"/>
              </a:rPr>
              <a:t>Team assignment</a:t>
            </a:r>
          </a:p>
          <a:p>
            <a:pPr lvl="1"/>
            <a:r>
              <a:rPr lang="en-US" dirty="0" smtClean="0">
                <a:latin typeface="Garamond" panose="02020404030301010803" pitchFamily="18" charset="0"/>
              </a:rPr>
              <a:t>Team location</a:t>
            </a:r>
          </a:p>
          <a:p>
            <a:pPr lvl="1"/>
            <a:r>
              <a:rPr lang="en-US" dirty="0" smtClean="0">
                <a:latin typeface="Garamond" panose="02020404030301010803" pitchFamily="18" charset="0"/>
              </a:rPr>
              <a:t>Team introduction</a:t>
            </a:r>
          </a:p>
          <a:p>
            <a:r>
              <a:rPr lang="en-US" dirty="0" smtClean="0">
                <a:latin typeface="Garamond" panose="02020404030301010803" pitchFamily="18" charset="0"/>
              </a:rPr>
              <a:t>Team materials</a:t>
            </a:r>
          </a:p>
          <a:p>
            <a:pPr lvl="1"/>
            <a:r>
              <a:rPr lang="en-US" dirty="0" smtClean="0">
                <a:latin typeface="Garamond" panose="02020404030301010803" pitchFamily="18" charset="0"/>
              </a:rPr>
              <a:t>Knowledge sheets</a:t>
            </a:r>
          </a:p>
          <a:p>
            <a:r>
              <a:rPr lang="en-US" dirty="0" smtClean="0">
                <a:latin typeface="Garamond" panose="02020404030301010803" pitchFamily="18" charset="0"/>
              </a:rPr>
              <a:t>Clinic orientation</a:t>
            </a:r>
          </a:p>
          <a:p>
            <a:pPr lvl="1"/>
            <a:endParaRPr lang="en-US" dirty="0"/>
          </a:p>
        </p:txBody>
      </p:sp>
      <p:pic>
        <p:nvPicPr>
          <p:cNvPr id="5" name="Content Placeholder 6" descr="unspecified.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79940" y="1690688"/>
            <a:ext cx="5181600" cy="3698367"/>
          </a:xfrm>
          <a:prstGeom prst="rect">
            <a:avLst/>
          </a:prstGeom>
        </p:spPr>
      </p:pic>
    </p:spTree>
    <p:extLst>
      <p:ext uri="{BB962C8B-B14F-4D97-AF65-F5344CB8AC3E}">
        <p14:creationId xmlns:p14="http://schemas.microsoft.com/office/powerpoint/2010/main" val="2930327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18" y="1056443"/>
            <a:ext cx="4407245" cy="3809960"/>
          </a:xfrm>
        </p:spPr>
        <p:txBody>
          <a:bodyPr>
            <a:noAutofit/>
          </a:bodyPr>
          <a:lstStyle/>
          <a:p>
            <a:r>
              <a:rPr lang="en-US" sz="2800" dirty="0">
                <a:latin typeface="Garamond" panose="02020404030301010803" pitchFamily="18" charset="0"/>
              </a:rPr>
              <a:t>T</a:t>
            </a:r>
            <a:r>
              <a:rPr lang="en-US" sz="2800" dirty="0" smtClean="0">
                <a:latin typeface="Garamond" panose="02020404030301010803" pitchFamily="18" charset="0"/>
              </a:rPr>
              <a:t>o the SHARING board members, admins &amp; all the students volunteering</a:t>
            </a:r>
            <a:br>
              <a:rPr lang="en-US" sz="2800" dirty="0" smtClean="0">
                <a:latin typeface="Garamond" panose="02020404030301010803" pitchFamily="18" charset="0"/>
              </a:rPr>
            </a:br>
            <a:r>
              <a:rPr lang="en-US" sz="2800" dirty="0" smtClean="0">
                <a:latin typeface="Garamond" panose="02020404030301010803" pitchFamily="18" charset="0"/>
              </a:rPr>
              <a:t>at GOODLIFE </a:t>
            </a:r>
            <a:br>
              <a:rPr lang="en-US" sz="2800" dirty="0" smtClean="0">
                <a:latin typeface="Garamond" panose="02020404030301010803" pitchFamily="18" charset="0"/>
              </a:rPr>
            </a:br>
            <a:r>
              <a:rPr lang="en-US" sz="2800" dirty="0" smtClean="0">
                <a:latin typeface="Garamond" panose="02020404030301010803" pitchFamily="18" charset="0"/>
              </a:rPr>
              <a:t/>
            </a:r>
            <a:br>
              <a:rPr lang="en-US" sz="2800" dirty="0" smtClean="0">
                <a:latin typeface="Garamond" panose="02020404030301010803" pitchFamily="18" charset="0"/>
              </a:rPr>
            </a:br>
            <a:r>
              <a:rPr lang="en-US" sz="2800" dirty="0" smtClean="0">
                <a:latin typeface="Garamond" panose="02020404030301010803" pitchFamily="18" charset="0"/>
              </a:rPr>
              <a:t>THANK YOU</a:t>
            </a:r>
            <a:br>
              <a:rPr lang="en-US" sz="2800" dirty="0" smtClean="0">
                <a:latin typeface="Garamond" panose="02020404030301010803" pitchFamily="18" charset="0"/>
              </a:rPr>
            </a:br>
            <a:r>
              <a:rPr lang="en-US" sz="2800" dirty="0" smtClean="0">
                <a:latin typeface="Garamond" panose="02020404030301010803" pitchFamily="18" charset="0"/>
              </a:rPr>
              <a:t>for sharing your thoughts, insights, and precious time with us. </a:t>
            </a:r>
            <a:endParaRPr lang="en-US" sz="2800" dirty="0">
              <a:latin typeface="Garamond" panose="020204040303010108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034" y="1575573"/>
            <a:ext cx="4025900" cy="2965450"/>
          </a:xfrm>
          <a:prstGeom prst="rect">
            <a:avLst/>
          </a:prstGeom>
        </p:spPr>
      </p:pic>
    </p:spTree>
    <p:extLst>
      <p:ext uri="{BB962C8B-B14F-4D97-AF65-F5344CB8AC3E}">
        <p14:creationId xmlns:p14="http://schemas.microsoft.com/office/powerpoint/2010/main" val="1661023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055" y="195861"/>
            <a:ext cx="10515600" cy="893659"/>
          </a:xfrm>
        </p:spPr>
        <p:txBody>
          <a:bodyPr/>
          <a:lstStyle/>
          <a:p>
            <a:pPr algn="ctr"/>
            <a:r>
              <a:rPr lang="en-US" dirty="0" smtClean="0">
                <a:latin typeface="Garamond" panose="02020404030301010803" pitchFamily="18" charset="0"/>
              </a:rPr>
              <a:t>Selected References </a:t>
            </a:r>
            <a:endParaRPr lang="en-US" dirty="0">
              <a:latin typeface="Garamond" panose="02020404030301010803" pitchFamily="18" charset="0"/>
            </a:endParaRPr>
          </a:p>
        </p:txBody>
      </p:sp>
      <p:sp>
        <p:nvSpPr>
          <p:cNvPr id="3" name="Content Placeholder 2"/>
          <p:cNvSpPr>
            <a:spLocks noGrp="1"/>
          </p:cNvSpPr>
          <p:nvPr>
            <p:ph sz="half" idx="1"/>
          </p:nvPr>
        </p:nvSpPr>
        <p:spPr>
          <a:xfrm>
            <a:off x="840055" y="994145"/>
            <a:ext cx="10521537" cy="4692444"/>
          </a:xfrm>
        </p:spPr>
        <p:txBody>
          <a:bodyPr>
            <a:normAutofit fontScale="25000" lnSpcReduction="20000"/>
          </a:bodyPr>
          <a:lstStyle/>
          <a:p>
            <a:pPr marL="0" indent="0" fontAlgn="base">
              <a:lnSpc>
                <a:spcPct val="107000"/>
              </a:lnSpc>
              <a:buNone/>
            </a:pPr>
            <a:r>
              <a:rPr lang="en-US" sz="4200" dirty="0">
                <a:ea typeface="Times New Roman" panose="02020603050405020304" pitchFamily="18" charset="0"/>
                <a:cs typeface="Segoe UI" panose="020B0502040204020203" pitchFamily="34" charset="0"/>
              </a:rPr>
              <a:t>Dominguez D.G., </a:t>
            </a:r>
            <a:r>
              <a:rPr lang="en-US" sz="4200" dirty="0" err="1">
                <a:ea typeface="Times New Roman" panose="02020603050405020304" pitchFamily="18" charset="0"/>
                <a:cs typeface="Segoe UI" panose="020B0502040204020203" pitchFamily="34" charset="0"/>
              </a:rPr>
              <a:t>Fike</a:t>
            </a:r>
            <a:r>
              <a:rPr lang="en-US" sz="4200" dirty="0">
                <a:ea typeface="Times New Roman" panose="02020603050405020304" pitchFamily="18" charset="0"/>
                <a:cs typeface="Segoe UI" panose="020B0502040204020203" pitchFamily="34" charset="0"/>
              </a:rPr>
              <a:t>, D.S., </a:t>
            </a:r>
            <a:r>
              <a:rPr lang="en-US" sz="4200" dirty="0" err="1">
                <a:ea typeface="Times New Roman" panose="02020603050405020304" pitchFamily="18" charset="0"/>
                <a:cs typeface="Segoe UI" panose="020B0502040204020203" pitchFamily="34" charset="0"/>
              </a:rPr>
              <a:t>MacLaughlin</a:t>
            </a:r>
            <a:r>
              <a:rPr lang="en-US" sz="4200" dirty="0">
                <a:ea typeface="Times New Roman" panose="02020603050405020304" pitchFamily="18" charset="0"/>
                <a:cs typeface="Segoe UI" panose="020B0502040204020203" pitchFamily="34" charset="0"/>
              </a:rPr>
              <a:t>, E.J., </a:t>
            </a:r>
            <a:r>
              <a:rPr lang="en-US" sz="4200" dirty="0" err="1">
                <a:ea typeface="Times New Roman" panose="02020603050405020304" pitchFamily="18" charset="0"/>
                <a:cs typeface="Segoe UI" panose="020B0502040204020203" pitchFamily="34" charset="0"/>
              </a:rPr>
              <a:t>Zorek</a:t>
            </a:r>
            <a:r>
              <a:rPr lang="en-US" sz="4200" dirty="0">
                <a:ea typeface="Times New Roman" panose="02020603050405020304" pitchFamily="18" charset="0"/>
                <a:cs typeface="Segoe UI" panose="020B0502040204020203" pitchFamily="34" charset="0"/>
              </a:rPr>
              <a:t>, J.A. A comparison of the validity of two instruments assessing health professional student </a:t>
            </a:r>
            <a:r>
              <a:rPr lang="en-US" sz="4200" dirty="0" smtClean="0">
                <a:ea typeface="Times New Roman" panose="02020603050405020304" pitchFamily="18" charset="0"/>
                <a:cs typeface="Segoe UI" panose="020B0502040204020203" pitchFamily="34" charset="0"/>
              </a:rPr>
              <a:t>perceptions of interprofessional education </a:t>
            </a:r>
            <a:r>
              <a:rPr lang="en-US" sz="4200" dirty="0">
                <a:ea typeface="Times New Roman" panose="02020603050405020304" pitchFamily="18" charset="0"/>
                <a:cs typeface="Segoe UI" panose="020B0502040204020203" pitchFamily="34" charset="0"/>
              </a:rPr>
              <a:t>and practice. </a:t>
            </a:r>
            <a:r>
              <a:rPr lang="en-US" sz="4200" i="1" dirty="0">
                <a:ea typeface="Times New Roman" panose="02020603050405020304" pitchFamily="18" charset="0"/>
              </a:rPr>
              <a:t>Journal </a:t>
            </a:r>
            <a:r>
              <a:rPr lang="en-US" sz="4200" i="1" dirty="0" smtClean="0">
                <a:ea typeface="Times New Roman" panose="02020603050405020304" pitchFamily="18" charset="0"/>
              </a:rPr>
              <a:t>of </a:t>
            </a:r>
            <a:r>
              <a:rPr lang="en-US" sz="4200" i="1" dirty="0" smtClean="0">
                <a:ea typeface="Times New Roman" panose="02020603050405020304" pitchFamily="18" charset="0"/>
                <a:cs typeface="Segoe UI" panose="020B0502040204020203" pitchFamily="34" charset="0"/>
              </a:rPr>
              <a:t>Interprofessional</a:t>
            </a:r>
            <a:r>
              <a:rPr lang="en-US" sz="4200" i="1" dirty="0">
                <a:ea typeface="Times New Roman" panose="02020603050405020304" pitchFamily="18" charset="0"/>
                <a:cs typeface="Segoe UI" panose="020B0502040204020203" pitchFamily="34" charset="0"/>
              </a:rPr>
              <a:t> Care. </a:t>
            </a:r>
            <a:r>
              <a:rPr lang="en-US" sz="4200" dirty="0">
                <a:ea typeface="Times New Roman" panose="02020603050405020304" pitchFamily="18" charset="0"/>
                <a:cs typeface="Segoe UI" panose="020B0502040204020203" pitchFamily="34" charset="0"/>
              </a:rPr>
              <a:t>2015. </a:t>
            </a:r>
            <a:r>
              <a:rPr lang="en-US" sz="4200" dirty="0">
                <a:ea typeface="Times New Roman" panose="02020603050405020304" pitchFamily="18" charset="0"/>
              </a:rPr>
              <a:t>29(2):144-149. </a:t>
            </a:r>
            <a:r>
              <a:rPr lang="en-US" sz="4200" i="1" dirty="0">
                <a:ea typeface="Times New Roman" panose="02020603050405020304" pitchFamily="18" charset="0"/>
              </a:rPr>
              <a:t>  </a:t>
            </a:r>
            <a:r>
              <a:rPr lang="en-US" sz="4200" i="1" dirty="0">
                <a:ea typeface="Calibri" panose="020F0502020204030204" pitchFamily="34" charset="0"/>
                <a:cs typeface="Times New Roman" panose="02020603050405020304" pitchFamily="18" charset="0"/>
              </a:rPr>
              <a:t>  </a:t>
            </a:r>
          </a:p>
          <a:p>
            <a:pPr marL="0" indent="0" fontAlgn="base">
              <a:lnSpc>
                <a:spcPct val="107000"/>
              </a:lnSpc>
              <a:buNone/>
            </a:pPr>
            <a:r>
              <a:rPr lang="en-US" sz="4200" dirty="0" err="1">
                <a:ea typeface="Times New Roman" panose="02020603050405020304" pitchFamily="18" charset="0"/>
                <a:cs typeface="Times New Roman" panose="02020603050405020304" pitchFamily="18" charset="0"/>
              </a:rPr>
              <a:t>Gilkey</a:t>
            </a:r>
            <a:r>
              <a:rPr lang="en-US" sz="4200" dirty="0">
                <a:ea typeface="Times New Roman" panose="02020603050405020304" pitchFamily="18" charset="0"/>
                <a:cs typeface="Times New Roman" panose="02020603050405020304" pitchFamily="18" charset="0"/>
              </a:rPr>
              <a:t>, M.B. &amp; Earp, J.A. L. Effective interdisciplinary training: Lessons from the University of North Carolina’s student health action coalition. </a:t>
            </a:r>
            <a:r>
              <a:rPr lang="en-US" sz="4200" i="1" dirty="0">
                <a:ea typeface="Times New Roman" panose="02020603050405020304" pitchFamily="18" charset="0"/>
                <a:cs typeface="Times New Roman" panose="02020603050405020304" pitchFamily="18" charset="0"/>
              </a:rPr>
              <a:t> Academic Medicine. 2006. 81:749–758.  </a:t>
            </a:r>
            <a:r>
              <a:rPr lang="en-US" sz="4200" i="1" dirty="0">
                <a:ea typeface="Calibri" panose="020F0502020204030204" pitchFamily="34" charset="0"/>
                <a:cs typeface="Times New Roman" panose="02020603050405020304" pitchFamily="18" charset="0"/>
              </a:rPr>
              <a:t>  </a:t>
            </a:r>
          </a:p>
          <a:p>
            <a:pPr marL="0" indent="0" fontAlgn="base">
              <a:lnSpc>
                <a:spcPct val="107000"/>
              </a:lnSpc>
              <a:buNone/>
            </a:pPr>
            <a:r>
              <a:rPr lang="en-US" sz="4200" dirty="0">
                <a:ea typeface="Times New Roman" panose="02020603050405020304" pitchFamily="18" charset="0"/>
                <a:cs typeface="Times New Roman" panose="02020603050405020304" pitchFamily="18" charset="0"/>
              </a:rPr>
              <a:t>Haggarty, D. &amp; </a:t>
            </a:r>
            <a:r>
              <a:rPr lang="en-US" sz="4200" dirty="0" err="1">
                <a:ea typeface="Times New Roman" panose="02020603050405020304" pitchFamily="18" charset="0"/>
                <a:cs typeface="Times New Roman" panose="02020603050405020304" pitchFamily="18" charset="0"/>
              </a:rPr>
              <a:t>Dalcin</a:t>
            </a:r>
            <a:r>
              <a:rPr lang="en-US" sz="4200" dirty="0">
                <a:ea typeface="Times New Roman" panose="02020603050405020304" pitchFamily="18" charset="0"/>
                <a:cs typeface="Times New Roman" panose="02020603050405020304" pitchFamily="18" charset="0"/>
              </a:rPr>
              <a:t>, D. Student-run clinics in Canada: An innovative method of delivering interprofessional education. </a:t>
            </a:r>
            <a:r>
              <a:rPr lang="en-US" sz="4200" i="1" dirty="0">
                <a:ea typeface="Times New Roman" panose="02020603050405020304" pitchFamily="18" charset="0"/>
                <a:cs typeface="Times New Roman" panose="02020603050405020304" pitchFamily="18" charset="0"/>
              </a:rPr>
              <a:t>Journal of Interprofessional Care. </a:t>
            </a:r>
            <a:r>
              <a:rPr lang="en-US" sz="4200" dirty="0">
                <a:ea typeface="Times New Roman" panose="02020603050405020304" pitchFamily="18" charset="0"/>
                <a:cs typeface="Times New Roman" panose="02020603050405020304" pitchFamily="18" charset="0"/>
              </a:rPr>
              <a:t>2014; 28(6): 570–572.  </a:t>
            </a:r>
            <a:r>
              <a:rPr lang="en-US" sz="4200" dirty="0">
                <a:ea typeface="Calibri" panose="020F0502020204030204" pitchFamily="34" charset="0"/>
                <a:cs typeface="Times New Roman" panose="02020603050405020304" pitchFamily="18" charset="0"/>
              </a:rPr>
              <a:t> </a:t>
            </a:r>
            <a:r>
              <a:rPr lang="en-US" sz="4200" i="1" dirty="0">
                <a:ea typeface="Calibri" panose="020F0502020204030204" pitchFamily="34" charset="0"/>
                <a:cs typeface="Times New Roman" panose="02020603050405020304" pitchFamily="18" charset="0"/>
              </a:rPr>
              <a:t> </a:t>
            </a:r>
          </a:p>
          <a:p>
            <a:pPr marL="0" indent="0" fontAlgn="base">
              <a:lnSpc>
                <a:spcPct val="107000"/>
              </a:lnSpc>
              <a:buNone/>
            </a:pPr>
            <a:r>
              <a:rPr lang="en-US" sz="4200" dirty="0">
                <a:ea typeface="Times New Roman" panose="02020603050405020304" pitchFamily="18" charset="0"/>
                <a:cs typeface="Segoe UI" panose="020B0502040204020203" pitchFamily="34" charset="0"/>
              </a:rPr>
              <a:t>IOM (Institute of Medicine).</a:t>
            </a:r>
            <a:r>
              <a:rPr lang="en-US" sz="4200" i="1" dirty="0">
                <a:ea typeface="Times New Roman" panose="02020603050405020304" pitchFamily="18" charset="0"/>
                <a:cs typeface="Segoe UI" panose="020B0502040204020203" pitchFamily="34" charset="0"/>
              </a:rPr>
              <a:t> </a:t>
            </a:r>
            <a:r>
              <a:rPr lang="en-US" sz="4200" i="1" dirty="0">
                <a:ea typeface="Times New Roman" panose="02020603050405020304" pitchFamily="18" charset="0"/>
                <a:cs typeface="Times New Roman" panose="02020603050405020304" pitchFamily="18" charset="0"/>
              </a:rPr>
              <a:t>Measuring the impact of </a:t>
            </a:r>
            <a:r>
              <a:rPr lang="en-US" sz="4200" i="1" dirty="0">
                <a:ea typeface="Times New Roman" panose="02020603050405020304" pitchFamily="18" charset="0"/>
                <a:cs typeface="Segoe UI" panose="020B0502040204020203" pitchFamily="34" charset="0"/>
              </a:rPr>
              <a:t>interprofessional education on collaborative practice and patient outcomes.</a:t>
            </a:r>
            <a:r>
              <a:rPr lang="en-US" sz="4200" dirty="0">
                <a:ea typeface="Times New Roman" panose="02020603050405020304" pitchFamily="18" charset="0"/>
                <a:cs typeface="Segoe UI" panose="020B0502040204020203" pitchFamily="34" charset="0"/>
              </a:rPr>
              <a:t> 2015. Washington, D.C.: The National Academies Press</a:t>
            </a:r>
            <a:r>
              <a:rPr lang="en-US" sz="4200" i="1" dirty="0">
                <a:ea typeface="Times New Roman" panose="02020603050405020304" pitchFamily="18" charset="0"/>
                <a:cs typeface="Segoe UI" panose="020B0502040204020203" pitchFamily="34" charset="0"/>
              </a:rPr>
              <a:t>. </a:t>
            </a:r>
            <a:r>
              <a:rPr lang="en-US" sz="4200" i="1" dirty="0">
                <a:ea typeface="Times New Roman" panose="02020603050405020304" pitchFamily="18" charset="0"/>
                <a:cs typeface="Times New Roman" panose="02020603050405020304" pitchFamily="18" charset="0"/>
              </a:rPr>
              <a:t> </a:t>
            </a:r>
            <a:r>
              <a:rPr lang="en-US" sz="4200" i="1" dirty="0">
                <a:ea typeface="Calibri" panose="020F0502020204030204" pitchFamily="34" charset="0"/>
                <a:cs typeface="Times New Roman" panose="02020603050405020304" pitchFamily="18" charset="0"/>
              </a:rPr>
              <a:t>  </a:t>
            </a:r>
          </a:p>
          <a:p>
            <a:pPr marL="0" indent="0" fontAlgn="base">
              <a:lnSpc>
                <a:spcPct val="107000"/>
              </a:lnSpc>
              <a:buNone/>
            </a:pPr>
            <a:r>
              <a:rPr lang="en-US" sz="4200" dirty="0" err="1">
                <a:ea typeface="Times New Roman" panose="02020603050405020304" pitchFamily="18" charset="0"/>
                <a:cs typeface="Segoe UI" panose="020B0502040204020203" pitchFamily="34" charset="0"/>
              </a:rPr>
              <a:t>Meah</a:t>
            </a:r>
            <a:r>
              <a:rPr lang="en-US" sz="4200" dirty="0">
                <a:ea typeface="Times New Roman" panose="02020603050405020304" pitchFamily="18" charset="0"/>
                <a:cs typeface="Segoe UI" panose="020B0502040204020203" pitchFamily="34" charset="0"/>
              </a:rPr>
              <a:t>, Y., Smith, E., Thomas, D.</a:t>
            </a:r>
            <a:r>
              <a:rPr lang="en-US" sz="4200" i="1" dirty="0">
                <a:ea typeface="Times New Roman" panose="02020603050405020304" pitchFamily="18" charset="0"/>
                <a:cs typeface="Segoe UI" panose="020B0502040204020203" pitchFamily="34" charset="0"/>
              </a:rPr>
              <a:t> </a:t>
            </a:r>
            <a:r>
              <a:rPr lang="en-US" sz="4200" dirty="0">
                <a:ea typeface="Times New Roman" panose="02020603050405020304" pitchFamily="18" charset="0"/>
                <a:cs typeface="Segoe UI" panose="020B0502040204020203" pitchFamily="34" charset="0"/>
              </a:rPr>
              <a:t>Student-run health clinic: Novel arena to educate medical students on systems based practice. </a:t>
            </a:r>
            <a:r>
              <a:rPr lang="en-US" sz="4200" i="1" dirty="0">
                <a:ea typeface="Times New Roman" panose="02020603050405020304" pitchFamily="18" charset="0"/>
                <a:cs typeface="Times New Roman" panose="02020603050405020304" pitchFamily="18" charset="0"/>
              </a:rPr>
              <a:t>Mount Sinai Journal of Medicine. </a:t>
            </a:r>
            <a:r>
              <a:rPr lang="en-US" sz="4200" dirty="0">
                <a:ea typeface="Times New Roman" panose="02020603050405020304" pitchFamily="18" charset="0"/>
                <a:cs typeface="Times New Roman" panose="02020603050405020304" pitchFamily="18" charset="0"/>
              </a:rPr>
              <a:t>2009. 76(4): </a:t>
            </a:r>
            <a:r>
              <a:rPr lang="en-US" sz="4200" dirty="0" smtClean="0">
                <a:ea typeface="Times New Roman" panose="02020603050405020304" pitchFamily="18" charset="0"/>
                <a:cs typeface="Times New Roman" panose="02020603050405020304" pitchFamily="18" charset="0"/>
              </a:rPr>
              <a:t>344- 356</a:t>
            </a:r>
            <a:r>
              <a:rPr lang="en-US" sz="4200" dirty="0">
                <a:ea typeface="Times New Roman" panose="02020603050405020304" pitchFamily="18" charset="0"/>
                <a:cs typeface="Times New Roman" panose="02020603050405020304" pitchFamily="18" charset="0"/>
              </a:rPr>
              <a:t>.</a:t>
            </a:r>
            <a:r>
              <a:rPr lang="en-US" sz="4200" dirty="0">
                <a:ea typeface="Times New Roman" panose="02020603050405020304" pitchFamily="18" charset="0"/>
                <a:cs typeface="Segoe UI" panose="020B0502040204020203" pitchFamily="34" charset="0"/>
              </a:rPr>
              <a:t> </a:t>
            </a:r>
            <a:r>
              <a:rPr lang="en-US" sz="4200" i="1" dirty="0">
                <a:ea typeface="Times New Roman" panose="02020603050405020304" pitchFamily="18" charset="0"/>
                <a:cs typeface="Times New Roman" panose="02020603050405020304" pitchFamily="18" charset="0"/>
              </a:rPr>
              <a:t> </a:t>
            </a:r>
            <a:r>
              <a:rPr lang="en-US" sz="4200" i="1" dirty="0">
                <a:ea typeface="Calibri" panose="020F0502020204030204" pitchFamily="34" charset="0"/>
                <a:cs typeface="Times New Roman" panose="02020603050405020304" pitchFamily="18" charset="0"/>
              </a:rPr>
              <a:t> </a:t>
            </a:r>
          </a:p>
          <a:p>
            <a:pPr marL="0" indent="0" fontAlgn="base">
              <a:lnSpc>
                <a:spcPct val="107000"/>
              </a:lnSpc>
              <a:buNone/>
            </a:pPr>
            <a:r>
              <a:rPr lang="en-US" sz="4200" dirty="0" err="1">
                <a:ea typeface="Times New Roman" panose="02020603050405020304" pitchFamily="18" charset="0"/>
                <a:cs typeface="Times New Roman" panose="02020603050405020304" pitchFamily="18" charset="0"/>
              </a:rPr>
              <a:t>Sheu</a:t>
            </a:r>
            <a:r>
              <a:rPr lang="en-US" sz="4200" dirty="0">
                <a:ea typeface="Times New Roman" panose="02020603050405020304" pitchFamily="18" charset="0"/>
                <a:cs typeface="Times New Roman" panose="02020603050405020304" pitchFamily="18" charset="0"/>
              </a:rPr>
              <a:t>, L.C., Zheng, P., Coelho, A.D., Lin, L.D., O’Sullivan, P.S., O’Brien, B.C., Yu, A.Y., Lai, C.J. Learning through service: Student perceptions on volunteering at interprofessional hepatitis B student-run clinics.</a:t>
            </a:r>
            <a:r>
              <a:rPr lang="en-US" sz="4200" i="1" dirty="0">
                <a:ea typeface="Times New Roman" panose="02020603050405020304" pitchFamily="18" charset="0"/>
                <a:cs typeface="Times New Roman" panose="02020603050405020304" pitchFamily="18" charset="0"/>
              </a:rPr>
              <a:t> Journal of Cancer Education. </a:t>
            </a:r>
            <a:r>
              <a:rPr lang="en-US" sz="4200" dirty="0">
                <a:ea typeface="Times New Roman" panose="02020603050405020304" pitchFamily="18" charset="0"/>
                <a:cs typeface="Times New Roman" panose="02020603050405020304" pitchFamily="18" charset="0"/>
              </a:rPr>
              <a:t>2010. 26:228-233.   </a:t>
            </a:r>
            <a:r>
              <a:rPr lang="en-US" sz="4200" dirty="0">
                <a:ea typeface="Calibri" panose="020F0502020204030204" pitchFamily="34" charset="0"/>
                <a:cs typeface="Times New Roman" panose="02020603050405020304" pitchFamily="18" charset="0"/>
              </a:rPr>
              <a:t>  </a:t>
            </a:r>
          </a:p>
          <a:p>
            <a:pPr marL="0" indent="0" fontAlgn="base">
              <a:lnSpc>
                <a:spcPct val="107000"/>
              </a:lnSpc>
              <a:buNone/>
            </a:pPr>
            <a:r>
              <a:rPr lang="en-US" sz="4200" dirty="0" err="1">
                <a:ea typeface="Times New Roman" panose="02020603050405020304" pitchFamily="18" charset="0"/>
                <a:cs typeface="Segoe UI" panose="020B0502040204020203" pitchFamily="34" charset="0"/>
              </a:rPr>
              <a:t>Thistlewaite</a:t>
            </a:r>
            <a:r>
              <a:rPr lang="en-US" sz="4200" dirty="0">
                <a:ea typeface="Times New Roman" panose="02020603050405020304" pitchFamily="18" charset="0"/>
                <a:cs typeface="Segoe UI" panose="020B0502040204020203" pitchFamily="34" charset="0"/>
              </a:rPr>
              <a:t>, J., </a:t>
            </a:r>
            <a:r>
              <a:rPr lang="en-US" sz="4200" dirty="0" err="1">
                <a:ea typeface="Times New Roman" panose="02020603050405020304" pitchFamily="18" charset="0"/>
                <a:cs typeface="Segoe UI" panose="020B0502040204020203" pitchFamily="34" charset="0"/>
              </a:rPr>
              <a:t>Dallest</a:t>
            </a:r>
            <a:r>
              <a:rPr lang="en-US" sz="4200" dirty="0">
                <a:ea typeface="Times New Roman" panose="02020603050405020304" pitchFamily="18" charset="0"/>
                <a:cs typeface="Segoe UI" panose="020B0502040204020203" pitchFamily="34" charset="0"/>
              </a:rPr>
              <a:t>, K. Interprofessional teamwork: Still haven’t decided what we are educating for? </a:t>
            </a:r>
            <a:r>
              <a:rPr lang="en-US" sz="4200" i="1" dirty="0">
                <a:ea typeface="Times New Roman" panose="02020603050405020304" pitchFamily="18" charset="0"/>
                <a:cs typeface="Times New Roman" panose="02020603050405020304" pitchFamily="18" charset="0"/>
              </a:rPr>
              <a:t>Medical Education. </a:t>
            </a:r>
            <a:r>
              <a:rPr lang="en-US" sz="4200" dirty="0">
                <a:ea typeface="Times New Roman" panose="02020603050405020304" pitchFamily="18" charset="0"/>
                <a:cs typeface="Times New Roman" panose="02020603050405020304" pitchFamily="18" charset="0"/>
              </a:rPr>
              <a:t>2014. 48:552-560</a:t>
            </a:r>
            <a:r>
              <a:rPr lang="en-US" sz="4200" i="1" dirty="0">
                <a:ea typeface="Times New Roman" panose="02020603050405020304" pitchFamily="18" charset="0"/>
                <a:cs typeface="Times New Roman" panose="02020603050405020304" pitchFamily="18" charset="0"/>
              </a:rPr>
              <a:t>.</a:t>
            </a:r>
            <a:r>
              <a:rPr lang="en-US" sz="4200" i="1" dirty="0">
                <a:ea typeface="Times New Roman" panose="02020603050405020304" pitchFamily="18" charset="0"/>
                <a:cs typeface="Segoe UI" panose="020B0502040204020203" pitchFamily="34" charset="0"/>
              </a:rPr>
              <a:t> </a:t>
            </a:r>
          </a:p>
          <a:p>
            <a:pPr marL="0" indent="0" fontAlgn="base">
              <a:lnSpc>
                <a:spcPct val="107000"/>
              </a:lnSpc>
              <a:buNone/>
            </a:pPr>
            <a:r>
              <a:rPr lang="en-US" sz="4200" dirty="0" err="1">
                <a:ea typeface="Times New Roman" panose="02020603050405020304" pitchFamily="18" charset="0"/>
                <a:cs typeface="Segoe UI" panose="020B0502040204020203" pitchFamily="34" charset="0"/>
              </a:rPr>
              <a:t>Tricco</a:t>
            </a:r>
            <a:r>
              <a:rPr lang="en-US" sz="4200" dirty="0">
                <a:ea typeface="Times New Roman" panose="02020603050405020304" pitchFamily="18" charset="0"/>
                <a:cs typeface="Segoe UI" panose="020B0502040204020203" pitchFamily="34" charset="0"/>
              </a:rPr>
              <a:t> A, </a:t>
            </a:r>
            <a:r>
              <a:rPr lang="en-US" sz="4200" dirty="0" err="1">
                <a:ea typeface="Times New Roman" panose="02020603050405020304" pitchFamily="18" charset="0"/>
                <a:cs typeface="Segoe UI" panose="020B0502040204020203" pitchFamily="34" charset="0"/>
              </a:rPr>
              <a:t>Ivers</a:t>
            </a:r>
            <a:r>
              <a:rPr lang="en-US" sz="4200" dirty="0">
                <a:ea typeface="Times New Roman" panose="02020603050405020304" pitchFamily="18" charset="0"/>
                <a:cs typeface="Segoe UI" panose="020B0502040204020203" pitchFamily="34" charset="0"/>
              </a:rPr>
              <a:t> N, </a:t>
            </a:r>
            <a:r>
              <a:rPr lang="en-US" sz="4200" dirty="0" err="1">
                <a:ea typeface="Times New Roman" panose="02020603050405020304" pitchFamily="18" charset="0"/>
                <a:cs typeface="Segoe UI" panose="020B0502040204020203" pitchFamily="34" charset="0"/>
              </a:rPr>
              <a:t>Shojania</a:t>
            </a:r>
            <a:r>
              <a:rPr lang="en-US" sz="4200" dirty="0">
                <a:ea typeface="Times New Roman" panose="02020603050405020304" pitchFamily="18" charset="0"/>
                <a:cs typeface="Segoe UI" panose="020B0502040204020203" pitchFamily="34" charset="0"/>
              </a:rPr>
              <a:t> K, et al</a:t>
            </a:r>
            <a:r>
              <a:rPr lang="en-US" sz="4200" i="1" dirty="0">
                <a:ea typeface="Times New Roman" panose="02020603050405020304" pitchFamily="18" charset="0"/>
                <a:cs typeface="Segoe UI" panose="020B0502040204020203" pitchFamily="34" charset="0"/>
              </a:rPr>
              <a:t>. </a:t>
            </a:r>
            <a:r>
              <a:rPr lang="en-US" sz="4200" dirty="0">
                <a:ea typeface="Times New Roman" panose="02020603050405020304" pitchFamily="18" charset="0"/>
                <a:cs typeface="Segoe UI" panose="020B0502040204020203" pitchFamily="34" charset="0"/>
              </a:rPr>
              <a:t>Effectiveness of quality improvement strategies on the management of diabetes: A systematic review and meta-analysis</a:t>
            </a:r>
            <a:r>
              <a:rPr lang="en-US" sz="4200" i="1" dirty="0">
                <a:ea typeface="Times New Roman" panose="02020603050405020304" pitchFamily="18" charset="0"/>
                <a:cs typeface="Segoe UI" panose="020B0502040204020203" pitchFamily="34" charset="0"/>
              </a:rPr>
              <a:t>. Lancet</a:t>
            </a:r>
            <a:r>
              <a:rPr lang="en-US" sz="4200" dirty="0">
                <a:ea typeface="Times New Roman" panose="02020603050405020304" pitchFamily="18" charset="0"/>
                <a:cs typeface="Segoe UI" panose="020B0502040204020203" pitchFamily="34" charset="0"/>
              </a:rPr>
              <a:t>. June 16, 2012. 379(9833):2252-2261. </a:t>
            </a:r>
            <a:endParaRPr lang="en-US" sz="4200" dirty="0">
              <a:ea typeface="Times New Roman" panose="02020603050405020304" pitchFamily="18" charset="0"/>
              <a:cs typeface="Times New Roman" panose="02020603050405020304" pitchFamily="18" charset="0"/>
            </a:endParaRPr>
          </a:p>
          <a:p>
            <a:pPr marL="0" indent="0" fontAlgn="base">
              <a:lnSpc>
                <a:spcPct val="107000"/>
              </a:lnSpc>
              <a:buNone/>
            </a:pPr>
            <a:r>
              <a:rPr lang="en-US" sz="4200" dirty="0">
                <a:ea typeface="Times New Roman" panose="02020603050405020304" pitchFamily="18" charset="0"/>
                <a:cs typeface="Segoe UI" panose="020B0502040204020203" pitchFamily="34" charset="0"/>
              </a:rPr>
              <a:t>Vincent, C. Social scientists and patient safety: Critics or contributors?</a:t>
            </a:r>
            <a:r>
              <a:rPr lang="en-US" sz="4200" i="1" dirty="0">
                <a:ea typeface="Times New Roman" panose="02020603050405020304" pitchFamily="18" charset="0"/>
                <a:cs typeface="Segoe UI" panose="020B0502040204020203" pitchFamily="34" charset="0"/>
              </a:rPr>
              <a:t> </a:t>
            </a:r>
            <a:r>
              <a:rPr lang="en-US" sz="4200" i="1" dirty="0">
                <a:ea typeface="Times New Roman" panose="02020603050405020304" pitchFamily="18" charset="0"/>
                <a:cs typeface="Times New Roman" panose="02020603050405020304" pitchFamily="18" charset="0"/>
              </a:rPr>
              <a:t>Social Science &amp; Medicine. </a:t>
            </a:r>
            <a:r>
              <a:rPr lang="en-US" sz="4200" dirty="0">
                <a:ea typeface="Times New Roman" panose="02020603050405020304" pitchFamily="18" charset="0"/>
                <a:cs typeface="Times New Roman" panose="02020603050405020304" pitchFamily="18" charset="0"/>
              </a:rPr>
              <a:t>2009. 69: 1777-1779.</a:t>
            </a:r>
            <a:r>
              <a:rPr lang="en-US" sz="4200" dirty="0">
                <a:ea typeface="Times New Roman" panose="02020603050405020304" pitchFamily="18" charset="0"/>
                <a:cs typeface="Segoe UI" panose="020B0502040204020203" pitchFamily="34" charset="0"/>
              </a:rPr>
              <a:t> </a:t>
            </a:r>
            <a:r>
              <a:rPr lang="en-US" sz="4200" dirty="0">
                <a:ea typeface="Times New Roman" panose="02020603050405020304" pitchFamily="18" charset="0"/>
                <a:cs typeface="Times New Roman" panose="02020603050405020304" pitchFamily="18" charset="0"/>
              </a:rPr>
              <a:t>   </a:t>
            </a:r>
          </a:p>
          <a:p>
            <a:pPr marL="0" indent="0" fontAlgn="base">
              <a:lnSpc>
                <a:spcPct val="107000"/>
              </a:lnSpc>
              <a:buNone/>
            </a:pPr>
            <a:r>
              <a:rPr lang="en-US" sz="4200" dirty="0">
                <a:ea typeface="Times New Roman" panose="02020603050405020304" pitchFamily="18" charset="0"/>
                <a:cs typeface="Times New Roman" panose="02020603050405020304" pitchFamily="18" charset="0"/>
              </a:rPr>
              <a:t>Wang, T. &amp; Bhakta, H. A new model for interprofessional collaboration at a student-run free clinic. </a:t>
            </a:r>
            <a:r>
              <a:rPr lang="en-US" sz="4200" i="1" dirty="0">
                <a:ea typeface="Times New Roman" panose="02020603050405020304" pitchFamily="18" charset="0"/>
                <a:cs typeface="Times New Roman" panose="02020603050405020304" pitchFamily="18" charset="0"/>
              </a:rPr>
              <a:t>Journal of Interprofessional Care.  </a:t>
            </a:r>
            <a:r>
              <a:rPr lang="en-US" sz="4200" dirty="0">
                <a:ea typeface="Times New Roman" panose="02020603050405020304" pitchFamily="18" charset="0"/>
                <a:cs typeface="Times New Roman" panose="02020603050405020304" pitchFamily="18" charset="0"/>
              </a:rPr>
              <a:t>2013.  27: 339–340. </a:t>
            </a:r>
          </a:p>
          <a:p>
            <a:pPr marL="0" indent="0" fontAlgn="base">
              <a:lnSpc>
                <a:spcPct val="107000"/>
              </a:lnSpc>
              <a:spcAft>
                <a:spcPts val="800"/>
              </a:spcAft>
              <a:buNone/>
            </a:pPr>
            <a:r>
              <a:rPr lang="en-US" sz="4200" dirty="0">
                <a:solidFill>
                  <a:srgbClr val="000000"/>
                </a:solidFill>
                <a:ea typeface="Times New Roman" panose="02020603050405020304" pitchFamily="18" charset="0"/>
                <a:cs typeface="Times New Roman" panose="02020603050405020304" pitchFamily="18" charset="0"/>
              </a:rPr>
              <a:t>Waring</a:t>
            </a:r>
            <a:r>
              <a:rPr lang="en-US" sz="4200" dirty="0">
                <a:solidFill>
                  <a:srgbClr val="000066"/>
                </a:solidFill>
                <a:ea typeface="Times New Roman" panose="02020603050405020304" pitchFamily="18" charset="0"/>
                <a:cs typeface="Times New Roman" panose="02020603050405020304" pitchFamily="18" charset="0"/>
              </a:rPr>
              <a:t>, J.J.</a:t>
            </a:r>
            <a:r>
              <a:rPr lang="en-US" sz="4200" i="1" dirty="0">
                <a:solidFill>
                  <a:srgbClr val="000066"/>
                </a:solidFill>
                <a:ea typeface="Times New Roman" panose="02020603050405020304" pitchFamily="18" charset="0"/>
                <a:cs typeface="Times New Roman" panose="02020603050405020304" pitchFamily="18" charset="0"/>
              </a:rPr>
              <a:t> </a:t>
            </a:r>
            <a:r>
              <a:rPr lang="en-US" sz="4200" dirty="0">
                <a:ea typeface="Times New Roman" panose="02020603050405020304" pitchFamily="18" charset="0"/>
                <a:cs typeface="Times New Roman" panose="02020603050405020304" pitchFamily="18" charset="0"/>
              </a:rPr>
              <a:t>Constructing and re-constructing narratives of patient safety</a:t>
            </a:r>
            <a:r>
              <a:rPr lang="en-US" sz="4200" i="1" dirty="0">
                <a:ea typeface="Times New Roman" panose="02020603050405020304" pitchFamily="18" charset="0"/>
                <a:cs typeface="Times New Roman" panose="02020603050405020304" pitchFamily="18" charset="0"/>
              </a:rPr>
              <a:t>. Social Science &amp; Medicine. </a:t>
            </a:r>
            <a:r>
              <a:rPr lang="en-US" sz="4200" dirty="0">
                <a:ea typeface="Times New Roman" panose="02020603050405020304" pitchFamily="18" charset="0"/>
                <a:cs typeface="Times New Roman" panose="02020603050405020304" pitchFamily="18" charset="0"/>
              </a:rPr>
              <a:t>2009. 69: 1722–1731. </a:t>
            </a:r>
          </a:p>
          <a:p>
            <a:pPr marL="0" indent="0" fontAlgn="base">
              <a:lnSpc>
                <a:spcPct val="107000"/>
              </a:lnSpc>
              <a:spcAft>
                <a:spcPts val="800"/>
              </a:spcAft>
              <a:buNone/>
            </a:pPr>
            <a:r>
              <a:rPr lang="en-US" sz="4200" dirty="0"/>
              <a:t>Weinstein AR, Dolce MC, </a:t>
            </a:r>
            <a:r>
              <a:rPr lang="en-US" sz="4200" dirty="0" err="1"/>
              <a:t>Koster</a:t>
            </a:r>
            <a:r>
              <a:rPr lang="en-US" sz="4200" dirty="0"/>
              <a:t> M, et al. Integration of systematic clinical interprofessional training in a student-faculty collaborative primary care practice</a:t>
            </a:r>
            <a:r>
              <a:rPr lang="en-US" sz="4200" i="1" dirty="0"/>
              <a:t>. Journal of Interprofessional Care</a:t>
            </a:r>
            <a:r>
              <a:rPr lang="en-US" sz="4200" dirty="0"/>
              <a:t>. July </a:t>
            </a:r>
            <a:r>
              <a:rPr lang="en-US" sz="4200" dirty="0" smtClean="0"/>
              <a:t>2017:1-4.</a:t>
            </a:r>
          </a:p>
          <a:p>
            <a:pPr marL="0" indent="0" fontAlgn="base">
              <a:lnSpc>
                <a:spcPct val="107000"/>
              </a:lnSpc>
              <a:spcAft>
                <a:spcPts val="800"/>
              </a:spcAft>
              <a:buNone/>
            </a:pPr>
            <a:r>
              <a:rPr lang="en-US" sz="4200" dirty="0" smtClean="0">
                <a:ea typeface="Times New Roman" panose="02020603050405020304" pitchFamily="18" charset="0"/>
                <a:cs typeface="Segoe UI" panose="020B0502040204020203" pitchFamily="34" charset="0"/>
              </a:rPr>
              <a:t>World </a:t>
            </a:r>
            <a:r>
              <a:rPr lang="en-US" sz="4200" dirty="0">
                <a:ea typeface="Times New Roman" panose="02020603050405020304" pitchFamily="18" charset="0"/>
                <a:cs typeface="Segoe UI" panose="020B0502040204020203" pitchFamily="34" charset="0"/>
              </a:rPr>
              <a:t>Health Organization (2010).</a:t>
            </a:r>
            <a:r>
              <a:rPr lang="en-US" sz="4200" i="1" dirty="0">
                <a:ea typeface="Times New Roman" panose="02020603050405020304" pitchFamily="18" charset="0"/>
                <a:cs typeface="Segoe UI" panose="020B0502040204020203" pitchFamily="34" charset="0"/>
              </a:rPr>
              <a:t> </a:t>
            </a:r>
            <a:r>
              <a:rPr lang="en-US" sz="4200" dirty="0">
                <a:ea typeface="Times New Roman" panose="02020603050405020304" pitchFamily="18" charset="0"/>
                <a:cs typeface="Times New Roman" panose="02020603050405020304" pitchFamily="18" charset="0"/>
              </a:rPr>
              <a:t>Framework for action on interprofessional education &amp; collaborative practice. </a:t>
            </a:r>
            <a:r>
              <a:rPr lang="en-US" sz="4200" i="1" dirty="0">
                <a:ea typeface="Times New Roman" panose="02020603050405020304" pitchFamily="18" charset="0"/>
                <a:cs typeface="Times New Roman" panose="02020603050405020304" pitchFamily="18" charset="0"/>
              </a:rPr>
              <a:t>Health Professions Networks Nursing &amp; Midwifery Human Resources </a:t>
            </a:r>
            <a:r>
              <a:rPr lang="en-US" sz="4200" i="1" dirty="0" smtClean="0">
                <a:ea typeface="Times New Roman" panose="02020603050405020304" pitchFamily="18" charset="0"/>
                <a:cs typeface="Times New Roman" panose="02020603050405020304" pitchFamily="18" charset="0"/>
              </a:rPr>
              <a:t>for Health. </a:t>
            </a:r>
            <a:r>
              <a:rPr lang="en-US" sz="4200" u="sng" dirty="0" smtClean="0">
                <a:solidFill>
                  <a:srgbClr val="0000FF"/>
                </a:solidFill>
                <a:ea typeface="Times New Roman" panose="02020603050405020304" pitchFamily="18" charset="0"/>
                <a:cs typeface="Times New Roman" panose="02020603050405020304" pitchFamily="18" charset="0"/>
                <a:hlinkClick r:id="rId3"/>
              </a:rPr>
              <a:t>http</a:t>
            </a:r>
            <a:r>
              <a:rPr lang="en-US" sz="4200" u="sng" dirty="0">
                <a:solidFill>
                  <a:srgbClr val="0000FF"/>
                </a:solidFill>
                <a:ea typeface="Times New Roman" panose="02020603050405020304" pitchFamily="18" charset="0"/>
                <a:cs typeface="Times New Roman" panose="02020603050405020304" pitchFamily="18" charset="0"/>
                <a:hlinkClick r:id="rId3"/>
              </a:rPr>
              <a:t>://www.who.int/hrh/nursing_midwifery/en/</a:t>
            </a:r>
            <a:r>
              <a:rPr lang="en-US" sz="4200" dirty="0">
                <a:ea typeface="Times New Roman" panose="02020603050405020304" pitchFamily="18" charset="0"/>
                <a:cs typeface="Segoe UI" panose="020B0502040204020203" pitchFamily="34" charset="0"/>
              </a:rPr>
              <a:t> Retrieved October 1, 2014. </a:t>
            </a:r>
            <a:r>
              <a:rPr lang="en-US" sz="4000" dirty="0">
                <a:ea typeface="Times New Roman" panose="02020603050405020304" pitchFamily="18" charset="0"/>
                <a:cs typeface="Segoe UI" panose="020B0502040204020203" pitchFamily="34" charset="0"/>
              </a:rPr>
              <a:t> </a:t>
            </a:r>
            <a:r>
              <a:rPr lang="en-US" sz="4000" dirty="0">
                <a:ea typeface="Times New Roman" panose="02020603050405020304" pitchFamily="18" charset="0"/>
                <a:cs typeface="Times New Roman" panose="02020603050405020304" pitchFamily="18" charset="0"/>
              </a:rPr>
              <a:t> </a:t>
            </a:r>
            <a:endParaRPr lang="en-US" sz="4000" dirty="0"/>
          </a:p>
          <a:p>
            <a:endParaRPr lang="en-US" dirty="0"/>
          </a:p>
        </p:txBody>
      </p:sp>
    </p:spTree>
    <p:extLst>
      <p:ext uri="{BB962C8B-B14F-4D97-AF65-F5344CB8AC3E}">
        <p14:creationId xmlns:p14="http://schemas.microsoft.com/office/powerpoint/2010/main" val="3523464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aramond" panose="02020404030301010803" pitchFamily="18" charset="0"/>
              </a:rPr>
              <a:t>GOODLIFE CLINIC</a:t>
            </a:r>
            <a:endParaRPr lang="en-US" b="1" dirty="0">
              <a:latin typeface="Garamond" panose="02020404030301010803" pitchFamily="18" charset="0"/>
            </a:endParaRPr>
          </a:p>
        </p:txBody>
      </p:sp>
      <p:sp>
        <p:nvSpPr>
          <p:cNvPr id="4" name="Content Placeholder 3"/>
          <p:cNvSpPr>
            <a:spLocks noGrp="1"/>
          </p:cNvSpPr>
          <p:nvPr>
            <p:ph sz="half" idx="2"/>
          </p:nvPr>
        </p:nvSpPr>
        <p:spPr>
          <a:xfrm>
            <a:off x="6681247" y="2400660"/>
            <a:ext cx="5181600" cy="1841402"/>
          </a:xfrm>
        </p:spPr>
        <p:txBody>
          <a:bodyPr/>
          <a:lstStyle/>
          <a:p>
            <a:pPr marL="0" indent="0">
              <a:buNone/>
            </a:pPr>
            <a:r>
              <a:rPr lang="en-US" dirty="0">
                <a:latin typeface="Garamond" panose="02020404030301010803" pitchFamily="18" charset="0"/>
                <a:cs typeface="Calibri"/>
              </a:rPr>
              <a:t>GOODLIFE is a an interprofessional diabetes specialty clinic that is part of the SHARING clinics</a:t>
            </a:r>
          </a:p>
          <a:p>
            <a:pPr marL="0" indent="0">
              <a:buNone/>
            </a:pPr>
            <a:endParaRPr lang="en-US" dirty="0"/>
          </a:p>
        </p:txBody>
      </p:sp>
      <p:pic>
        <p:nvPicPr>
          <p:cNvPr id="5"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977586"/>
            <a:ext cx="5181600" cy="3143340"/>
          </a:xfrm>
        </p:spPr>
      </p:pic>
    </p:spTree>
    <p:extLst>
      <p:ext uri="{BB962C8B-B14F-4D97-AF65-F5344CB8AC3E}">
        <p14:creationId xmlns:p14="http://schemas.microsoft.com/office/powerpoint/2010/main" val="2574897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158" y="365125"/>
            <a:ext cx="9007642" cy="1325563"/>
          </a:xfrm>
        </p:spPr>
        <p:txBody>
          <a:bodyPr/>
          <a:lstStyle/>
          <a:p>
            <a:r>
              <a:rPr lang="en-US" b="1" dirty="0" smtClean="0">
                <a:latin typeface="Garamond" panose="02020404030301010803" pitchFamily="18" charset="0"/>
              </a:rPr>
              <a:t>How does GOODLIFE </a:t>
            </a:r>
            <a:r>
              <a:rPr lang="en-US" b="1" dirty="0">
                <a:latin typeface="Garamond" panose="02020404030301010803" pitchFamily="18" charset="0"/>
              </a:rPr>
              <a:t>r</a:t>
            </a:r>
            <a:r>
              <a:rPr lang="en-US" b="1" dirty="0" smtClean="0">
                <a:latin typeface="Garamond" panose="02020404030301010803" pitchFamily="18" charset="0"/>
              </a:rPr>
              <a:t>un?</a:t>
            </a:r>
            <a:endParaRPr lang="en-US" b="1" dirty="0">
              <a:latin typeface="Garamond" panose="02020404030301010803" pitchFamily="18" charset="0"/>
            </a:endParaRPr>
          </a:p>
        </p:txBody>
      </p:sp>
      <p:sp>
        <p:nvSpPr>
          <p:cNvPr id="3" name="Content Placeholder 2"/>
          <p:cNvSpPr>
            <a:spLocks noGrp="1"/>
          </p:cNvSpPr>
          <p:nvPr>
            <p:ph sz="half" idx="1"/>
          </p:nvPr>
        </p:nvSpPr>
        <p:spPr>
          <a:xfrm>
            <a:off x="673335" y="1807829"/>
            <a:ext cx="5181600" cy="3639301"/>
          </a:xfrm>
        </p:spPr>
        <p:txBody>
          <a:bodyPr>
            <a:normAutofit/>
          </a:bodyPr>
          <a:lstStyle/>
          <a:p>
            <a:pPr>
              <a:buFontTx/>
              <a:buAutoNum type="arabicPeriod"/>
            </a:pPr>
            <a:r>
              <a:rPr lang="en-US" dirty="0" smtClean="0">
                <a:latin typeface="Garamond" panose="02020404030301010803" pitchFamily="18" charset="0"/>
              </a:rPr>
              <a:t>Pre-clinic </a:t>
            </a:r>
            <a:r>
              <a:rPr lang="en-US" dirty="0">
                <a:latin typeface="Garamond" panose="02020404030301010803" pitchFamily="18" charset="0"/>
              </a:rPr>
              <a:t>huddle/identify self-role</a:t>
            </a:r>
          </a:p>
          <a:p>
            <a:pPr>
              <a:buFontTx/>
              <a:buAutoNum type="arabicPeriod"/>
            </a:pPr>
            <a:r>
              <a:rPr lang="en-US" dirty="0">
                <a:latin typeface="Garamond" panose="02020404030301010803" pitchFamily="18" charset="0"/>
              </a:rPr>
              <a:t> </a:t>
            </a:r>
            <a:r>
              <a:rPr lang="en-US" dirty="0" smtClean="0">
                <a:latin typeface="Garamond" panose="02020404030301010803" pitchFamily="18" charset="0"/>
              </a:rPr>
              <a:t>Two to three disciplines co-interview </a:t>
            </a:r>
            <a:r>
              <a:rPr lang="en-US" dirty="0">
                <a:latin typeface="Garamond" panose="02020404030301010803" pitchFamily="18" charset="0"/>
              </a:rPr>
              <a:t>together</a:t>
            </a:r>
          </a:p>
          <a:p>
            <a:pPr marL="0" indent="0">
              <a:buNone/>
            </a:pPr>
            <a:r>
              <a:rPr lang="en-US" dirty="0" smtClean="0">
                <a:latin typeface="Garamond" panose="02020404030301010803" pitchFamily="18" charset="0"/>
              </a:rPr>
              <a:t>3. Stay in IP teams though </a:t>
            </a:r>
            <a:r>
              <a:rPr lang="en-US" dirty="0">
                <a:latin typeface="Garamond" panose="02020404030301010803" pitchFamily="18" charset="0"/>
              </a:rPr>
              <a:t>the entire </a:t>
            </a:r>
            <a:r>
              <a:rPr lang="en-US" dirty="0" smtClean="0">
                <a:latin typeface="Garamond" panose="02020404030301010803" pitchFamily="18" charset="0"/>
              </a:rPr>
              <a:t>evening</a:t>
            </a:r>
          </a:p>
          <a:p>
            <a:pPr marL="0" indent="0">
              <a:buNone/>
            </a:pPr>
            <a:r>
              <a:rPr lang="en-US" dirty="0" smtClean="0">
                <a:latin typeface="Garamond" panose="02020404030301010803" pitchFamily="18" charset="0"/>
              </a:rPr>
              <a:t>4. All </a:t>
            </a:r>
            <a:r>
              <a:rPr lang="en-US" dirty="0">
                <a:latin typeface="Garamond" panose="02020404030301010803" pitchFamily="18" charset="0"/>
              </a:rPr>
              <a:t>providers identified in the note</a:t>
            </a:r>
          </a:p>
          <a:p>
            <a:pPr marL="0" indent="0">
              <a:buNone/>
            </a:pPr>
            <a:r>
              <a:rPr lang="en-US" dirty="0" smtClean="0">
                <a:latin typeface="Garamond" panose="02020404030301010803" pitchFamily="18" charset="0"/>
              </a:rPr>
              <a:t>5. Each </a:t>
            </a:r>
            <a:r>
              <a:rPr lang="en-US" dirty="0">
                <a:latin typeface="Garamond" panose="02020404030301010803" pitchFamily="18" charset="0"/>
              </a:rPr>
              <a:t>discipline writes their own </a:t>
            </a:r>
            <a:r>
              <a:rPr lang="en-US" dirty="0" smtClean="0">
                <a:latin typeface="Garamond" panose="02020404030301010803" pitchFamily="18" charset="0"/>
              </a:rPr>
              <a:t>notes</a:t>
            </a:r>
            <a:endParaRPr lang="en-US" dirty="0">
              <a:latin typeface="Garamond" panose="02020404030301010803" pitchFamily="18" charset="0"/>
            </a:endParaRPr>
          </a:p>
        </p:txBody>
      </p:sp>
      <p:sp>
        <p:nvSpPr>
          <p:cNvPr id="4" name="Content Placeholder 3"/>
          <p:cNvSpPr>
            <a:spLocks noGrp="1"/>
          </p:cNvSpPr>
          <p:nvPr>
            <p:ph sz="half" idx="2"/>
          </p:nvPr>
        </p:nvSpPr>
        <p:spPr>
          <a:xfrm>
            <a:off x="6172200" y="1825625"/>
            <a:ext cx="5181600" cy="3829217"/>
          </a:xfrm>
        </p:spPr>
        <p:txBody>
          <a:bodyPr>
            <a:normAutofit/>
          </a:bodyPr>
          <a:lstStyle/>
          <a:p>
            <a:pPr marL="0" indent="0">
              <a:buNone/>
            </a:pPr>
            <a:r>
              <a:rPr lang="en-US" dirty="0" smtClean="0">
                <a:latin typeface="Garamond" panose="02020404030301010803" pitchFamily="18" charset="0"/>
              </a:rPr>
              <a:t>6. Shared </a:t>
            </a:r>
            <a:r>
              <a:rPr lang="en-US" dirty="0">
                <a:latin typeface="Garamond" panose="02020404030301010803" pitchFamily="18" charset="0"/>
              </a:rPr>
              <a:t>responsibilities &amp; coverage</a:t>
            </a:r>
          </a:p>
          <a:p>
            <a:pPr marL="0" indent="0">
              <a:buNone/>
            </a:pPr>
            <a:r>
              <a:rPr lang="en-US" dirty="0">
                <a:latin typeface="Garamond" panose="02020404030301010803" pitchFamily="18" charset="0"/>
              </a:rPr>
              <a:t>7</a:t>
            </a:r>
            <a:r>
              <a:rPr lang="en-US" dirty="0" smtClean="0">
                <a:latin typeface="Garamond" panose="02020404030301010803" pitchFamily="18" charset="0"/>
              </a:rPr>
              <a:t>. Explore </a:t>
            </a:r>
            <a:r>
              <a:rPr lang="en-US" dirty="0">
                <a:latin typeface="Garamond" panose="02020404030301010803" pitchFamily="18" charset="0"/>
              </a:rPr>
              <a:t>&amp; expand roles for each discipline</a:t>
            </a:r>
          </a:p>
          <a:p>
            <a:pPr marL="0" indent="0">
              <a:buNone/>
            </a:pPr>
            <a:r>
              <a:rPr lang="en-US" dirty="0">
                <a:latin typeface="Garamond" panose="02020404030301010803" pitchFamily="18" charset="0"/>
              </a:rPr>
              <a:t>8</a:t>
            </a:r>
            <a:r>
              <a:rPr lang="en-US" dirty="0" smtClean="0">
                <a:latin typeface="Garamond" panose="02020404030301010803" pitchFamily="18" charset="0"/>
              </a:rPr>
              <a:t>. </a:t>
            </a:r>
            <a:r>
              <a:rPr lang="en-US" dirty="0">
                <a:latin typeface="Garamond" panose="02020404030301010803" pitchFamily="18" charset="0"/>
              </a:rPr>
              <a:t>Use EHR to see that patients seen by all disciplines over time</a:t>
            </a:r>
          </a:p>
          <a:p>
            <a:pPr>
              <a:buAutoNum type="arabicPeriod" startAt="9"/>
            </a:pPr>
            <a:r>
              <a:rPr lang="en-US" dirty="0" smtClean="0">
                <a:latin typeface="Garamond" panose="02020404030301010803" pitchFamily="18" charset="0"/>
              </a:rPr>
              <a:t>Interprofessional </a:t>
            </a:r>
            <a:r>
              <a:rPr lang="en-US" dirty="0">
                <a:latin typeface="Garamond" panose="02020404030301010803" pitchFamily="18" charset="0"/>
              </a:rPr>
              <a:t>precepting</a:t>
            </a:r>
          </a:p>
          <a:p>
            <a:endParaRPr lang="en-US" dirty="0"/>
          </a:p>
        </p:txBody>
      </p:sp>
    </p:spTree>
    <p:extLst>
      <p:ext uri="{BB962C8B-B14F-4D97-AF65-F5344CB8AC3E}">
        <p14:creationId xmlns:p14="http://schemas.microsoft.com/office/powerpoint/2010/main" val="4001926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033" y="1368812"/>
            <a:ext cx="5599670" cy="895264"/>
          </a:xfrm>
        </p:spPr>
        <p:txBody>
          <a:bodyPr>
            <a:normAutofit fontScale="90000"/>
          </a:bodyPr>
          <a:lstStyle/>
          <a:p>
            <a:pPr algn="ctr"/>
            <a:r>
              <a:rPr lang="en-US" sz="5300" b="1" dirty="0" smtClean="0">
                <a:latin typeface="Garamond" panose="02020404030301010803" pitchFamily="18" charset="0"/>
              </a:rPr>
              <a:t>Research Questions</a:t>
            </a:r>
            <a:r>
              <a:rPr lang="en-US" dirty="0" smtClean="0"/>
              <a:t/>
            </a:r>
            <a:br>
              <a:rPr lang="en-US" dirty="0" smtClean="0"/>
            </a:br>
            <a:endParaRPr lang="en-US" dirty="0"/>
          </a:p>
        </p:txBody>
      </p:sp>
      <p:sp>
        <p:nvSpPr>
          <p:cNvPr id="3" name="Content Placeholder 2"/>
          <p:cNvSpPr>
            <a:spLocks noGrp="1"/>
          </p:cNvSpPr>
          <p:nvPr>
            <p:ph sz="half" idx="1"/>
          </p:nvPr>
        </p:nvSpPr>
        <p:spPr>
          <a:xfrm>
            <a:off x="6298082" y="2117536"/>
            <a:ext cx="5389605" cy="3043987"/>
          </a:xfrm>
        </p:spPr>
        <p:txBody>
          <a:bodyPr>
            <a:noAutofit/>
          </a:bodyPr>
          <a:lstStyle/>
          <a:p>
            <a:pPr marL="0" indent="0">
              <a:buNone/>
            </a:pPr>
            <a:r>
              <a:rPr lang="en-US" sz="3200" dirty="0" smtClean="0">
                <a:latin typeface="Garamond" panose="02020404030301010803" pitchFamily="18" charset="0"/>
              </a:rPr>
              <a:t>How does the “GOODLIFE model” affect:</a:t>
            </a:r>
          </a:p>
          <a:p>
            <a:pPr marL="0" indent="0">
              <a:buNone/>
            </a:pPr>
            <a:endParaRPr lang="en-US" sz="1400" dirty="0" smtClean="0">
              <a:latin typeface="Garamond" panose="02020404030301010803" pitchFamily="18" charset="0"/>
            </a:endParaRPr>
          </a:p>
          <a:p>
            <a:pPr lvl="1"/>
            <a:r>
              <a:rPr lang="en-US" sz="3200" dirty="0" smtClean="0">
                <a:latin typeface="Garamond" panose="02020404030301010803" pitchFamily="18" charset="0"/>
              </a:rPr>
              <a:t> </a:t>
            </a:r>
            <a:r>
              <a:rPr lang="en-US" sz="3200" dirty="0">
                <a:latin typeface="Garamond" panose="02020404030301010803" pitchFamily="18" charset="0"/>
              </a:rPr>
              <a:t>I</a:t>
            </a:r>
            <a:r>
              <a:rPr lang="en-US" sz="3200" dirty="0" smtClean="0">
                <a:latin typeface="Garamond" panose="02020404030301010803" pitchFamily="18" charset="0"/>
              </a:rPr>
              <a:t>nterprofessional educational (IPE) experience </a:t>
            </a:r>
          </a:p>
          <a:p>
            <a:endParaRPr lang="en-US" sz="1200" dirty="0" smtClean="0">
              <a:latin typeface="Garamond" panose="02020404030301010803" pitchFamily="18" charset="0"/>
            </a:endParaRPr>
          </a:p>
          <a:p>
            <a:pPr lvl="1"/>
            <a:r>
              <a:rPr lang="en-US" sz="3200" dirty="0">
                <a:latin typeface="Garamond" panose="02020404030301010803" pitchFamily="18" charset="0"/>
              </a:rPr>
              <a:t>C</a:t>
            </a:r>
            <a:r>
              <a:rPr lang="en-US" sz="3200" dirty="0" smtClean="0">
                <a:latin typeface="Garamond" panose="02020404030301010803" pitchFamily="18" charset="0"/>
              </a:rPr>
              <a:t>linic efficiency</a:t>
            </a:r>
            <a:endParaRPr lang="en-US" sz="3200" dirty="0">
              <a:latin typeface="Garamond" panose="02020404030301010803" pitchFamily="18" charset="0"/>
            </a:endParaRPr>
          </a:p>
        </p:txBody>
      </p:sp>
      <p:pic>
        <p:nvPicPr>
          <p:cNvPr id="9" name="Content Placeholder 8"/>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9801" t="16827" b="2239"/>
          <a:stretch/>
        </p:blipFill>
        <p:spPr>
          <a:xfrm>
            <a:off x="910227" y="465928"/>
            <a:ext cx="4438795" cy="5310456"/>
          </a:xfrm>
        </p:spPr>
      </p:pic>
    </p:spTree>
    <p:extLst>
      <p:ext uri="{BB962C8B-B14F-4D97-AF65-F5344CB8AC3E}">
        <p14:creationId xmlns:p14="http://schemas.microsoft.com/office/powerpoint/2010/main" val="401750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anose="02020404030301010803" pitchFamily="18" charset="0"/>
              </a:rPr>
              <a:t>Methods &amp; Analysis </a:t>
            </a:r>
            <a:endParaRPr lang="en-US" b="1" dirty="0">
              <a:latin typeface="Garamond" panose="02020404030301010803" pitchFamily="18" charset="0"/>
            </a:endParaRPr>
          </a:p>
        </p:txBody>
      </p:sp>
      <p:sp>
        <p:nvSpPr>
          <p:cNvPr id="3" name="Content Placeholder 2"/>
          <p:cNvSpPr>
            <a:spLocks noGrp="1"/>
          </p:cNvSpPr>
          <p:nvPr>
            <p:ph sz="half" idx="1"/>
          </p:nvPr>
        </p:nvSpPr>
        <p:spPr>
          <a:xfrm>
            <a:off x="1358283" y="1552247"/>
            <a:ext cx="9925600" cy="4351338"/>
          </a:xfrm>
        </p:spPr>
        <p:txBody>
          <a:bodyPr>
            <a:normAutofit/>
          </a:bodyPr>
          <a:lstStyle/>
          <a:p>
            <a:pPr marL="0" indent="0">
              <a:buNone/>
            </a:pPr>
            <a:r>
              <a:rPr lang="en-US" dirty="0" smtClean="0">
                <a:latin typeface="Garamond" panose="02020404030301010803" pitchFamily="18" charset="0"/>
                <a:cs typeface="Calibri"/>
              </a:rPr>
              <a:t>Qualitative Methods</a:t>
            </a:r>
          </a:p>
          <a:p>
            <a:pPr lvl="1"/>
            <a:r>
              <a:rPr lang="en-US" dirty="0" smtClean="0">
                <a:latin typeface="Garamond" panose="02020404030301010803" pitchFamily="18" charset="0"/>
                <a:cs typeface="Calibri"/>
              </a:rPr>
              <a:t>Participant </a:t>
            </a:r>
            <a:r>
              <a:rPr lang="en-US" dirty="0">
                <a:latin typeface="Garamond" panose="02020404030301010803" pitchFamily="18" charset="0"/>
                <a:cs typeface="Calibri"/>
              </a:rPr>
              <a:t>observation of student clinical teams by seven </a:t>
            </a:r>
            <a:r>
              <a:rPr lang="en-US" dirty="0" smtClean="0">
                <a:latin typeface="Garamond" panose="02020404030301010803" pitchFamily="18" charset="0"/>
                <a:cs typeface="Calibri"/>
              </a:rPr>
              <a:t>ethnographers over 32 months (N=76 teams of at least two professions)</a:t>
            </a:r>
          </a:p>
          <a:p>
            <a:pPr lvl="1"/>
            <a:r>
              <a:rPr lang="en-US" dirty="0">
                <a:latin typeface="Garamond" panose="02020404030301010803" pitchFamily="18" charset="0"/>
                <a:cs typeface="Calibri"/>
              </a:rPr>
              <a:t>Informal interviews on interprofessional roles and </a:t>
            </a:r>
            <a:r>
              <a:rPr lang="en-US" dirty="0" smtClean="0">
                <a:latin typeface="Garamond" panose="02020404030301010803" pitchFamily="18" charset="0"/>
                <a:cs typeface="Calibri"/>
              </a:rPr>
              <a:t>education with team members</a:t>
            </a:r>
          </a:p>
          <a:p>
            <a:pPr lvl="1"/>
            <a:endParaRPr lang="en-US" dirty="0" smtClean="0">
              <a:latin typeface="Garamond" panose="02020404030301010803" pitchFamily="18" charset="0"/>
              <a:cs typeface="Calibri"/>
            </a:endParaRPr>
          </a:p>
          <a:p>
            <a:pPr marL="0" indent="0">
              <a:buNone/>
            </a:pPr>
            <a:r>
              <a:rPr lang="en-US" dirty="0" smtClean="0">
                <a:latin typeface="Garamond" panose="02020404030301010803" pitchFamily="18" charset="0"/>
                <a:cs typeface="Calibri"/>
              </a:rPr>
              <a:t>Quantitative Methods</a:t>
            </a:r>
          </a:p>
          <a:p>
            <a:pPr lvl="1"/>
            <a:r>
              <a:rPr lang="en-US" dirty="0" smtClean="0">
                <a:latin typeface="Garamond" panose="02020404030301010803" pitchFamily="18" charset="0"/>
                <a:cs typeface="Calibri"/>
              </a:rPr>
              <a:t>Time </a:t>
            </a:r>
            <a:r>
              <a:rPr lang="en-US" dirty="0">
                <a:latin typeface="Garamond" panose="02020404030301010803" pitchFamily="18" charset="0"/>
                <a:cs typeface="Calibri"/>
              </a:rPr>
              <a:t>use data on </a:t>
            </a:r>
            <a:r>
              <a:rPr lang="en-US" dirty="0" smtClean="0">
                <a:latin typeface="Garamond" panose="02020404030301010803" pitchFamily="18" charset="0"/>
                <a:cs typeface="Calibri"/>
              </a:rPr>
              <a:t>patient-team interaction and precepting (N=65)</a:t>
            </a:r>
          </a:p>
          <a:p>
            <a:pPr lvl="1"/>
            <a:r>
              <a:rPr lang="en-US" dirty="0" smtClean="0">
                <a:latin typeface="Garamond" panose="02020404030301010803" pitchFamily="18" charset="0"/>
                <a:cs typeface="Calibri"/>
              </a:rPr>
              <a:t>Survey </a:t>
            </a:r>
            <a:r>
              <a:rPr lang="en-US" dirty="0">
                <a:latin typeface="Garamond" panose="02020404030301010803" pitchFamily="18" charset="0"/>
                <a:cs typeface="Calibri"/>
              </a:rPr>
              <a:t>on i</a:t>
            </a:r>
            <a:r>
              <a:rPr lang="en-US" dirty="0" smtClean="0">
                <a:latin typeface="Garamond" panose="02020404030301010803" pitchFamily="18" charset="0"/>
                <a:cs typeface="Calibri"/>
              </a:rPr>
              <a:t>nterprofessional </a:t>
            </a:r>
            <a:r>
              <a:rPr lang="en-US" dirty="0">
                <a:latin typeface="Garamond" panose="02020404030301010803" pitchFamily="18" charset="0"/>
                <a:cs typeface="Calibri"/>
              </a:rPr>
              <a:t>beliefs and knowledge before and after </a:t>
            </a:r>
            <a:r>
              <a:rPr lang="en-US" dirty="0" smtClean="0">
                <a:latin typeface="Garamond" panose="02020404030301010803" pitchFamily="18" charset="0"/>
                <a:cs typeface="Calibri"/>
              </a:rPr>
              <a:t>clinic (N=305) </a:t>
            </a:r>
            <a:endParaRPr lang="en-US" dirty="0">
              <a:latin typeface="Garamond" panose="02020404030301010803" pitchFamily="18" charset="0"/>
              <a:cs typeface="Calibri"/>
            </a:endParaRPr>
          </a:p>
          <a:p>
            <a:endParaRPr lang="en-US" dirty="0"/>
          </a:p>
        </p:txBody>
      </p:sp>
    </p:spTree>
    <p:extLst>
      <p:ext uri="{BB962C8B-B14F-4D97-AF65-F5344CB8AC3E}">
        <p14:creationId xmlns:p14="http://schemas.microsoft.com/office/powerpoint/2010/main" val="2545541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05" y="365126"/>
            <a:ext cx="10838895" cy="1138822"/>
          </a:xfrm>
        </p:spPr>
        <p:txBody>
          <a:bodyPr>
            <a:normAutofit fontScale="90000"/>
          </a:bodyPr>
          <a:lstStyle/>
          <a:p>
            <a:pPr algn="ctr"/>
            <a:r>
              <a:rPr lang="en-US" b="1" dirty="0" smtClean="0">
                <a:latin typeface="Garamond" panose="02020404030301010803" pitchFamily="18" charset="0"/>
              </a:rPr>
              <a:t>IP Precepting </a:t>
            </a:r>
            <a:r>
              <a:rPr lang="en-US" b="1" dirty="0">
                <a:latin typeface="Garamond" panose="02020404030301010803" pitchFamily="18" charset="0"/>
              </a:rPr>
              <a:t>E</a:t>
            </a:r>
            <a:r>
              <a:rPr lang="en-US" b="1" dirty="0" smtClean="0">
                <a:latin typeface="Garamond" panose="02020404030301010803" pitchFamily="18" charset="0"/>
              </a:rPr>
              <a:t>choes and Reinforces the Benefits of Team-based Care</a:t>
            </a:r>
            <a:endParaRPr lang="en-US" b="1" dirty="0">
              <a:latin typeface="Garamond" panose="02020404030301010803" pitchFamily="18" charset="0"/>
            </a:endParaRPr>
          </a:p>
        </p:txBody>
      </p:sp>
      <p:sp>
        <p:nvSpPr>
          <p:cNvPr id="3" name="Content Placeholder 2"/>
          <p:cNvSpPr>
            <a:spLocks noGrp="1"/>
          </p:cNvSpPr>
          <p:nvPr>
            <p:ph sz="half" idx="1"/>
          </p:nvPr>
        </p:nvSpPr>
        <p:spPr>
          <a:xfrm>
            <a:off x="1331650" y="1825625"/>
            <a:ext cx="9183949" cy="4351338"/>
          </a:xfrm>
        </p:spPr>
        <p:txBody>
          <a:bodyPr>
            <a:normAutofit/>
          </a:bodyPr>
          <a:lstStyle/>
          <a:p>
            <a:r>
              <a:rPr lang="en-US" dirty="0" smtClean="0">
                <a:latin typeface="Garamond" panose="02020404030301010803" pitchFamily="18" charset="0"/>
              </a:rPr>
              <a:t>Faculty members model interprofessional behavior</a:t>
            </a:r>
          </a:p>
          <a:p>
            <a:endParaRPr lang="en-US" dirty="0">
              <a:latin typeface="Garamond" panose="02020404030301010803" pitchFamily="18" charset="0"/>
            </a:endParaRPr>
          </a:p>
          <a:p>
            <a:r>
              <a:rPr lang="en-US" dirty="0" smtClean="0">
                <a:latin typeface="Garamond" panose="02020404030301010803" pitchFamily="18" charset="0"/>
              </a:rPr>
              <a:t>Students learn new approaches/ways of asking about topics with patients  </a:t>
            </a:r>
          </a:p>
          <a:p>
            <a:endParaRPr lang="en-US" dirty="0">
              <a:latin typeface="Garamond" panose="02020404030301010803" pitchFamily="18" charset="0"/>
            </a:endParaRPr>
          </a:p>
          <a:p>
            <a:r>
              <a:rPr lang="en-US" dirty="0" smtClean="0">
                <a:latin typeface="Garamond" panose="02020404030301010803" pitchFamily="18" charset="0"/>
              </a:rPr>
              <a:t>Students feel more “on the hook” when their preceptor is present during precepting</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122820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anose="02020404030301010803" pitchFamily="18" charset="0"/>
              </a:rPr>
              <a:t>Evidence from Interviews</a:t>
            </a:r>
            <a:endParaRPr lang="en-US" b="1" dirty="0">
              <a:latin typeface="Garamond" panose="02020404030301010803" pitchFamily="18" charset="0"/>
            </a:endParaRPr>
          </a:p>
        </p:txBody>
      </p:sp>
      <p:sp>
        <p:nvSpPr>
          <p:cNvPr id="3" name="Content Placeholder 2"/>
          <p:cNvSpPr>
            <a:spLocks noGrp="1"/>
          </p:cNvSpPr>
          <p:nvPr>
            <p:ph sz="half" idx="1"/>
          </p:nvPr>
        </p:nvSpPr>
        <p:spPr>
          <a:xfrm>
            <a:off x="1571348" y="1825625"/>
            <a:ext cx="9525438" cy="4351338"/>
          </a:xfrm>
        </p:spPr>
        <p:txBody>
          <a:bodyPr>
            <a:normAutofit/>
          </a:bodyPr>
          <a:lstStyle/>
          <a:p>
            <a:pPr marL="0" indent="0">
              <a:buNone/>
            </a:pPr>
            <a:r>
              <a:rPr lang="en-US" dirty="0">
                <a:latin typeface="Garamond" panose="02020404030301010803" pitchFamily="18" charset="0"/>
              </a:rPr>
              <a:t>“He likes IPE because at his work he doesn’t have much interaction with </a:t>
            </a:r>
            <a:r>
              <a:rPr lang="en-US" dirty="0" smtClean="0">
                <a:latin typeface="Garamond" panose="02020404030301010803" pitchFamily="18" charset="0"/>
              </a:rPr>
              <a:t>providers </a:t>
            </a:r>
            <a:r>
              <a:rPr lang="en-US" dirty="0">
                <a:latin typeface="Garamond" panose="02020404030301010803" pitchFamily="18" charset="0"/>
              </a:rPr>
              <a:t>beyond a phone call where he gets a yes/no answer from them. He likes having IPE contact at clinic and remembered that last time he was at GOODLIFE he had a PT and PT preceptor in the room with him. Although he took the lead, he watched the PT and PT preceptor ask questions that he wouldn’t have thought to ask, and he liked that learning moment.”  </a:t>
            </a:r>
          </a:p>
          <a:p>
            <a:pPr marL="0" indent="0">
              <a:buNone/>
            </a:pPr>
            <a:r>
              <a:rPr lang="en-US" dirty="0">
                <a:latin typeface="Garamond" panose="02020404030301010803" pitchFamily="18" charset="0"/>
              </a:rPr>
              <a:t>             </a:t>
            </a:r>
            <a:r>
              <a:rPr lang="en-US" dirty="0" smtClean="0">
                <a:latin typeface="Garamond" panose="02020404030301010803" pitchFamily="18" charset="0"/>
              </a:rPr>
              <a:t>                               Interview </a:t>
            </a:r>
            <a:r>
              <a:rPr lang="en-US" dirty="0">
                <a:latin typeface="Garamond" panose="02020404030301010803" pitchFamily="18" charset="0"/>
              </a:rPr>
              <a:t>with a P2 (November 2016)</a:t>
            </a:r>
            <a:endParaRPr lang="en-US" dirty="0"/>
          </a:p>
        </p:txBody>
      </p:sp>
    </p:spTree>
    <p:extLst>
      <p:ext uri="{BB962C8B-B14F-4D97-AF65-F5344CB8AC3E}">
        <p14:creationId xmlns:p14="http://schemas.microsoft.com/office/powerpoint/2010/main" val="3586953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99193"/>
            <a:ext cx="10242884" cy="4351338"/>
          </a:xfrm>
        </p:spPr>
        <p:txBody>
          <a:bodyPr>
            <a:normAutofit lnSpcReduction="10000"/>
          </a:bodyPr>
          <a:lstStyle/>
          <a:p>
            <a:pPr marL="0" indent="0">
              <a:buNone/>
            </a:pPr>
            <a:r>
              <a:rPr lang="en-US" dirty="0" smtClean="0">
                <a:latin typeface="Garamond" panose="02020404030301010803" pitchFamily="18" charset="0"/>
              </a:rPr>
              <a:t>“During their precepting to an MD attending, the PT says nothing and then goes to confer with her preceptor afterwards.  Her preceptor advises her on what </a:t>
            </a:r>
            <a:r>
              <a:rPr lang="en-US" dirty="0" err="1" smtClean="0">
                <a:latin typeface="Garamond" panose="02020404030301010803" pitchFamily="18" charset="0"/>
              </a:rPr>
              <a:t>footware</a:t>
            </a:r>
            <a:r>
              <a:rPr lang="en-US" dirty="0" smtClean="0">
                <a:latin typeface="Garamond" panose="02020404030301010803" pitchFamily="18" charset="0"/>
              </a:rPr>
              <a:t> and exercise options to recommend to the patient.  The student wonders if she can ‘write scripts’ for </a:t>
            </a:r>
            <a:r>
              <a:rPr lang="en-US" dirty="0" err="1" smtClean="0">
                <a:latin typeface="Garamond" panose="02020404030301010803" pitchFamily="18" charset="0"/>
              </a:rPr>
              <a:t>orthoshoes</a:t>
            </a:r>
            <a:r>
              <a:rPr lang="en-US" dirty="0" smtClean="0">
                <a:latin typeface="Garamond" panose="02020404030301010803" pitchFamily="18" charset="0"/>
              </a:rPr>
              <a:t> and her preceptors says she will check with the attending. The student then talks with another PT student nearby and says ‘I didn’t know what to say [during precepting. Once they started talking about medications] I glazed over.’ She said it was helpful to hear others though.  </a:t>
            </a:r>
          </a:p>
          <a:p>
            <a:pPr marL="0" indent="0">
              <a:buNone/>
            </a:pPr>
            <a:r>
              <a:rPr lang="en-US" dirty="0" smtClean="0">
                <a:latin typeface="Garamond" panose="02020404030301010803" pitchFamily="18" charset="0"/>
              </a:rPr>
              <a:t>Her preceptor then comes back over and advises the student on what to tell the patient (check their feet everyday), and the student goes to drop the information off to the patient by herself.” </a:t>
            </a:r>
          </a:p>
          <a:p>
            <a:pPr marL="0" indent="0">
              <a:buNone/>
            </a:pPr>
            <a:r>
              <a:rPr lang="en-US" dirty="0" smtClean="0">
                <a:latin typeface="Garamond" panose="02020404030301010803" pitchFamily="18" charset="0"/>
              </a:rPr>
              <a:t>                            Team </a:t>
            </a:r>
            <a:r>
              <a:rPr lang="en-US" dirty="0">
                <a:latin typeface="Garamond" panose="02020404030301010803" pitchFamily="18" charset="0"/>
              </a:rPr>
              <a:t>composition: M4, P3, and PT2  (November 2017)</a:t>
            </a:r>
            <a:r>
              <a:rPr lang="en-US" dirty="0" smtClean="0">
                <a:latin typeface="Garamond" panose="02020404030301010803" pitchFamily="18" charset="0"/>
              </a:rPr>
              <a:t> </a:t>
            </a:r>
          </a:p>
          <a:p>
            <a:pPr marL="0" indent="0">
              <a:buNone/>
            </a:pPr>
            <a:endParaRPr lang="en-US" dirty="0"/>
          </a:p>
        </p:txBody>
      </p:sp>
    </p:spTree>
    <p:extLst>
      <p:ext uri="{BB962C8B-B14F-4D97-AF65-F5344CB8AC3E}">
        <p14:creationId xmlns:p14="http://schemas.microsoft.com/office/powerpoint/2010/main" val="2657598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41946" y="742783"/>
            <a:ext cx="10002253" cy="4671428"/>
          </a:xfrm>
        </p:spPr>
        <p:txBody>
          <a:bodyPr>
            <a:normAutofit fontScale="92500" lnSpcReduction="20000"/>
          </a:bodyPr>
          <a:lstStyle/>
          <a:p>
            <a:pPr marL="0" indent="0">
              <a:buNone/>
            </a:pPr>
            <a:r>
              <a:rPr lang="en-US" sz="3000" u="sng" dirty="0" smtClean="0">
                <a:latin typeface="Garamond" panose="02020404030301010803" pitchFamily="18" charset="0"/>
              </a:rPr>
              <a:t>Later that evening</a:t>
            </a:r>
            <a:r>
              <a:rPr lang="en-US" sz="3000" dirty="0" smtClean="0">
                <a:latin typeface="Garamond" panose="02020404030301010803" pitchFamily="18" charset="0"/>
              </a:rPr>
              <a:t>:  </a:t>
            </a:r>
          </a:p>
          <a:p>
            <a:pPr marL="0" indent="0">
              <a:buNone/>
            </a:pPr>
            <a:endParaRPr lang="en-US" sz="100" dirty="0">
              <a:latin typeface="Garamond" panose="02020404030301010803" pitchFamily="18" charset="0"/>
            </a:endParaRPr>
          </a:p>
          <a:p>
            <a:pPr marL="0" indent="0">
              <a:buNone/>
            </a:pPr>
            <a:r>
              <a:rPr lang="en-US" sz="3000" dirty="0" smtClean="0">
                <a:latin typeface="Garamond" panose="02020404030301010803" pitchFamily="18" charset="0"/>
              </a:rPr>
              <a:t>“I do my interview with the PT student and learn that she’s here for the experience (not hours).  She tells me that IPE means ‘understanding what other professions can do’ and that there’s an ‘educational aspect’ which means that they are ‘working together to understand other professions and what they add, to improve patient care.’ She follows that up with ‘the more diverse minds we have working on one person, the better the care.’</a:t>
            </a:r>
            <a:endParaRPr lang="en-US" dirty="0">
              <a:latin typeface="Garamond" panose="02020404030301010803" pitchFamily="18" charset="0"/>
            </a:endParaRPr>
          </a:p>
          <a:p>
            <a:pPr marL="0" indent="0">
              <a:buNone/>
            </a:pPr>
            <a:r>
              <a:rPr lang="en-US" sz="3000" dirty="0" smtClean="0">
                <a:latin typeface="Garamond" panose="02020404030301010803" pitchFamily="18" charset="0"/>
              </a:rPr>
              <a:t>I then ask how it went tonight, and if IP went well.  She says ‘not really’ and says there were ‘missed opportunities tonight, not just education, but they saw right [past] me.’”  </a:t>
            </a:r>
          </a:p>
          <a:p>
            <a:pPr marL="0" indent="0">
              <a:buNone/>
            </a:pPr>
            <a:endParaRPr lang="en-US" dirty="0">
              <a:latin typeface="Garamond" panose="02020404030301010803" pitchFamily="18" charset="0"/>
            </a:endParaRPr>
          </a:p>
          <a:p>
            <a:pPr marL="0" indent="0">
              <a:buNone/>
            </a:pPr>
            <a:r>
              <a:rPr lang="en-US" dirty="0" smtClean="0">
                <a:latin typeface="Garamond" panose="02020404030301010803" pitchFamily="18" charset="0"/>
              </a:rPr>
              <a:t>		    </a:t>
            </a:r>
            <a:r>
              <a:rPr lang="en-US" sz="3000" dirty="0" smtClean="0">
                <a:latin typeface="Garamond" panose="02020404030301010803" pitchFamily="18" charset="0"/>
              </a:rPr>
              <a:t>Team </a:t>
            </a:r>
            <a:r>
              <a:rPr lang="en-US" sz="3000" dirty="0">
                <a:latin typeface="Garamond" panose="02020404030301010803" pitchFamily="18" charset="0"/>
              </a:rPr>
              <a:t>composition: M4, P3, and PT2  </a:t>
            </a:r>
            <a:r>
              <a:rPr lang="en-US" sz="3000" dirty="0" smtClean="0">
                <a:latin typeface="Garamond" panose="02020404030301010803" pitchFamily="18" charset="0"/>
              </a:rPr>
              <a:t>(November 2017) </a:t>
            </a:r>
            <a:endParaRPr lang="en-US" dirty="0">
              <a:latin typeface="Garamond" panose="02020404030301010803" pitchFamily="18" charset="0"/>
            </a:endParaRPr>
          </a:p>
          <a:p>
            <a:pPr marL="0" indent="0">
              <a:buNone/>
            </a:pPr>
            <a:endParaRPr lang="en-US" dirty="0"/>
          </a:p>
        </p:txBody>
      </p:sp>
    </p:spTree>
    <p:extLst>
      <p:ext uri="{BB962C8B-B14F-4D97-AF65-F5344CB8AC3E}">
        <p14:creationId xmlns:p14="http://schemas.microsoft.com/office/powerpoint/2010/main" val="30815781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1280&quot;&gt;&lt;object type=&quot;3&quot; unique_id=&quot;11282&quot;&gt;&lt;property id=&quot;20148&quot; value=&quot;5&quot;/&gt;&lt;property id=&quot;20300&quot; value=&quot;Slide 21&quot;/&gt;&lt;property id=&quot;20307&quot; value=&quot;257&quot;/&gt;&lt;/object&gt;&lt;object type=&quot;3&quot; unique_id=&quot;11424&quot;&gt;&lt;property id=&quot;20148&quot; value=&quot;5&quot;/&gt;&lt;property id=&quot;20300&quot; value=&quot;Slide 1 - &amp;quot;“I Prefer ‘Hands-On’ to Lectures”:  Interprofessional Education in a Student Run Diabetic Clinic  &amp;quot;&quot;/&gt;&lt;property id=&quot;20307&quot; value=&quot;258&quot;/&gt;&lt;/object&gt;&lt;object type=&quot;3&quot; unique_id=&quot;11425&quot;&gt;&lt;property id=&quot;20148&quot; value=&quot;5&quot;/&gt;&lt;property id=&quot;20300&quot; value=&quot;Slide 2 - &amp;quot;What is Interprofessional Education (IPE)?&amp;quot;&quot;/&gt;&lt;property id=&quot;20307&quot; value=&quot;259&quot;/&gt;&lt;/object&gt;&lt;object type=&quot;3&quot; unique_id=&quot;11426&quot;&gt;&lt;property id=&quot;20148&quot; value=&quot;5&quot;/&gt;&lt;property id=&quot;20300&quot; value=&quot;Slide 3 - &amp;quot;IPE is Important because It Can Help:&amp;quot;&quot;/&gt;&lt;property id=&quot;20307&quot; value=&quot;260&quot;/&gt;&lt;/object&gt;&lt;object type=&quot;3&quot; unique_id=&quot;11427&quot;&gt;&lt;property id=&quot;20148&quot; value=&quot;5&quot;/&gt;&lt;property id=&quot;20300&quot; value=&quot;Slide 4 - &amp;quot;SHARING clinics  at University of Nebraska Medical Center&amp;quot;&quot;/&gt;&lt;property id=&quot;20307&quot; value=&quot;261&quot;/&gt;&lt;/object&gt;&lt;object type=&quot;3&quot; unique_id=&quot;11428&quot;&gt;&lt;property id=&quot;20148&quot; value=&quot;5&quot;/&gt;&lt;property id=&quot;20300&quot; value=&quot;Slide 5 - &amp;quot;GOODLIFE as an IPE clinic&amp;quot;&quot;/&gt;&lt;property id=&quot;20307&quot; value=&quot;262&quot;/&gt;&lt;/object&gt;&lt;object type=&quot;3&quot; unique_id=&quot;11429&quot;&gt;&lt;property id=&quot;20148&quot; value=&quot;5&quot;/&gt;&lt;property id=&quot;20300&quot; value=&quot;Slide 6 - &amp;quot;Research Question:  What factors affect how well IP students collaborate in clinic?&amp;#x0D;&amp;quot;&quot;/&gt;&lt;property id=&quot;20307&quot; value=&quot;263&quot;/&gt;&lt;/object&gt;&lt;object type=&quot;3&quot; unique_id=&quot;11430&quot;&gt;&lt;property id=&quot;20148&quot; value=&quot;5&quot;/&gt;&lt;property id=&quot;20300&quot; value=&quot;Slide 7 - &amp;quot;Methods &amp;amp; Analysis&amp;quot;&quot;/&gt;&lt;property id=&quot;20307&quot; value=&quot;264&quot;/&gt;&lt;/object&gt;&lt;object type=&quot;3&quot; unique_id=&quot;11431&quot;&gt;&lt;property id=&quot;20148&quot; value=&quot;5&quot;/&gt;&lt;property id=&quot;20300&quot; value=&quot;Slide 8 - &amp;quot;Baseline Data Collected  &amp;quot;&quot;/&gt;&lt;property id=&quot;20307&quot; value=&quot;265&quot;/&gt;&lt;/object&gt;&lt;object type=&quot;3&quot; unique_id=&quot;11432&quot;&gt;&lt;property id=&quot;20148&quot; value=&quot;5&quot;/&gt;&lt;property id=&quot;20300&quot; value=&quot;Slide 9 - &amp;quot;What Do We Know about Student Collaboration in this Setting? &amp;quot;&quot;/&gt;&lt;property id=&quot;20307&quot; value=&quot;266&quot;/&gt;&lt;/object&gt;&lt;object type=&quot;3&quot; unique_id=&quot;11433&quot;&gt;&lt;property id=&quot;20148&quot; value=&quot;5&quot;/&gt;&lt;property id=&quot;20300&quot; value=&quot;Slide 10 - &amp;quot;IP Education Starts in the Classroom&amp;quot;&quot;/&gt;&lt;property id=&quot;20307&quot; value=&quot;267&quot;/&gt;&lt;/object&gt;&lt;object type=&quot;3&quot; unique_id=&quot;11434&quot;&gt;&lt;property id=&quot;20148&quot; value=&quot;5&quot;/&gt;&lt;property id=&quot;20300&quot; value=&quot;Slide 11 - &amp;quot;GOODLIFE is &amp;quot;Hands On&amp;quot; IP Education&amp;#x0D;&amp;quot;&quot;/&gt;&lt;property id=&quot;20307&quot; value=&quot;268&quot;/&gt;&lt;/object&gt;&lt;object type=&quot;3&quot; unique_id=&quot;11435&quot;&gt;&lt;property id=&quot;20148&quot; value=&quot;5&quot;/&gt;&lt;property id=&quot;20300&quot; value=&quot;Slide 12 - &amp;quot;Survey says...&amp;quot;&quot;/&gt;&lt;property id=&quot;20307&quot; value=&quot;269&quot;/&gt;&lt;/object&gt;&lt;object type=&quot;3&quot; unique_id=&quot;11436&quot;&gt;&lt;property id=&quot;20148&quot; value=&quot;5&quot;/&gt;&lt;property id=&quot;20300&quot; value=&quot;Slide 13 - &amp;quot;What should collaborative behavior look like at  GOODLIFE? &amp;quot;&quot;/&gt;&lt;property id=&quot;20307&quot; value=&quot;270&quot;/&gt;&lt;/object&gt;&lt;object type=&quot;3&quot; unique_id=&quot;11437&quot;&gt;&lt;property id=&quot;20148&quot; value=&quot;5&quot;/&gt;&lt;property id=&quot;20300&quot; value=&quot;Slide 14 - &amp;quot;Identifying the Most Collaborative Teams&amp;quot;&quot;/&gt;&lt;property id=&quot;20307&quot; value=&quot;271&quot;/&gt;&lt;/object&gt;&lt;object type=&quot;3&quot; unique_id=&quot;11438&quot;&gt;&lt;property id=&quot;20148&quot; value=&quot;5&quot;/&gt;&lt;property id=&quot;20300&quot; value=&quot;Slide 15 - &amp;quot;Experience Affects Collaboration&amp;quot;&quot;/&gt;&lt;property id=&quot;20307&quot; value=&quot;272&quot;/&gt;&lt;/object&gt;&lt;object type=&quot;3&quot; unique_id=&quot;11439&quot;&gt;&lt;property id=&quot;20148&quot; value=&quot;5&quot;/&gt;&lt;property id=&quot;20300&quot; value=&quot;Slide 17 - &amp;quot;Patient Demeanor Affects Collaboration&amp;quot;&quot;/&gt;&lt;property id=&quot;20307&quot; value=&quot;273&quot;/&gt;&lt;/object&gt;&lt;object type=&quot;3&quot; unique_id=&quot;11440&quot;&gt;&lt;property id=&quot;20148&quot; value=&quot;5&quot;/&gt;&lt;property id=&quot;20300&quot; value=&quot;Slide 18 - &amp;quot;“Best Team Collaboration” : An Example&amp;quot;&quot;/&gt;&lt;property id=&quot;20307&quot; value=&quot;274&quot;/&gt;&lt;/object&gt;&lt;object type=&quot;3&quot; unique_id=&quot;11441&quot;&gt;&lt;property id=&quot;20148&quot; value=&quot;5&quot;/&gt;&lt;property id=&quot;20300&quot; value=&quot;Slide 19 - &amp;quot;Conclusions&amp;quot;&quot;/&gt;&lt;property id=&quot;20307&quot; value=&quot;275&quot;/&gt;&lt;/object&gt;&lt;object type=&quot;3&quot; unique_id=&quot;11442&quot;&gt;&lt;property id=&quot;20148&quot; value=&quot;5&quot;/&gt;&lt;property id=&quot;20300&quot; value=&quot;Slide 20 - &amp;quot;References&amp;quot;&quot;/&gt;&lt;property id=&quot;20307&quot; value=&quot;276&quot;/&gt;&lt;/object&gt;&lt;object type=&quot;3&quot; unique_id=&quot;11794&quot;&gt;&lt;property id=&quot;20148&quot; value=&quot;5&quot;/&gt;&lt;property id=&quot;20300&quot; value=&quot;Slide 16 - &amp;quot;Faculty Affect Collaboration&amp;quot;&quot;/&gt;&lt;property id=&quot;20307&quot; value=&quot;277&quot;/&gt;&lt;/object&gt;&lt;/object&gt;&lt;object type=&quot;8&quot; unique_id=&quot;11286&quot;&gt;&lt;/object&gt;&lt;/object&gt;&lt;/database&gt;"/>
  <p:tag name="SECTOMILLISECCONVERTED" val="1"/>
</p:tagLst>
</file>

<file path=ppt/theme/theme1.xml><?xml version="1.0" encoding="utf-8"?>
<a:theme xmlns:a="http://schemas.openxmlformats.org/drawingml/2006/main" name="UNO-GREY-V1-WIDESCREEN">
  <a:themeElements>
    <a:clrScheme name="UNO-PPT-WHITE">
      <a:dk1>
        <a:srgbClr val="090909"/>
      </a:dk1>
      <a:lt1>
        <a:srgbClr val="090909"/>
      </a:lt1>
      <a:dk2>
        <a:srgbClr val="FFFFFF"/>
      </a:dk2>
      <a:lt2>
        <a:srgbClr val="FFFFFF"/>
      </a:lt2>
      <a:accent1>
        <a:srgbClr val="D61920"/>
      </a:accent1>
      <a:accent2>
        <a:srgbClr val="626568"/>
      </a:accent2>
      <a:accent3>
        <a:srgbClr val="BCBAB9"/>
      </a:accent3>
      <a:accent4>
        <a:srgbClr val="090909"/>
      </a:accent4>
      <a:accent5>
        <a:srgbClr val="D61920"/>
      </a:accent5>
      <a:accent6>
        <a:srgbClr val="626568"/>
      </a:accent6>
      <a:hlink>
        <a:srgbClr val="090909"/>
      </a:hlink>
      <a:folHlink>
        <a:srgbClr val="D6192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1547</TotalTime>
  <Words>1877</Words>
  <Application>Microsoft Office PowerPoint</Application>
  <PresentationFormat>Widescreen</PresentationFormat>
  <Paragraphs>180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Garamond</vt:lpstr>
      <vt:lpstr>Segoe UI</vt:lpstr>
      <vt:lpstr>Times New Roman</vt:lpstr>
      <vt:lpstr>UNO-GREY-V1-WIDESCREEN</vt:lpstr>
      <vt:lpstr>Time Enough at Last? Interprofessional Precepting, Clinic Efficiency and Education</vt:lpstr>
      <vt:lpstr>GOODLIFE CLINIC</vt:lpstr>
      <vt:lpstr>How does GOODLIFE run?</vt:lpstr>
      <vt:lpstr>Research Questions </vt:lpstr>
      <vt:lpstr>Methods &amp; Analysis </vt:lpstr>
      <vt:lpstr>IP Precepting Echoes and Reinforces the Benefits of Team-based Care</vt:lpstr>
      <vt:lpstr>Evidence from Interviews</vt:lpstr>
      <vt:lpstr>PowerPoint Presentation</vt:lpstr>
      <vt:lpstr>PowerPoint Presentation</vt:lpstr>
      <vt:lpstr>PowerPoint Presentation</vt:lpstr>
      <vt:lpstr>Does IP Precepting Take Longer? </vt:lpstr>
      <vt:lpstr>The Future:  Intervention &amp; Evaluation</vt:lpstr>
      <vt:lpstr>To the SHARING board members, admins &amp; all the students volunteering at GOODLIFE   THANK YOU for sharing your thoughts, insights, and precious time with us. </vt:lpstr>
      <vt:lpstr>Selected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Angelica Genovesi</dc:creator>
  <cp:lastModifiedBy>Timi Barone</cp:lastModifiedBy>
  <cp:revision>112</cp:revision>
  <cp:lastPrinted>2019-01-11T20:55:44Z</cp:lastPrinted>
  <dcterms:created xsi:type="dcterms:W3CDTF">2016-12-07T16:59:37Z</dcterms:created>
  <dcterms:modified xsi:type="dcterms:W3CDTF">2019-02-21T22:34:51Z</dcterms:modified>
</cp:coreProperties>
</file>