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256" r:id="rId2"/>
    <p:sldId id="257" r:id="rId3"/>
    <p:sldId id="258" r:id="rId4"/>
    <p:sldId id="261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274" r:id="rId28"/>
    <p:sldId id="275" r:id="rId29"/>
    <p:sldId id="259" r:id="rId30"/>
    <p:sldId id="308" r:id="rId31"/>
    <p:sldId id="276" r:id="rId32"/>
    <p:sldId id="277" r:id="rId33"/>
    <p:sldId id="309" r:id="rId34"/>
    <p:sldId id="278" r:id="rId35"/>
    <p:sldId id="279" r:id="rId36"/>
    <p:sldId id="280" r:id="rId37"/>
    <p:sldId id="281" r:id="rId38"/>
    <p:sldId id="282" r:id="rId39"/>
    <p:sldId id="273" r:id="rId40"/>
    <p:sldId id="260" r:id="rId41"/>
    <p:sldId id="262" r:id="rId42"/>
    <p:sldId id="263" r:id="rId43"/>
    <p:sldId id="264" r:id="rId44"/>
    <p:sldId id="265" r:id="rId45"/>
    <p:sldId id="266" r:id="rId46"/>
    <p:sldId id="267" r:id="rId47"/>
    <p:sldId id="268" r:id="rId48"/>
    <p:sldId id="269" r:id="rId49"/>
    <p:sldId id="270" r:id="rId50"/>
    <p:sldId id="271" r:id="rId51"/>
    <p:sldId id="283" r:id="rId52"/>
    <p:sldId id="284" r:id="rId5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87" autoAdjust="0"/>
  </p:normalViewPr>
  <p:slideViewPr>
    <p:cSldViewPr>
      <p:cViewPr varScale="1">
        <p:scale>
          <a:sx n="112" d="100"/>
          <a:sy n="112" d="100"/>
        </p:scale>
        <p:origin x="96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C0977A-27B1-41D9-B5A5-230F55B3784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E3806E9-2EAA-4421-B504-4AC6A809C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68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27BE281-6857-4B27-81F0-963080FC59E3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3E49C5F-034C-42A7-B673-477E98977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46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you think we should cite some research for CBT</a:t>
            </a:r>
            <a:r>
              <a:rPr lang="en-US" baseline="0" dirty="0" smtClean="0"/>
              <a:t>, IPT and Family Therapy?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49C5F-034C-42A7-B673-477E98977C0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13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Otto et al.,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49C5F-034C-42A7-B673-477E98977C0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50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Common obstacles with low adherence</a:t>
            </a:r>
            <a:r>
              <a:rPr lang="en-US" baseline="0" dirty="0" smtClean="0"/>
              <a:t> to medication: side effects, remittance of symptoms that may suggest to the patient a decreased need for medications, </a:t>
            </a:r>
            <a:r>
              <a:rPr lang="en-US" baseline="0" smtClean="0"/>
              <a:t>and unsupportive </a:t>
            </a:r>
            <a:r>
              <a:rPr lang="en-US" baseline="0" dirty="0" smtClean="0"/>
              <a:t>social network, conflicts between medication scheduling and personal time demands, and beliefs about being “</a:t>
            </a:r>
            <a:r>
              <a:rPr lang="en-US" baseline="0" dirty="0" err="1" smtClean="0"/>
              <a:t>overdependent</a:t>
            </a:r>
            <a:r>
              <a:rPr lang="en-US" baseline="0" dirty="0" smtClean="0"/>
              <a:t>” on medications.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49C5F-034C-42A7-B673-477E98977C0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060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68686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0570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2895600"/>
            <a:ext cx="7086600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11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The </a:t>
            </a:r>
            <a:r>
              <a:rPr lang="en-US" sz="2400" dirty="0" smtClean="0"/>
              <a:t>40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/>
              <a:t>Forum for Behavioral Science in Family Medicine  </a:t>
            </a:r>
          </a:p>
        </p:txBody>
      </p:sp>
      <p:sp>
        <p:nvSpPr>
          <p:cNvPr id="8" name="Text Placeholder 11"/>
          <p:cNvSpPr txBox="1">
            <a:spLocks/>
          </p:cNvSpPr>
          <p:nvPr/>
        </p:nvSpPr>
        <p:spPr>
          <a:xfrm>
            <a:off x="0" y="6248400"/>
            <a:ext cx="9169958" cy="609600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i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Sponsored by The </a:t>
            </a:r>
            <a:r>
              <a:rPr lang="en-US" b="1" dirty="0"/>
              <a:t>Medical College of Wisconsin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9" y="43179"/>
            <a:ext cx="381001" cy="566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620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simplemeasures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Bipolar Disorder: Managing the Peaks and Valleys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743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000" b="1" dirty="0">
                <a:solidFill>
                  <a:schemeClr val="tx1"/>
                </a:solidFill>
              </a:rPr>
              <a:t>W. Michael Johnson, M.D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solidFill>
                  <a:schemeClr val="tx1"/>
                </a:solidFill>
              </a:rPr>
              <a:t>Grant Family Medicine Residency; Columbus, OH  </a:t>
            </a:r>
          </a:p>
          <a:p>
            <a:pPr>
              <a:lnSpc>
                <a:spcPct val="80000"/>
              </a:lnSpc>
            </a:pPr>
            <a:endParaRPr lang="en-US" sz="2000" b="1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b="1" dirty="0">
                <a:solidFill>
                  <a:schemeClr val="tx1"/>
                </a:solidFill>
              </a:rPr>
              <a:t>Scott A. Fields, Ph.D.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solidFill>
                  <a:schemeClr val="tx1"/>
                </a:solidFill>
              </a:rPr>
              <a:t>WVU School of Medicine – Charleston;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b="1" dirty="0" smtClean="0">
                <a:solidFill>
                  <a:schemeClr val="tx1"/>
                </a:solidFill>
              </a:rPr>
              <a:t>Dept</a:t>
            </a:r>
            <a:r>
              <a:rPr lang="en-US" sz="2000" b="1" dirty="0">
                <a:solidFill>
                  <a:schemeClr val="tx1"/>
                </a:solidFill>
              </a:rPr>
              <a:t>. of Family Medicine</a:t>
            </a:r>
          </a:p>
          <a:p>
            <a:pPr>
              <a:lnSpc>
                <a:spcPct val="80000"/>
              </a:lnSpc>
            </a:pPr>
            <a:endParaRPr lang="en-US" sz="2000" b="1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b="1" dirty="0">
                <a:solidFill>
                  <a:schemeClr val="tx1"/>
                </a:solidFill>
              </a:rPr>
              <a:t>Ellen </a:t>
            </a:r>
            <a:r>
              <a:rPr lang="en-US" sz="2000" b="1" dirty="0" err="1">
                <a:solidFill>
                  <a:schemeClr val="tx1"/>
                </a:solidFill>
              </a:rPr>
              <a:t>Bluett</a:t>
            </a:r>
            <a:r>
              <a:rPr lang="en-US" sz="2000" b="1" dirty="0">
                <a:solidFill>
                  <a:schemeClr val="tx1"/>
                </a:solidFill>
              </a:rPr>
              <a:t>, Ph.D. 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solidFill>
                  <a:schemeClr val="tx1"/>
                </a:solidFill>
              </a:rPr>
              <a:t>Family Medicine Residency of Western Montana; Missoula, MT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11858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Major Depressive Episode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09600" indent="-609600"/>
            <a:r>
              <a:rPr lang="en-US"/>
              <a:t>Five or more of the following symptoms with either depressed mood and or loss of interest or pleasure for at least a 2 week period. </a:t>
            </a:r>
          </a:p>
          <a:p>
            <a:pPr marL="990600" lvl="1" indent="-533400">
              <a:buFont typeface="Wingdings" pitchFamily="2" charset="2"/>
              <a:buAutoNum type="arabicParenR"/>
            </a:pPr>
            <a:r>
              <a:rPr lang="en-US"/>
              <a:t>Depressed mood most of the day</a:t>
            </a:r>
          </a:p>
          <a:p>
            <a:pPr marL="990600" lvl="1" indent="-533400">
              <a:buFont typeface="Wingdings" pitchFamily="2" charset="2"/>
              <a:buAutoNum type="arabicParenR"/>
            </a:pPr>
            <a:r>
              <a:rPr lang="en-US"/>
              <a:t>Diminished interest or pleasure</a:t>
            </a:r>
          </a:p>
          <a:p>
            <a:pPr marL="990600" lvl="1" indent="-533400">
              <a:buFont typeface="Wingdings" pitchFamily="2" charset="2"/>
              <a:buAutoNum type="arabicParenR"/>
            </a:pPr>
            <a:r>
              <a:rPr lang="en-US"/>
              <a:t>Significant weight gain or weight loss</a:t>
            </a:r>
          </a:p>
          <a:p>
            <a:pPr marL="990600" lvl="1" indent="-533400">
              <a:buFont typeface="Wingdings" pitchFamily="2" charset="2"/>
              <a:buAutoNum type="arabicParenR"/>
            </a:pPr>
            <a:r>
              <a:rPr lang="en-US"/>
              <a:t>Insomnia or hypersomnia</a:t>
            </a:r>
          </a:p>
          <a:p>
            <a:pPr marL="990600" lvl="1" indent="-533400">
              <a:buFont typeface="Wingdings" pitchFamily="2" charset="2"/>
              <a:buNone/>
            </a:pPr>
            <a:endParaRPr lang="en-US"/>
          </a:p>
          <a:p>
            <a:pPr marL="609600" indent="-60960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0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Major Depressive Episode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sz="2400" dirty="0"/>
              <a:t>5)</a:t>
            </a:r>
            <a:r>
              <a:rPr lang="en-US" dirty="0"/>
              <a:t>  </a:t>
            </a:r>
            <a:r>
              <a:rPr lang="en-US" sz="2800" dirty="0"/>
              <a:t>Psychomotor agitation or retardation </a:t>
            </a:r>
            <a:r>
              <a:rPr lang="en-US" sz="2800" dirty="0" smtClean="0"/>
              <a:t>nearly </a:t>
            </a:r>
            <a:r>
              <a:rPr lang="en-US" sz="2800" dirty="0"/>
              <a:t>every day.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 dirty="0"/>
              <a:t>	</a:t>
            </a:r>
            <a:r>
              <a:rPr lang="en-US" sz="2400" dirty="0"/>
              <a:t>6)</a:t>
            </a:r>
            <a:r>
              <a:rPr lang="en-US" sz="2800" dirty="0"/>
              <a:t>  Fatigue or loss of energy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 dirty="0"/>
              <a:t>	</a:t>
            </a:r>
            <a:r>
              <a:rPr lang="en-US" sz="2400" dirty="0"/>
              <a:t>7)</a:t>
            </a:r>
            <a:r>
              <a:rPr lang="en-US" sz="2800" dirty="0"/>
              <a:t>  Feelings of worthlessness or excessive guilt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 dirty="0"/>
              <a:t>	</a:t>
            </a:r>
            <a:r>
              <a:rPr lang="en-US" sz="2400" dirty="0"/>
              <a:t>8)</a:t>
            </a:r>
            <a:r>
              <a:rPr lang="en-US" sz="2800" dirty="0"/>
              <a:t>  Diminished ability to think or concentrate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 dirty="0"/>
              <a:t>	</a:t>
            </a:r>
            <a:r>
              <a:rPr lang="en-US" sz="2400" dirty="0"/>
              <a:t>9)</a:t>
            </a:r>
            <a:r>
              <a:rPr lang="en-US" sz="2800" dirty="0"/>
              <a:t>  Recurrent thoughts of death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 dirty="0"/>
              <a:t>The symptoms cause marked impairment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 dirty="0"/>
              <a:t>The symptoms are not result of bereavement</a:t>
            </a:r>
          </a:p>
        </p:txBody>
      </p:sp>
    </p:spTree>
    <p:extLst>
      <p:ext uri="{BB962C8B-B14F-4D97-AF65-F5344CB8AC3E}">
        <p14:creationId xmlns:p14="http://schemas.microsoft.com/office/powerpoint/2010/main" val="3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Major Depressive Episode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90000"/>
              </a:lnSpc>
            </a:pPr>
            <a:r>
              <a:rPr lang="en-US"/>
              <a:t>Helpful Mnemonic</a:t>
            </a:r>
          </a:p>
          <a:p>
            <a:pPr lvl="1">
              <a:lnSpc>
                <a:spcPct val="90000"/>
              </a:lnSpc>
            </a:pPr>
            <a:r>
              <a:rPr lang="en-US"/>
              <a:t>SIG E CAPS</a:t>
            </a:r>
          </a:p>
          <a:p>
            <a:pPr lvl="2">
              <a:lnSpc>
                <a:spcPct val="90000"/>
              </a:lnSpc>
            </a:pPr>
            <a:r>
              <a:rPr lang="en-US"/>
              <a:t>Sleep</a:t>
            </a:r>
          </a:p>
          <a:p>
            <a:pPr lvl="2">
              <a:lnSpc>
                <a:spcPct val="90000"/>
              </a:lnSpc>
            </a:pPr>
            <a:r>
              <a:rPr lang="en-US"/>
              <a:t>Interest</a:t>
            </a:r>
          </a:p>
          <a:p>
            <a:pPr lvl="2">
              <a:lnSpc>
                <a:spcPct val="90000"/>
              </a:lnSpc>
            </a:pPr>
            <a:r>
              <a:rPr lang="en-US"/>
              <a:t>Guilt/Worthlessness</a:t>
            </a:r>
          </a:p>
          <a:p>
            <a:pPr lvl="2">
              <a:lnSpc>
                <a:spcPct val="90000"/>
              </a:lnSpc>
            </a:pPr>
            <a:r>
              <a:rPr lang="en-US"/>
              <a:t>Energy</a:t>
            </a:r>
          </a:p>
          <a:p>
            <a:pPr lvl="2">
              <a:lnSpc>
                <a:spcPct val="90000"/>
              </a:lnSpc>
            </a:pPr>
            <a:r>
              <a:rPr lang="en-US"/>
              <a:t>Concentration</a:t>
            </a:r>
          </a:p>
          <a:p>
            <a:pPr lvl="2">
              <a:lnSpc>
                <a:spcPct val="90000"/>
              </a:lnSpc>
            </a:pPr>
            <a:r>
              <a:rPr lang="en-US"/>
              <a:t>Appetite</a:t>
            </a:r>
          </a:p>
          <a:p>
            <a:pPr lvl="2">
              <a:lnSpc>
                <a:spcPct val="90000"/>
              </a:lnSpc>
            </a:pPr>
            <a:r>
              <a:rPr lang="en-US"/>
              <a:t>Psychomotor Activity</a:t>
            </a:r>
          </a:p>
          <a:p>
            <a:pPr lvl="2">
              <a:lnSpc>
                <a:spcPct val="90000"/>
              </a:lnSpc>
            </a:pPr>
            <a:r>
              <a:rPr lang="en-US"/>
              <a:t>Suicidal thoughts or plans</a:t>
            </a:r>
          </a:p>
        </p:txBody>
      </p:sp>
    </p:spTree>
    <p:extLst>
      <p:ext uri="{BB962C8B-B14F-4D97-AF65-F5344CB8AC3E}">
        <p14:creationId xmlns:p14="http://schemas.microsoft.com/office/powerpoint/2010/main" val="1586502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Mixed Episode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 sz="3600"/>
              <a:t>Criteria are met both for a manic episode and a major depressive episode.</a:t>
            </a:r>
            <a:r>
              <a:rPr lang="en-US"/>
              <a:t>  </a:t>
            </a:r>
          </a:p>
          <a:p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4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Bipolar Disorders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800" dirty="0"/>
              <a:t>Bipolar I – One or more manic or mixed episodes.  </a:t>
            </a:r>
          </a:p>
          <a:p>
            <a:r>
              <a:rPr lang="en-US" sz="2800" dirty="0"/>
              <a:t>Bipolar II – One or more major depressive episodes with at least one hypomanic episode.</a:t>
            </a:r>
          </a:p>
          <a:p>
            <a:r>
              <a:rPr lang="en-US" sz="2800" dirty="0"/>
              <a:t>Cyclothymic Disorder – </a:t>
            </a:r>
            <a:r>
              <a:rPr lang="en-US" sz="2800" dirty="0" smtClean="0"/>
              <a:t>At least 2 years of fluctuating hypomanic </a:t>
            </a:r>
            <a:r>
              <a:rPr lang="en-US" sz="2800" dirty="0"/>
              <a:t>and depressive </a:t>
            </a:r>
            <a:r>
              <a:rPr lang="en-US" sz="2800" dirty="0" smtClean="0"/>
              <a:t>symptoms, no more than 2 months w/o symptoms.  </a:t>
            </a:r>
            <a:endParaRPr lang="en-US" sz="2800" dirty="0"/>
          </a:p>
          <a:p>
            <a:r>
              <a:rPr lang="en-US" sz="2800" dirty="0" smtClean="0"/>
              <a:t>Unspecified Bipolar Disorder </a:t>
            </a:r>
            <a:r>
              <a:rPr lang="en-US" sz="2800" dirty="0"/>
              <a:t>– </a:t>
            </a:r>
            <a:r>
              <a:rPr lang="en-US" sz="2800" dirty="0" smtClean="0"/>
              <a:t>Catch all category </a:t>
            </a:r>
            <a:r>
              <a:rPr lang="en-US" sz="2800" dirty="0"/>
              <a:t>– includes rapid alterations of symptoms and other situations where criteria are unclear.  </a:t>
            </a:r>
          </a:p>
        </p:txBody>
      </p:sp>
    </p:spTree>
    <p:extLst>
      <p:ext uri="{BB962C8B-B14F-4D97-AF65-F5344CB8AC3E}">
        <p14:creationId xmlns:p14="http://schemas.microsoft.com/office/powerpoint/2010/main" val="154403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Differential Diagnosis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/>
              <a:t>Often </a:t>
            </a:r>
            <a:r>
              <a:rPr lang="en-US" sz="2800" dirty="0" smtClean="0"/>
              <a:t>mistaken for:</a:t>
            </a:r>
            <a:endParaRPr lang="en-US" sz="2800" dirty="0"/>
          </a:p>
          <a:p>
            <a:pPr lvl="1"/>
            <a:r>
              <a:rPr lang="en-US" sz="2400" dirty="0"/>
              <a:t>ADHD – Particularly in children – need to discern mood symptoms from “normal” ADHD symptoms</a:t>
            </a:r>
          </a:p>
          <a:p>
            <a:pPr lvl="1"/>
            <a:r>
              <a:rPr lang="en-US" sz="2400" dirty="0" err="1"/>
              <a:t>Unipolar</a:t>
            </a:r>
            <a:r>
              <a:rPr lang="en-US" sz="2400" dirty="0"/>
              <a:t> depression – Often a patient only comes for treatment when depressed and does not openly disclose manic symptoms. </a:t>
            </a:r>
            <a:r>
              <a:rPr lang="en-US" sz="2400" dirty="0" smtClean="0"/>
              <a:t>Some theorize that up </a:t>
            </a:r>
            <a:r>
              <a:rPr lang="en-US" sz="2400" dirty="0"/>
              <a:t>to 1/3 of “depressed” patients </a:t>
            </a:r>
            <a:r>
              <a:rPr lang="en-US" sz="2400" dirty="0" smtClean="0"/>
              <a:t>in primary care </a:t>
            </a:r>
            <a:r>
              <a:rPr lang="en-US" sz="2400" dirty="0"/>
              <a:t>have </a:t>
            </a:r>
            <a:r>
              <a:rPr lang="en-US" sz="2400" dirty="0" smtClean="0"/>
              <a:t>Bipolar D/O    </a:t>
            </a:r>
            <a:endParaRPr lang="en-US" sz="2400" dirty="0"/>
          </a:p>
          <a:p>
            <a:pPr lvl="1"/>
            <a:r>
              <a:rPr lang="en-US" sz="2400" dirty="0"/>
              <a:t>Schizophrenia – Particularly if there are delusions or hallucinations during manic state.  </a:t>
            </a:r>
          </a:p>
          <a:p>
            <a:pPr lvl="1"/>
            <a:endParaRPr lang="en-US" sz="2400" dirty="0" smtClean="0"/>
          </a:p>
          <a:p>
            <a:pPr lvl="1">
              <a:buFont typeface="Wingdings" pitchFamily="2" charset="2"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202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Co-morbid Disorders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800" dirty="0"/>
              <a:t>Substance Abuse – commonly associated with Bipolar Disorder</a:t>
            </a:r>
          </a:p>
          <a:p>
            <a:pPr lvl="1"/>
            <a:r>
              <a:rPr lang="en-US" sz="2400" dirty="0"/>
              <a:t>60% of those diagnosed with Bipolar have substance abuse issues and this includes the majority of youth.  </a:t>
            </a:r>
          </a:p>
          <a:p>
            <a:pPr lvl="1"/>
            <a:r>
              <a:rPr lang="en-US" sz="2400" dirty="0"/>
              <a:t>This is the highest rate of any major psychiatric illness.</a:t>
            </a:r>
          </a:p>
          <a:p>
            <a:pPr lvl="1"/>
            <a:r>
              <a:rPr lang="en-US" sz="2400" dirty="0"/>
              <a:t>Likely contributors: early age of diagnosis, self-medication, and mood symptoms brought on by substance abuse. </a:t>
            </a:r>
          </a:p>
          <a:p>
            <a:pPr lvl="1"/>
            <a:endParaRPr lang="en-US" sz="2400" baseline="30000" dirty="0"/>
          </a:p>
          <a:p>
            <a:pPr lvl="1">
              <a:buFont typeface="Wingdings" pitchFamily="2" charset="2"/>
              <a:buNone/>
            </a:pPr>
            <a:r>
              <a:rPr lang="en-US" sz="2400" baseline="30000" dirty="0"/>
              <a:t>Bowes,</a:t>
            </a:r>
            <a:r>
              <a:rPr lang="en-US" sz="2400" dirty="0"/>
              <a:t> </a:t>
            </a:r>
            <a:r>
              <a:rPr lang="en-US" sz="2400" baseline="30000" dirty="0" err="1"/>
              <a:t>deGruy</a:t>
            </a:r>
            <a:r>
              <a:rPr lang="en-US" sz="2400" baseline="30000" dirty="0"/>
              <a:t>,</a:t>
            </a:r>
            <a:r>
              <a:rPr lang="en-US" sz="2400" dirty="0"/>
              <a:t> </a:t>
            </a:r>
            <a:r>
              <a:rPr lang="en-US" sz="2400" baseline="30000" dirty="0"/>
              <a:t>&amp; Hartmann</a:t>
            </a:r>
            <a:r>
              <a:rPr lang="en-US" sz="2400" dirty="0"/>
              <a:t> </a:t>
            </a:r>
            <a:r>
              <a:rPr lang="en-US" sz="2400" baseline="30000" dirty="0"/>
              <a:t>(2004).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264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Prevalence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2.3 million Americans - Bipolar </a:t>
            </a:r>
            <a:r>
              <a:rPr lang="en-US" sz="2800" dirty="0" smtClean="0"/>
              <a:t>Disorder 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1.5</a:t>
            </a:r>
            <a:r>
              <a:rPr lang="en-US" sz="2800" dirty="0"/>
              <a:t>% of US population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.7% </a:t>
            </a:r>
            <a:r>
              <a:rPr lang="en-US" sz="2800" dirty="0"/>
              <a:t>Bipolar II, </a:t>
            </a:r>
            <a:r>
              <a:rPr lang="en-US" sz="2800" dirty="0" smtClean="0"/>
              <a:t>.8% </a:t>
            </a:r>
            <a:r>
              <a:rPr lang="en-US" sz="2800" dirty="0"/>
              <a:t>Bipolar I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5-10% of primary practice patients will have Bipolar Disorder diagnosis at some </a:t>
            </a:r>
            <a:r>
              <a:rPr lang="en-US" sz="2800" dirty="0" smtClean="0"/>
              <a:t>time  </a:t>
            </a: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baseline="30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aseline="30000" dirty="0"/>
              <a:t>American Psychiatric Association (</a:t>
            </a:r>
            <a:r>
              <a:rPr lang="en-US" sz="2800" baseline="30000" dirty="0" smtClean="0"/>
              <a:t>2013)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092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Prevalence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800" dirty="0"/>
              <a:t>Heritability (% of those having Bipolar diagnosis if family member has it)	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Identical twin: 	70%</a:t>
            </a:r>
          </a:p>
          <a:p>
            <a:pPr lvl="1"/>
            <a:r>
              <a:rPr lang="en-US" sz="2400" dirty="0"/>
              <a:t>Both parents: 	</a:t>
            </a:r>
            <a:r>
              <a:rPr lang="en-US" sz="2400" dirty="0" smtClean="0"/>
              <a:t>50-75</a:t>
            </a:r>
            <a:r>
              <a:rPr lang="en-US" sz="2400" dirty="0"/>
              <a:t>%</a:t>
            </a:r>
          </a:p>
          <a:p>
            <a:pPr lvl="1"/>
            <a:r>
              <a:rPr lang="en-US" sz="2400" dirty="0"/>
              <a:t>Sibling: 		15-25%	</a:t>
            </a:r>
          </a:p>
          <a:p>
            <a:pPr lvl="1"/>
            <a:r>
              <a:rPr lang="en-US" sz="2400" dirty="0"/>
              <a:t>One parent: 	</a:t>
            </a:r>
            <a:r>
              <a:rPr lang="en-US" sz="2400" dirty="0" smtClean="0"/>
              <a:t>	15-30</a:t>
            </a:r>
            <a:r>
              <a:rPr lang="en-US" sz="2400" dirty="0"/>
              <a:t>%</a:t>
            </a:r>
          </a:p>
          <a:p>
            <a:pPr lvl="1">
              <a:buFont typeface="Wingdings" pitchFamily="2" charset="2"/>
              <a:buNone/>
            </a:pPr>
            <a:endParaRPr lang="en-US" sz="2400" dirty="0"/>
          </a:p>
          <a:p>
            <a:pPr>
              <a:buFont typeface="Wingdings" pitchFamily="2" charset="2"/>
              <a:buNone/>
            </a:pPr>
            <a:r>
              <a:rPr lang="en-US" sz="2800" baseline="30000" dirty="0" smtClean="0"/>
              <a:t>Lapalme</a:t>
            </a:r>
            <a:r>
              <a:rPr lang="en-US" sz="2800" baseline="30000" dirty="0"/>
              <a:t>, Hodgins</a:t>
            </a:r>
            <a:r>
              <a:rPr lang="en-US" sz="2800" dirty="0"/>
              <a:t> </a:t>
            </a:r>
            <a:r>
              <a:rPr lang="en-US" sz="2800" baseline="30000" dirty="0"/>
              <a:t>&amp; </a:t>
            </a:r>
            <a:r>
              <a:rPr lang="en-US" sz="2800" baseline="30000" dirty="0" err="1"/>
              <a:t>LaRoche</a:t>
            </a:r>
            <a:r>
              <a:rPr lang="en-US" sz="2800" dirty="0"/>
              <a:t> </a:t>
            </a:r>
            <a:r>
              <a:rPr lang="en-US" sz="2800" baseline="30000" dirty="0"/>
              <a:t>(1997)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719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Course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First manifested in late adolescence or early adulthood </a:t>
            </a:r>
            <a:r>
              <a:rPr lang="en-US" sz="2800" dirty="0" smtClean="0"/>
              <a:t>generally  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Some manifested in childhood: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 Poor prognosis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 More likely to rapid cycle with conduct problems and substance </a:t>
            </a:r>
            <a:r>
              <a:rPr lang="en-US" sz="2400" dirty="0" smtClean="0"/>
              <a:t>abuse 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Treatment important to patient functioning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Suicide – up to </a:t>
            </a:r>
            <a:r>
              <a:rPr lang="en-US" sz="2800" dirty="0" smtClean="0"/>
              <a:t>5-10</a:t>
            </a:r>
            <a:r>
              <a:rPr lang="en-US" sz="2800" dirty="0"/>
              <a:t>% of those with Bipolar D/O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aseline="30000" dirty="0"/>
              <a:t>www.nimh.gov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182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066800"/>
          </a:xfrm>
        </p:spPr>
        <p:txBody>
          <a:bodyPr/>
          <a:lstStyle/>
          <a:p>
            <a:r>
              <a:rPr lang="en-US" dirty="0"/>
              <a:t>Disclosures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7467600" cy="3124200"/>
          </a:xfrm>
        </p:spPr>
        <p:txBody>
          <a:bodyPr/>
          <a:lstStyle/>
          <a:p>
            <a:r>
              <a:rPr lang="en-US" spc="-45" dirty="0">
                <a:solidFill>
                  <a:srgbClr val="404040"/>
                </a:solidFill>
                <a:latin typeface="Century Gothic"/>
                <a:cs typeface="Century Gothic"/>
              </a:rPr>
              <a:t>Th</a:t>
            </a:r>
            <a:r>
              <a:rPr lang="en-US" spc="-15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lang="en-US" spc="2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lang="en-US" spc="45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lang="en-US" spc="-45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lang="en-US" dirty="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lang="en-US" spc="20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lang="en-US" spc="10" dirty="0">
                <a:solidFill>
                  <a:srgbClr val="404040"/>
                </a:solidFill>
                <a:latin typeface="Century Gothic"/>
                <a:cs typeface="Century Gothic"/>
              </a:rPr>
              <a:t>vi</a:t>
            </a:r>
            <a:r>
              <a:rPr lang="en-US" spc="-5" dirty="0">
                <a:solidFill>
                  <a:srgbClr val="404040"/>
                </a:solidFill>
                <a:latin typeface="Century Gothic"/>
                <a:cs typeface="Century Gothic"/>
              </a:rPr>
              <a:t>dual</a:t>
            </a:r>
            <a:r>
              <a:rPr lang="en-US" dirty="0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lang="en-US" spc="-7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lang="en-US" spc="-35" dirty="0">
                <a:solidFill>
                  <a:srgbClr val="404040"/>
                </a:solidFill>
                <a:latin typeface="Century Gothic"/>
                <a:cs typeface="Century Gothic"/>
              </a:rPr>
              <a:t>p</a:t>
            </a:r>
            <a:r>
              <a:rPr lang="en-US" spc="-25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lang="en-US" spc="-45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lang="en-US" spc="-5" dirty="0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lang="en-US" spc="-35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lang="en-US" spc="-45" dirty="0">
                <a:solidFill>
                  <a:srgbClr val="404040"/>
                </a:solidFill>
                <a:latin typeface="Century Gothic"/>
                <a:cs typeface="Century Gothic"/>
              </a:rPr>
              <a:t>nt</a:t>
            </a:r>
            <a:r>
              <a:rPr lang="en-US" spc="45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lang="en-US" spc="-45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lang="en-US" spc="-15" dirty="0">
                <a:solidFill>
                  <a:srgbClr val="404040"/>
                </a:solidFill>
                <a:latin typeface="Century Gothic"/>
                <a:cs typeface="Century Gothic"/>
              </a:rPr>
              <a:t>g</a:t>
            </a:r>
            <a:r>
              <a:rPr lang="en-US" spc="3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lang="en-US" spc="-45" dirty="0">
                <a:solidFill>
                  <a:srgbClr val="404040"/>
                </a:solidFill>
                <a:latin typeface="Century Gothic"/>
                <a:cs typeface="Century Gothic"/>
              </a:rPr>
              <a:t>t</a:t>
            </a:r>
            <a:r>
              <a:rPr lang="en-US" spc="-30" dirty="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lang="en-US" spc="-25" dirty="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lang="en-US" spc="-3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lang="en-US" dirty="0">
                <a:solidFill>
                  <a:srgbClr val="404040"/>
                </a:solidFill>
                <a:latin typeface="Century Gothic"/>
                <a:cs typeface="Century Gothic"/>
              </a:rPr>
              <a:t>y</a:t>
            </a:r>
            <a:r>
              <a:rPr lang="en-US" spc="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lang="en-US" spc="-45" dirty="0">
                <a:solidFill>
                  <a:srgbClr val="404040"/>
                </a:solidFill>
                <a:latin typeface="Century Gothic"/>
                <a:cs typeface="Century Gothic"/>
              </a:rPr>
              <a:t>h</a:t>
            </a:r>
            <a:r>
              <a:rPr lang="en-US" spc="-20" dirty="0">
                <a:solidFill>
                  <a:srgbClr val="404040"/>
                </a:solidFill>
                <a:latin typeface="Century Gothic"/>
                <a:cs typeface="Century Gothic"/>
              </a:rPr>
              <a:t>a</a:t>
            </a:r>
            <a:r>
              <a:rPr lang="en-US" spc="45" dirty="0">
                <a:solidFill>
                  <a:srgbClr val="404040"/>
                </a:solidFill>
                <a:latin typeface="Century Gothic"/>
                <a:cs typeface="Century Gothic"/>
              </a:rPr>
              <a:t>v</a:t>
            </a:r>
            <a:r>
              <a:rPr lang="en-US" spc="-15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lang="en-US" spc="-2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lang="en-US" spc="-35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lang="en-US" spc="-15" dirty="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lang="en-US" spc="-2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lang="en-US" spc="-30" dirty="0">
                <a:solidFill>
                  <a:srgbClr val="404040"/>
                </a:solidFill>
                <a:latin typeface="Century Gothic"/>
                <a:cs typeface="Century Gothic"/>
              </a:rPr>
              <a:t>co</a:t>
            </a:r>
            <a:r>
              <a:rPr lang="en-US" spc="-45" dirty="0">
                <a:solidFill>
                  <a:srgbClr val="404040"/>
                </a:solidFill>
                <a:latin typeface="Century Gothic"/>
                <a:cs typeface="Century Gothic"/>
              </a:rPr>
              <a:t>n</a:t>
            </a:r>
            <a:r>
              <a:rPr lang="en-US" spc="-15" dirty="0">
                <a:solidFill>
                  <a:srgbClr val="404040"/>
                </a:solidFill>
                <a:latin typeface="Century Gothic"/>
                <a:cs typeface="Century Gothic"/>
              </a:rPr>
              <a:t>f</a:t>
            </a:r>
            <a:r>
              <a:rPr lang="en-US" spc="10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lang="en-US" spc="45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lang="en-US" spc="-30" dirty="0">
                <a:solidFill>
                  <a:srgbClr val="404040"/>
                </a:solidFill>
                <a:latin typeface="Century Gothic"/>
                <a:cs typeface="Century Gothic"/>
              </a:rPr>
              <a:t>c</a:t>
            </a:r>
            <a:r>
              <a:rPr lang="en-US" spc="-45" dirty="0">
                <a:solidFill>
                  <a:srgbClr val="404040"/>
                </a:solidFill>
                <a:latin typeface="Century Gothic"/>
                <a:cs typeface="Century Gothic"/>
              </a:rPr>
              <a:t>t</a:t>
            </a:r>
            <a:r>
              <a:rPr lang="en-US" dirty="0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lang="en-US" spc="-35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lang="en-US" spc="-30" dirty="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lang="en-US" spc="-10" dirty="0">
                <a:solidFill>
                  <a:srgbClr val="404040"/>
                </a:solidFill>
                <a:latin typeface="Century Gothic"/>
                <a:cs typeface="Century Gothic"/>
              </a:rPr>
              <a:t>f</a:t>
            </a:r>
            <a:r>
              <a:rPr lang="en-US" spc="-2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lang="en-US" spc="45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lang="en-US" spc="-45" dirty="0">
                <a:solidFill>
                  <a:srgbClr val="404040"/>
                </a:solidFill>
                <a:latin typeface="Century Gothic"/>
                <a:cs typeface="Century Gothic"/>
              </a:rPr>
              <a:t>nte</a:t>
            </a:r>
            <a:r>
              <a:rPr lang="en-US" spc="-25" dirty="0">
                <a:solidFill>
                  <a:srgbClr val="404040"/>
                </a:solidFill>
                <a:latin typeface="Century Gothic"/>
                <a:cs typeface="Century Gothic"/>
              </a:rPr>
              <a:t>r</a:t>
            </a:r>
            <a:r>
              <a:rPr lang="en-US" spc="-45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r>
              <a:rPr lang="en-US" spc="-5" dirty="0">
                <a:solidFill>
                  <a:srgbClr val="404040"/>
                </a:solidFill>
                <a:latin typeface="Century Gothic"/>
                <a:cs typeface="Century Gothic"/>
              </a:rPr>
              <a:t>s</a:t>
            </a:r>
            <a:r>
              <a:rPr lang="en-US" spc="-10" dirty="0">
                <a:solidFill>
                  <a:srgbClr val="404040"/>
                </a:solidFill>
                <a:latin typeface="Century Gothic"/>
                <a:cs typeface="Century Gothic"/>
              </a:rPr>
              <a:t>t</a:t>
            </a:r>
            <a:r>
              <a:rPr lang="en-US" spc="4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lang="en-US" spc="-45" dirty="0">
                <a:solidFill>
                  <a:srgbClr val="404040"/>
                </a:solidFill>
                <a:latin typeface="Century Gothic"/>
                <a:cs typeface="Century Gothic"/>
              </a:rPr>
              <a:t>t</a:t>
            </a:r>
            <a:r>
              <a:rPr lang="en-US" spc="-15" dirty="0">
                <a:solidFill>
                  <a:srgbClr val="404040"/>
                </a:solidFill>
                <a:latin typeface="Century Gothic"/>
                <a:cs typeface="Century Gothic"/>
              </a:rPr>
              <a:t>o</a:t>
            </a:r>
            <a:r>
              <a:rPr lang="en-US" spc="-10" dirty="0">
                <a:solidFill>
                  <a:srgbClr val="404040"/>
                </a:solidFill>
                <a:latin typeface="Century Gothic"/>
                <a:cs typeface="Century Gothic"/>
              </a:rPr>
              <a:t> </a:t>
            </a:r>
            <a:r>
              <a:rPr lang="en-US" dirty="0">
                <a:solidFill>
                  <a:srgbClr val="404040"/>
                </a:solidFill>
                <a:latin typeface="Century Gothic"/>
                <a:cs typeface="Century Gothic"/>
              </a:rPr>
              <a:t>d</a:t>
            </a:r>
            <a:r>
              <a:rPr lang="en-US" spc="45" dirty="0">
                <a:solidFill>
                  <a:srgbClr val="404040"/>
                </a:solidFill>
                <a:latin typeface="Century Gothic"/>
                <a:cs typeface="Century Gothic"/>
              </a:rPr>
              <a:t>i</a:t>
            </a:r>
            <a:r>
              <a:rPr lang="en-US" spc="-5" dirty="0">
                <a:solidFill>
                  <a:srgbClr val="404040"/>
                </a:solidFill>
                <a:latin typeface="Century Gothic"/>
                <a:cs typeface="Century Gothic"/>
              </a:rPr>
              <a:t>sc</a:t>
            </a:r>
            <a:r>
              <a:rPr lang="en-US" spc="10" dirty="0">
                <a:solidFill>
                  <a:srgbClr val="404040"/>
                </a:solidFill>
                <a:latin typeface="Century Gothic"/>
                <a:cs typeface="Century Gothic"/>
              </a:rPr>
              <a:t>l</a:t>
            </a:r>
            <a:r>
              <a:rPr lang="en-US" spc="-30" dirty="0">
                <a:solidFill>
                  <a:srgbClr val="404040"/>
                </a:solidFill>
                <a:latin typeface="Century Gothic"/>
                <a:cs typeface="Century Gothic"/>
              </a:rPr>
              <a:t>os</a:t>
            </a:r>
            <a:r>
              <a:rPr lang="en-US" spc="-15" dirty="0">
                <a:solidFill>
                  <a:srgbClr val="404040"/>
                </a:solidFill>
                <a:latin typeface="Century Gothic"/>
                <a:cs typeface="Century Gothic"/>
              </a:rPr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9060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Suicide Assessment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 thorough assessment of suicidal </a:t>
            </a:r>
            <a:r>
              <a:rPr lang="en-US" dirty="0" smtClean="0"/>
              <a:t>ideation/plan </a:t>
            </a:r>
            <a:r>
              <a:rPr lang="en-US" dirty="0"/>
              <a:t>is warranted:</a:t>
            </a:r>
          </a:p>
          <a:p>
            <a:r>
              <a:rPr lang="en-US" dirty="0"/>
              <a:t>Patients (or </a:t>
            </a:r>
            <a:r>
              <a:rPr lang="en-US" dirty="0" smtClean="0"/>
              <a:t>family) </a:t>
            </a:r>
            <a:r>
              <a:rPr lang="en-US" dirty="0"/>
              <a:t>need to be asked: </a:t>
            </a:r>
          </a:p>
          <a:p>
            <a:pPr lvl="1"/>
            <a:r>
              <a:rPr lang="en-US" dirty="0"/>
              <a:t>Suicidal thoughts? Specificity of thoughts? Intensity of thoughts?  Frequency of thoughts?  </a:t>
            </a:r>
          </a:p>
          <a:p>
            <a:pPr lvl="1"/>
            <a:r>
              <a:rPr lang="en-US" dirty="0"/>
              <a:t>History of Attempts?    </a:t>
            </a:r>
          </a:p>
          <a:p>
            <a:pPr lvl="1"/>
            <a:r>
              <a:rPr lang="en-US" dirty="0"/>
              <a:t>Current Suicidal Plan?  Specificity?  Lethality?  </a:t>
            </a:r>
          </a:p>
        </p:txBody>
      </p:sp>
    </p:spTree>
    <p:extLst>
      <p:ext uri="{BB962C8B-B14F-4D97-AF65-F5344CB8AC3E}">
        <p14:creationId xmlns:p14="http://schemas.microsoft.com/office/powerpoint/2010/main" val="22024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Lack of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Mitchell (2012) argues that current bipolar disorder rates reflect the practice of medicine but not the science of medicine.  </a:t>
            </a:r>
          </a:p>
          <a:p>
            <a:pPr lvl="1"/>
            <a:r>
              <a:rPr lang="en-US" dirty="0" smtClean="0"/>
              <a:t>He cautioned about the following:</a:t>
            </a:r>
          </a:p>
          <a:p>
            <a:pPr lvl="2"/>
            <a:r>
              <a:rPr lang="en-US" dirty="0" smtClean="0"/>
              <a:t>Adults who suffer extra weight and metabolic syndrome from atypical antipsychotics.  </a:t>
            </a:r>
          </a:p>
          <a:p>
            <a:pPr lvl="2"/>
            <a:r>
              <a:rPr lang="en-US" dirty="0" smtClean="0"/>
              <a:t>Youth who died on mood related medications.</a:t>
            </a:r>
          </a:p>
          <a:p>
            <a:pPr lvl="2"/>
            <a:r>
              <a:rPr lang="en-US" dirty="0" smtClean="0"/>
              <a:t>Diagnostic oversimplification – abandonment of science</a:t>
            </a:r>
          </a:p>
          <a:p>
            <a:pPr lvl="1">
              <a:buNone/>
            </a:pPr>
            <a:r>
              <a:rPr lang="en-US" baseline="30000" dirty="0" smtClean="0"/>
              <a:t>Mitchell,</a:t>
            </a:r>
            <a:r>
              <a:rPr lang="en-US" dirty="0" smtClean="0"/>
              <a:t> </a:t>
            </a:r>
            <a:r>
              <a:rPr lang="en-US" u="sng" baseline="30000" dirty="0" err="1" smtClean="0"/>
              <a:t>CanJPsy</a:t>
            </a:r>
            <a:r>
              <a:rPr lang="en-US" u="sng" baseline="30000" dirty="0" smtClean="0"/>
              <a:t>,</a:t>
            </a:r>
            <a:r>
              <a:rPr lang="en-US" dirty="0" smtClean="0"/>
              <a:t> </a:t>
            </a:r>
            <a:r>
              <a:rPr lang="en-US" baseline="30000" dirty="0" smtClean="0"/>
              <a:t>2012.</a:t>
            </a:r>
            <a:r>
              <a:rPr lang="en-US" dirty="0" smtClean="0"/>
              <a:t>  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4281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Mood Disorder Questionnaire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Can be used with clinical interview</a:t>
            </a:r>
          </a:p>
          <a:p>
            <a:r>
              <a:rPr lang="en-US" dirty="0"/>
              <a:t>Brief measure to assess for Bipolar </a:t>
            </a:r>
            <a:r>
              <a:rPr lang="en-US" dirty="0" smtClean="0"/>
              <a:t>D/O</a:t>
            </a:r>
            <a:endParaRPr lang="en-US" dirty="0"/>
          </a:p>
          <a:p>
            <a:r>
              <a:rPr lang="en-US" dirty="0"/>
              <a:t>Takes five minutes to complete</a:t>
            </a:r>
          </a:p>
          <a:p>
            <a:r>
              <a:rPr lang="en-US" dirty="0" smtClean="0"/>
              <a:t>Reasonable sensitivity </a:t>
            </a:r>
            <a:r>
              <a:rPr lang="en-US" dirty="0"/>
              <a:t>– identifies about 70% of those with bipolar disorder</a:t>
            </a:r>
          </a:p>
          <a:p>
            <a:r>
              <a:rPr lang="en-US" dirty="0" smtClean="0"/>
              <a:t>Good </a:t>
            </a:r>
            <a:r>
              <a:rPr lang="en-US" dirty="0"/>
              <a:t>specificity – Screens out 90% of those who do not have bipolar </a:t>
            </a:r>
            <a:r>
              <a:rPr lang="en-US" dirty="0" smtClean="0"/>
              <a:t>disorder</a:t>
            </a:r>
          </a:p>
        </p:txBody>
      </p:sp>
    </p:spTree>
    <p:extLst>
      <p:ext uri="{BB962C8B-B14F-4D97-AF65-F5344CB8AC3E}">
        <p14:creationId xmlns:p14="http://schemas.microsoft.com/office/powerpoint/2010/main" val="32516471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2175"/>
            <a:ext cx="8229600" cy="4032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Mood Disorder Questionnaire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Documents and Settings\sfields.HS\My Documents\My Pictures\mdq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524000"/>
            <a:ext cx="5734050" cy="48529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92232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MDQ and False Positives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Positive: 7/13; yes; moderate-serious</a:t>
            </a:r>
          </a:p>
          <a:p>
            <a:r>
              <a:rPr lang="en-US" dirty="0" smtClean="0"/>
              <a:t>Zimmerman and associates (</a:t>
            </a:r>
            <a:r>
              <a:rPr lang="en-US" u="sng" dirty="0" smtClean="0"/>
              <a:t>Psych Res,</a:t>
            </a:r>
            <a:r>
              <a:rPr lang="en-US" dirty="0" smtClean="0"/>
              <a:t> 2011) found:</a:t>
            </a:r>
          </a:p>
          <a:p>
            <a:pPr lvl="1"/>
            <a:r>
              <a:rPr lang="en-US" dirty="0" smtClean="0"/>
              <a:t>It screened out about 85% of folks who did not have Bipolar Disorder</a:t>
            </a:r>
          </a:p>
          <a:p>
            <a:pPr lvl="1"/>
            <a:r>
              <a:rPr lang="en-US" dirty="0" smtClean="0"/>
              <a:t>65 people (15.2%) in the study who did not meet clinical criteria for Bipolar Disorder scored positive for it on MDQ  </a:t>
            </a:r>
          </a:p>
          <a:p>
            <a:pPr lvl="1"/>
            <a:r>
              <a:rPr lang="en-US" dirty="0" smtClean="0"/>
              <a:t>Those who scored false positive had: PTSD, specific phobia, alcohol / drug issues, eating disorders, impulse control disorders, ADHD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2707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Medical False Positives: Causes of Secondary Mania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895600"/>
            <a:ext cx="7086600" cy="2971800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 smtClean="0"/>
              <a:t>Substance Misuse: ETOH, Amphetamines, cocaine, hallucinogens, opiates</a:t>
            </a:r>
          </a:p>
          <a:p>
            <a:r>
              <a:rPr lang="en-US" sz="2800" dirty="0" smtClean="0"/>
              <a:t>Medications: Cardiovascular (</a:t>
            </a:r>
            <a:r>
              <a:rPr lang="en-US" sz="2800" dirty="0" err="1" smtClean="0"/>
              <a:t>captopril</a:t>
            </a:r>
            <a:r>
              <a:rPr lang="en-US" sz="2800" dirty="0" smtClean="0"/>
              <a:t>); Endocrine (</a:t>
            </a:r>
            <a:r>
              <a:rPr lang="en-US" sz="2800" dirty="0" err="1" smtClean="0"/>
              <a:t>parlodel</a:t>
            </a:r>
            <a:r>
              <a:rPr lang="en-US" sz="2800" dirty="0" smtClean="0"/>
              <a:t>); Neurological (</a:t>
            </a:r>
            <a:r>
              <a:rPr lang="en-US" sz="2800" dirty="0" err="1" smtClean="0"/>
              <a:t>levodopa</a:t>
            </a:r>
            <a:r>
              <a:rPr lang="en-US" sz="2800" dirty="0" smtClean="0"/>
              <a:t>); Psychiatric (</a:t>
            </a:r>
            <a:r>
              <a:rPr lang="en-US" sz="2800" dirty="0" err="1" smtClean="0"/>
              <a:t>ritalin</a:t>
            </a:r>
            <a:r>
              <a:rPr lang="en-US" sz="2800" dirty="0" smtClean="0"/>
              <a:t>; MAOIs)</a:t>
            </a:r>
          </a:p>
          <a:p>
            <a:r>
              <a:rPr lang="en-US" sz="2800" dirty="0" smtClean="0"/>
              <a:t>Diseases: Collagen vascular disease (lupus); Endocrine disease (thyroid); Infectious disease (HIV); Neurological disease (Wilson disease), Vitamin deficiencies (B12, </a:t>
            </a:r>
            <a:r>
              <a:rPr lang="en-US" sz="2800" dirty="0" err="1" smtClean="0"/>
              <a:t>folate</a:t>
            </a:r>
            <a:r>
              <a:rPr lang="en-US" sz="2800" dirty="0" smtClean="0"/>
              <a:t>, niacin, thiamine)</a:t>
            </a:r>
          </a:p>
          <a:p>
            <a:pPr>
              <a:buNone/>
            </a:pPr>
            <a:endParaRPr lang="en-US" sz="2800" baseline="30000" dirty="0" smtClean="0"/>
          </a:p>
          <a:p>
            <a:pPr>
              <a:buNone/>
            </a:pPr>
            <a:r>
              <a:rPr lang="en-US" sz="2800" baseline="30000" dirty="0" smtClean="0"/>
              <a:t>Price</a:t>
            </a:r>
            <a:r>
              <a:rPr lang="en-US" sz="2800" dirty="0" smtClean="0"/>
              <a:t> </a:t>
            </a:r>
            <a:r>
              <a:rPr lang="en-US" sz="2800" baseline="30000" dirty="0" smtClean="0"/>
              <a:t>&amp;</a:t>
            </a:r>
            <a:r>
              <a:rPr lang="en-US" sz="2800" dirty="0" smtClean="0"/>
              <a:t> </a:t>
            </a:r>
            <a:r>
              <a:rPr lang="en-US" sz="2800" baseline="30000" dirty="0" err="1" smtClean="0"/>
              <a:t>Marzani-Nissen</a:t>
            </a:r>
            <a:r>
              <a:rPr lang="en-US" sz="2800" baseline="30000" dirty="0"/>
              <a:t> </a:t>
            </a:r>
            <a:r>
              <a:rPr lang="en-US" sz="2800" u="sng" baseline="30000" dirty="0" smtClean="0"/>
              <a:t>AFP,</a:t>
            </a:r>
            <a:r>
              <a:rPr lang="en-US" sz="2800" dirty="0" smtClean="0"/>
              <a:t> </a:t>
            </a:r>
            <a:r>
              <a:rPr lang="en-US" sz="2800" baseline="30000" dirty="0" smtClean="0"/>
              <a:t>2012.</a:t>
            </a:r>
            <a:r>
              <a:rPr lang="en-US" sz="2800" dirty="0" smtClean="0"/>
              <a:t>  </a:t>
            </a:r>
            <a:endParaRPr lang="en-US" sz="2800" baseline="30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860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 Home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Assessment and Diagnosis of Bipolar Disorder needs to be: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Thorough</a:t>
            </a:r>
          </a:p>
          <a:p>
            <a:pPr lvl="1"/>
            <a:r>
              <a:rPr lang="en-US" dirty="0" smtClean="0"/>
              <a:t>Structured</a:t>
            </a:r>
          </a:p>
          <a:p>
            <a:pPr lvl="1"/>
            <a:r>
              <a:rPr lang="en-US" dirty="0" smtClean="0"/>
              <a:t>Multi-modal</a:t>
            </a:r>
          </a:p>
          <a:p>
            <a:pPr lvl="1"/>
            <a:r>
              <a:rPr lang="en-US" dirty="0" smtClean="0"/>
              <a:t>Revisited throughout treatment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7604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Part II. Non-Pharmacologic Interventions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743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033144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Non-</a:t>
            </a:r>
            <a:r>
              <a:rPr lang="en-US" dirty="0"/>
              <a:t>P</a:t>
            </a:r>
            <a:r>
              <a:rPr lang="en-US" dirty="0" smtClean="0"/>
              <a:t>harmacologic Treatment                        </a:t>
            </a:r>
            <a:endParaRPr lang="en-US" dirty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Evidence-based treatments: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Cognitive Behavioral Therapy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Interpersonal Therapy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Family Therapy</a:t>
            </a:r>
          </a:p>
        </p:txBody>
      </p:sp>
    </p:spTree>
    <p:extLst>
      <p:ext uri="{BB962C8B-B14F-4D97-AF65-F5344CB8AC3E}">
        <p14:creationId xmlns:p14="http://schemas.microsoft.com/office/powerpoint/2010/main" val="14020060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Acute Bipolar Mania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Assess risk of harm</a:t>
            </a:r>
          </a:p>
          <a:p>
            <a:r>
              <a:rPr lang="en-US" dirty="0" smtClean="0"/>
              <a:t>Police, ambulance, inpatient placement</a:t>
            </a:r>
          </a:p>
          <a:p>
            <a:r>
              <a:rPr lang="en-US" dirty="0" smtClean="0"/>
              <a:t>Consultation with psychiatry</a:t>
            </a:r>
          </a:p>
          <a:p>
            <a:r>
              <a:rPr lang="en-US" dirty="0" smtClean="0"/>
              <a:t>Assess sleep deprivation and psychotic symptoms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34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Goals and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895600"/>
            <a:ext cx="7086600" cy="3048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1) Participants will learn how to assess and diagnose bipolar disorder in the clinic setting.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) Participants will be able to list non-pharmacologic treatment strategies for bipolar disorder (including cognitive behavioral strategies, treatment adherence, and family therapy).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) Participants will increase their understanding of the latest literature on evidence-based pharmacologic management of bipolar disorder.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1873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CBT for Bipolar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4 phases of treatment</a:t>
            </a:r>
          </a:p>
          <a:p>
            <a:pPr lvl="1"/>
            <a:r>
              <a:rPr lang="en-US" dirty="0" smtClean="0"/>
              <a:t>Depression-focus phase</a:t>
            </a:r>
          </a:p>
          <a:p>
            <a:pPr lvl="1"/>
            <a:r>
              <a:rPr lang="en-US" dirty="0" smtClean="0"/>
              <a:t>Treatment-contract phase</a:t>
            </a:r>
          </a:p>
          <a:p>
            <a:pPr lvl="1"/>
            <a:r>
              <a:rPr lang="en-US" dirty="0" smtClean="0"/>
              <a:t>Problem-list phase</a:t>
            </a:r>
          </a:p>
          <a:p>
            <a:pPr lvl="1"/>
            <a:r>
              <a:rPr lang="en-US" dirty="0" smtClean="0"/>
              <a:t>Well-being phase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338754"/>
            <a:ext cx="2667000" cy="3802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0142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Psychosocial </a:t>
            </a:r>
            <a:r>
              <a:rPr lang="en-US" dirty="0" smtClean="0"/>
              <a:t>Overview </a:t>
            </a:r>
            <a:endParaRPr lang="en-US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Supported Therapies: CBT; IPT; Family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Education </a:t>
            </a:r>
            <a:r>
              <a:rPr lang="en-US" dirty="0"/>
              <a:t>about bipolar </a:t>
            </a:r>
            <a:r>
              <a:rPr lang="en-US" dirty="0" smtClean="0"/>
              <a:t>disorder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Mood Charting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Improvement of treatment adherence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Discussing consequences </a:t>
            </a:r>
            <a:r>
              <a:rPr lang="en-US" dirty="0" smtClean="0"/>
              <a:t>of </a:t>
            </a:r>
            <a:r>
              <a:rPr lang="en-US" dirty="0"/>
              <a:t>impulsive behavior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Sleep hygiene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Suicide risk management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Family strain</a:t>
            </a:r>
          </a:p>
          <a:p>
            <a:pPr>
              <a:lnSpc>
                <a:spcPct val="90000"/>
              </a:lnSpc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7934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Bipolar Education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2800" dirty="0"/>
              <a:t>Symptoms of Bipolar Disorder, lows and </a:t>
            </a:r>
            <a:r>
              <a:rPr lang="en-US" sz="2800" dirty="0" smtClean="0"/>
              <a:t>highs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CBT model thoughts, feelings, emotions </a:t>
            </a:r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r>
              <a:rPr lang="en-US" sz="2800" dirty="0"/>
              <a:t>Warning signs that mood is shifting: </a:t>
            </a:r>
          </a:p>
          <a:p>
            <a:pPr lvl="1"/>
            <a:r>
              <a:rPr lang="en-US" sz="2400" dirty="0"/>
              <a:t>Depression: No energy, loss of interest, thoughts of death, worthlessness</a:t>
            </a:r>
          </a:p>
          <a:p>
            <a:pPr lvl="1"/>
            <a:r>
              <a:rPr lang="en-US" sz="2400" dirty="0"/>
              <a:t>Mania or hypomania: Talking more, staying up late, feeling like you have special powers</a:t>
            </a:r>
          </a:p>
          <a:p>
            <a:pPr lvl="1"/>
            <a:endParaRPr lang="en-US" sz="2400" dirty="0"/>
          </a:p>
          <a:p>
            <a:r>
              <a:rPr lang="en-US" sz="2800" dirty="0"/>
              <a:t>Dealing with triggers (e.g., School or home stress)</a:t>
            </a:r>
          </a:p>
          <a:p>
            <a:endParaRPr lang="en-US" sz="2800" dirty="0"/>
          </a:p>
          <a:p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34980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Mood Charting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Systematic assessment of daily changes in mood, sleep patterns, medication adherence, and daily stressors. </a:t>
            </a:r>
          </a:p>
          <a:p>
            <a:r>
              <a:rPr lang="en-US" dirty="0" smtClean="0"/>
              <a:t>Quickly recognize problem area for the session.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6726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Treatment </a:t>
            </a:r>
            <a:r>
              <a:rPr lang="en-US" dirty="0" smtClean="0"/>
              <a:t>Adherence      </a:t>
            </a:r>
            <a:endParaRPr lang="en-US" dirty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Adherence challenge: Helping </a:t>
            </a:r>
            <a:r>
              <a:rPr lang="en-US" sz="2800" dirty="0" smtClean="0"/>
              <a:t>those </a:t>
            </a:r>
            <a:r>
              <a:rPr lang="en-US" sz="2800" dirty="0"/>
              <a:t>who usually do not want medicine to understand the importance of medicine.</a:t>
            </a:r>
          </a:p>
          <a:p>
            <a:pPr lvl="1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 smtClean="0"/>
              <a:t>Bottom line: What </a:t>
            </a:r>
            <a:r>
              <a:rPr lang="en-US" dirty="0"/>
              <a:t>was it like without medicine?  What were the consequences?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sz="2800" dirty="0"/>
              <a:t>Identifying “social rhythms” – Patterns that keep your body on schedule (e.g., school routine, exercise, sleep</a:t>
            </a:r>
            <a:r>
              <a:rPr lang="en-US" sz="2800" dirty="0" smtClean="0"/>
              <a:t>).</a:t>
            </a:r>
            <a:endParaRPr lang="en-US" sz="2800" dirty="0"/>
          </a:p>
          <a:p>
            <a:pPr>
              <a:lnSpc>
                <a:spcPct val="80000"/>
              </a:lnSpc>
            </a:pPr>
            <a:endParaRPr lang="en-US" sz="2400" baseline="30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aseline="30000" dirty="0"/>
              <a:t>	</a:t>
            </a:r>
            <a:r>
              <a:rPr lang="en-US" sz="2400" baseline="30000" dirty="0" smtClean="0">
                <a:hlinkClick r:id="rId3"/>
              </a:rPr>
              <a:t>www.mysimplemeasures.com</a:t>
            </a:r>
            <a:endParaRPr lang="en-US" sz="2400" baseline="30000" dirty="0" smtClean="0"/>
          </a:p>
          <a:p>
            <a:pPr marL="0" indent="0">
              <a:lnSpc>
                <a:spcPct val="80000"/>
              </a:lnSpc>
              <a:buNone/>
            </a:pPr>
            <a:endParaRPr lang="en-US" sz="2400" baseline="300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Treatment Contract- after initial treatment of manic or depressive episode. </a:t>
            </a:r>
            <a:endParaRPr lang="en-US" sz="2400" dirty="0"/>
          </a:p>
          <a:p>
            <a:pPr marL="0" indent="0">
              <a:lnSpc>
                <a:spcPct val="80000"/>
              </a:lnSpc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endParaRPr lang="en-US" sz="2400" i="1" dirty="0"/>
          </a:p>
        </p:txBody>
      </p:sp>
      <p:pic>
        <p:nvPicPr>
          <p:cNvPr id="6146" name="Picture 2" descr="C:\Documents and Settings\sfields.HS\My Documents\My Pictures\patient_educati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990600"/>
            <a:ext cx="1504950" cy="1828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5730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Impulsivity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2895600"/>
            <a:ext cx="7086600" cy="3200400"/>
          </a:xfrm>
        </p:spPr>
        <p:txBody>
          <a:bodyPr>
            <a:normAutofit fontScale="55000" lnSpcReduction="20000"/>
          </a:bodyPr>
          <a:lstStyle/>
          <a:p>
            <a:r>
              <a:rPr lang="en-US" sz="2800" dirty="0"/>
              <a:t>Learning about the link between Bipolar Disorder and impulsive choices: </a:t>
            </a:r>
          </a:p>
          <a:p>
            <a:pPr lvl="1"/>
            <a:r>
              <a:rPr lang="en-US" sz="2400" dirty="0"/>
              <a:t>Drugs, Alcohol, sex, spending money, arguing, fighting, </a:t>
            </a:r>
            <a:r>
              <a:rPr lang="en-US" sz="2400" dirty="0" smtClean="0"/>
              <a:t>school/work refusal</a:t>
            </a:r>
            <a:endParaRPr lang="en-US" sz="2400" dirty="0"/>
          </a:p>
          <a:p>
            <a:endParaRPr lang="en-US" sz="2800" dirty="0"/>
          </a:p>
          <a:p>
            <a:r>
              <a:rPr lang="en-US" sz="2800" dirty="0"/>
              <a:t>Practicing slow down techniques (e.g., mindfulness; stop, think, and </a:t>
            </a:r>
            <a:r>
              <a:rPr lang="en-US" sz="2800" dirty="0" smtClean="0"/>
              <a:t>act).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Working on relaxation and problem solving skills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Identification of hypomanic thoughts that lead to impulsivity </a:t>
            </a:r>
          </a:p>
          <a:p>
            <a:endParaRPr lang="en-US" sz="2800" dirty="0"/>
          </a:p>
          <a:p>
            <a:r>
              <a:rPr lang="en-US" sz="2800" dirty="0" smtClean="0"/>
              <a:t>Avoid financial decisions, drugs and alcohol, relationship decisions, confrontation, and credit card usage. </a:t>
            </a:r>
          </a:p>
          <a:p>
            <a:endParaRPr lang="en-US" sz="2800" dirty="0"/>
          </a:p>
          <a:p>
            <a:r>
              <a:rPr lang="en-US" sz="2800" dirty="0" smtClean="0"/>
              <a:t>Rule of “2” – checking with 2 family members/friends before engaging in these activities.</a:t>
            </a:r>
            <a:endParaRPr lang="en-US" sz="2400" dirty="0" smtClean="0"/>
          </a:p>
          <a:p>
            <a:endParaRPr lang="en-US" sz="2800" dirty="0"/>
          </a:p>
          <a:p>
            <a:endParaRPr lang="en-US" sz="2800" dirty="0"/>
          </a:p>
          <a:p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4854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Sleep </a:t>
            </a:r>
            <a:r>
              <a:rPr lang="en-US" dirty="0" smtClean="0"/>
              <a:t>Hygiene              </a:t>
            </a:r>
            <a:endParaRPr lang="en-US" dirty="0"/>
          </a:p>
        </p:txBody>
      </p:sp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800" dirty="0"/>
              <a:t>Work on a regular sleep schedule, even on weekends</a:t>
            </a:r>
          </a:p>
          <a:p>
            <a:r>
              <a:rPr lang="en-US" sz="2800" dirty="0"/>
              <a:t>Avoid sleep “competition” before bedtime: TV, video games, exercise</a:t>
            </a:r>
          </a:p>
          <a:p>
            <a:r>
              <a:rPr lang="en-US" sz="2800" dirty="0"/>
              <a:t>Make the bedroom more sleep friendly</a:t>
            </a:r>
          </a:p>
          <a:p>
            <a:r>
              <a:rPr lang="en-US" sz="2800" dirty="0"/>
              <a:t>Decrease or eliminate stimulants</a:t>
            </a:r>
          </a:p>
          <a:p>
            <a:r>
              <a:rPr lang="en-US" sz="2800" dirty="0"/>
              <a:t>Avoid sleeping during the day </a:t>
            </a:r>
          </a:p>
          <a:p>
            <a:r>
              <a:rPr lang="en-US" sz="2800" dirty="0"/>
              <a:t>Keep a journal or worry log</a:t>
            </a:r>
          </a:p>
          <a:p>
            <a:r>
              <a:rPr lang="en-US" sz="2800" dirty="0"/>
              <a:t>Have a bedtime “wind down” </a:t>
            </a:r>
            <a:r>
              <a:rPr lang="en-US" sz="2800" dirty="0" smtClean="0"/>
              <a:t>routine</a:t>
            </a:r>
            <a:endParaRPr lang="en-US" sz="2800" dirty="0"/>
          </a:p>
          <a:p>
            <a:r>
              <a:rPr lang="en-US" sz="2800" dirty="0" smtClean="0"/>
              <a:t>CBT-I is not indicated </a:t>
            </a:r>
          </a:p>
        </p:txBody>
      </p:sp>
    </p:spTree>
    <p:extLst>
      <p:ext uri="{BB962C8B-B14F-4D97-AF65-F5344CB8AC3E}">
        <p14:creationId xmlns:p14="http://schemas.microsoft.com/office/powerpoint/2010/main" val="38830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Suicide Risk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2362200"/>
            <a:ext cx="7086600" cy="3429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Points </a:t>
            </a:r>
            <a:r>
              <a:rPr lang="en-US" dirty="0"/>
              <a:t>of discussion 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Permanence </a:t>
            </a:r>
            <a:r>
              <a:rPr lang="en-US" dirty="0"/>
              <a:t>of suicide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Alternative behaviors when struggling 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DBT: TIPP skills, Self-soothe, Distraction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How treatment helps keep people from reaching the point of suicidal </a:t>
            </a:r>
            <a:r>
              <a:rPr lang="en-US" dirty="0" smtClean="0"/>
              <a:t>thoughts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Safety  Plan 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9374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Family </a:t>
            </a:r>
            <a:r>
              <a:rPr lang="en-US" dirty="0" smtClean="0"/>
              <a:t>Strain        </a:t>
            </a:r>
            <a:endParaRPr lang="en-US" dirty="0"/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2648559"/>
            <a:ext cx="7086600" cy="23923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Bipolar Disorder is </a:t>
            </a:r>
            <a:r>
              <a:rPr lang="en-US" dirty="0" smtClean="0"/>
              <a:t>typically </a:t>
            </a:r>
            <a:r>
              <a:rPr lang="en-US" dirty="0"/>
              <a:t>a family </a:t>
            </a:r>
            <a:r>
              <a:rPr lang="en-US" dirty="0" smtClean="0"/>
              <a:t>problem</a:t>
            </a:r>
            <a:endParaRPr lang="en-US" dirty="0"/>
          </a:p>
          <a:p>
            <a:pPr lvl="1"/>
            <a:r>
              <a:rPr lang="en-US" dirty="0"/>
              <a:t>Even if family members do not have Bipolar Disorder, they still must deal with its effects</a:t>
            </a:r>
          </a:p>
          <a:p>
            <a:pPr lvl="1"/>
            <a:r>
              <a:rPr lang="en-US" dirty="0" smtClean="0"/>
              <a:t>Patients </a:t>
            </a:r>
            <a:r>
              <a:rPr lang="en-US" dirty="0"/>
              <a:t>urged to seek opinions of their loved ones re: behavior and </a:t>
            </a:r>
            <a:r>
              <a:rPr lang="en-US" dirty="0" smtClean="0"/>
              <a:t>mood</a:t>
            </a:r>
          </a:p>
          <a:p>
            <a:pPr lvl="1"/>
            <a:r>
              <a:rPr lang="en-US" dirty="0" smtClean="0"/>
              <a:t>Include family members in treatment contract </a:t>
            </a:r>
          </a:p>
          <a:p>
            <a:pPr lvl="1"/>
            <a:r>
              <a:rPr lang="en-US" dirty="0" smtClean="0"/>
              <a:t>Anger </a:t>
            </a:r>
            <a:r>
              <a:rPr lang="en-US" dirty="0"/>
              <a:t>management in the family</a:t>
            </a:r>
          </a:p>
          <a:p>
            <a:pPr lvl="1"/>
            <a:r>
              <a:rPr lang="en-US" dirty="0"/>
              <a:t>Problem solving </a:t>
            </a:r>
            <a:r>
              <a:rPr lang="en-US" dirty="0" smtClean="0"/>
              <a:t>and consequences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4190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Part III. Pharmacotherapy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743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25245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I. Assessment and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0126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Acute Bipolar Mania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u="sng" dirty="0" smtClean="0"/>
              <a:t>Severe</a:t>
            </a:r>
          </a:p>
          <a:p>
            <a:r>
              <a:rPr lang="en-US" dirty="0" smtClean="0"/>
              <a:t>Haloperidol		5-10mg IM</a:t>
            </a:r>
          </a:p>
          <a:p>
            <a:r>
              <a:rPr lang="en-US" dirty="0" smtClean="0"/>
              <a:t>Lorazepam			1-2mg IM</a:t>
            </a:r>
          </a:p>
          <a:p>
            <a:r>
              <a:rPr lang="en-US" dirty="0" smtClean="0"/>
              <a:t>Ziprasidone		10-20mg IM</a:t>
            </a:r>
          </a:p>
          <a:p>
            <a:r>
              <a:rPr lang="en-US" dirty="0" smtClean="0"/>
              <a:t>Olanzapine			10mg IM</a:t>
            </a:r>
          </a:p>
          <a:p>
            <a:r>
              <a:rPr lang="en-US" dirty="0" smtClean="0"/>
              <a:t>Aripiprazole		9.75mg IM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3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Acute Bipolar Mania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895600"/>
            <a:ext cx="7086600" cy="3200400"/>
          </a:xfrm>
        </p:spPr>
        <p:txBody>
          <a:bodyPr>
            <a:normAutofit fontScale="70000" lnSpcReduction="20000"/>
          </a:bodyPr>
          <a:lstStyle/>
          <a:p>
            <a:r>
              <a:rPr lang="en-US" b="1" u="sng" dirty="0" smtClean="0"/>
              <a:t>Mild to Moderate</a:t>
            </a:r>
          </a:p>
          <a:p>
            <a:r>
              <a:rPr lang="en-US" dirty="0" smtClean="0"/>
              <a:t>Lithium 		600-1200mg/day*</a:t>
            </a:r>
          </a:p>
          <a:p>
            <a:r>
              <a:rPr lang="en-US" dirty="0" smtClean="0"/>
              <a:t>Valproate		1200-3000mg/day*</a:t>
            </a:r>
          </a:p>
          <a:p>
            <a:r>
              <a:rPr lang="en-US" dirty="0" smtClean="0"/>
              <a:t>Aripiprazole		15-30mg/day</a:t>
            </a:r>
          </a:p>
          <a:p>
            <a:r>
              <a:rPr lang="en-US" dirty="0" smtClean="0"/>
              <a:t>Quetiapine		400-800mg/day</a:t>
            </a:r>
          </a:p>
          <a:p>
            <a:r>
              <a:rPr lang="en-US" dirty="0" smtClean="0"/>
              <a:t>Risperidone		2-6mg/day</a:t>
            </a:r>
          </a:p>
          <a:p>
            <a:r>
              <a:rPr lang="en-US" dirty="0" smtClean="0"/>
              <a:t>Ziprasidone		80-160mg/day</a:t>
            </a:r>
          </a:p>
          <a:p>
            <a:r>
              <a:rPr lang="en-US" dirty="0" smtClean="0"/>
              <a:t>Haloperidol		5-20mg/day</a:t>
            </a:r>
          </a:p>
          <a:p>
            <a:r>
              <a:rPr lang="en-US" dirty="0" smtClean="0"/>
              <a:t>Lorazepam		10mg/day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18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Acute Bipolar Mania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438400"/>
            <a:ext cx="7086600" cy="3382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Lithium plus atypical antipsychotic</a:t>
            </a:r>
          </a:p>
          <a:p>
            <a:r>
              <a:rPr lang="en-US" dirty="0" smtClean="0"/>
              <a:t>Valproate plus atypical antipsychotic</a:t>
            </a:r>
          </a:p>
          <a:p>
            <a:r>
              <a:rPr lang="en-US" u="sng" dirty="0" smtClean="0"/>
              <a:t>Atypical antipsychotics</a:t>
            </a:r>
            <a:r>
              <a:rPr lang="en-US" dirty="0" smtClean="0"/>
              <a:t>: Aripiprazole, Olanzapine, Quetiapine, Risperidone, Ziprasidone, or Haloperidol</a:t>
            </a:r>
          </a:p>
          <a:p>
            <a:r>
              <a:rPr lang="en-US" dirty="0" smtClean="0"/>
              <a:t>Lorazepam </a:t>
            </a:r>
          </a:p>
          <a:p>
            <a:r>
              <a:rPr lang="en-US" dirty="0" smtClean="0"/>
              <a:t>Avoid Lithium in renal disease, mixed state, rapid cycling</a:t>
            </a:r>
          </a:p>
          <a:p>
            <a:r>
              <a:rPr lang="en-US" dirty="0" smtClean="0"/>
              <a:t>Avoid Valproate in liver disease, pregnancy</a:t>
            </a:r>
          </a:p>
          <a:p>
            <a:r>
              <a:rPr lang="en-US" sz="900" i="1" dirty="0"/>
              <a:t>Ogawa Y. CNS Drugs. 2014; 28(11): 989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67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Acute Bipolar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895600"/>
            <a:ext cx="7086600" cy="3124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Assess for potential self-harm/inpatient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First line</a:t>
            </a:r>
            <a:r>
              <a:rPr lang="en-US" dirty="0" smtClean="0"/>
              <a:t>:</a:t>
            </a:r>
          </a:p>
          <a:p>
            <a:r>
              <a:rPr lang="en-US" dirty="0" smtClean="0"/>
              <a:t>Quetiapine or </a:t>
            </a:r>
            <a:r>
              <a:rPr lang="en-US" dirty="0" err="1" smtClean="0"/>
              <a:t>Lurasidone</a:t>
            </a:r>
            <a:endParaRPr lang="en-US" dirty="0" smtClean="0"/>
          </a:p>
          <a:p>
            <a:endParaRPr lang="en-US" b="1" u="sng" dirty="0" smtClean="0"/>
          </a:p>
          <a:p>
            <a:r>
              <a:rPr lang="en-US" b="1" u="sng" dirty="0" smtClean="0"/>
              <a:t>Second line</a:t>
            </a:r>
            <a:r>
              <a:rPr lang="en-US" dirty="0" smtClean="0"/>
              <a:t>:</a:t>
            </a:r>
          </a:p>
          <a:p>
            <a:r>
              <a:rPr lang="en-US" dirty="0" smtClean="0"/>
              <a:t>Olanzapine plus Fluoxetine</a:t>
            </a:r>
          </a:p>
          <a:p>
            <a:r>
              <a:rPr lang="en-US" dirty="0" smtClean="0"/>
              <a:t>Valproate</a:t>
            </a:r>
          </a:p>
          <a:p>
            <a:r>
              <a:rPr lang="en-US" dirty="0" smtClean="0"/>
              <a:t>Quetiapine or </a:t>
            </a:r>
            <a:r>
              <a:rPr lang="en-US" dirty="0" err="1" smtClean="0"/>
              <a:t>Lurasidone</a:t>
            </a:r>
            <a:r>
              <a:rPr lang="en-US" dirty="0" smtClean="0"/>
              <a:t> plus Lithium or Valproate</a:t>
            </a:r>
          </a:p>
          <a:p>
            <a:r>
              <a:rPr lang="en-US" dirty="0" smtClean="0"/>
              <a:t>Lithium plus Valproate or Lamotrigine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95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Acute Bipolar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895600"/>
            <a:ext cx="7086600" cy="3124200"/>
          </a:xfrm>
        </p:spPr>
        <p:txBody>
          <a:bodyPr>
            <a:normAutofit fontScale="85000" lnSpcReduction="20000"/>
          </a:bodyPr>
          <a:lstStyle/>
          <a:p>
            <a:r>
              <a:rPr lang="en-US" b="1" u="sng" dirty="0" smtClean="0"/>
              <a:t>Third line</a:t>
            </a:r>
            <a:r>
              <a:rPr lang="en-US" dirty="0" smtClean="0"/>
              <a:t>:</a:t>
            </a:r>
          </a:p>
          <a:p>
            <a:r>
              <a:rPr lang="en-US" dirty="0" smtClean="0"/>
              <a:t>Lithium, Valproate, Carbamazepine</a:t>
            </a:r>
          </a:p>
          <a:p>
            <a:r>
              <a:rPr lang="en-US" dirty="0" smtClean="0"/>
              <a:t>Mood stabilizer plus Fluoxetine or Bupropion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Refractory patients</a:t>
            </a:r>
            <a:r>
              <a:rPr lang="en-US" dirty="0" smtClean="0"/>
              <a:t>:</a:t>
            </a:r>
          </a:p>
          <a:p>
            <a:r>
              <a:rPr lang="en-US" dirty="0" smtClean="0"/>
              <a:t>Electro-convulsive therapy</a:t>
            </a:r>
          </a:p>
          <a:p>
            <a:r>
              <a:rPr lang="en-US" dirty="0" smtClean="0"/>
              <a:t>Severe suicidal intentions, psychosis, catatonia</a:t>
            </a:r>
          </a:p>
          <a:p>
            <a:r>
              <a:rPr lang="en-US" sz="1050" i="1" dirty="0"/>
              <a:t>Goodwin GM, </a:t>
            </a:r>
            <a:r>
              <a:rPr lang="en-US" sz="1050" i="1" dirty="0" err="1"/>
              <a:t>Psychopharmacol</a:t>
            </a:r>
            <a:r>
              <a:rPr lang="en-US" sz="1050" i="1" dirty="0"/>
              <a:t> 2016; 30: 495.</a:t>
            </a:r>
          </a:p>
        </p:txBody>
      </p:sp>
    </p:spTree>
    <p:extLst>
      <p:ext uri="{BB962C8B-B14F-4D97-AF65-F5344CB8AC3E}">
        <p14:creationId xmlns:p14="http://schemas.microsoft.com/office/powerpoint/2010/main" val="138688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Bipolar Disorder- 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895600"/>
            <a:ext cx="7086600" cy="28956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Bipolar Disorder I:</a:t>
            </a:r>
          </a:p>
          <a:p>
            <a:r>
              <a:rPr lang="en-US" dirty="0" smtClean="0"/>
              <a:t>Reduce mania and depressive episodes</a:t>
            </a:r>
          </a:p>
          <a:p>
            <a:endParaRPr lang="en-US" b="1" dirty="0" smtClean="0"/>
          </a:p>
          <a:p>
            <a:r>
              <a:rPr lang="en-US" b="1" dirty="0" smtClean="0"/>
              <a:t>Bipolar Disorder II:</a:t>
            </a:r>
          </a:p>
          <a:p>
            <a:r>
              <a:rPr lang="en-US" dirty="0" smtClean="0"/>
              <a:t>Reduce potential for self-harm</a:t>
            </a:r>
          </a:p>
          <a:p>
            <a:endParaRPr lang="en-US" dirty="0"/>
          </a:p>
          <a:p>
            <a:r>
              <a:rPr lang="en-US" dirty="0" smtClean="0"/>
              <a:t>Improve social functioning</a:t>
            </a:r>
          </a:p>
          <a:p>
            <a:r>
              <a:rPr lang="en-US" sz="1050" i="1" dirty="0"/>
              <a:t>Angst F. J Affect </a:t>
            </a:r>
            <a:r>
              <a:rPr lang="en-US" sz="1050" i="1" dirty="0" err="1"/>
              <a:t>Disord</a:t>
            </a:r>
            <a:r>
              <a:rPr lang="en-US" sz="1050" i="1" dirty="0"/>
              <a:t> 2002; 68: 167.</a:t>
            </a:r>
          </a:p>
        </p:txBody>
      </p:sp>
    </p:spTree>
    <p:extLst>
      <p:ext uri="{BB962C8B-B14F-4D97-AF65-F5344CB8AC3E}">
        <p14:creationId xmlns:p14="http://schemas.microsoft.com/office/powerpoint/2010/main" val="252250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Bipolar Disorder- 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895600"/>
            <a:ext cx="7086600" cy="3048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Continue the therapy for the acute episode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Second Line:</a:t>
            </a:r>
          </a:p>
          <a:p>
            <a:r>
              <a:rPr lang="en-US" dirty="0" smtClean="0"/>
              <a:t>Lithium, Valproate, Lamotrigine, Quetiapine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Third Line:</a:t>
            </a:r>
          </a:p>
          <a:p>
            <a:r>
              <a:rPr lang="en-US" dirty="0" smtClean="0"/>
              <a:t>Aripiprazole, Olanzapine, Risperidone</a:t>
            </a:r>
          </a:p>
          <a:p>
            <a:r>
              <a:rPr lang="en-US" dirty="0" smtClean="0"/>
              <a:t>SSRI’s, TCA</a:t>
            </a:r>
          </a:p>
          <a:p>
            <a:endParaRPr lang="en-US" dirty="0"/>
          </a:p>
          <a:p>
            <a:r>
              <a:rPr lang="en-US" dirty="0" smtClean="0"/>
              <a:t>The best therapy is the one the patient will take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82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Bipolar Disorder- 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895600"/>
            <a:ext cx="7086600" cy="3200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Patient concerns: side effects, dependence and costs</a:t>
            </a:r>
          </a:p>
          <a:p>
            <a:endParaRPr lang="en-US" dirty="0" smtClean="0"/>
          </a:p>
          <a:p>
            <a:r>
              <a:rPr lang="en-US" b="1" u="sng" dirty="0" smtClean="0"/>
              <a:t>Pregnancy:</a:t>
            </a:r>
            <a:r>
              <a:rPr lang="en-US" dirty="0" smtClean="0"/>
              <a:t> </a:t>
            </a:r>
          </a:p>
          <a:p>
            <a:r>
              <a:rPr lang="en-US" dirty="0" smtClean="0"/>
              <a:t>Assess risks of taper verses continuation of therapy</a:t>
            </a:r>
          </a:p>
          <a:p>
            <a:r>
              <a:rPr lang="en-US" dirty="0" smtClean="0"/>
              <a:t>Avoid Valproate, Carbamazepine, Lithium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Older patients:</a:t>
            </a:r>
          </a:p>
          <a:p>
            <a:r>
              <a:rPr lang="en-US" dirty="0" smtClean="0"/>
              <a:t>Continue the ongoing therapy, closely monitor due to co-morbid conditions</a:t>
            </a:r>
          </a:p>
          <a:p>
            <a:r>
              <a:rPr lang="en-US" sz="1050" i="1" dirty="0" smtClean="0"/>
              <a:t>Oostevink </a:t>
            </a:r>
            <a:r>
              <a:rPr lang="en-US" sz="1050" i="1" dirty="0"/>
              <a:t>F. J Affect Disorder 2009; 116:176</a:t>
            </a:r>
            <a:r>
              <a:rPr lang="en-US" sz="105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45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Pharmacotherapy-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Bipolar disorder pathophysiology is lacking</a:t>
            </a:r>
          </a:p>
          <a:p>
            <a:r>
              <a:rPr lang="en-US" dirty="0" smtClean="0"/>
              <a:t>Poor understanding of drug actions</a:t>
            </a:r>
          </a:p>
          <a:p>
            <a:r>
              <a:rPr lang="en-US" dirty="0" smtClean="0"/>
              <a:t>Bipolar is episodic, requires long-term studies</a:t>
            </a:r>
          </a:p>
          <a:p>
            <a:r>
              <a:rPr lang="en-US" dirty="0" smtClean="0"/>
              <a:t>Unsure of lasting effects of medications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3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Long-term 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Deal with addictions/substance abuse</a:t>
            </a:r>
          </a:p>
          <a:p>
            <a:r>
              <a:rPr lang="en-US" dirty="0" smtClean="0"/>
              <a:t>Deal with anxiety</a:t>
            </a:r>
          </a:p>
          <a:p>
            <a:r>
              <a:rPr lang="en-US" dirty="0" smtClean="0"/>
              <a:t>Deal with relationships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95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Mood </a:t>
            </a:r>
            <a:r>
              <a:rPr lang="en-US" dirty="0" smtClean="0"/>
              <a:t>Disorders DSM-5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THIS IS A QUICK REVIEW </a:t>
            </a:r>
          </a:p>
          <a:p>
            <a:r>
              <a:rPr lang="en-US" dirty="0" err="1" smtClean="0"/>
              <a:t>Unipolar</a:t>
            </a:r>
            <a:r>
              <a:rPr lang="en-US" dirty="0" smtClean="0"/>
              <a:t> </a:t>
            </a:r>
            <a:r>
              <a:rPr lang="en-US" dirty="0"/>
              <a:t>Depression </a:t>
            </a:r>
          </a:p>
          <a:p>
            <a:pPr lvl="2"/>
            <a:r>
              <a:rPr lang="en-US" dirty="0"/>
              <a:t>Major Depressive Disorder</a:t>
            </a:r>
          </a:p>
          <a:p>
            <a:pPr lvl="2"/>
            <a:r>
              <a:rPr lang="en-US" dirty="0" smtClean="0"/>
              <a:t>Persistent Depressive Disorder (Dysthymic Disorder)</a:t>
            </a:r>
            <a:endParaRPr lang="en-US" dirty="0"/>
          </a:p>
          <a:p>
            <a:pPr lvl="2"/>
            <a:r>
              <a:rPr lang="en-US" dirty="0" smtClean="0"/>
              <a:t>Unspecified Depressive Disorder</a:t>
            </a:r>
            <a:endParaRPr lang="en-US" dirty="0"/>
          </a:p>
          <a:p>
            <a:r>
              <a:rPr lang="en-US" dirty="0"/>
              <a:t>Bipolar Disorders (Depression +)</a:t>
            </a:r>
          </a:p>
          <a:p>
            <a:pPr lvl="2"/>
            <a:r>
              <a:rPr lang="en-US" dirty="0"/>
              <a:t>Bipolar I Disorder</a:t>
            </a:r>
          </a:p>
          <a:p>
            <a:pPr lvl="2"/>
            <a:r>
              <a:rPr lang="en-US" dirty="0"/>
              <a:t>Bipolar II Disorder</a:t>
            </a:r>
          </a:p>
          <a:p>
            <a:pPr lvl="2"/>
            <a:r>
              <a:rPr lang="en-US" dirty="0" err="1"/>
              <a:t>Cyclothymic</a:t>
            </a:r>
            <a:r>
              <a:rPr lang="en-US" dirty="0"/>
              <a:t> Disorder</a:t>
            </a:r>
          </a:p>
          <a:p>
            <a:pPr lvl="2"/>
            <a:r>
              <a:rPr lang="en-US" dirty="0" smtClean="0"/>
              <a:t>Unspecified Bipolar Disorder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83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Preventing Relapse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Acknowledge the illness</a:t>
            </a:r>
          </a:p>
          <a:p>
            <a:r>
              <a:rPr lang="en-US" dirty="0" smtClean="0"/>
              <a:t>Know it</a:t>
            </a:r>
          </a:p>
          <a:p>
            <a:r>
              <a:rPr lang="en-US" dirty="0" smtClean="0"/>
              <a:t>Know the effects</a:t>
            </a:r>
          </a:p>
          <a:p>
            <a:r>
              <a:rPr lang="en-US" dirty="0" smtClean="0"/>
              <a:t>Spot a relapse (appoint a spotter)</a:t>
            </a:r>
          </a:p>
          <a:p>
            <a:r>
              <a:rPr lang="en-US" dirty="0" smtClean="0"/>
              <a:t>Emergency plan</a:t>
            </a:r>
          </a:p>
          <a:p>
            <a:r>
              <a:rPr lang="en-US" dirty="0" smtClean="0"/>
              <a:t>Know the triggers</a:t>
            </a:r>
          </a:p>
          <a:p>
            <a:r>
              <a:rPr lang="en-US" dirty="0" smtClean="0"/>
              <a:t>Mend relationships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83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3542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10198" y="762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References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524000"/>
            <a:ext cx="7086600" cy="4648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dirty="0" smtClean="0"/>
              <a:t>American </a:t>
            </a:r>
            <a:r>
              <a:rPr lang="en-US" sz="1500" dirty="0"/>
              <a:t>Psychiatric Association (</a:t>
            </a:r>
            <a:r>
              <a:rPr lang="en-US" sz="1500" dirty="0" smtClean="0"/>
              <a:t>2013).  </a:t>
            </a:r>
            <a:r>
              <a:rPr lang="en-US" sz="1500" u="sng" dirty="0" smtClean="0"/>
              <a:t>DSM-5</a:t>
            </a:r>
            <a:r>
              <a:rPr lang="en-US" sz="1500" dirty="0" smtClean="0"/>
              <a:t>.  </a:t>
            </a:r>
            <a:r>
              <a:rPr lang="en-US" sz="1500" dirty="0"/>
              <a:t>Washington, DC: APA</a:t>
            </a:r>
            <a:r>
              <a:rPr lang="en-US" sz="1500" dirty="0" smtClean="0"/>
              <a:t>.</a:t>
            </a:r>
          </a:p>
          <a:p>
            <a:pPr>
              <a:lnSpc>
                <a:spcPct val="80000"/>
              </a:lnSpc>
              <a:buNone/>
            </a:pPr>
            <a:r>
              <a:rPr lang="en-US" sz="1500" dirty="0"/>
              <a:t>Angst, F, Stassen, H, Clayton, P, &amp; Angst J. (2002). Mortality of patients with mood disorders: follow-up over 34-38 years. </a:t>
            </a:r>
            <a:r>
              <a:rPr lang="en-US" sz="1500" u="sng" dirty="0"/>
              <a:t>Journal of Affective Disorders 68(2-3), </a:t>
            </a:r>
            <a:r>
              <a:rPr lang="en-US" sz="1500" dirty="0"/>
              <a:t>167-181.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dirty="0" smtClean="0"/>
              <a:t>Bowes</a:t>
            </a:r>
            <a:r>
              <a:rPr lang="en-US" sz="1500" dirty="0"/>
              <a:t>, M., </a:t>
            </a:r>
            <a:r>
              <a:rPr lang="en-US" sz="1500" dirty="0" err="1"/>
              <a:t>deGruy</a:t>
            </a:r>
            <a:r>
              <a:rPr lang="en-US" sz="1500" dirty="0"/>
              <a:t>, F. &amp; Hartmann, P.  (2004).  Diagnosis and management of mood disorders: </a:t>
            </a:r>
            <a:r>
              <a:rPr lang="en-US" sz="1500" u="sng" dirty="0"/>
              <a:t>An American Family Physician Monograph</a:t>
            </a:r>
            <a:r>
              <a:rPr lang="en-US" sz="1500" dirty="0"/>
              <a:t>. </a:t>
            </a:r>
            <a:r>
              <a:rPr lang="en-US" sz="1500" dirty="0" err="1"/>
              <a:t>Leakwood</a:t>
            </a:r>
            <a:r>
              <a:rPr lang="en-US" sz="1500" dirty="0"/>
              <a:t>, KS: AFP </a:t>
            </a:r>
            <a:endParaRPr lang="en-US" sz="1500" dirty="0" smtClean="0"/>
          </a:p>
          <a:p>
            <a:pPr>
              <a:lnSpc>
                <a:spcPct val="80000"/>
              </a:lnSpc>
              <a:buNone/>
            </a:pPr>
            <a:r>
              <a:rPr lang="en-US" sz="1500" dirty="0"/>
              <a:t>Brenner C. &amp; </a:t>
            </a:r>
            <a:r>
              <a:rPr lang="en-US" sz="1500" dirty="0" err="1"/>
              <a:t>Shyn</a:t>
            </a:r>
            <a:r>
              <a:rPr lang="en-US" sz="1500" dirty="0"/>
              <a:t> S. (2014).  Diagnosis and management of bipolar disorder in primary care.  A DSM-5 update. </a:t>
            </a:r>
            <a:r>
              <a:rPr lang="en-US" sz="1500" u="sng" dirty="0"/>
              <a:t>Medical Clinics of North America 98 </a:t>
            </a:r>
            <a:r>
              <a:rPr lang="en-US" sz="1500" dirty="0"/>
              <a:t>:1025-1048. </a:t>
            </a:r>
            <a:endParaRPr lang="en-US" sz="1500" dirty="0" smtClean="0"/>
          </a:p>
          <a:p>
            <a:pPr>
              <a:lnSpc>
                <a:spcPct val="80000"/>
              </a:lnSpc>
              <a:buNone/>
            </a:pPr>
            <a:r>
              <a:rPr lang="en-US" sz="1500" dirty="0"/>
              <a:t>Goodwin, G., Haddad, P., Ferrier, I, et al. (2016). Evidence-based guidelines for treating bipolar disorder: Revised third edition recommendations from the British Association for Psychopharmacology.</a:t>
            </a:r>
            <a:r>
              <a:rPr lang="en-US" sz="1500" b="1" dirty="0"/>
              <a:t> </a:t>
            </a:r>
            <a:r>
              <a:rPr lang="en-US" sz="1500" u="sng" dirty="0"/>
              <a:t>Journal of Psychopharmacology, 30 (6)</a:t>
            </a:r>
            <a:r>
              <a:rPr lang="en-US" sz="1500" dirty="0"/>
              <a:t>, 495-553.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dirty="0" smtClean="0"/>
              <a:t>Lapalme</a:t>
            </a:r>
            <a:r>
              <a:rPr lang="en-US" sz="1500" dirty="0"/>
              <a:t>, M. </a:t>
            </a:r>
            <a:r>
              <a:rPr lang="en-US" sz="1500" dirty="0" err="1"/>
              <a:t>Hodgins</a:t>
            </a:r>
            <a:r>
              <a:rPr lang="en-US" sz="1500" dirty="0"/>
              <a:t>, S. &amp; </a:t>
            </a:r>
            <a:r>
              <a:rPr lang="en-US" sz="1500" dirty="0" err="1"/>
              <a:t>LaRoche</a:t>
            </a:r>
            <a:r>
              <a:rPr lang="en-US" sz="1500" dirty="0"/>
              <a:t>, C.  (1997). Children of parents with bipolar disorder: A meta-analysis</a:t>
            </a:r>
            <a:r>
              <a:rPr lang="en-US" sz="1500" dirty="0" smtClean="0"/>
              <a:t>.</a:t>
            </a:r>
          </a:p>
          <a:p>
            <a:pPr>
              <a:lnSpc>
                <a:spcPct val="80000"/>
              </a:lnSpc>
              <a:buNone/>
            </a:pPr>
            <a:r>
              <a:rPr lang="en-US" sz="1500" dirty="0"/>
              <a:t>Miller T. (2016) Bipolar disorder. </a:t>
            </a:r>
            <a:r>
              <a:rPr lang="en-US" sz="1500" u="sng" dirty="0"/>
              <a:t>Primary Care 43(2)</a:t>
            </a:r>
            <a:r>
              <a:rPr lang="en-US" sz="1500" dirty="0"/>
              <a:t>: 269-84.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dirty="0" smtClean="0"/>
              <a:t>Mitchell, P. (2012).  Bipolar Disorder: The shift to </a:t>
            </a:r>
            <a:r>
              <a:rPr lang="en-US" sz="1500" dirty="0" err="1" smtClean="0"/>
              <a:t>overdiagnosis</a:t>
            </a:r>
            <a:r>
              <a:rPr lang="en-US" sz="1500" dirty="0" smtClean="0"/>
              <a:t>. </a:t>
            </a:r>
            <a:r>
              <a:rPr lang="en-US" sz="1500" u="sng" dirty="0" smtClean="0"/>
              <a:t>Canadian Journal of Psychiatry, 57,</a:t>
            </a:r>
            <a:r>
              <a:rPr lang="en-US" sz="1500" dirty="0" smtClean="0"/>
              <a:t> 659-665.    </a:t>
            </a:r>
          </a:p>
          <a:p>
            <a:pPr>
              <a:lnSpc>
                <a:spcPct val="80000"/>
              </a:lnSpc>
              <a:buNone/>
            </a:pPr>
            <a:r>
              <a:rPr lang="en-US" sz="1500" dirty="0"/>
              <a:t>Ogawa, Y, </a:t>
            </a:r>
            <a:r>
              <a:rPr lang="en-US" sz="1500" dirty="0" err="1"/>
              <a:t>Tajika</a:t>
            </a:r>
            <a:r>
              <a:rPr lang="en-US" sz="1500" dirty="0"/>
              <a:t>, A, Takeshima, N, et al.  (2014). Mood stabilizers and antipsychotics for acute mania: a systematic review and meta-analysis of combination/augmentation therapy versus monotherapy. </a:t>
            </a:r>
            <a:r>
              <a:rPr lang="en-US" sz="1500" u="sng" dirty="0"/>
              <a:t>CNS Drugs, 28(11), </a:t>
            </a:r>
            <a:r>
              <a:rPr lang="en-US" sz="1500" dirty="0"/>
              <a:t>989-1003</a:t>
            </a:r>
            <a:r>
              <a:rPr lang="en-US" sz="1500" dirty="0" smtClean="0"/>
              <a:t>.</a:t>
            </a:r>
          </a:p>
          <a:p>
            <a:pPr>
              <a:lnSpc>
                <a:spcPct val="80000"/>
              </a:lnSpc>
              <a:buNone/>
            </a:pPr>
            <a:r>
              <a:rPr lang="en-US" sz="1500" dirty="0" smtClean="0"/>
              <a:t>Oostevink, F, </a:t>
            </a:r>
            <a:r>
              <a:rPr lang="en-US" sz="1500" dirty="0" err="1" smtClean="0"/>
              <a:t>Boomsma</a:t>
            </a:r>
            <a:r>
              <a:rPr lang="en-US" sz="1500" dirty="0" smtClean="0"/>
              <a:t>, W &amp; Nolen, W. (2009).  Bipolar disorder in the elderly; different effects of age and age of onset.  </a:t>
            </a:r>
            <a:r>
              <a:rPr lang="en-US" sz="1500" u="sng" dirty="0" smtClean="0"/>
              <a:t>Journal of Affective Disorder, 116</a:t>
            </a:r>
            <a:r>
              <a:rPr lang="en-US" sz="1500" dirty="0" smtClean="0"/>
              <a:t>, 176-183.  </a:t>
            </a:r>
            <a:endParaRPr lang="en-US" sz="15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dirty="0" smtClean="0"/>
              <a:t>Price, A. &amp; </a:t>
            </a:r>
            <a:r>
              <a:rPr lang="en-US" sz="1500" dirty="0" err="1" smtClean="0"/>
              <a:t>Marzani-Nissen</a:t>
            </a:r>
            <a:r>
              <a:rPr lang="en-US" sz="1500" dirty="0" smtClean="0"/>
              <a:t>, G. (2012).  Bipolar Disorders: A review. </a:t>
            </a:r>
            <a:r>
              <a:rPr lang="en-US" sz="1500" u="sng" dirty="0" smtClean="0"/>
              <a:t>American Family Physician, 85,</a:t>
            </a:r>
            <a:r>
              <a:rPr lang="en-US" sz="1500" dirty="0" smtClean="0"/>
              <a:t> 483-493.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dirty="0" smtClean="0"/>
              <a:t>Zimmerman, et al. (2011). Psychiatric diagnosis of people who score positive on the mood disorder questionnaire… </a:t>
            </a:r>
            <a:r>
              <a:rPr lang="en-US" sz="1500" u="sng" dirty="0" smtClean="0"/>
              <a:t>Psychiatric Review, 185,</a:t>
            </a:r>
            <a:r>
              <a:rPr lang="en-US" sz="1500" dirty="0" smtClean="0"/>
              <a:t> 444-449.    </a:t>
            </a:r>
          </a:p>
          <a:p>
            <a:pPr>
              <a:lnSpc>
                <a:spcPct val="80000"/>
              </a:lnSpc>
              <a:buNone/>
            </a:pPr>
            <a:r>
              <a:rPr lang="en-US" sz="1500" dirty="0" smtClean="0"/>
              <a:t>www.dsm5.org </a:t>
            </a:r>
          </a:p>
          <a:p>
            <a:pPr>
              <a:lnSpc>
                <a:spcPct val="80000"/>
              </a:lnSpc>
              <a:buNone/>
            </a:pPr>
            <a:r>
              <a:rPr lang="en-US" sz="1500" dirty="0" smtClean="0"/>
              <a:t>www.mysimplemeasures.com</a:t>
            </a:r>
          </a:p>
          <a:p>
            <a:pPr>
              <a:lnSpc>
                <a:spcPct val="80000"/>
              </a:lnSpc>
              <a:buNone/>
            </a:pPr>
            <a:r>
              <a:rPr lang="en-US" sz="1500" dirty="0"/>
              <a:t>www.nimh.gov</a:t>
            </a:r>
            <a:endParaRPr lang="en-US" sz="1500" dirty="0" smtClean="0"/>
          </a:p>
          <a:p>
            <a:pPr>
              <a:lnSpc>
                <a:spcPct val="80000"/>
              </a:lnSpc>
              <a:buNone/>
            </a:pPr>
            <a:endParaRPr lang="en-US" sz="1600" i="1" dirty="0"/>
          </a:p>
          <a:p>
            <a:pPr>
              <a:lnSpc>
                <a:spcPct val="80000"/>
              </a:lnSpc>
              <a:buNone/>
            </a:pP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333301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Manic Episode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90000"/>
              </a:lnSpc>
            </a:pPr>
            <a:r>
              <a:rPr lang="en-US"/>
              <a:t>Distinct period of elevated, expansive, or irritable mood, lasting at least 1 week.  </a:t>
            </a:r>
          </a:p>
          <a:p>
            <a:pPr>
              <a:lnSpc>
                <a:spcPct val="90000"/>
              </a:lnSpc>
            </a:pPr>
            <a:r>
              <a:rPr lang="en-US"/>
              <a:t>Accompanied by 3 or more* of following:</a:t>
            </a:r>
          </a:p>
          <a:p>
            <a:pPr lvl="2">
              <a:lnSpc>
                <a:spcPct val="90000"/>
              </a:lnSpc>
            </a:pPr>
            <a:r>
              <a:rPr lang="en-US"/>
              <a:t>Inflated self-esteem or grandiosity</a:t>
            </a:r>
          </a:p>
          <a:p>
            <a:pPr lvl="2">
              <a:lnSpc>
                <a:spcPct val="90000"/>
              </a:lnSpc>
            </a:pPr>
            <a:r>
              <a:rPr lang="en-US"/>
              <a:t>Decreased need for sleep (3 hours or less)</a:t>
            </a:r>
          </a:p>
          <a:p>
            <a:pPr lvl="2">
              <a:lnSpc>
                <a:spcPct val="90000"/>
              </a:lnSpc>
            </a:pPr>
            <a:r>
              <a:rPr lang="en-US"/>
              <a:t>More talkative or pressure to talk</a:t>
            </a:r>
          </a:p>
          <a:p>
            <a:pPr lvl="2">
              <a:lnSpc>
                <a:spcPct val="90000"/>
              </a:lnSpc>
            </a:pPr>
            <a:r>
              <a:rPr lang="en-US"/>
              <a:t>Flight of ideas or thoughts racing</a:t>
            </a:r>
          </a:p>
          <a:p>
            <a:pPr lvl="2">
              <a:lnSpc>
                <a:spcPct val="90000"/>
              </a:lnSpc>
            </a:pPr>
            <a:r>
              <a:rPr lang="en-US"/>
              <a:t>Distractibility </a:t>
            </a:r>
          </a:p>
          <a:p>
            <a:pPr lvl="2">
              <a:lnSpc>
                <a:spcPct val="90000"/>
              </a:lnSpc>
            </a:pPr>
            <a:r>
              <a:rPr lang="en-US"/>
              <a:t>Increase in goal-directed activity</a:t>
            </a:r>
          </a:p>
          <a:p>
            <a:pPr lvl="2">
              <a:lnSpc>
                <a:spcPct val="90000"/>
              </a:lnSpc>
            </a:pPr>
            <a:r>
              <a:rPr lang="en-US"/>
              <a:t>Excessive involvement in pleasurable activities that have a high potential for painful consequences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* </a:t>
            </a:r>
            <a:r>
              <a:rPr lang="en-US" baseline="30000"/>
              <a:t>4 or more needed if mood is only irritable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8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Manic Episode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90000"/>
              </a:lnSpc>
            </a:pPr>
            <a:r>
              <a:rPr lang="en-US"/>
              <a:t>Helpful Mnemonic</a:t>
            </a:r>
          </a:p>
          <a:p>
            <a:pPr>
              <a:lnSpc>
                <a:spcPct val="90000"/>
              </a:lnSpc>
            </a:pPr>
            <a:r>
              <a:rPr lang="en-US"/>
              <a:t>DIGFAST</a:t>
            </a:r>
          </a:p>
          <a:p>
            <a:pPr lvl="1">
              <a:lnSpc>
                <a:spcPct val="90000"/>
              </a:lnSpc>
            </a:pPr>
            <a:r>
              <a:rPr lang="en-US"/>
              <a:t>Distractibility	</a:t>
            </a:r>
          </a:p>
          <a:p>
            <a:pPr lvl="1">
              <a:lnSpc>
                <a:spcPct val="90000"/>
              </a:lnSpc>
            </a:pPr>
            <a:r>
              <a:rPr lang="en-US"/>
              <a:t>Insomnia</a:t>
            </a:r>
          </a:p>
          <a:p>
            <a:pPr lvl="1">
              <a:lnSpc>
                <a:spcPct val="90000"/>
              </a:lnSpc>
            </a:pPr>
            <a:r>
              <a:rPr lang="en-US"/>
              <a:t>Grandiosity</a:t>
            </a:r>
          </a:p>
          <a:p>
            <a:pPr lvl="1">
              <a:lnSpc>
                <a:spcPct val="90000"/>
              </a:lnSpc>
            </a:pPr>
            <a:r>
              <a:rPr lang="en-US"/>
              <a:t>Flight of Ideas</a:t>
            </a:r>
          </a:p>
          <a:p>
            <a:pPr lvl="1">
              <a:lnSpc>
                <a:spcPct val="90000"/>
              </a:lnSpc>
            </a:pPr>
            <a:r>
              <a:rPr lang="en-US"/>
              <a:t>Activity level</a:t>
            </a:r>
          </a:p>
          <a:p>
            <a:pPr lvl="1">
              <a:lnSpc>
                <a:spcPct val="90000"/>
              </a:lnSpc>
            </a:pPr>
            <a:r>
              <a:rPr lang="en-US"/>
              <a:t>Speech</a:t>
            </a:r>
          </a:p>
          <a:p>
            <a:pPr lvl="1">
              <a:lnSpc>
                <a:spcPct val="90000"/>
              </a:lnSpc>
            </a:pPr>
            <a:r>
              <a:rPr lang="en-US"/>
              <a:t>Thoughtlessness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59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Bipolar with Psychosis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Severe mania can be accompanied by psychosis: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Hallucinations </a:t>
            </a:r>
            <a:r>
              <a:rPr lang="en-US" dirty="0"/>
              <a:t>– hearing or seeing things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Delusions </a:t>
            </a:r>
            <a:r>
              <a:rPr lang="en-US" dirty="0"/>
              <a:t>– false fixed beliefs not linked to reason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75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Hypomanic Episode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90000"/>
              </a:lnSpc>
            </a:pPr>
            <a:r>
              <a:rPr lang="en-US"/>
              <a:t>Distinct period of elevated, expansive, or irritable mood, lasting at least </a:t>
            </a:r>
            <a:r>
              <a:rPr lang="en-US" u="sng"/>
              <a:t>4 days</a:t>
            </a:r>
            <a:r>
              <a:rPr lang="en-US"/>
              <a:t>. </a:t>
            </a:r>
          </a:p>
          <a:p>
            <a:pPr>
              <a:lnSpc>
                <a:spcPct val="90000"/>
              </a:lnSpc>
            </a:pPr>
            <a:r>
              <a:rPr lang="en-US"/>
              <a:t>Unlike manic episode, this episode is not severe enough to cause marked impairment in social or occupational functioning.  </a:t>
            </a:r>
          </a:p>
          <a:p>
            <a:pPr>
              <a:lnSpc>
                <a:spcPct val="90000"/>
              </a:lnSpc>
            </a:pPr>
            <a:r>
              <a:rPr lang="en-US"/>
              <a:t>Unlike manic episode, there is no potential need for hospitalization.</a:t>
            </a:r>
          </a:p>
          <a:p>
            <a:pPr>
              <a:lnSpc>
                <a:spcPct val="90000"/>
              </a:lnSpc>
            </a:pPr>
            <a:r>
              <a:rPr lang="en-US"/>
              <a:t>Unlike manic episode, there are no potential psychotic features.   </a:t>
            </a:r>
          </a:p>
        </p:txBody>
      </p:sp>
    </p:spTree>
    <p:extLst>
      <p:ext uri="{BB962C8B-B14F-4D97-AF65-F5344CB8AC3E}">
        <p14:creationId xmlns:p14="http://schemas.microsoft.com/office/powerpoint/2010/main" val="178564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rum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14367</TotalTime>
  <Words>2014</Words>
  <Application>Microsoft Office PowerPoint</Application>
  <PresentationFormat>On-screen Show (4:3)</PresentationFormat>
  <Paragraphs>386</Paragraphs>
  <Slides>52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7" baseType="lpstr">
      <vt:lpstr>Arial</vt:lpstr>
      <vt:lpstr>Calibri</vt:lpstr>
      <vt:lpstr>Century Gothic</vt:lpstr>
      <vt:lpstr>Wingdings</vt:lpstr>
      <vt:lpstr>forum2014</vt:lpstr>
      <vt:lpstr>Bipolar Disorder: Managing the Peaks and Valleys </vt:lpstr>
      <vt:lpstr>Disclosures</vt:lpstr>
      <vt:lpstr>Goals and Objectives</vt:lpstr>
      <vt:lpstr>Part I. Assessment and Diagnosis</vt:lpstr>
      <vt:lpstr>Mood Disorders DSM-5</vt:lpstr>
      <vt:lpstr>Manic Episode</vt:lpstr>
      <vt:lpstr>Manic Episode</vt:lpstr>
      <vt:lpstr>Bipolar with Psychosis</vt:lpstr>
      <vt:lpstr>Hypomanic Episode</vt:lpstr>
      <vt:lpstr>Major Depressive Episode</vt:lpstr>
      <vt:lpstr>Major Depressive Episode</vt:lpstr>
      <vt:lpstr>Major Depressive Episode</vt:lpstr>
      <vt:lpstr>Mixed Episode</vt:lpstr>
      <vt:lpstr>Bipolar Disorders</vt:lpstr>
      <vt:lpstr>Differential Diagnosis</vt:lpstr>
      <vt:lpstr>Co-morbid Disorders</vt:lpstr>
      <vt:lpstr>Prevalence</vt:lpstr>
      <vt:lpstr>Prevalence</vt:lpstr>
      <vt:lpstr>Course</vt:lpstr>
      <vt:lpstr>Suicide Assessment</vt:lpstr>
      <vt:lpstr>A Lack of Evidence</vt:lpstr>
      <vt:lpstr>Mood Disorder Questionnaire</vt:lpstr>
      <vt:lpstr>Mood Disorder Questionnaire</vt:lpstr>
      <vt:lpstr>MDQ and False Positives</vt:lpstr>
      <vt:lpstr>Medical False Positives: Causes of Secondary Mania</vt:lpstr>
      <vt:lpstr>Take Home Message</vt:lpstr>
      <vt:lpstr>Part II. Non-Pharmacologic Interventions</vt:lpstr>
      <vt:lpstr>Non-Pharmacologic Treatment                        </vt:lpstr>
      <vt:lpstr>Acute Bipolar Mania</vt:lpstr>
      <vt:lpstr>CBT for Bipolar Disorder</vt:lpstr>
      <vt:lpstr>Psychosocial Overview </vt:lpstr>
      <vt:lpstr>Bipolar Education</vt:lpstr>
      <vt:lpstr>Mood Charting </vt:lpstr>
      <vt:lpstr>Treatment Adherence      </vt:lpstr>
      <vt:lpstr>Impulsivity</vt:lpstr>
      <vt:lpstr>Sleep Hygiene              </vt:lpstr>
      <vt:lpstr>Suicide Risk</vt:lpstr>
      <vt:lpstr>Family Strain        </vt:lpstr>
      <vt:lpstr>Part III. Pharmacotherapy</vt:lpstr>
      <vt:lpstr>Acute Bipolar Mania</vt:lpstr>
      <vt:lpstr>Acute Bipolar Mania</vt:lpstr>
      <vt:lpstr>Acute Bipolar Mania</vt:lpstr>
      <vt:lpstr>Acute Bipolar Depression</vt:lpstr>
      <vt:lpstr>Acute Bipolar Depression</vt:lpstr>
      <vt:lpstr>Bipolar Disorder- Maintenance</vt:lpstr>
      <vt:lpstr>Bipolar Disorder- Maintenance</vt:lpstr>
      <vt:lpstr>Bipolar Disorder- maintenance</vt:lpstr>
      <vt:lpstr>Pharmacotherapy- Challenges</vt:lpstr>
      <vt:lpstr>Long-term Maintenance</vt:lpstr>
      <vt:lpstr>Preventing Relapse</vt:lpstr>
      <vt:lpstr>Questions???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Radjenovich, MaryEllen</dc:creator>
  <cp:lastModifiedBy>Fields, Scott</cp:lastModifiedBy>
  <cp:revision>37</cp:revision>
  <cp:lastPrinted>2019-09-16T14:03:08Z</cp:lastPrinted>
  <dcterms:created xsi:type="dcterms:W3CDTF">2014-07-22T20:27:04Z</dcterms:created>
  <dcterms:modified xsi:type="dcterms:W3CDTF">2019-09-26T19:23:13Z</dcterms:modified>
</cp:coreProperties>
</file>