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5" roundtripDataSignature="AMtx7mi0UDR7iKwynfEQw3THu/fB4w1+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I will state the title and introduce myself,  then you and Melissa can introduce yourselves.</a:t>
            </a:r>
            <a:endParaRPr/>
          </a:p>
        </p:txBody>
      </p:sp>
      <p:sp>
        <p:nvSpPr>
          <p:cNvPr id="146" name="Google Shape;146;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0: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 Thank you</a:t>
            </a:r>
            <a:endParaRPr/>
          </a:p>
        </p:txBody>
      </p:sp>
      <p:sp>
        <p:nvSpPr>
          <p:cNvPr id="209" name="Google Shape;209;p1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2: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 We have no financial relationships with outside interests to disclose.</a:t>
            </a:r>
            <a:endParaRPr/>
          </a:p>
        </p:txBody>
      </p:sp>
      <p:sp>
        <p:nvSpPr>
          <p:cNvPr id="154" name="Google Shape;154;p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3: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will go over the objectives.</a:t>
            </a:r>
            <a:endParaRPr/>
          </a:p>
        </p:txBody>
      </p:sp>
      <p:sp>
        <p:nvSpPr>
          <p:cNvPr id="161" name="Google Shape;161;p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4: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will go over the objectives.</a:t>
            </a:r>
            <a:endParaRPr/>
          </a:p>
        </p:txBody>
      </p:sp>
      <p:sp>
        <p:nvSpPr>
          <p:cNvPr id="168" name="Google Shape;168;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5: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 Time Management skills</a:t>
            </a:r>
            <a:endParaRPr/>
          </a:p>
          <a:p>
            <a:pPr marL="0" lvl="0" indent="0" algn="l" rtl="0">
              <a:spcBef>
                <a:spcPts val="0"/>
              </a:spcBef>
              <a:spcAft>
                <a:spcPts val="0"/>
              </a:spcAft>
              <a:buNone/>
            </a:pPr>
            <a:endParaRPr/>
          </a:p>
          <a:p>
            <a:pPr marL="0" lvl="0" indent="0" algn="l" rtl="0">
              <a:spcBef>
                <a:spcPts val="0"/>
              </a:spcBef>
              <a:spcAft>
                <a:spcPts val="0"/>
              </a:spcAft>
              <a:buNone/>
            </a:pPr>
            <a:r>
              <a:rPr lang="en-US"/>
              <a:t>Prioritize Tasks – you will want to take a look at your responsibilities and see what takes precedence. You might decide to complete fast, simple tasks first followed by the ones that are more involved and take longer or you might prioritize your tasks according to what is the most time sensitive first.</a:t>
            </a:r>
            <a:endParaRPr/>
          </a:p>
          <a:p>
            <a:pPr marL="0" lvl="0" indent="0" algn="l" rtl="0">
              <a:spcBef>
                <a:spcPts val="0"/>
              </a:spcBef>
              <a:spcAft>
                <a:spcPts val="0"/>
              </a:spcAft>
              <a:buNone/>
            </a:pPr>
            <a:endParaRPr/>
          </a:p>
          <a:p>
            <a:pPr marL="0" lvl="0" indent="0" algn="l" rtl="0">
              <a:spcBef>
                <a:spcPts val="0"/>
              </a:spcBef>
              <a:spcAft>
                <a:spcPts val="0"/>
              </a:spcAft>
              <a:buNone/>
            </a:pPr>
            <a:r>
              <a:rPr lang="en-US"/>
              <a:t>Set Goals – by setting goals </a:t>
            </a:r>
            <a:r>
              <a:rPr lang="en-US" sz="1200" b="0" i="0" u="none" strike="noStrike">
                <a:solidFill>
                  <a:schemeClr val="dk1"/>
                </a:solidFill>
                <a:latin typeface="Calibri"/>
                <a:ea typeface="Calibri"/>
                <a:cs typeface="Calibri"/>
                <a:sym typeface="Calibri"/>
              </a:rPr>
              <a:t>you draw a clear picture of what you need to get accomplished that day or in the days ahead and you are able to know exactly what you need to prioritize to accomplish that goal.</a:t>
            </a:r>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Planning – Planning is fundamental in time management. Being efficient in planning out your day, meetings and how you will accomplish things will help you stick to your schedule.</a:t>
            </a: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endParaRPr sz="1200" b="0" i="0" u="none" strike="noStrike">
              <a:solidFill>
                <a:schemeClr val="dk1"/>
              </a:solidFill>
              <a:latin typeface="Calibri"/>
              <a:ea typeface="Calibri"/>
              <a:cs typeface="Calibri"/>
              <a:sym typeface="Calibri"/>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Delegate - Being a good time manager means only completing work that will help you accomplish goals.   Coordinators are often times the go to person for anyone that needs something</a:t>
            </a:r>
            <a:r>
              <a:rPr lang="en-US"/>
              <a:t> d</a:t>
            </a:r>
            <a:r>
              <a:rPr lang="en-US" sz="1200" b="0" i="0" u="none" strike="noStrike">
                <a:solidFill>
                  <a:schemeClr val="dk1"/>
                </a:solidFill>
                <a:latin typeface="Calibri"/>
                <a:ea typeface="Calibri"/>
                <a:cs typeface="Calibri"/>
                <a:sym typeface="Calibri"/>
              </a:rPr>
              <a:t>one. A coordinator’s desk is usually in an accessible area where others walking by who might need something done in a hurry as</a:t>
            </a:r>
            <a:r>
              <a:rPr lang="en-US"/>
              <a:t>k the coordinator to help  them with it </a:t>
            </a:r>
            <a:r>
              <a:rPr lang="en-US" sz="1200" b="0" i="0" u="none" strike="noStrike">
                <a:solidFill>
                  <a:schemeClr val="dk1"/>
                </a:solidFill>
                <a:latin typeface="Calibri"/>
                <a:ea typeface="Calibri"/>
                <a:cs typeface="Calibri"/>
                <a:sym typeface="Calibri"/>
              </a:rPr>
              <a:t>and because you want to you take care of it. Well if you consistently do that than you most likely are not accomplishing your own tasks.</a:t>
            </a:r>
            <a:endParaRPr/>
          </a:p>
          <a:p>
            <a:pPr marL="0" lvl="0" indent="0" algn="l" rtl="0">
              <a:spcBef>
                <a:spcPts val="0"/>
              </a:spcBef>
              <a:spcAft>
                <a:spcPts val="0"/>
              </a:spcAft>
              <a:buNone/>
            </a:pPr>
            <a:r>
              <a:rPr lang="en-US" sz="1200" b="0" i="0" u="none" strike="noStrike">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175" name="Google Shape;175;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6: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Sharon - </a:t>
            </a:r>
            <a:endParaRPr/>
          </a:p>
        </p:txBody>
      </p:sp>
      <p:sp>
        <p:nvSpPr>
          <p:cNvPr id="182" name="Google Shape;182;p6: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7: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Sharon do you want to this section?</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89" name="Google Shape;189;p7: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8: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will go over this section</a:t>
            </a:r>
            <a:endParaRPr/>
          </a:p>
          <a:p>
            <a:pPr marL="0" lvl="0" indent="0" algn="l" rtl="0">
              <a:spcBef>
                <a:spcPts val="0"/>
              </a:spcBef>
              <a:spcAft>
                <a:spcPts val="0"/>
              </a:spcAft>
              <a:buNone/>
            </a:pPr>
            <a:endParaRPr/>
          </a:p>
          <a:p>
            <a:pPr marL="0" lvl="0" indent="0" algn="l" rtl="0">
              <a:spcBef>
                <a:spcPts val="0"/>
              </a:spcBef>
              <a:spcAft>
                <a:spcPts val="0"/>
              </a:spcAft>
              <a:buNone/>
            </a:pPr>
            <a:r>
              <a:rPr lang="en-US"/>
              <a:t>Be an advocate for Family Medicine – Be excited about the program as well as friendly and welcoming to the students. </a:t>
            </a:r>
            <a:endParaRPr/>
          </a:p>
          <a:p>
            <a:pPr marL="0" lvl="0" indent="0" algn="l" rtl="0">
              <a:spcBef>
                <a:spcPts val="0"/>
              </a:spcBef>
              <a:spcAft>
                <a:spcPts val="0"/>
              </a:spcAft>
              <a:buNone/>
            </a:pPr>
            <a:endParaRPr/>
          </a:p>
          <a:p>
            <a:pPr marL="0" lvl="0" indent="0" algn="l" rtl="0">
              <a:spcBef>
                <a:spcPts val="0"/>
              </a:spcBef>
              <a:spcAft>
                <a:spcPts val="0"/>
              </a:spcAft>
              <a:buNone/>
            </a:pPr>
            <a:r>
              <a:rPr lang="en-US"/>
              <a:t>Be able to share with your students what Family Medicine is all about. </a:t>
            </a:r>
            <a:endParaRPr/>
          </a:p>
          <a:p>
            <a:pPr marL="0" lvl="0" indent="0" algn="l" rtl="0">
              <a:spcBef>
                <a:spcPts val="0"/>
              </a:spcBef>
              <a:spcAft>
                <a:spcPts val="0"/>
              </a:spcAft>
              <a:buNone/>
            </a:pPr>
            <a:r>
              <a:rPr lang="en-US"/>
              <a:t>Family Medicine Physicians. . </a:t>
            </a:r>
            <a:endParaRPr/>
          </a:p>
          <a:p>
            <a:pPr marL="0" lvl="0" indent="0" algn="l" rtl="0">
              <a:spcBef>
                <a:spcPts val="0"/>
              </a:spcBef>
              <a:spcAft>
                <a:spcPts val="0"/>
              </a:spcAft>
              <a:buNone/>
            </a:pPr>
            <a:r>
              <a:rPr lang="en-US"/>
              <a:t>Are the backbone of the US Health System.</a:t>
            </a:r>
            <a:endParaRPr/>
          </a:p>
          <a:p>
            <a:pPr marL="0" lvl="0" indent="0" algn="l" rtl="0">
              <a:spcBef>
                <a:spcPts val="0"/>
              </a:spcBef>
              <a:spcAft>
                <a:spcPts val="0"/>
              </a:spcAft>
              <a:buNone/>
            </a:pPr>
            <a:r>
              <a:rPr lang="en-US"/>
              <a:t>They build long- lasting, trusting relationship with their patients.</a:t>
            </a:r>
            <a:endParaRPr/>
          </a:p>
          <a:p>
            <a:pPr marL="0" lvl="0" indent="0" algn="l" rtl="0">
              <a:spcBef>
                <a:spcPts val="0"/>
              </a:spcBef>
              <a:spcAft>
                <a:spcPts val="0"/>
              </a:spcAft>
              <a:buNone/>
            </a:pPr>
            <a:r>
              <a:rPr lang="en-US"/>
              <a:t>They provide care to the entire family in a variety of settings and offer a wide </a:t>
            </a:r>
            <a:endParaRPr/>
          </a:p>
          <a:p>
            <a:pPr marL="0" lvl="0" indent="0" algn="l" rtl="0">
              <a:spcBef>
                <a:spcPts val="0"/>
              </a:spcBef>
              <a:spcAft>
                <a:spcPts val="0"/>
              </a:spcAft>
              <a:buNone/>
            </a:pPr>
            <a:r>
              <a:rPr lang="en-US"/>
              <a:t>variety of services. </a:t>
            </a:r>
            <a:endParaRPr/>
          </a:p>
          <a:p>
            <a:pPr marL="0" lvl="0" indent="0" algn="l" rtl="0">
              <a:spcBef>
                <a:spcPts val="0"/>
              </a:spcBef>
              <a:spcAft>
                <a:spcPts val="0"/>
              </a:spcAft>
              <a:buNone/>
            </a:pPr>
            <a:r>
              <a:rPr lang="en-US"/>
              <a:t>There is so much you can do in the field of Family Medicine  the options are practically endless!</a:t>
            </a:r>
            <a:endParaRPr/>
          </a:p>
          <a:p>
            <a:pPr marL="0" lvl="0" indent="0" algn="l" rtl="0">
              <a:spcBef>
                <a:spcPts val="0"/>
              </a:spcBef>
              <a:spcAft>
                <a:spcPts val="0"/>
              </a:spcAft>
              <a:buNone/>
            </a:pPr>
            <a:r>
              <a:rPr lang="en-US"/>
              <a:t>They have a great work-life balance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96" name="Google Shape;196;p8: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9:notes"/>
          <p:cNvSpPr txBox="1">
            <a:spLocks noGrp="1"/>
          </p:cNvSpPr>
          <p:nvPr>
            <p:ph type="body" idx="1"/>
          </p:nvPr>
        </p:nvSpPr>
        <p:spPr>
          <a:xfrm>
            <a:off x="701040" y="4473892"/>
            <a:ext cx="5608320" cy="3660459"/>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Christy – Coordinators are the backbone of a Clerkship. They are constantly being pulled in different directions and being asked to do many things at once. It’s important a coordinator can to their manage time wisely, have excellent organizational skills, be able to recruit preceptors and make and keep students interested in Family Medicine to be successful.</a:t>
            </a:r>
            <a:endParaRPr/>
          </a:p>
          <a:p>
            <a:pPr marL="0" lvl="0" indent="0" algn="l" rtl="0">
              <a:spcBef>
                <a:spcPts val="0"/>
              </a:spcBef>
              <a:spcAft>
                <a:spcPts val="0"/>
              </a:spcAft>
              <a:buNone/>
            </a:pPr>
            <a:endParaRPr/>
          </a:p>
          <a:p>
            <a:pPr marL="0" lvl="0" indent="0" algn="l" rtl="0">
              <a:spcBef>
                <a:spcPts val="0"/>
              </a:spcBef>
              <a:spcAft>
                <a:spcPts val="0"/>
              </a:spcAft>
              <a:buNone/>
            </a:pPr>
            <a:r>
              <a:rPr lang="en-US"/>
              <a:t>We hope the information provided was helpful and that you will be able to take some of the ideas home to make your life easier and to be a more successful coordinator! </a:t>
            </a:r>
            <a:endParaRPr/>
          </a:p>
          <a:p>
            <a:pPr marL="0" lvl="0" indent="0" algn="l" rtl="0">
              <a:spcBef>
                <a:spcPts val="0"/>
              </a:spcBef>
              <a:spcAft>
                <a:spcPts val="0"/>
              </a:spcAft>
              <a:buNone/>
            </a:pPr>
            <a:r>
              <a:rPr lang="en-US"/>
              <a:t> </a:t>
            </a:r>
            <a:endParaRPr/>
          </a:p>
        </p:txBody>
      </p:sp>
      <p:sp>
        <p:nvSpPr>
          <p:cNvPr id="203" name="Google Shape;203;p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
        <p:cNvGrpSpPr/>
        <p:nvPr/>
      </p:nvGrpSpPr>
      <p:grpSpPr>
        <a:xfrm>
          <a:off x="0" y="0"/>
          <a:ext cx="0" cy="0"/>
          <a:chOff x="0" y="0"/>
          <a:chExt cx="0" cy="0"/>
        </a:xfrm>
      </p:grpSpPr>
      <p:sp>
        <p:nvSpPr>
          <p:cNvPr id="27" name="Google Shape;27;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E75B5"/>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29" name="Google Shape;29;p12"/>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30" name="Google Shape;30;p12"/>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31" name="Google Shape;31;p12"/>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32" name="Google Shape;32;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E75B5"/>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E75B5"/>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2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2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08" name="Google Shape;108;p2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E75B5"/>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E75B5"/>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2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2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
        <p:nvSpPr>
          <p:cNvPr id="123" name="Google Shape;123;p2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b="0" i="0" u="none" strike="noStrike" cap="non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E75B5"/>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2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E75B5"/>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6"/>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E75B5"/>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
        <p:cNvGrpSpPr/>
        <p:nvPr/>
      </p:nvGrpSpPr>
      <p:grpSpPr>
        <a:xfrm>
          <a:off x="0" y="0"/>
          <a:ext cx="0" cy="0"/>
          <a:chOff x="0" y="0"/>
          <a:chExt cx="0" cy="0"/>
        </a:xfrm>
      </p:grpSpPr>
      <p:sp>
        <p:nvSpPr>
          <p:cNvPr id="36" name="Google Shape;36;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E75B5"/>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38" name="Google Shape;38;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1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E75B5"/>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4" name="Google Shape;44;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47"/>
        <p:cNvGrpSpPr/>
        <p:nvPr/>
      </p:nvGrpSpPr>
      <p:grpSpPr>
        <a:xfrm>
          <a:off x="0" y="0"/>
          <a:ext cx="0" cy="0"/>
          <a:chOff x="0" y="0"/>
          <a:chExt cx="0" cy="0"/>
        </a:xfrm>
      </p:grpSpPr>
      <p:grpSp>
        <p:nvGrpSpPr>
          <p:cNvPr id="48" name="Google Shape;48;p15"/>
          <p:cNvGrpSpPr/>
          <p:nvPr/>
        </p:nvGrpSpPr>
        <p:grpSpPr>
          <a:xfrm>
            <a:off x="0" y="-8467"/>
            <a:ext cx="12192000" cy="6866467"/>
            <a:chOff x="0" y="-8467"/>
            <a:chExt cx="12192000" cy="6866467"/>
          </a:xfrm>
        </p:grpSpPr>
        <p:cxnSp>
          <p:nvCxnSpPr>
            <p:cNvPr id="49" name="Google Shape;49;p15"/>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50" name="Google Shape;50;p15"/>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51" name="Google Shape;51;p15"/>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52" name="Google Shape;52;p15"/>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53" name="Google Shape;53;p15"/>
            <p:cNvSpPr/>
            <p:nvPr/>
          </p:nvSpPr>
          <p:spPr>
            <a:xfrm>
              <a:off x="8932333" y="3048000"/>
              <a:ext cx="3259667" cy="3810000"/>
            </a:xfrm>
            <a:prstGeom prst="triangle">
              <a:avLst>
                <a:gd name="adj" fmla="val 100000"/>
              </a:avLst>
            </a:prstGeom>
            <a:solidFill>
              <a:schemeClr val="accent1">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5"/>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2E75B5">
                <a:alpha val="49803"/>
              </a:srgbClr>
            </a:solidFill>
            <a:ln>
              <a:noFill/>
            </a:ln>
          </p:spPr>
        </p:sp>
        <p:sp>
          <p:nvSpPr>
            <p:cNvPr id="55" name="Google Shape;55;p15"/>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2E75B5">
                <a:alpha val="69803"/>
              </a:srgbClr>
            </a:solidFill>
            <a:ln>
              <a:noFill/>
            </a:ln>
          </p:spPr>
        </p:sp>
        <p:sp>
          <p:nvSpPr>
            <p:cNvPr id="56" name="Google Shape;56;p15"/>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1E4E79">
                <a:alpha val="80000"/>
              </a:srgbClr>
            </a:solidFill>
            <a:ln>
              <a:noFill/>
            </a:ln>
          </p:spPr>
        </p:sp>
        <p:sp>
          <p:nvSpPr>
            <p:cNvPr id="57" name="Google Shape;57;p15"/>
            <p:cNvSpPr/>
            <p:nvPr/>
          </p:nvSpPr>
          <p:spPr>
            <a:xfrm>
              <a:off x="10371666" y="3589867"/>
              <a:ext cx="1817159" cy="3268133"/>
            </a:xfrm>
            <a:prstGeom prst="triangle">
              <a:avLst>
                <a:gd name="adj" fmla="val 100000"/>
              </a:avLst>
            </a:prstGeom>
            <a:solidFill>
              <a:srgbClr val="1E4E79">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5"/>
            <p:cNvSpPr/>
            <p:nvPr/>
          </p:nvSpPr>
          <p:spPr>
            <a:xfrm rot="10800000">
              <a:off x="0" y="0"/>
              <a:ext cx="842596" cy="5666154"/>
            </a:xfrm>
            <a:prstGeom prst="triangle">
              <a:avLst>
                <a:gd name="adj" fmla="val 100000"/>
              </a:avLst>
            </a:prstGeom>
            <a:solidFill>
              <a:srgbClr val="2E75B5">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15"/>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rgbClr val="2E75B5"/>
              </a:buClr>
              <a:buSzPts val="5400"/>
              <a:buFont typeface="Trebuchet MS"/>
              <a:buNone/>
              <a:defRPr sz="5400">
                <a:solidFill>
                  <a:srgbClr val="2E75B5"/>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61" name="Google Shape;61;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E75B5"/>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7" name="Google Shape;67;p16"/>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E75B5"/>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E75B5"/>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1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E75B5"/>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rgbClr val="2E75B5"/>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90" name="Google Shape;90;p2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1"/>
          <p:cNvGrpSpPr/>
          <p:nvPr/>
        </p:nvGrpSpPr>
        <p:grpSpPr>
          <a:xfrm>
            <a:off x="0" y="-8467"/>
            <a:ext cx="12192000" cy="6866467"/>
            <a:chOff x="0" y="-8467"/>
            <a:chExt cx="12192000" cy="6866467"/>
          </a:xfrm>
        </p:grpSpPr>
        <p:cxnSp>
          <p:nvCxnSpPr>
            <p:cNvPr id="11" name="Google Shape;11;p11"/>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12" name="Google Shape;12;p11"/>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13" name="Google Shape;13;p1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14" name="Google Shape;14;p1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1"/>
            <p:cNvSpPr/>
            <p:nvPr/>
          </p:nvSpPr>
          <p:spPr>
            <a:xfrm>
              <a:off x="8932333" y="3048000"/>
              <a:ext cx="3259667" cy="3810000"/>
            </a:xfrm>
            <a:prstGeom prst="triangle">
              <a:avLst>
                <a:gd name="adj" fmla="val 100000"/>
              </a:avLst>
            </a:prstGeom>
            <a:solidFill>
              <a:schemeClr val="accent1">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2E75B5">
                <a:alpha val="49803"/>
              </a:srgbClr>
            </a:solidFill>
            <a:ln>
              <a:noFill/>
            </a:ln>
          </p:spPr>
        </p:sp>
        <p:sp>
          <p:nvSpPr>
            <p:cNvPr id="17" name="Google Shape;17;p1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2E75B5">
                <a:alpha val="69803"/>
              </a:srgbClr>
            </a:solidFill>
            <a:ln>
              <a:noFill/>
            </a:ln>
          </p:spPr>
        </p:sp>
        <p:sp>
          <p:nvSpPr>
            <p:cNvPr id="18" name="Google Shape;18;p1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1E4E79">
                <a:alpha val="80000"/>
              </a:srgbClr>
            </a:solidFill>
            <a:ln>
              <a:noFill/>
            </a:ln>
          </p:spPr>
        </p:sp>
        <p:sp>
          <p:nvSpPr>
            <p:cNvPr id="19" name="Google Shape;19;p11"/>
            <p:cNvSpPr/>
            <p:nvPr/>
          </p:nvSpPr>
          <p:spPr>
            <a:xfrm>
              <a:off x="10371666" y="3589867"/>
              <a:ext cx="1817159" cy="3268133"/>
            </a:xfrm>
            <a:prstGeom prst="triangle">
              <a:avLst>
                <a:gd name="adj" fmla="val 100000"/>
              </a:avLst>
            </a:prstGeom>
            <a:solidFill>
              <a:srgbClr val="1E4E79">
                <a:alpha val="6588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1"/>
            <p:cNvSpPr/>
            <p:nvPr/>
          </p:nvSpPr>
          <p:spPr>
            <a:xfrm>
              <a:off x="0" y="4013200"/>
              <a:ext cx="448733" cy="2844800"/>
            </a:xfrm>
            <a:prstGeom prst="triangle">
              <a:avLst>
                <a:gd name="adj" fmla="val 0"/>
              </a:avLst>
            </a:prstGeom>
            <a:solidFill>
              <a:srgbClr val="2E75B5">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E75B5"/>
              </a:buClr>
              <a:buSzPts val="3600"/>
              <a:buFont typeface="Trebuchet MS"/>
              <a:buNone/>
              <a:defRPr sz="3600" b="0" i="0" u="none" strike="noStrike" cap="none">
                <a:solidFill>
                  <a:srgbClr val="2E75B5"/>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rgbClr val="2E75B5"/>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rgbClr val="2E75B5"/>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rgbClr val="2E75B5"/>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rgbClr val="2E75B5"/>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2E75B5"/>
                </a:solidFill>
                <a:latin typeface="Trebuchet MS"/>
                <a:ea typeface="Trebuchet MS"/>
                <a:cs typeface="Trebuchet MS"/>
                <a:sym typeface="Trebuchet MS"/>
              </a:defRPr>
            </a:lvl1pPr>
            <a:lvl2pPr marL="0" marR="0" lvl="1" indent="0" algn="r" rtl="0">
              <a:spcBef>
                <a:spcPts val="0"/>
              </a:spcBef>
              <a:buNone/>
              <a:defRPr sz="900" b="0" i="0" u="none" strike="noStrike" cap="none">
                <a:solidFill>
                  <a:srgbClr val="2E75B5"/>
                </a:solidFill>
                <a:latin typeface="Trebuchet MS"/>
                <a:ea typeface="Trebuchet MS"/>
                <a:cs typeface="Trebuchet MS"/>
                <a:sym typeface="Trebuchet MS"/>
              </a:defRPr>
            </a:lvl2pPr>
            <a:lvl3pPr marL="0" marR="0" lvl="2" indent="0" algn="r" rtl="0">
              <a:spcBef>
                <a:spcPts val="0"/>
              </a:spcBef>
              <a:buNone/>
              <a:defRPr sz="900" b="0" i="0" u="none" strike="noStrike" cap="none">
                <a:solidFill>
                  <a:srgbClr val="2E75B5"/>
                </a:solidFill>
                <a:latin typeface="Trebuchet MS"/>
                <a:ea typeface="Trebuchet MS"/>
                <a:cs typeface="Trebuchet MS"/>
                <a:sym typeface="Trebuchet MS"/>
              </a:defRPr>
            </a:lvl3pPr>
            <a:lvl4pPr marL="0" marR="0" lvl="3" indent="0" algn="r" rtl="0">
              <a:spcBef>
                <a:spcPts val="0"/>
              </a:spcBef>
              <a:buNone/>
              <a:defRPr sz="900" b="0" i="0" u="none" strike="noStrike" cap="none">
                <a:solidFill>
                  <a:srgbClr val="2E75B5"/>
                </a:solidFill>
                <a:latin typeface="Trebuchet MS"/>
                <a:ea typeface="Trebuchet MS"/>
                <a:cs typeface="Trebuchet MS"/>
                <a:sym typeface="Trebuchet MS"/>
              </a:defRPr>
            </a:lvl4pPr>
            <a:lvl5pPr marL="0" marR="0" lvl="4" indent="0" algn="r" rtl="0">
              <a:spcBef>
                <a:spcPts val="0"/>
              </a:spcBef>
              <a:buNone/>
              <a:defRPr sz="900" b="0" i="0" u="none" strike="noStrike" cap="none">
                <a:solidFill>
                  <a:srgbClr val="2E75B5"/>
                </a:solidFill>
                <a:latin typeface="Trebuchet MS"/>
                <a:ea typeface="Trebuchet MS"/>
                <a:cs typeface="Trebuchet MS"/>
                <a:sym typeface="Trebuchet MS"/>
              </a:defRPr>
            </a:lvl5pPr>
            <a:lvl6pPr marL="0" marR="0" lvl="5" indent="0" algn="r" rtl="0">
              <a:spcBef>
                <a:spcPts val="0"/>
              </a:spcBef>
              <a:buNone/>
              <a:defRPr sz="900" b="0" i="0" u="none" strike="noStrike" cap="none">
                <a:solidFill>
                  <a:srgbClr val="2E75B5"/>
                </a:solidFill>
                <a:latin typeface="Trebuchet MS"/>
                <a:ea typeface="Trebuchet MS"/>
                <a:cs typeface="Trebuchet MS"/>
                <a:sym typeface="Trebuchet MS"/>
              </a:defRPr>
            </a:lvl6pPr>
            <a:lvl7pPr marL="0" marR="0" lvl="6" indent="0" algn="r" rtl="0">
              <a:spcBef>
                <a:spcPts val="0"/>
              </a:spcBef>
              <a:buNone/>
              <a:defRPr sz="900" b="0" i="0" u="none" strike="noStrike" cap="none">
                <a:solidFill>
                  <a:srgbClr val="2E75B5"/>
                </a:solidFill>
                <a:latin typeface="Trebuchet MS"/>
                <a:ea typeface="Trebuchet MS"/>
                <a:cs typeface="Trebuchet MS"/>
                <a:sym typeface="Trebuchet MS"/>
              </a:defRPr>
            </a:lvl7pPr>
            <a:lvl8pPr marL="0" marR="0" lvl="7" indent="0" algn="r" rtl="0">
              <a:spcBef>
                <a:spcPts val="0"/>
              </a:spcBef>
              <a:buNone/>
              <a:defRPr sz="900" b="0" i="0" u="none" strike="noStrike" cap="none">
                <a:solidFill>
                  <a:srgbClr val="2E75B5"/>
                </a:solidFill>
                <a:latin typeface="Trebuchet MS"/>
                <a:ea typeface="Trebuchet MS"/>
                <a:cs typeface="Trebuchet MS"/>
                <a:sym typeface="Trebuchet MS"/>
              </a:defRPr>
            </a:lvl8pPr>
            <a:lvl9pPr marL="0" marR="0" lvl="8" indent="0" algn="r" rtl="0">
              <a:spcBef>
                <a:spcPts val="0"/>
              </a:spcBef>
              <a:buNone/>
              <a:defRPr sz="900" b="0" i="0" u="none" strike="noStrike" cap="none">
                <a:solidFill>
                  <a:srgbClr val="2E75B5"/>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deed.com/career-advice/career-development/time-management-skill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aafp.org/medical-school-residency/choosing-fm/choosefm.html?cmpid=Siport_ed_me_stint_col_S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title"/>
          </p:nvPr>
        </p:nvSpPr>
        <p:spPr>
          <a:xfrm>
            <a:off x="896815" y="446089"/>
            <a:ext cx="8651631" cy="1479009"/>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3600"/>
              <a:buFont typeface="Trebuchet MS"/>
              <a:buNone/>
            </a:pPr>
            <a:r>
              <a:rPr lang="en-US" dirty="0"/>
              <a:t/>
            </a:r>
            <a:br>
              <a:rPr lang="en-US" dirty="0"/>
            </a:br>
            <a:r>
              <a:rPr lang="en-US" sz="4400" b="1" dirty="0"/>
              <a:t>How to be a Successful Coordinator</a:t>
            </a:r>
            <a:endParaRPr sz="4400" b="1" dirty="0"/>
          </a:p>
        </p:txBody>
      </p:sp>
      <p:sp>
        <p:nvSpPr>
          <p:cNvPr id="149" name="Google Shape;149;p1"/>
          <p:cNvSpPr txBox="1">
            <a:spLocks noGrp="1"/>
          </p:cNvSpPr>
          <p:nvPr>
            <p:ph type="body" idx="4"/>
          </p:nvPr>
        </p:nvSpPr>
        <p:spPr>
          <a:xfrm>
            <a:off x="2768556" y="2084178"/>
            <a:ext cx="4735212" cy="3665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en-US" sz="2000" b="1" dirty="0"/>
              <a:t>Christena Hay, MBA, ACUME</a:t>
            </a:r>
            <a:endParaRPr sz="2000" b="1" dirty="0"/>
          </a:p>
          <a:p>
            <a:pPr marL="0" lvl="0" indent="0" algn="l" rtl="0">
              <a:lnSpc>
                <a:spcPct val="100000"/>
              </a:lnSpc>
              <a:spcBef>
                <a:spcPts val="0"/>
              </a:spcBef>
              <a:spcAft>
                <a:spcPts val="0"/>
              </a:spcAft>
              <a:buSzPts val="1440"/>
              <a:buNone/>
            </a:pPr>
            <a:r>
              <a:rPr lang="en-US" sz="2000" dirty="0"/>
              <a:t>Medical Student Coordinator</a:t>
            </a:r>
            <a:endParaRPr sz="2000" dirty="0"/>
          </a:p>
          <a:p>
            <a:pPr marL="0" lvl="0" indent="0" algn="l" rtl="0">
              <a:lnSpc>
                <a:spcPct val="100000"/>
              </a:lnSpc>
              <a:spcBef>
                <a:spcPts val="0"/>
              </a:spcBef>
              <a:spcAft>
                <a:spcPts val="0"/>
              </a:spcAft>
              <a:buSzPts val="1440"/>
              <a:buNone/>
            </a:pPr>
            <a:r>
              <a:rPr lang="en-US" sz="2000" dirty="0"/>
              <a:t>Louisiana State University </a:t>
            </a:r>
            <a:endParaRPr sz="2000" dirty="0"/>
          </a:p>
          <a:p>
            <a:pPr marL="0" lvl="0" indent="0" algn="l" rtl="0">
              <a:lnSpc>
                <a:spcPct val="100000"/>
              </a:lnSpc>
              <a:spcBef>
                <a:spcPts val="0"/>
              </a:spcBef>
              <a:spcAft>
                <a:spcPts val="0"/>
              </a:spcAft>
              <a:buSzPts val="1440"/>
              <a:buNone/>
            </a:pPr>
            <a:r>
              <a:rPr lang="en-US" sz="2000" dirty="0"/>
              <a:t>School of Medicine </a:t>
            </a:r>
            <a:r>
              <a:rPr lang="en-US" sz="2000" dirty="0" smtClean="0"/>
              <a:t>– Shreveport</a:t>
            </a:r>
          </a:p>
          <a:p>
            <a:pPr marL="0" lvl="0" indent="0" algn="l" rtl="0">
              <a:lnSpc>
                <a:spcPct val="100000"/>
              </a:lnSpc>
              <a:spcBef>
                <a:spcPts val="0"/>
              </a:spcBef>
              <a:spcAft>
                <a:spcPts val="0"/>
              </a:spcAft>
              <a:buSzPts val="1440"/>
              <a:buNone/>
            </a:pPr>
            <a:endParaRPr sz="2000" dirty="0"/>
          </a:p>
          <a:p>
            <a:pPr marL="0" lvl="0" indent="0" algn="l" rtl="0">
              <a:spcBef>
                <a:spcPts val="1000"/>
              </a:spcBef>
              <a:spcAft>
                <a:spcPts val="0"/>
              </a:spcAft>
              <a:buSzPts val="1440"/>
              <a:buNone/>
            </a:pPr>
            <a:r>
              <a:rPr lang="en-US" sz="2000" b="1" dirty="0" smtClean="0"/>
              <a:t>Sharon </a:t>
            </a:r>
            <a:r>
              <a:rPr lang="en-US" sz="2000" b="1" dirty="0"/>
              <a:t>Roberts, </a:t>
            </a:r>
            <a:r>
              <a:rPr lang="en-US" sz="2000" b="1" dirty="0" smtClean="0"/>
              <a:t>CGEA/AAMC Certified</a:t>
            </a:r>
            <a:endParaRPr sz="2000" b="1" dirty="0"/>
          </a:p>
          <a:p>
            <a:pPr marL="0" lvl="0" indent="0" algn="l" rtl="0">
              <a:lnSpc>
                <a:spcPct val="100000"/>
              </a:lnSpc>
              <a:spcBef>
                <a:spcPts val="0"/>
              </a:spcBef>
              <a:spcAft>
                <a:spcPts val="0"/>
              </a:spcAft>
              <a:buSzPts val="1440"/>
              <a:buNone/>
            </a:pPr>
            <a:r>
              <a:rPr lang="en-US" sz="2000" dirty="0" smtClean="0"/>
              <a:t>Clerkship Administrator</a:t>
            </a:r>
            <a:endParaRPr sz="2000" dirty="0"/>
          </a:p>
          <a:p>
            <a:pPr marL="0" lvl="0" indent="0" algn="l" rtl="0">
              <a:lnSpc>
                <a:spcPct val="100000"/>
              </a:lnSpc>
              <a:spcBef>
                <a:spcPts val="0"/>
              </a:spcBef>
              <a:spcAft>
                <a:spcPts val="0"/>
              </a:spcAft>
              <a:buSzPts val="1440"/>
              <a:buNone/>
            </a:pPr>
            <a:r>
              <a:rPr lang="en-US" sz="2000" dirty="0"/>
              <a:t>Indiana University School of </a:t>
            </a:r>
            <a:r>
              <a:rPr lang="en-US" sz="2000" dirty="0" smtClean="0"/>
              <a:t>Medicine – </a:t>
            </a:r>
          </a:p>
          <a:p>
            <a:pPr marL="0" lvl="0" indent="0" algn="l" rtl="0">
              <a:lnSpc>
                <a:spcPct val="100000"/>
              </a:lnSpc>
              <a:spcBef>
                <a:spcPts val="0"/>
              </a:spcBef>
              <a:spcAft>
                <a:spcPts val="0"/>
              </a:spcAft>
              <a:buSzPts val="1440"/>
              <a:buNone/>
            </a:pPr>
            <a:r>
              <a:rPr lang="en-US" sz="2000" dirty="0" smtClean="0"/>
              <a:t>Fort Wayne</a:t>
            </a:r>
            <a:endParaRPr sz="2000" dirty="0"/>
          </a:p>
          <a:p>
            <a:pPr marL="0" lvl="0" indent="0" algn="l" rtl="0">
              <a:spcBef>
                <a:spcPts val="1000"/>
              </a:spcBef>
              <a:spcAft>
                <a:spcPts val="0"/>
              </a:spcAft>
              <a:buSzPts val="1440"/>
              <a:buNone/>
            </a:pPr>
            <a:endParaRPr sz="1800" dirty="0"/>
          </a:p>
        </p:txBody>
      </p:sp>
      <p:sp>
        <p:nvSpPr>
          <p:cNvPr id="150" name="Google Shape;150;p1"/>
          <p:cNvSpPr txBox="1">
            <a:spLocks noGrp="1"/>
          </p:cNvSpPr>
          <p:nvPr>
            <p:ph type="body" idx="2"/>
          </p:nvPr>
        </p:nvSpPr>
        <p:spPr>
          <a:xfrm rot="10800000" flipH="1">
            <a:off x="675745" y="6041362"/>
            <a:ext cx="4185623" cy="93220"/>
          </a:xfrm>
          <a:prstGeom prst="rect">
            <a:avLst/>
          </a:prstGeom>
          <a:noFill/>
          <a:ln>
            <a:noFill/>
          </a:ln>
        </p:spPr>
        <p:txBody>
          <a:bodyPr spcFirstLastPara="1" wrap="square" lIns="91425" tIns="45700" rIns="91425" bIns="45700" anchor="t" anchorCtr="0">
            <a:normAutofit fontScale="25000" lnSpcReduction="20000"/>
          </a:bodyPr>
          <a:lstStyle/>
          <a:p>
            <a:pPr marL="342900" lvl="0" indent="-320040" algn="l" rtl="0">
              <a:lnSpc>
                <a:spcPct val="80000"/>
              </a:lnSpc>
              <a:spcBef>
                <a:spcPts val="0"/>
              </a:spcBef>
              <a:spcAft>
                <a:spcPts val="0"/>
              </a:spcAft>
              <a:buSzPts val="360"/>
              <a:buNone/>
            </a:pPr>
            <a:endParaRPr sz="45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0"/>
          <p:cNvSpPr txBox="1">
            <a:spLocks noGrp="1"/>
          </p:cNvSpPr>
          <p:nvPr>
            <p:ph type="title"/>
          </p:nvPr>
        </p:nvSpPr>
        <p:spPr>
          <a:xfrm>
            <a:off x="2045807" y="2291788"/>
            <a:ext cx="5859724" cy="206255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rgbClr val="2E75B5"/>
              </a:buClr>
              <a:buSzPts val="3600"/>
              <a:buFont typeface="Trebuchet MS"/>
              <a:buNone/>
            </a:pPr>
            <a:r>
              <a:rPr lang="en-US" sz="3600"/>
              <a:t>           </a:t>
            </a:r>
            <a:endParaRPr sz="3600"/>
          </a:p>
          <a:p>
            <a:pPr marL="0" lvl="0" indent="0" algn="l" rtl="0">
              <a:spcBef>
                <a:spcPts val="0"/>
              </a:spcBef>
              <a:spcAft>
                <a:spcPts val="0"/>
              </a:spcAft>
              <a:buClr>
                <a:srgbClr val="2E75B5"/>
              </a:buClr>
              <a:buSzPts val="3600"/>
              <a:buFont typeface="Trebuchet MS"/>
              <a:buNone/>
            </a:pPr>
            <a:r>
              <a:rPr lang="en-US" sz="3600" b="1"/>
              <a:t>         Thank you!</a:t>
            </a:r>
            <a:r>
              <a:rPr lang="en-US" sz="3600"/>
              <a:t/>
            </a:r>
            <a:br>
              <a:rPr lang="en-US" sz="3600"/>
            </a:br>
            <a:r>
              <a:rPr lang="en-US" sz="3600"/>
              <a:t/>
            </a:r>
            <a:br>
              <a:rPr lang="en-US" sz="3600"/>
            </a:br>
            <a:r>
              <a:rPr lang="en-US" sz="2790"/>
              <a:t>Resources</a:t>
            </a:r>
            <a:r>
              <a:rPr lang="en-US" sz="3600"/>
              <a:t/>
            </a:r>
            <a:br>
              <a:rPr lang="en-US" sz="3600"/>
            </a:br>
            <a:r>
              <a:rPr lang="en-US" sz="1979" u="sng">
                <a:solidFill>
                  <a:schemeClr val="hlink"/>
                </a:solidFill>
                <a:hlinkClick r:id="rId3"/>
              </a:rPr>
              <a:t>https://www.indeed.com/career-advice/career-development/time-management-skills</a:t>
            </a:r>
            <a:r>
              <a:rPr lang="en-US" sz="1979"/>
              <a:t/>
            </a:r>
            <a:br>
              <a:rPr lang="en-US" sz="1979"/>
            </a:br>
            <a:r>
              <a:rPr lang="en-US" sz="1979"/>
              <a:t/>
            </a:r>
            <a:br>
              <a:rPr lang="en-US" sz="1979"/>
            </a:br>
            <a:r>
              <a:rPr lang="en-US" sz="1979" u="sng">
                <a:solidFill>
                  <a:schemeClr val="hlink"/>
                </a:solidFill>
                <a:hlinkClick r:id="rId4"/>
              </a:rPr>
              <a:t>https://www.aafp.org/medical-school-residency/choosing-fm/choosefm.html?cmpid=Siport_ed_me_stint_col_SI</a:t>
            </a:r>
            <a:r>
              <a:rPr lang="en-US" sz="1979"/>
              <a:t/>
            </a:r>
            <a:br>
              <a:rPr lang="en-US" sz="1979"/>
            </a:br>
            <a:endParaRPr sz="1979"/>
          </a:p>
        </p:txBody>
      </p:sp>
      <p:sp>
        <p:nvSpPr>
          <p:cNvPr id="212" name="Google Shape;212;p10"/>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40"/>
              <a:buNone/>
            </a:pPr>
            <a:r>
              <a:rPr lang="en-US" sz="2800"/>
              <a:t>        Please complete the session evaluation.</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
          <p:cNvSpPr txBox="1">
            <a:spLocks noGrp="1"/>
          </p:cNvSpPr>
          <p:nvPr>
            <p:ph type="title"/>
          </p:nvPr>
        </p:nvSpPr>
        <p:spPr>
          <a:xfrm>
            <a:off x="677334" y="609599"/>
            <a:ext cx="8596668" cy="1550989"/>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2E75B5"/>
              </a:buClr>
              <a:buSzPts val="3600"/>
              <a:buFont typeface="Trebuchet MS"/>
              <a:buNone/>
            </a:pPr>
            <a:r>
              <a:rPr lang="en-US" b="1"/>
              <a:t/>
            </a:r>
            <a:br>
              <a:rPr lang="en-US" b="1"/>
            </a:br>
            <a:r>
              <a:rPr lang="en-US" b="1"/>
              <a:t>Disclosure</a:t>
            </a:r>
            <a:endParaRPr b="1"/>
          </a:p>
        </p:txBody>
      </p:sp>
      <p:sp>
        <p:nvSpPr>
          <p:cNvPr id="157" name="Google Shape;157;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880"/>
              <a:buNone/>
            </a:pPr>
            <a:r>
              <a:rPr lang="en-US" sz="3600"/>
              <a:t>No disclosures</a:t>
            </a:r>
            <a:r>
              <a:rPr lang="en-US"/>
              <a:t> </a:t>
            </a:r>
            <a:r>
              <a:rPr lang="en-US" sz="3600"/>
              <a:t>to report </a:t>
            </a:r>
            <a:endParaRPr sz="3600"/>
          </a:p>
          <a:p>
            <a:pPr marL="0" lvl="0" indent="0" algn="ctr" rtl="0">
              <a:spcBef>
                <a:spcPts val="0"/>
              </a:spcBef>
              <a:spcAft>
                <a:spcPts val="0"/>
              </a:spcAft>
              <a:buSzPts val="2880"/>
              <a:buNone/>
            </a:pPr>
            <a:r>
              <a:rPr lang="en-US" sz="3600"/>
              <a:t>we have no</a:t>
            </a:r>
            <a:endParaRPr/>
          </a:p>
          <a:p>
            <a:pPr marL="0" lvl="0" indent="0" algn="ctr" rtl="0">
              <a:spcBef>
                <a:spcPts val="1000"/>
              </a:spcBef>
              <a:spcAft>
                <a:spcPts val="0"/>
              </a:spcAft>
              <a:buSzPts val="2880"/>
              <a:buNone/>
            </a:pPr>
            <a:r>
              <a:rPr lang="en-US" sz="3600"/>
              <a:t>financial relationships with</a:t>
            </a:r>
            <a:endParaRPr/>
          </a:p>
          <a:p>
            <a:pPr marL="0" lvl="0" indent="0" algn="ctr" rtl="0">
              <a:spcBef>
                <a:spcPts val="1000"/>
              </a:spcBef>
              <a:spcAft>
                <a:spcPts val="0"/>
              </a:spcAft>
              <a:buSzPts val="2880"/>
              <a:buNone/>
            </a:pPr>
            <a:r>
              <a:rPr lang="en-US" sz="3600"/>
              <a:t>commercial interests to disclose.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title"/>
          </p:nvPr>
        </p:nvSpPr>
        <p:spPr>
          <a:xfrm>
            <a:off x="1093325" y="544011"/>
            <a:ext cx="8770571" cy="139751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2E75B5"/>
              </a:buClr>
              <a:buSzPts val="4320"/>
              <a:buFont typeface="Trebuchet MS"/>
              <a:buNone/>
            </a:pPr>
            <a:r>
              <a:rPr lang="en-US" sz="4320"/>
              <a:t/>
            </a:r>
            <a:br>
              <a:rPr lang="en-US" sz="4320"/>
            </a:br>
            <a:r>
              <a:rPr lang="en-US" sz="3600" b="1"/>
              <a:t>Goals and Objectives</a:t>
            </a:r>
            <a:endParaRPr sz="3600" b="1"/>
          </a:p>
        </p:txBody>
      </p:sp>
      <p:sp>
        <p:nvSpPr>
          <p:cNvPr id="164" name="Google Shape;164;p3"/>
          <p:cNvSpPr txBox="1">
            <a:spLocks noGrp="1"/>
          </p:cNvSpPr>
          <p:nvPr>
            <p:ph type="body" idx="1"/>
          </p:nvPr>
        </p:nvSpPr>
        <p:spPr>
          <a:xfrm>
            <a:off x="1245538" y="2180066"/>
            <a:ext cx="9636932" cy="419431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560"/>
              <a:buFont typeface="Noto Sans Symbols"/>
              <a:buChar char="⮚"/>
            </a:pPr>
            <a:r>
              <a:rPr lang="en-US" sz="3200"/>
              <a:t>Identify key characteristics of a successful medical student education coordinator</a:t>
            </a:r>
            <a:endParaRPr/>
          </a:p>
          <a:p>
            <a:pPr marL="342900" lvl="0" indent="-342900" algn="l" rtl="0">
              <a:spcBef>
                <a:spcPts val="1000"/>
              </a:spcBef>
              <a:spcAft>
                <a:spcPts val="0"/>
              </a:spcAft>
              <a:buSzPts val="2560"/>
              <a:buFont typeface="Noto Sans Symbols"/>
              <a:buChar char="⮚"/>
            </a:pPr>
            <a:r>
              <a:rPr lang="en-US" sz="3200"/>
              <a:t>Incorporate the skills into your roles to increase the success of your program</a:t>
            </a:r>
            <a:endParaRPr/>
          </a:p>
          <a:p>
            <a:pPr marL="342900" lvl="0" indent="-342900" algn="l" rtl="0">
              <a:spcBef>
                <a:spcPts val="1000"/>
              </a:spcBef>
              <a:spcAft>
                <a:spcPts val="0"/>
              </a:spcAft>
              <a:buSzPts val="2560"/>
              <a:buFont typeface="Noto Sans Symbols"/>
              <a:buChar char="⮚"/>
            </a:pPr>
            <a:r>
              <a:rPr lang="en-US" sz="3200"/>
              <a:t>Recognize the importance of the coordinator in medical student education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txBox="1">
            <a:spLocks noGrp="1"/>
          </p:cNvSpPr>
          <p:nvPr>
            <p:ph type="title"/>
          </p:nvPr>
        </p:nvSpPr>
        <p:spPr>
          <a:xfrm>
            <a:off x="1093325" y="544011"/>
            <a:ext cx="8770571" cy="1397517"/>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a:t/>
            </a:r>
            <a:br>
              <a:rPr lang="en-US" sz="4320"/>
            </a:br>
            <a:r>
              <a:rPr lang="en-US" sz="4320" b="1"/>
              <a:t>A Successful Coordinator</a:t>
            </a:r>
            <a:endParaRPr sz="3600" b="1"/>
          </a:p>
        </p:txBody>
      </p:sp>
      <p:sp>
        <p:nvSpPr>
          <p:cNvPr id="171" name="Google Shape;171;p4"/>
          <p:cNvSpPr txBox="1">
            <a:spLocks noGrp="1"/>
          </p:cNvSpPr>
          <p:nvPr>
            <p:ph type="body" idx="1"/>
          </p:nvPr>
        </p:nvSpPr>
        <p:spPr>
          <a:xfrm>
            <a:off x="1824272" y="2203215"/>
            <a:ext cx="7643819" cy="419431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560"/>
              <a:buFont typeface="Noto Sans Symbols"/>
              <a:buChar char="⮚"/>
            </a:pPr>
            <a:r>
              <a:rPr lang="en-US" sz="3200"/>
              <a:t>Is effective at Time Management </a:t>
            </a:r>
            <a:endParaRPr/>
          </a:p>
          <a:p>
            <a:pPr marL="342900" lvl="0" indent="-342900" algn="l" rtl="0">
              <a:spcBef>
                <a:spcPts val="1000"/>
              </a:spcBef>
              <a:spcAft>
                <a:spcPts val="0"/>
              </a:spcAft>
              <a:buSzPts val="2560"/>
              <a:buFont typeface="Noto Sans Symbols"/>
              <a:buChar char="⮚"/>
            </a:pPr>
            <a:r>
              <a:rPr lang="en-US" sz="3200"/>
              <a:t>Has excellent Organization Skills</a:t>
            </a:r>
            <a:endParaRPr/>
          </a:p>
          <a:p>
            <a:pPr marL="342900" lvl="0" indent="-342900" algn="l" rtl="0">
              <a:spcBef>
                <a:spcPts val="1000"/>
              </a:spcBef>
              <a:spcAft>
                <a:spcPts val="0"/>
              </a:spcAft>
              <a:buSzPts val="2560"/>
              <a:buFont typeface="Noto Sans Symbols"/>
              <a:buChar char="⮚"/>
            </a:pPr>
            <a:r>
              <a:rPr lang="en-US" sz="3200"/>
              <a:t>Recruits physicians to serve as preceptors to students </a:t>
            </a:r>
            <a:endParaRPr sz="3200"/>
          </a:p>
          <a:p>
            <a:pPr marL="342900" lvl="0" indent="-342900" algn="l" rtl="0">
              <a:spcBef>
                <a:spcPts val="1000"/>
              </a:spcBef>
              <a:spcAft>
                <a:spcPts val="0"/>
              </a:spcAft>
              <a:buSzPts val="2560"/>
              <a:buFont typeface="Noto Sans Symbols"/>
              <a:buChar char="⮚"/>
            </a:pPr>
            <a:r>
              <a:rPr lang="en-US" sz="3200"/>
              <a:t>Recruits students to want to choose the field of Family Medicine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5"/>
          <p:cNvSpPr txBox="1">
            <a:spLocks noGrp="1"/>
          </p:cNvSpPr>
          <p:nvPr>
            <p:ph type="title"/>
          </p:nvPr>
        </p:nvSpPr>
        <p:spPr>
          <a:xfrm>
            <a:off x="1093325" y="544011"/>
            <a:ext cx="8770571" cy="1397517"/>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a:t/>
            </a:r>
            <a:br>
              <a:rPr lang="en-US" sz="4320"/>
            </a:br>
            <a:r>
              <a:rPr lang="en-US" sz="4320" b="1"/>
              <a:t>Time Management Skills</a:t>
            </a:r>
            <a:endParaRPr sz="3600" b="1"/>
          </a:p>
        </p:txBody>
      </p:sp>
      <p:sp>
        <p:nvSpPr>
          <p:cNvPr id="178" name="Google Shape;178;p5"/>
          <p:cNvSpPr txBox="1">
            <a:spLocks noGrp="1"/>
          </p:cNvSpPr>
          <p:nvPr>
            <p:ph type="body" idx="1"/>
          </p:nvPr>
        </p:nvSpPr>
        <p:spPr>
          <a:xfrm>
            <a:off x="2882096" y="2203215"/>
            <a:ext cx="6585995" cy="419431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560"/>
              <a:buFont typeface="Noto Sans Symbols"/>
              <a:buChar char="⮚"/>
            </a:pPr>
            <a:r>
              <a:rPr lang="en-US" sz="3200" dirty="0"/>
              <a:t>Prioritize Tasks</a:t>
            </a:r>
            <a:endParaRPr dirty="0"/>
          </a:p>
          <a:p>
            <a:pPr marL="342900" lvl="0" indent="-342900" algn="l" rtl="0">
              <a:spcBef>
                <a:spcPts val="1000"/>
              </a:spcBef>
              <a:spcAft>
                <a:spcPts val="0"/>
              </a:spcAft>
              <a:buSzPts val="2560"/>
              <a:buFont typeface="Noto Sans Symbols"/>
              <a:buChar char="⮚"/>
            </a:pPr>
            <a:r>
              <a:rPr lang="en-US" sz="3200" dirty="0"/>
              <a:t>Set Goals</a:t>
            </a:r>
            <a:endParaRPr dirty="0"/>
          </a:p>
          <a:p>
            <a:pPr marL="342900" lvl="0" indent="-342900" algn="l" rtl="0">
              <a:spcBef>
                <a:spcPts val="1000"/>
              </a:spcBef>
              <a:spcAft>
                <a:spcPts val="0"/>
              </a:spcAft>
              <a:buSzPts val="2560"/>
              <a:buFont typeface="Noto Sans Symbols"/>
              <a:buChar char="⮚"/>
            </a:pPr>
            <a:r>
              <a:rPr lang="en-US" sz="3200" dirty="0"/>
              <a:t>Plan</a:t>
            </a:r>
            <a:endParaRPr dirty="0"/>
          </a:p>
          <a:p>
            <a:pPr marL="342900" lvl="0" indent="-342900" algn="l" rtl="0">
              <a:spcBef>
                <a:spcPts val="1000"/>
              </a:spcBef>
              <a:spcAft>
                <a:spcPts val="0"/>
              </a:spcAft>
              <a:buSzPts val="2560"/>
              <a:buFont typeface="Noto Sans Symbols"/>
              <a:buChar char="⮚"/>
            </a:pPr>
            <a:r>
              <a:rPr lang="en-US" sz="3200" dirty="0"/>
              <a:t>Delegate</a:t>
            </a:r>
            <a:endParaRPr dirty="0"/>
          </a:p>
          <a:p>
            <a:pPr marL="914400" lvl="2" indent="0" algn="l" rtl="0">
              <a:spcBef>
                <a:spcPts val="1000"/>
              </a:spcBef>
              <a:spcAft>
                <a:spcPts val="0"/>
              </a:spcAft>
              <a:buSzPts val="2240"/>
              <a:buNone/>
            </a:pP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title"/>
          </p:nvPr>
        </p:nvSpPr>
        <p:spPr>
          <a:xfrm>
            <a:off x="1093325" y="544011"/>
            <a:ext cx="8770571" cy="1397517"/>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dirty="0"/>
              <a:t/>
            </a:r>
            <a:br>
              <a:rPr lang="en-US" sz="4320" dirty="0"/>
            </a:br>
            <a:r>
              <a:rPr lang="en-US" sz="4320" b="1" dirty="0"/>
              <a:t>Organizational Skills</a:t>
            </a:r>
            <a:endParaRPr sz="3600" b="1" dirty="0"/>
          </a:p>
        </p:txBody>
      </p:sp>
      <p:sp>
        <p:nvSpPr>
          <p:cNvPr id="185" name="Google Shape;185;p6"/>
          <p:cNvSpPr txBox="1">
            <a:spLocks noGrp="1"/>
          </p:cNvSpPr>
          <p:nvPr>
            <p:ph type="body" idx="1"/>
          </p:nvPr>
        </p:nvSpPr>
        <p:spPr>
          <a:xfrm>
            <a:off x="2624146" y="2059523"/>
            <a:ext cx="6713316" cy="4432717"/>
          </a:xfrm>
          <a:prstGeom prst="rect">
            <a:avLst/>
          </a:prstGeom>
          <a:noFill/>
          <a:ln>
            <a:noFill/>
          </a:ln>
        </p:spPr>
        <p:txBody>
          <a:bodyPr spcFirstLastPara="1" wrap="square" lIns="91425" tIns="45700" rIns="91425" bIns="45700" anchor="t" anchorCtr="0">
            <a:noAutofit/>
          </a:bodyPr>
          <a:lstStyle/>
          <a:p>
            <a:pPr marL="619760" lvl="0" indent="-457200" algn="l" rtl="0">
              <a:spcBef>
                <a:spcPts val="0"/>
              </a:spcBef>
              <a:spcAft>
                <a:spcPts val="0"/>
              </a:spcAft>
              <a:buSzPts val="2560"/>
              <a:buFont typeface="Wingdings" panose="05000000000000000000" pitchFamily="2" charset="2"/>
              <a:buChar char="Ø"/>
            </a:pPr>
            <a:r>
              <a:rPr lang="en-US" sz="2800" dirty="0" smtClean="0"/>
              <a:t>Use a calendar/monthly reminders for you reoccurring tasks</a:t>
            </a:r>
          </a:p>
          <a:p>
            <a:pPr marL="619760" lvl="0" indent="-457200" algn="l" rtl="0">
              <a:spcBef>
                <a:spcPts val="0"/>
              </a:spcBef>
              <a:spcAft>
                <a:spcPts val="0"/>
              </a:spcAft>
              <a:buSzPts val="2560"/>
              <a:buFont typeface="Wingdings" panose="05000000000000000000" pitchFamily="2" charset="2"/>
              <a:buChar char="Ø"/>
            </a:pPr>
            <a:r>
              <a:rPr lang="en-US" sz="2800" dirty="0" smtClean="0"/>
              <a:t>Keep email folder of items that you are waiting for a response, and follow up on them as needed.</a:t>
            </a:r>
          </a:p>
          <a:p>
            <a:pPr marL="619760" lvl="0" indent="-457200" algn="l" rtl="0">
              <a:spcBef>
                <a:spcPts val="0"/>
              </a:spcBef>
              <a:spcAft>
                <a:spcPts val="0"/>
              </a:spcAft>
              <a:buSzPts val="2560"/>
              <a:buFont typeface="Wingdings" panose="05000000000000000000" pitchFamily="2" charset="2"/>
              <a:buChar char="Ø"/>
            </a:pPr>
            <a:r>
              <a:rPr lang="en-US" sz="2800" dirty="0" smtClean="0"/>
              <a:t>Make sure your files are accessible by anyone covering or assisting with your job </a:t>
            </a:r>
            <a:endParaRPr lang="en-US" sz="2800" dirty="0" smtClean="0"/>
          </a:p>
          <a:p>
            <a:pPr marL="162560" lvl="0" indent="0" algn="l" rtl="0">
              <a:spcBef>
                <a:spcPts val="0"/>
              </a:spcBef>
              <a:spcAft>
                <a:spcPts val="0"/>
              </a:spcAft>
              <a:buSzPts val="2560"/>
              <a:buNone/>
            </a:pPr>
            <a:endParaRPr lang="en-US" sz="2800" dirty="0"/>
          </a:p>
          <a:p>
            <a:pPr marL="342900" lvl="0" indent="-180340" algn="l" rtl="0">
              <a:spcBef>
                <a:spcPts val="0"/>
              </a:spcBef>
              <a:spcAft>
                <a:spcPts val="0"/>
              </a:spcAft>
              <a:buSzPts val="2560"/>
              <a:buFont typeface="Noto Sans Symbols"/>
              <a:buNone/>
            </a:pPr>
            <a:endParaRPr lang="en-US" sz="3200" dirty="0" smtClean="0"/>
          </a:p>
          <a:p>
            <a:pPr marL="342900" lvl="0" indent="-180340" algn="l" rtl="0">
              <a:spcBef>
                <a:spcPts val="0"/>
              </a:spcBef>
              <a:spcAft>
                <a:spcPts val="0"/>
              </a:spcAft>
              <a:buSzPts val="2560"/>
              <a:buFont typeface="Noto Sans Symbols"/>
              <a:buNone/>
            </a:pPr>
            <a:endParaRPr lang="en-US" sz="3200" dirty="0"/>
          </a:p>
          <a:p>
            <a:pPr marL="342900" lvl="0" indent="-180340" algn="l" rtl="0">
              <a:spcBef>
                <a:spcPts val="0"/>
              </a:spcBef>
              <a:spcAft>
                <a:spcPts val="0"/>
              </a:spcAft>
              <a:buSzPts val="2560"/>
              <a:buFont typeface="Noto Sans Symbols"/>
              <a:buNone/>
            </a:pPr>
            <a:r>
              <a:rPr lang="en-US" sz="3200" dirty="0" smtClean="0"/>
              <a:t> </a:t>
            </a:r>
            <a:endParaRP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7"/>
          <p:cNvSpPr txBox="1">
            <a:spLocks noGrp="1"/>
          </p:cNvSpPr>
          <p:nvPr>
            <p:ph type="title"/>
          </p:nvPr>
        </p:nvSpPr>
        <p:spPr>
          <a:xfrm>
            <a:off x="1093325" y="694736"/>
            <a:ext cx="8770500" cy="1397400"/>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b="1"/>
              <a:t>Recruiting Physicians </a:t>
            </a:r>
            <a:br>
              <a:rPr lang="en-US" sz="4320" b="1"/>
            </a:br>
            <a:r>
              <a:rPr lang="en-US" sz="4320" b="1"/>
              <a:t>as preceptors</a:t>
            </a:r>
            <a:r>
              <a:rPr lang="en-US" sz="4320"/>
              <a:t> </a:t>
            </a:r>
            <a:endParaRPr sz="3600" b="1"/>
          </a:p>
        </p:txBody>
      </p:sp>
      <p:sp>
        <p:nvSpPr>
          <p:cNvPr id="192" name="Google Shape;192;p7"/>
          <p:cNvSpPr txBox="1">
            <a:spLocks noGrp="1"/>
          </p:cNvSpPr>
          <p:nvPr>
            <p:ph type="body" idx="1"/>
          </p:nvPr>
        </p:nvSpPr>
        <p:spPr>
          <a:xfrm>
            <a:off x="1758958" y="2366456"/>
            <a:ext cx="7643819" cy="4400104"/>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560"/>
              <a:buFont typeface="Noto Sans Symbols"/>
              <a:buChar char="⮚"/>
            </a:pPr>
            <a:r>
              <a:rPr lang="en-US" sz="2600" dirty="0"/>
              <a:t>Remind physicians how much they love to </a:t>
            </a:r>
            <a:r>
              <a:rPr lang="en-US" sz="2600" dirty="0" smtClean="0"/>
              <a:t>teach </a:t>
            </a:r>
          </a:p>
          <a:p>
            <a:pPr marL="342900" lvl="0" indent="-342900" algn="l" rtl="0">
              <a:spcBef>
                <a:spcPts val="0"/>
              </a:spcBef>
              <a:spcAft>
                <a:spcPts val="0"/>
              </a:spcAft>
              <a:buSzPts val="2560"/>
              <a:buFont typeface="Noto Sans Symbols"/>
              <a:buChar char="⮚"/>
            </a:pPr>
            <a:r>
              <a:rPr lang="en-US" sz="2600" dirty="0" smtClean="0"/>
              <a:t>Give </a:t>
            </a:r>
            <a:r>
              <a:rPr lang="en-US" sz="2600" dirty="0" smtClean="0"/>
              <a:t>physicians the </a:t>
            </a:r>
            <a:r>
              <a:rPr lang="en-US" sz="2600" dirty="0" smtClean="0"/>
              <a:t>opportunity to </a:t>
            </a:r>
            <a:r>
              <a:rPr lang="en-US" sz="2600" dirty="0" smtClean="0"/>
              <a:t>‘pay </a:t>
            </a:r>
            <a:r>
              <a:rPr lang="en-US" sz="2600" dirty="0" smtClean="0"/>
              <a:t>it </a:t>
            </a:r>
            <a:r>
              <a:rPr lang="en-US" sz="2600" dirty="0" smtClean="0"/>
              <a:t>forward’</a:t>
            </a:r>
            <a:endParaRPr lang="en-US" sz="2600" dirty="0" smtClean="0"/>
          </a:p>
          <a:p>
            <a:pPr marL="342900" lvl="0" indent="-342900" algn="l" rtl="0">
              <a:spcBef>
                <a:spcPts val="0"/>
              </a:spcBef>
              <a:spcAft>
                <a:spcPts val="0"/>
              </a:spcAft>
              <a:buSzPts val="2560"/>
              <a:buFont typeface="Noto Sans Symbols"/>
              <a:buChar char="⮚"/>
            </a:pPr>
            <a:r>
              <a:rPr lang="en-US" sz="2600" dirty="0" smtClean="0"/>
              <a:t>Look for </a:t>
            </a:r>
            <a:r>
              <a:rPr lang="en-US" sz="2600" dirty="0" smtClean="0"/>
              <a:t>university graduates practicing </a:t>
            </a:r>
            <a:r>
              <a:rPr lang="en-US" sz="2600" dirty="0" smtClean="0"/>
              <a:t>in your community</a:t>
            </a:r>
            <a:endParaRPr lang="en-US" sz="2600" dirty="0"/>
          </a:p>
          <a:p>
            <a:pPr marL="342900" lvl="0" indent="-342900" algn="l" rtl="0">
              <a:spcBef>
                <a:spcPts val="1000"/>
              </a:spcBef>
              <a:spcAft>
                <a:spcPts val="0"/>
              </a:spcAft>
              <a:buSzPts val="2560"/>
              <a:buFont typeface="Noto Sans Symbols"/>
              <a:buChar char="⮚"/>
            </a:pPr>
            <a:r>
              <a:rPr lang="en-US" sz="2600" dirty="0" smtClean="0"/>
              <a:t>Ask for recommendations from current </a:t>
            </a:r>
            <a:r>
              <a:rPr lang="en-US" sz="2600" dirty="0" smtClean="0"/>
              <a:t>preceptors (partners</a:t>
            </a:r>
            <a:r>
              <a:rPr lang="en-US" sz="2600" dirty="0" smtClean="0"/>
              <a:t>, associates, </a:t>
            </a:r>
            <a:r>
              <a:rPr lang="en-US" sz="2600" dirty="0" smtClean="0"/>
              <a:t>colleagues</a:t>
            </a:r>
            <a:r>
              <a:rPr lang="en-US" sz="2600" dirty="0" smtClean="0"/>
              <a:t>)</a:t>
            </a:r>
          </a:p>
          <a:p>
            <a:pPr marL="342900" lvl="0" indent="-342900" algn="l" rtl="0">
              <a:spcBef>
                <a:spcPts val="1000"/>
              </a:spcBef>
              <a:spcAft>
                <a:spcPts val="0"/>
              </a:spcAft>
              <a:buSzPts val="2560"/>
              <a:buFont typeface="Noto Sans Symbols"/>
              <a:buChar char="⮚"/>
            </a:pPr>
            <a:r>
              <a:rPr lang="en-US" sz="2600" dirty="0" smtClean="0"/>
              <a:t>Praise preceptors </a:t>
            </a:r>
            <a:r>
              <a:rPr lang="en-US" sz="2600" dirty="0" smtClean="0"/>
              <a:t>publicly, word </a:t>
            </a:r>
            <a:r>
              <a:rPr lang="en-US" sz="2600" dirty="0" smtClean="0"/>
              <a:t>travels fast!</a:t>
            </a:r>
            <a:endParaRPr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8"/>
          <p:cNvSpPr txBox="1">
            <a:spLocks noGrp="1"/>
          </p:cNvSpPr>
          <p:nvPr>
            <p:ph type="title"/>
          </p:nvPr>
        </p:nvSpPr>
        <p:spPr>
          <a:xfrm>
            <a:off x="1093325" y="920811"/>
            <a:ext cx="8770500" cy="1397400"/>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b="1"/>
              <a:t>Entice Students to choose the field of Family Medicine</a:t>
            </a:r>
            <a:endParaRPr sz="3600" b="1"/>
          </a:p>
        </p:txBody>
      </p:sp>
      <p:sp>
        <p:nvSpPr>
          <p:cNvPr id="199" name="Google Shape;199;p8"/>
          <p:cNvSpPr txBox="1">
            <a:spLocks noGrp="1"/>
          </p:cNvSpPr>
          <p:nvPr>
            <p:ph type="body" idx="1"/>
          </p:nvPr>
        </p:nvSpPr>
        <p:spPr>
          <a:xfrm>
            <a:off x="1824272" y="2203215"/>
            <a:ext cx="7643819" cy="4194313"/>
          </a:xfrm>
          <a:prstGeom prst="rect">
            <a:avLst/>
          </a:prstGeom>
          <a:noFill/>
          <a:ln>
            <a:noFill/>
          </a:ln>
        </p:spPr>
        <p:txBody>
          <a:bodyPr spcFirstLastPara="1" wrap="square" lIns="91425" tIns="45700" rIns="91425" bIns="45700" anchor="t" anchorCtr="0">
            <a:noAutofit/>
          </a:bodyPr>
          <a:lstStyle/>
          <a:p>
            <a:pPr marL="342900" lvl="0" indent="-180340" algn="l" rtl="0">
              <a:spcBef>
                <a:spcPts val="0"/>
              </a:spcBef>
              <a:spcAft>
                <a:spcPts val="0"/>
              </a:spcAft>
              <a:buSzPts val="2560"/>
              <a:buFont typeface="Noto Sans Symbols"/>
              <a:buNone/>
            </a:pPr>
            <a:endParaRPr sz="3200" dirty="0"/>
          </a:p>
          <a:p>
            <a:pPr marL="342900" lvl="0" indent="-342900" algn="l" rtl="0">
              <a:spcBef>
                <a:spcPts val="1000"/>
              </a:spcBef>
              <a:spcAft>
                <a:spcPts val="0"/>
              </a:spcAft>
              <a:buSzPts val="2560"/>
              <a:buFont typeface="Noto Sans Symbols"/>
              <a:buChar char="⮚"/>
            </a:pPr>
            <a:r>
              <a:rPr lang="en-US" sz="3200" dirty="0"/>
              <a:t>Be an advocate for the field</a:t>
            </a:r>
            <a:endParaRPr dirty="0"/>
          </a:p>
          <a:p>
            <a:pPr marL="342900" lvl="0" indent="-342900" algn="l" rtl="0">
              <a:spcBef>
                <a:spcPts val="1000"/>
              </a:spcBef>
              <a:spcAft>
                <a:spcPts val="0"/>
              </a:spcAft>
              <a:buSzPts val="2560"/>
              <a:buFont typeface="Noto Sans Symbols"/>
              <a:buChar char="⮚"/>
            </a:pPr>
            <a:r>
              <a:rPr lang="en-US" sz="3200" dirty="0" smtClean="0"/>
              <a:t>Encourage Student Interest Groups and events </a:t>
            </a:r>
            <a:r>
              <a:rPr lang="en-US" sz="3200" dirty="0" smtClean="0"/>
              <a:t>with </a:t>
            </a:r>
            <a:r>
              <a:rPr lang="en-US" sz="3200" dirty="0" smtClean="0"/>
              <a:t>local </a:t>
            </a:r>
            <a:r>
              <a:rPr lang="en-US" sz="3200" dirty="0" smtClean="0"/>
              <a:t>family physicians  </a:t>
            </a:r>
            <a:endParaRPr lang="en-US" sz="3200" dirty="0" smtClean="0"/>
          </a:p>
          <a:p>
            <a:pPr marL="342900" lvl="0" indent="-342900" algn="l" rtl="0">
              <a:spcBef>
                <a:spcPts val="1000"/>
              </a:spcBef>
              <a:spcAft>
                <a:spcPts val="0"/>
              </a:spcAft>
              <a:buSzPts val="2560"/>
              <a:buFont typeface="Noto Sans Symbols"/>
              <a:buChar char="⮚"/>
            </a:pPr>
            <a:r>
              <a:rPr lang="en-US" sz="3200" dirty="0" smtClean="0"/>
              <a:t>Great Family Medicine preceptors are the best motivating factor!</a:t>
            </a:r>
            <a:endParaRPr dirty="0"/>
          </a:p>
          <a:p>
            <a:pPr marL="342900" lvl="0" indent="-180340" algn="l" rtl="0">
              <a:spcBef>
                <a:spcPts val="1000"/>
              </a:spcBef>
              <a:spcAft>
                <a:spcPts val="0"/>
              </a:spcAft>
              <a:buSzPts val="2560"/>
              <a:buFont typeface="Noto Sans Symbols"/>
              <a:buNone/>
            </a:pPr>
            <a:endParaRPr sz="3200" dirty="0"/>
          </a:p>
          <a:p>
            <a:pPr marL="342900" lvl="0" indent="-180340" algn="l" rtl="0">
              <a:spcBef>
                <a:spcPts val="1000"/>
              </a:spcBef>
              <a:spcAft>
                <a:spcPts val="0"/>
              </a:spcAft>
              <a:buSzPts val="2560"/>
              <a:buFont typeface="Noto Sans Symbols"/>
              <a:buNone/>
            </a:pPr>
            <a:endParaRP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9"/>
          <p:cNvSpPr txBox="1">
            <a:spLocks noGrp="1"/>
          </p:cNvSpPr>
          <p:nvPr>
            <p:ph type="title"/>
          </p:nvPr>
        </p:nvSpPr>
        <p:spPr>
          <a:xfrm>
            <a:off x="1209071" y="1643606"/>
            <a:ext cx="8770571" cy="1397517"/>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rgbClr val="2E75B5"/>
              </a:buClr>
              <a:buSzPts val="4320"/>
              <a:buFont typeface="Trebuchet MS"/>
              <a:buNone/>
            </a:pPr>
            <a:r>
              <a:rPr lang="en-US" sz="4320"/>
              <a:t/>
            </a:r>
            <a:br>
              <a:rPr lang="en-US" sz="4320"/>
            </a:br>
            <a:r>
              <a:rPr lang="en-US" sz="4320" b="1"/>
              <a:t>Comments or Questions?</a:t>
            </a:r>
            <a:endParaRPr sz="3600" b="1"/>
          </a:p>
        </p:txBody>
      </p:sp>
    </p:spTree>
  </p:cSld>
  <p:clrMapOvr>
    <a:masterClrMapping/>
  </p:clrMapOvr>
</p:sld>
</file>

<file path=ppt/theme/theme1.xml><?xml version="1.0" encoding="utf-8"?>
<a:theme xmlns:a="http://schemas.openxmlformats.org/drawingml/2006/main" name="Face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756</Words>
  <Application>Microsoft Office PowerPoint</Application>
  <PresentationFormat>Widescreen</PresentationFormat>
  <Paragraphs>96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Noto Sans Symbols</vt:lpstr>
      <vt:lpstr>Trebuchet MS</vt:lpstr>
      <vt:lpstr>Wingdings</vt:lpstr>
      <vt:lpstr>Facet</vt:lpstr>
      <vt:lpstr> How to be a Successful Coordinator</vt:lpstr>
      <vt:lpstr> Disclosure</vt:lpstr>
      <vt:lpstr> Goals and Objectives</vt:lpstr>
      <vt:lpstr> A Successful Coordinator</vt:lpstr>
      <vt:lpstr> Time Management Skills</vt:lpstr>
      <vt:lpstr> Organizational Skills</vt:lpstr>
      <vt:lpstr>Recruiting Physicians  as preceptors </vt:lpstr>
      <vt:lpstr>Entice Students to choose the field of Family Medicine</vt:lpstr>
      <vt:lpstr> Comments or Questions?</vt:lpstr>
      <vt:lpstr>                     Thank you!  Resources https://www.indeed.com/career-advice/career-development/time-management-skills  https://www.aafp.org/medical-school-residency/choosing-fm/choosefm.html?cmpid=Siport_ed_me_stint_col_SI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be a Successful Coordinator</dc:title>
  <dc:creator>Windows User</dc:creator>
  <cp:lastModifiedBy>Roberts, Sharon L</cp:lastModifiedBy>
  <cp:revision>8</cp:revision>
  <dcterms:created xsi:type="dcterms:W3CDTF">2018-09-19T19:51:36Z</dcterms:created>
  <dcterms:modified xsi:type="dcterms:W3CDTF">2020-01-24T16:27:03Z</dcterms:modified>
</cp:coreProperties>
</file>