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64" r:id="rId2"/>
    <p:sldMasterId id="2147483674" r:id="rId3"/>
    <p:sldMasterId id="2147483678" r:id="rId4"/>
    <p:sldMasterId id="2147483676" r:id="rId5"/>
  </p:sldMasterIdLst>
  <p:notesMasterIdLst>
    <p:notesMasterId r:id="rId25"/>
  </p:notesMasterIdLst>
  <p:sldIdLst>
    <p:sldId id="266" r:id="rId6"/>
    <p:sldId id="264" r:id="rId7"/>
    <p:sldId id="267" r:id="rId8"/>
    <p:sldId id="270" r:id="rId9"/>
    <p:sldId id="263" r:id="rId10"/>
    <p:sldId id="268" r:id="rId11"/>
    <p:sldId id="261" r:id="rId12"/>
    <p:sldId id="269" r:id="rId13"/>
    <p:sldId id="281" r:id="rId14"/>
    <p:sldId id="272" r:id="rId15"/>
    <p:sldId id="277" r:id="rId16"/>
    <p:sldId id="276" r:id="rId17"/>
    <p:sldId id="286" r:id="rId18"/>
    <p:sldId id="271" r:id="rId19"/>
    <p:sldId id="284" r:id="rId20"/>
    <p:sldId id="283" r:id="rId21"/>
    <p:sldId id="265" r:id="rId22"/>
    <p:sldId id="273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74"/>
    <p:restoredTop sz="83265"/>
  </p:normalViewPr>
  <p:slideViewPr>
    <p:cSldViewPr snapToGrid="0" snapToObjects="1">
      <p:cViewPr varScale="1">
        <p:scale>
          <a:sx n="105" d="100"/>
          <a:sy n="105" d="100"/>
        </p:scale>
        <p:origin x="4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eahstem/Documents/Sociopolitical%20Data%20Engaged%2018%20to%2022%20combin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eahstem/Documents/Sociopolitical%20Data%20Engaged%2018%20to%2022%20combin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Undergraduate Degree</a:t>
            </a:r>
          </a:p>
        </c:rich>
      </c:tx>
      <c:layout>
        <c:manualLayout>
          <c:xMode val="edge"/>
          <c:yMode val="edge"/>
          <c:x val="0.13799400647445945"/>
          <c:y val="2.71867317850843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119448369920682E-2"/>
          <c:y val="8.049282633381534E-2"/>
          <c:w val="0.77460301462278613"/>
          <c:h val="0.5638328125193633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46C-034B-A0EF-8AF416C1A5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46C-034B-A0EF-8AF416C1A5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46C-034B-A0EF-8AF416C1A5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46C-034B-A0EF-8AF416C1A5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46C-034B-A0EF-8AF416C1A54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446C-034B-A0EF-8AF416C1A54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446C-034B-A0EF-8AF416C1A54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446C-034B-A0EF-8AF416C1A5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SociopoliticalContro_DATA_LABEL!$G$65:$N$65</c:f>
              <c:strCache>
                <c:ptCount val="8"/>
                <c:pt idx="0">
                  <c:v>Accounting/Finance/Business</c:v>
                </c:pt>
                <c:pt idx="1">
                  <c:v>Marketing/Communications</c:v>
                </c:pt>
                <c:pt idx="2">
                  <c:v>Biology/Chemistry</c:v>
                </c:pt>
                <c:pt idx="3">
                  <c:v>Engineering</c:v>
                </c:pt>
                <c:pt idx="4">
                  <c:v>History/Political Science</c:v>
                </c:pt>
                <c:pt idx="5">
                  <c:v>Psychology/Sociology</c:v>
                </c:pt>
                <c:pt idx="6">
                  <c:v>Religion</c:v>
                </c:pt>
                <c:pt idx="7">
                  <c:v>Other</c:v>
                </c:pt>
              </c:strCache>
            </c:strRef>
          </c:cat>
          <c:val>
            <c:numRef>
              <c:f>SociopoliticalContro_DATA_LABEL!$G$66:$N$66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39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46C-034B-A0EF-8AF416C1A54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7792577112753452"/>
          <c:w val="0.85116409729653231"/>
          <c:h val="0.42207422887246537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600" dirty="0"/>
              <a:t>Gender Identity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1F9-CE4F-9428-84621BC789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1F9-CE4F-9428-84621BC789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SociopoliticalContro_DATA_LABEL!$E$63:$E$64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SociopoliticalContro_DATA_LABEL!$F$63:$F$64</c:f>
              <c:numCache>
                <c:formatCode>General</c:formatCode>
                <c:ptCount val="2"/>
                <c:pt idx="0">
                  <c:v>23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F9-CE4F-9428-84621BC789B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B651F-D782-484F-A9DF-95F313355AFB}" type="datetimeFigureOut">
              <a:rPr lang="en-US" smtClean="0"/>
              <a:t>5/1/22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7FB74-9486-1A4C-9CBE-E12FE1555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9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 1-Scott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44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Person 3-Leah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are often highly contentious issues that residents, faculty, and students will differ 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Just as rounds can devolve quickly into animosity, so too can they meander for long periods of time. Moderators should be capable of redirecting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37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 3-Leah</a:t>
            </a:r>
          </a:p>
          <a:p>
            <a:r>
              <a:rPr lang="en-US" dirty="0"/>
              <a:t>N=54</a:t>
            </a:r>
          </a:p>
          <a:p>
            <a:endParaRPr lang="en-US" dirty="0"/>
          </a:p>
          <a:p>
            <a:r>
              <a:rPr lang="en-US" dirty="0"/>
              <a:t>TY 7</a:t>
            </a:r>
          </a:p>
          <a:p>
            <a:r>
              <a:rPr lang="en-US" dirty="0"/>
              <a:t>Fam Med 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A51F1-D9E4-E94B-B1D6-CFE9335EE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3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 3-Leah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60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of Residency develops leadership</a:t>
            </a:r>
          </a:p>
          <a:p>
            <a:r>
              <a:rPr lang="en-US" dirty="0"/>
              <a:t>Working on interdisciplinary teams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0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Person 4-Sean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Lessons learned and skills for facilitators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are often highly contentious issues that residents, faculty, and students will differ 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Just as rounds can devolve quickly into animosity, so too can they meander for long periods of time. Moderators should be capable of redirecting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81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 4-Sean</a:t>
            </a:r>
          </a:p>
          <a:p>
            <a:endParaRPr lang="en-US" dirty="0"/>
          </a:p>
          <a:p>
            <a:r>
              <a:rPr lang="en-US" dirty="0"/>
              <a:t>And now we are going to cut to a sample discussion to give you an idea of what this is actually 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88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 4-Sean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A51F1-D9E4-E94B-B1D6-CFE9335EEF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45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 4-Sean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93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 4-Sean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34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 4-Sean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 1- Scott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6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 1-Scott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33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Person 2 Thomas</a:t>
            </a:r>
          </a:p>
          <a:p>
            <a:endParaRPr lang="en-US" b="0" i="0" dirty="0">
              <a:solidFill>
                <a:srgbClr val="303030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Rosser W. (2006). Sustaining the 4 principles of family medicine in Canada. </a:t>
            </a:r>
            <a:r>
              <a:rPr lang="en-US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Canadian family physician </a:t>
            </a:r>
            <a:r>
              <a:rPr lang="en-US" b="0" i="1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Medecin</a:t>
            </a:r>
            <a:r>
              <a:rPr lang="en-US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de </a:t>
            </a:r>
            <a:r>
              <a:rPr lang="en-US" b="0" i="1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famille</a:t>
            </a:r>
            <a:r>
              <a:rPr lang="en-US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1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canadien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, </a:t>
            </a:r>
            <a:r>
              <a:rPr lang="en-US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52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(10), 1191–1197.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FDB07-DF1F-44FB-8523-F26363439D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7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Person2- Thomas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0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 2- Thomas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15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 2- Thomas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00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 2-Thomas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90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Person 3- Leah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Time period: July 1, 2017 – June 30,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1) Residents involved in the sociopolitical discussions will score higher on the sociopolitical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control scale than residents who were not involved in the sociopolitical discussions.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2) Grounded theory method will be used to generate other hypotheses from 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 responses. These responses will be coded to highlight themes among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to identify how participants view sociopolitical discussions.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A51F1-D9E4-E94B-B1D6-CFE9335EE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4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40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86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BA34-093F-504C-ADD1-F56787E15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t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0CCCA-56CB-B940-BE41-08C5DED2E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1329B4-58A2-614C-8C32-F6EBA0E1B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76F940A-561E-9140-BC44-2106D7736B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8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0476-3111-794A-80ED-7AFAEE05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E67A8-BF98-0C41-9BF4-8434D328D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A41F35-365A-534F-9E38-524F700B4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6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30C1-E58A-D54E-AE81-9EFEC86C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862470"/>
            <a:ext cx="7886700" cy="1700005"/>
          </a:xfrm>
        </p:spPr>
        <p:txBody>
          <a:bodyPr anchor="t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4DBE1-005A-C14D-BF9C-BA02E8797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6FE21B-ABFD-8345-A482-C0395A2C8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3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D792-E494-8A44-B081-5A95A81A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98607-FB5C-DB4C-B809-89B9C6129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51811-7FE2-114F-9264-5D090BCD7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704A98-C470-4A45-8F48-E64FA37F0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5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745565-BC41-AE42-AF87-0C01E3C19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3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6ACF-F535-A241-87AD-B47B05CC9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45ED2-E8B2-6240-ADFF-B39115724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DB3F0-8EEE-1945-9919-5CC9DCFD8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4703753-7CAD-3341-BCB0-BFDF1B052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9367-6E6D-6A47-861A-753DEBA64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53139"/>
            <a:ext cx="6858000" cy="756824"/>
          </a:xfrm>
        </p:spPr>
        <p:txBody>
          <a:bodyPr anchor="t"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B09181-27AC-0A4B-8A45-9484CA3EA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38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9367-6E6D-6A47-861A-753DEBA64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53139"/>
            <a:ext cx="6858000" cy="756824"/>
          </a:xfrm>
        </p:spPr>
        <p:txBody>
          <a:bodyPr anchor="t"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B09181-27AC-0A4B-8A45-9484CA3EA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82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B413D9-8AAA-A74C-85EA-E846AB3F3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8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113738-7BDD-F347-BA0E-9565DDFED61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FB7846-FB44-5E42-870C-A7814D07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3852"/>
            <a:ext cx="7886700" cy="686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29C20-2552-D541-A118-4B34A9E58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0F579-7D62-9A4F-8A67-3B5D090C8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accent1"/>
                </a:solidFill>
                <a:latin typeface="Arial Narrow" panose="020B0604020202020204" pitchFamily="34" charset="0"/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2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1" r:id="rId5"/>
    <p:sldLayoutId id="214748367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1"/>
          </a:solidFill>
          <a:latin typeface="Arial Narrow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1"/>
          </a:solidFill>
          <a:latin typeface="Arial Narrow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1"/>
          </a:solidFill>
          <a:latin typeface="Arial Narrow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Arial Narrow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Arial Narrow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A14E3A-AE1D-C542-AC3B-7FE3378C17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26181F-89C8-844A-AECC-49FC88E0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035"/>
            <a:ext cx="7886700" cy="716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DD3BB-84BF-9342-B855-7477A5BEE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38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E47BF7-1A6D-5846-BE11-4E34E600FC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26181F-89C8-844A-AECC-49FC88E0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035"/>
            <a:ext cx="7886700" cy="716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DD3BB-84BF-9342-B855-7477A5BEE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29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CF7CD1-1F50-0B49-99C4-BF91EC31E5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3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3"/>
          </a:solidFill>
          <a:latin typeface="Arial Narrow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7/gmh.2021.3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pnas.org/cgi/doi/10.1073/pnas.2012096117" TargetMode="External"/><Relationship Id="rId5" Type="http://schemas.openxmlformats.org/officeDocument/2006/relationships/hyperlink" Target="https://doi.org/10.1080/13814788.2019.1674048" TargetMode="External"/><Relationship Id="rId4" Type="http://schemas.openxmlformats.org/officeDocument/2006/relationships/hyperlink" Target="http://www.educationforhealth.net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4B5E1-91C2-0040-9250-9BF99E9FD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01416"/>
            <a:ext cx="6858000" cy="756824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  <a:latin typeface="Trebuchet MS" panose="020B0703020202090204" pitchFamily="34" charset="0"/>
              </a:rPr>
              <a:t>Sociopolitical Rounds: Creating Dialogue for Advocacy in Primary Care</a:t>
            </a:r>
            <a:br>
              <a:rPr lang="en-US" sz="4000" dirty="0">
                <a:latin typeface="Trebuchet MS" panose="020B0703020202090204" pitchFamily="34" charset="0"/>
              </a:rPr>
            </a:br>
            <a:endParaRPr lang="en-US" sz="4000" dirty="0">
              <a:latin typeface="Trebuchet MS" panose="020B070302020209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85789-D243-544F-B460-1F41C42A3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868" y="3984275"/>
            <a:ext cx="6672263" cy="270545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rebuchet MS" panose="020B0703020202090204" pitchFamily="34" charset="0"/>
              </a:rPr>
              <a:t>Medical University of South Carolina</a:t>
            </a:r>
          </a:p>
          <a:p>
            <a:endParaRPr lang="en-US" sz="2400" dirty="0">
              <a:latin typeface="Trebuchet MS" panose="020B0703020202090204" pitchFamily="34" charset="0"/>
            </a:endParaRPr>
          </a:p>
          <a:p>
            <a:r>
              <a:rPr lang="en-US" sz="2400" dirty="0">
                <a:latin typeface="Trebuchet MS" panose="020B0703020202090204" pitchFamily="34" charset="0"/>
              </a:rPr>
              <a:t>Russ S. </a:t>
            </a:r>
            <a:r>
              <a:rPr lang="en-US" sz="2400" dirty="0" err="1">
                <a:latin typeface="Trebuchet MS" panose="020B0703020202090204" pitchFamily="34" charset="0"/>
              </a:rPr>
              <a:t>Blackwelder</a:t>
            </a:r>
            <a:r>
              <a:rPr lang="en-US" sz="2400" dirty="0">
                <a:latin typeface="Trebuchet MS" panose="020B0703020202090204" pitchFamily="34" charset="0"/>
              </a:rPr>
              <a:t>, MD, </a:t>
            </a:r>
            <a:r>
              <a:rPr lang="en-US" sz="2400" dirty="0" err="1">
                <a:latin typeface="Trebuchet MS" panose="020B0703020202090204" pitchFamily="34" charset="0"/>
              </a:rPr>
              <a:t>Mdiv</a:t>
            </a:r>
            <a:r>
              <a:rPr lang="en-US" sz="2400" dirty="0">
                <a:latin typeface="Trebuchet MS" panose="020B0703020202090204" pitchFamily="34" charset="0"/>
              </a:rPr>
              <a:t>; Scott Bragg, PharmD;  Sean P. Haley, MD, MPH; Thomas Ricks IV, MD; Leah A. Stem, MD, MEd</a:t>
            </a:r>
          </a:p>
        </p:txBody>
      </p:sp>
    </p:spTree>
    <p:extLst>
      <p:ext uri="{BB962C8B-B14F-4D97-AF65-F5344CB8AC3E}">
        <p14:creationId xmlns:p14="http://schemas.microsoft.com/office/powerpoint/2010/main" val="12304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4"/>
    </mc:Choice>
    <mc:Fallback xmlns="">
      <p:transition spd="slow" advTm="437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C922E-3A66-064D-8ACC-B6BEB533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latin typeface="+mj-lt"/>
                <a:ea typeface="+mj-ea"/>
                <a:cs typeface="+mj-cs"/>
              </a:rPr>
              <a:t>Question Prompts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Board Room">
            <a:extLst>
              <a:ext uri="{FF2B5EF4-FFF2-40B4-BE49-F238E27FC236}">
                <a16:creationId xmlns:a16="http://schemas.microsoft.com/office/drawing/2014/main" id="{810615FC-5B0C-0345-8B76-FA65E705B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454" y="3068279"/>
            <a:ext cx="2524860" cy="25248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38ED7-D0D4-7C47-9DFC-BAA4D5BCA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8023" y="2771781"/>
            <a:ext cx="5714635" cy="367043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best way to ensure accurate health information is presented in media and how best to combat misinformation?</a:t>
            </a:r>
          </a:p>
          <a:p>
            <a:endParaRPr lang="en-US" sz="2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would have the biggest impact on improving population health-universal income, universal housing, or universal health/disability insurance?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DB460-B74D-5146-B26B-0A33FFBCC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8177" y="621792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EA810E7C-020C-FA43-9CFD-DA754FFFF69E}" type="slidenum">
              <a:rPr lang="en-US" sz="10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pPr algn="r" defTabSz="914400">
                <a:spcAft>
                  <a:spcPts val="600"/>
                </a:spcAft>
              </a:pPr>
              <a:t>10</a:t>
            </a:fld>
            <a:endParaRPr lang="en-US" sz="1000">
              <a:solidFill>
                <a:prstClr val="black">
                  <a:lumMod val="50000"/>
                  <a:lumOff val="50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199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20"/>
    </mc:Choice>
    <mc:Fallback xmlns="">
      <p:transition spd="slow" advTm="1742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4F4B-ACBA-BF47-BEB4-CE6B33CCA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2892"/>
            <a:ext cx="4055269" cy="994172"/>
          </a:xfrm>
        </p:spPr>
        <p:txBody>
          <a:bodyPr anchor="ctr"/>
          <a:lstStyle/>
          <a:p>
            <a:pPr algn="ctr"/>
            <a:r>
              <a:rPr lang="en-US" b="1" dirty="0">
                <a:latin typeface="Trebuchet MS" panose="020B0703020202090204" pitchFamily="34" charset="0"/>
              </a:rPr>
              <a:t>Demographics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12BBE7-36AB-BF45-9E71-3FC5D0F75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090369"/>
              </p:ext>
            </p:extLst>
          </p:nvPr>
        </p:nvGraphicFramePr>
        <p:xfrm>
          <a:off x="5022354" y="572892"/>
          <a:ext cx="4055269" cy="177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826">
                  <a:extLst>
                    <a:ext uri="{9D8B030D-6E8A-4147-A177-3AD203B41FA5}">
                      <a16:colId xmlns:a16="http://schemas.microsoft.com/office/drawing/2014/main" val="1981315623"/>
                    </a:ext>
                  </a:extLst>
                </a:gridCol>
                <a:gridCol w="1276643">
                  <a:extLst>
                    <a:ext uri="{9D8B030D-6E8A-4147-A177-3AD203B41FA5}">
                      <a16:colId xmlns:a16="http://schemas.microsoft.com/office/drawing/2014/main" val="19965493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611191246"/>
                    </a:ext>
                  </a:extLst>
                </a:gridCol>
              </a:tblGrid>
              <a:tr h="47231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703020202090204" pitchFamily="34" charset="0"/>
                        </a:rPr>
                        <a:t>Year </a:t>
                      </a:r>
                      <a:r>
                        <a:rPr lang="en-US" sz="2200" b="1" i="0" u="none" strike="noStrike">
                          <a:solidFill>
                            <a:schemeClr val="bg1"/>
                          </a:solidFill>
                          <a:effectLst/>
                          <a:latin typeface="Trebuchet MS" panose="020B0703020202090204" pitchFamily="34" charset="0"/>
                        </a:rPr>
                        <a:t>of training (N=54)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114732074"/>
                  </a:ext>
                </a:extLst>
              </a:tr>
              <a:tr h="433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chemeClr val="accent1"/>
                          </a:solidFill>
                          <a:effectLst/>
                          <a:latin typeface="Trebuchet MS" panose="020B0703020202090204" pitchFamily="34" charset="0"/>
                        </a:rPr>
                        <a:t>PGY1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25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379192087"/>
                  </a:ext>
                </a:extLst>
              </a:tr>
              <a:tr h="433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chemeClr val="accent1"/>
                          </a:solidFill>
                          <a:effectLst/>
                          <a:latin typeface="Trebuchet MS" panose="020B0703020202090204" pitchFamily="34" charset="0"/>
                        </a:rPr>
                        <a:t>PGY2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14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396814861"/>
                  </a:ext>
                </a:extLst>
              </a:tr>
              <a:tr h="433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chemeClr val="accent1"/>
                          </a:solidFill>
                          <a:effectLst/>
                          <a:latin typeface="Trebuchet MS" panose="020B0703020202090204" pitchFamily="34" charset="0"/>
                        </a:rPr>
                        <a:t>PGY3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15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832512992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637115"/>
              </p:ext>
            </p:extLst>
          </p:nvPr>
        </p:nvGraphicFramePr>
        <p:xfrm>
          <a:off x="163911" y="572892"/>
          <a:ext cx="4663270" cy="6132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397790"/>
              </p:ext>
            </p:extLst>
          </p:nvPr>
        </p:nvGraphicFramePr>
        <p:xfrm>
          <a:off x="4827181" y="3282073"/>
          <a:ext cx="4138613" cy="300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71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10"/>
    </mc:Choice>
    <mc:Fallback xmlns="">
      <p:transition spd="slow" advTm="3151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C54A4-4C4C-FD44-8546-A9609E08F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703020202090204" pitchFamily="34" charset="0"/>
              </a:rPr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EA9AE-DCAD-A140-A84D-665BE8E9C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B0436-C6C3-9946-8C09-9CB7920C1CF1}"/>
              </a:ext>
            </a:extLst>
          </p:cNvPr>
          <p:cNvSpPr txBox="1"/>
          <p:nvPr/>
        </p:nvSpPr>
        <p:spPr>
          <a:xfrm>
            <a:off x="387927" y="1675447"/>
            <a:ext cx="83958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Sociopolitical Control Scale</a:t>
            </a: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17-item Likert scale on belief in efficacy in social and political systems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3EA45-407A-D747-829C-8129F7537792}"/>
              </a:ext>
            </a:extLst>
          </p:cNvPr>
          <p:cNvSpPr txBox="1"/>
          <p:nvPr/>
        </p:nvSpPr>
        <p:spPr>
          <a:xfrm>
            <a:off x="245661" y="3966984"/>
            <a:ext cx="36551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Leadership Competence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Agreement: 46-81%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Neutral: range 17-33%</a:t>
            </a:r>
          </a:p>
          <a:p>
            <a:r>
              <a:rPr lang="en-US" sz="2400" dirty="0">
                <a:solidFill>
                  <a:srgbClr val="000000"/>
                </a:solidFill>
              </a:rPr>
              <a:t>Disagreement: 2-31%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CC4FD6-D428-2943-99FB-23BD62389C13}"/>
              </a:ext>
            </a:extLst>
          </p:cNvPr>
          <p:cNvSpPr txBox="1"/>
          <p:nvPr/>
        </p:nvSpPr>
        <p:spPr>
          <a:xfrm>
            <a:off x="5871548" y="3979667"/>
            <a:ext cx="30636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Policy Competence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Agreement: 26%-74%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Neutral 17-48%</a:t>
            </a:r>
          </a:p>
          <a:p>
            <a:r>
              <a:rPr lang="en-US" sz="2400" dirty="0">
                <a:solidFill>
                  <a:srgbClr val="000000"/>
                </a:solidFill>
              </a:rPr>
              <a:t>Disagreement: 4-41%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65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96"/>
    </mc:Choice>
    <mc:Fallback xmlns="">
      <p:transition spd="slow" advTm="4409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D040E-4D84-954B-96A5-99651D4E4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A5BB1-8639-CF48-AB77-62048B1C7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703020202090204" pitchFamily="34" charset="0"/>
              </a:rPr>
              <a:t>Themes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A9F131-FE5C-E146-A9FD-11996D544646}"/>
              </a:ext>
            </a:extLst>
          </p:cNvPr>
          <p:cNvSpPr/>
          <p:nvPr/>
        </p:nvSpPr>
        <p:spPr>
          <a:xfrm>
            <a:off x="369342" y="2314718"/>
            <a:ext cx="8146008" cy="35394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Process of residency forges leaders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Intentional time helps deepen understanding for interacting in leadership and policy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Inspiration to enact change from witnessing inequality and discussing resource utilization</a:t>
            </a:r>
          </a:p>
          <a:p>
            <a:pPr lvl="2"/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4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35"/>
    </mc:Choice>
    <mc:Fallback xmlns="">
      <p:transition spd="slow" advTm="3163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C922E-3A66-064D-8ACC-B6BEB533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Facilitator Skills are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38ED7-D0D4-7C47-9DFC-BAA4D5BCA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2244435"/>
            <a:ext cx="8132965" cy="39325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First step: formulate a topic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Maintain a respectful atmosphere for differing views 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Play devil’s advocate if discussion favors one side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Goal(s): promote engagement, dialog, and problem solving, not to convince learners of one viewpoint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DB460-B74D-5146-B26B-0A33FFBCC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79" y="347471"/>
            <a:ext cx="8325612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C984B-80A6-0947-A75E-B4AFF8CF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5216"/>
            <a:ext cx="78867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rebuchet MS" panose="020B0703020202090204" pitchFamily="34" charset="0"/>
              </a:rPr>
              <a:t>Small Group Discussion</a:t>
            </a:r>
          </a:p>
        </p:txBody>
      </p:sp>
      <p:pic>
        <p:nvPicPr>
          <p:cNvPr id="2050" name="Picture 2" descr="Free photo Write A Review Feedback Balloons Confirming Finger - Max Pixel">
            <a:extLst>
              <a:ext uri="{FF2B5EF4-FFF2-40B4-BE49-F238E27FC236}">
                <a16:creationId xmlns:a16="http://schemas.microsoft.com/office/drawing/2014/main" id="{8794FF46-06D3-FD4E-8D60-9265588E3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5" r="11607" b="2"/>
          <a:stretch/>
        </p:blipFill>
        <p:spPr bwMode="auto">
          <a:xfrm>
            <a:off x="203157" y="4103983"/>
            <a:ext cx="3292388" cy="25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21F8D-3430-2D46-8F4E-5728666CF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057" y="2673327"/>
            <a:ext cx="4965786" cy="36601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Trebuchet MS" panose="020B0703020202090204" pitchFamily="34" charset="0"/>
              </a:rPr>
              <a:t>Discuss this prompt in groups of 6–8: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ethical for physicians to go on strike and are there examples that would lead you to join them?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Trebuchet MS" panose="020B0703020202090204" pitchFamily="34" charset="0"/>
              </a:rPr>
              <a:t>Prepare a verbal summary of your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818F7-78B0-8D45-9B12-3F49A312F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A810E7C-020C-FA43-9CFD-DA754FFFF69E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80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83198-DF92-4047-85E1-98471F5F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94" y="1510044"/>
            <a:ext cx="3757343" cy="401234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2600" dirty="0">
                <a:solidFill>
                  <a:schemeClr val="accent2"/>
                </a:solidFill>
                <a:latin typeface="+mj-lt"/>
                <a:cs typeface="+mj-cs"/>
              </a:rPr>
              <a:t>How would you use discussions like these </a:t>
            </a:r>
            <a:r>
              <a:rPr lang="en-US" sz="2600" dirty="0">
                <a:solidFill>
                  <a:schemeClr val="accent2"/>
                </a:solidFill>
              </a:rPr>
              <a:t>in your program?</a:t>
            </a:r>
            <a:br>
              <a:rPr lang="en-US" sz="2600" dirty="0">
                <a:solidFill>
                  <a:schemeClr val="accent2"/>
                </a:solidFill>
              </a:rPr>
            </a:br>
            <a:br>
              <a:rPr lang="en-US" sz="2600" dirty="0">
                <a:solidFill>
                  <a:schemeClr val="accent2"/>
                </a:solidFill>
              </a:rPr>
            </a:br>
            <a:br>
              <a:rPr lang="en-US" sz="2600" dirty="0">
                <a:solidFill>
                  <a:schemeClr val="accent2"/>
                </a:solidFill>
              </a:rPr>
            </a:br>
            <a:r>
              <a:rPr lang="en-US" sz="2600" dirty="0">
                <a:solidFill>
                  <a:schemeClr val="accent2"/>
                </a:solidFill>
              </a:rPr>
              <a:t>What questions would you ask?</a:t>
            </a:r>
            <a:br>
              <a:rPr lang="en-US" sz="3000" dirty="0">
                <a:solidFill>
                  <a:schemeClr val="accent2"/>
                </a:solidFill>
              </a:rPr>
            </a:br>
            <a:br>
              <a:rPr lang="en-US" sz="3000" dirty="0">
                <a:solidFill>
                  <a:schemeClr val="accent2"/>
                </a:solidFill>
              </a:rPr>
            </a:br>
            <a:endParaRPr lang="en-US" sz="3000" dirty="0">
              <a:solidFill>
                <a:schemeClr val="accent2"/>
              </a:solidFill>
              <a:latin typeface="+mj-lt"/>
              <a:cs typeface="+mj-cs"/>
            </a:endParaRPr>
          </a:p>
        </p:txBody>
      </p:sp>
      <p:pic>
        <p:nvPicPr>
          <p:cNvPr id="32" name="Content Placeholder 31">
            <a:extLst>
              <a:ext uri="{FF2B5EF4-FFF2-40B4-BE49-F238E27FC236}">
                <a16:creationId xmlns:a16="http://schemas.microsoft.com/office/drawing/2014/main" id="{24752BDD-34D5-6148-B47E-BC0B198D0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5808" y="1694101"/>
            <a:ext cx="3861251" cy="3644226"/>
          </a:xfrm>
        </p:spPr>
      </p:pic>
    </p:spTree>
    <p:extLst>
      <p:ext uri="{BB962C8B-B14F-4D97-AF65-F5344CB8AC3E}">
        <p14:creationId xmlns:p14="http://schemas.microsoft.com/office/powerpoint/2010/main" val="1398389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557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8199-E967-0446-8862-02BE597C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4A9A7-2679-AC47-B1BB-17B663786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368938" cy="4351338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Roboto" panose="02000000000000000000" pitchFamily="2" charset="0"/>
              </a:rPr>
              <a:t>Rosser, W. (2006). Sustaining the 4 principles of family medicine in Canada. </a:t>
            </a:r>
            <a:r>
              <a:rPr lang="en-US" i="1" dirty="0">
                <a:latin typeface="Roboto" panose="02000000000000000000" pitchFamily="2" charset="0"/>
              </a:rPr>
              <a:t>Canadian family physician </a:t>
            </a:r>
            <a:r>
              <a:rPr lang="en-US" i="1" dirty="0" err="1">
                <a:latin typeface="Roboto" panose="02000000000000000000" pitchFamily="2" charset="0"/>
              </a:rPr>
              <a:t>Medecin</a:t>
            </a:r>
            <a:r>
              <a:rPr lang="en-US" i="1" dirty="0">
                <a:latin typeface="Roboto" panose="02000000000000000000" pitchFamily="2" charset="0"/>
              </a:rPr>
              <a:t> de </a:t>
            </a:r>
            <a:r>
              <a:rPr lang="en-US" i="1" dirty="0" err="1">
                <a:latin typeface="Roboto" panose="02000000000000000000" pitchFamily="2" charset="0"/>
              </a:rPr>
              <a:t>famille</a:t>
            </a:r>
            <a:r>
              <a:rPr lang="en-US" i="1" dirty="0">
                <a:latin typeface="Roboto" panose="02000000000000000000" pitchFamily="2" charset="0"/>
              </a:rPr>
              <a:t> </a:t>
            </a:r>
            <a:r>
              <a:rPr lang="en-US" i="1" dirty="0" err="1">
                <a:latin typeface="Roboto" panose="02000000000000000000" pitchFamily="2" charset="0"/>
              </a:rPr>
              <a:t>canadien</a:t>
            </a:r>
            <a:r>
              <a:rPr lang="en-US" dirty="0">
                <a:latin typeface="Roboto" panose="02000000000000000000" pitchFamily="2" charset="0"/>
              </a:rPr>
              <a:t>, </a:t>
            </a:r>
            <a:r>
              <a:rPr lang="en-US" i="1" dirty="0">
                <a:latin typeface="Roboto" panose="02000000000000000000" pitchFamily="2" charset="0"/>
              </a:rPr>
              <a:t>52</a:t>
            </a:r>
            <a:r>
              <a:rPr lang="en-US" dirty="0">
                <a:latin typeface="Roboto" panose="02000000000000000000" pitchFamily="2" charset="0"/>
              </a:rPr>
              <a:t>(10), 1191–1197.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Al-</a:t>
            </a:r>
            <a:r>
              <a:rPr lang="en-US" dirty="0" err="1"/>
              <a:t>Soleiti</a:t>
            </a:r>
            <a:r>
              <a:rPr lang="en-US" dirty="0"/>
              <a:t>, M., Abu Adi, M., </a:t>
            </a:r>
            <a:r>
              <a:rPr lang="en-US" dirty="0" err="1"/>
              <a:t>Nashwan</a:t>
            </a:r>
            <a:r>
              <a:rPr lang="en-US" dirty="0"/>
              <a:t>, A., &amp; </a:t>
            </a:r>
            <a:r>
              <a:rPr lang="en-US" dirty="0" err="1"/>
              <a:t>Rafla</a:t>
            </a:r>
            <a:r>
              <a:rPr lang="en-US" dirty="0"/>
              <a:t>-Yuan, E .(2021). Barriers and opportunities for refugee mental health services: Clinician recommendations from Jordan. </a:t>
            </a:r>
            <a:r>
              <a:rPr lang="en-US" i="1" dirty="0"/>
              <a:t>Global Mental Health 8</a:t>
            </a:r>
            <a:r>
              <a:rPr lang="en-US" dirty="0"/>
              <a:t>, e38, 1–6. </a:t>
            </a:r>
            <a:r>
              <a:rPr lang="en-US" dirty="0">
                <a:hlinkClick r:id="rId3"/>
              </a:rPr>
              <a:t>https://doi.org/10.1017/gmh.2021.36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Bockting</a:t>
            </a:r>
            <a:r>
              <a:rPr lang="en-US" dirty="0"/>
              <a:t>, W., </a:t>
            </a:r>
            <a:r>
              <a:rPr lang="en-US" dirty="0" err="1"/>
              <a:t>Barucco</a:t>
            </a:r>
            <a:r>
              <a:rPr lang="en-US" dirty="0"/>
              <a:t>, R., LeBlanc, A., Singh, A., </a:t>
            </a:r>
            <a:r>
              <a:rPr lang="en-US" dirty="0" err="1"/>
              <a:t>Mellman</a:t>
            </a:r>
            <a:r>
              <a:rPr lang="en-US" dirty="0"/>
              <a:t>, W., Dolezal, C., &amp; Ehrhardt, A. (2020, March). Sociopolitical change and transgender people’s perceptions of vulnerability and resilience. </a:t>
            </a:r>
            <a:r>
              <a:rPr lang="en-US" i="1" dirty="0"/>
              <a:t>Sex Res Social Policy, 17</a:t>
            </a:r>
            <a:r>
              <a:rPr lang="en-US" dirty="0"/>
              <a:t>(1), 162-174. </a:t>
            </a:r>
            <a:r>
              <a:rPr lang="en-US" dirty="0" err="1"/>
              <a:t>doi</a:t>
            </a:r>
            <a:r>
              <a:rPr lang="en-US" dirty="0"/>
              <a:t>: 10:1007/s13178-019-00381-5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Mu, L., Shroff, F., &amp; </a:t>
            </a:r>
            <a:r>
              <a:rPr lang="en-US" dirty="0" err="1"/>
              <a:t>Dharamsi</a:t>
            </a:r>
            <a:r>
              <a:rPr lang="en-US" dirty="0"/>
              <a:t>, S. (2011, April). Inspiring health advocacy in family medicine: A qualitative study. </a:t>
            </a:r>
            <a:r>
              <a:rPr lang="en-US" i="1" dirty="0"/>
              <a:t>Education for Health, 24</a:t>
            </a:r>
            <a:r>
              <a:rPr lang="en-US" dirty="0"/>
              <a:t>(1). </a:t>
            </a:r>
            <a:r>
              <a:rPr lang="en-US" dirty="0">
                <a:hlinkClick r:id="rId4"/>
              </a:rPr>
              <a:t>http://www.educationforhealth.net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Decat</a:t>
            </a:r>
            <a:r>
              <a:rPr lang="en-US" dirty="0"/>
              <a:t>, P., </a:t>
            </a:r>
            <a:r>
              <a:rPr lang="en-US" dirty="0" err="1"/>
              <a:t>Demir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ören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M., &amp; De Sutter, A. (2019). Teaching the health advocacy role in family medicine: Trial and error.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European Journal of General Practice, 25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(4), 177-178.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https://doi.org/10.1080/13814788.2019.1674048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Mefford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Mittleman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M., Li, B., Qian, L., Reynolds, K., Zhou, H., Harrison, T., Gellar, A., Sidney, S., Sloan, R.,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Mostofsky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E., &amp;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Willams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D. (2020). Sociopolitical stress and acute cardiovascular disease hospitalizations around the 2016 presidential election.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PNAS, 117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(43).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www.pnas.org/cgi/doi/10.1073/pnas.2012096117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Soklaridis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S., Bernard, C., Ferguson, G.,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Andermann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L.,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Fefergrad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M., Fung, K.,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Iglar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K., Johnson, A., Paton, M., &amp; Whitehead, C. (2018). Understanding health advocacy in family medicine and psychiatry curricula and practice: A qualitative study.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PLoS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One 13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(5). https://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/10.1371/journal.prone.0197590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34F3E-D56D-B44D-A426-80BA693F9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41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2ED8E-4672-FB4E-BDC4-106A5EA59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847749"/>
            <a:ext cx="7886700" cy="914400"/>
          </a:xfrm>
        </p:spPr>
        <p:txBody>
          <a:bodyPr/>
          <a:lstStyle/>
          <a:p>
            <a:r>
              <a:rPr lang="en-US" dirty="0">
                <a:latin typeface="Trebuchet MS" panose="020B0703020202090204" pitchFamily="34" charset="0"/>
              </a:rPr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33F49-4F07-2248-99A8-C13860C4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238" y="1941524"/>
            <a:ext cx="7615237" cy="297495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On Completion of this session the participants should be able to:</a:t>
            </a:r>
          </a:p>
          <a:p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Describe an approach to create a safe place for discussing complex public health topics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Identify 5 example questions to spark dialog for healthcare policy reform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Discuss 3 common obstacles encountered with conversations around advocacy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D28A-6CFE-B34A-89CE-8299E941A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A17A98-2DD3-DA4D-81C5-AF4D348E1C88}"/>
              </a:ext>
            </a:extLst>
          </p:cNvPr>
          <p:cNvSpPr txBox="1"/>
          <p:nvPr/>
        </p:nvSpPr>
        <p:spPr>
          <a:xfrm>
            <a:off x="757238" y="6374368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Email: </a:t>
            </a:r>
            <a:r>
              <a:rPr lang="en-US" dirty="0" err="1"/>
              <a:t>BraggSC@musc.edu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3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F9C235-B66B-CB43-A51B-A5A51FCBE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3602038"/>
            <a:ext cx="8029575" cy="1655762"/>
          </a:xfrm>
        </p:spPr>
        <p:txBody>
          <a:bodyPr/>
          <a:lstStyle/>
          <a:p>
            <a:r>
              <a:rPr lang="en-US" dirty="0">
                <a:latin typeface="Trebuchet MS" panose="020B0703020202090204" pitchFamily="34" charset="0"/>
              </a:rPr>
              <a:t>None of the participants have any disclosures to declare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8B07CB-2727-9941-A631-9C983D2F3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78125"/>
            <a:ext cx="6858000" cy="616985"/>
          </a:xfrm>
        </p:spPr>
        <p:txBody>
          <a:bodyPr/>
          <a:lstStyle/>
          <a:p>
            <a:r>
              <a:rPr lang="en-US" dirty="0">
                <a:latin typeface="Trebuchet MS" panose="020B0703020202090204" pitchFamily="34" charset="0"/>
              </a:rPr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31993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9"/>
    </mc:Choice>
    <mc:Fallback xmlns="">
      <p:transition spd="slow" advTm="542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2ED8E-4672-FB4E-BDC4-106A5EA59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847749"/>
            <a:ext cx="7886700" cy="914400"/>
          </a:xfrm>
        </p:spPr>
        <p:txBody>
          <a:bodyPr/>
          <a:lstStyle/>
          <a:p>
            <a:r>
              <a:rPr lang="en-US" dirty="0">
                <a:latin typeface="Trebuchet MS" panose="020B0703020202090204" pitchFamily="34" charset="0"/>
              </a:rPr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33F49-4F07-2248-99A8-C13860C4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238" y="1941524"/>
            <a:ext cx="7615237" cy="297495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On Completion of this session the participants should be able to:</a:t>
            </a:r>
          </a:p>
          <a:p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Describe an approach to create a safe place for discussing complex public health topics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Identify 5 example questions to spark dialog for healthcare policy reform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Discuss 3 common obstacles encountered with conversations around advocacy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D28A-6CFE-B34A-89CE-8299E941A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6"/>
    </mc:Choice>
    <mc:Fallback xmlns="">
      <p:transition spd="slow" advTm="450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68F25-5655-4AA1-8C8F-94795248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1297392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3000">
                <a:solidFill>
                  <a:srgbClr val="FFFFFF"/>
                </a:solidFill>
              </a:rPr>
              <a:t>Why Care About Sociopolitical Rounds?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D482CC6-2503-4363-A19E-91EE918B3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76954"/>
            <a:ext cx="1510293" cy="8237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546087-A463-4587-85AE-617581932C7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49" y="2009712"/>
            <a:ext cx="445770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CD6012-E210-4829-B66B-D9A6A2DCAEA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7" y="3792650"/>
            <a:ext cx="4329113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BE4B1B-CDEB-4EA6-9C4F-51AB6325AD8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08" y="1406575"/>
            <a:ext cx="445293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18E1B7-7736-494B-B58B-E8560B74B0D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" y="3407223"/>
            <a:ext cx="4276725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2D12CE-5EAD-406A-8CAB-A410461AC47E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9" y="4636754"/>
            <a:ext cx="4452938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85BA7F-38C1-4544-9D7A-036CDE5428D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14" y="872927"/>
            <a:ext cx="4457700" cy="2338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0AC43B-9979-4762-8A9A-17670E63DE11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" y="1700292"/>
            <a:ext cx="4452938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F3B581-CA03-4C33-B925-0BDF8BB566A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" y="870546"/>
            <a:ext cx="445770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159994-D1D4-41C1-AEC2-5638EC051799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545" y="3681890"/>
            <a:ext cx="4452938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0D9937-E532-413D-BA07-F5708F2819A4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" y="3638000"/>
            <a:ext cx="3157538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0109464-CE21-481B-AF9E-BFBE7A999BF4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998" y="1479628"/>
            <a:ext cx="4452938" cy="16716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DC93A3-5081-40F2-AD41-3FFF4CA327E0}"/>
              </a:ext>
            </a:extLst>
          </p:cNvPr>
          <p:cNvSpPr txBox="1"/>
          <p:nvPr/>
        </p:nvSpPr>
        <p:spPr>
          <a:xfrm>
            <a:off x="1426616" y="1753028"/>
            <a:ext cx="6305546" cy="34163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rebuchet MS" panose="020B0703020202090204" pitchFamily="34" charset="0"/>
              </a:rPr>
              <a:t>Sociopolitical Rounds matter because healthcare policy matters</a:t>
            </a:r>
          </a:p>
        </p:txBody>
      </p:sp>
    </p:spTree>
    <p:extLst>
      <p:ext uri="{BB962C8B-B14F-4D97-AF65-F5344CB8AC3E}">
        <p14:creationId xmlns:p14="http://schemas.microsoft.com/office/powerpoint/2010/main" val="192472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C922E-3A66-064D-8ACC-B6BEB533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63" y="350271"/>
            <a:ext cx="84239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latin typeface="+mj-lt"/>
                <a:ea typeface="+mj-ea"/>
                <a:cs typeface="+mj-cs"/>
              </a:rPr>
              <a:t>Sociopolitical rounds spark conversation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92F6204-9506-2340-B301-8FEEC258E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12" y="2599267"/>
            <a:ext cx="2139096" cy="15775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38ED7-D0D4-7C47-9DFC-BAA4D5BCA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3200" y="2521102"/>
            <a:ext cx="6168788" cy="321574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Moderated discussion around public health, ethics, healthcare policy</a:t>
            </a:r>
          </a:p>
          <a:p>
            <a:pPr marL="0"/>
            <a:endParaRPr lang="en-US" sz="2400" dirty="0">
              <a:solidFill>
                <a:schemeClr val="accent2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Opportunity to: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Learn about relevant issues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Respect divergent viewpoints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Promote interest in healthcare advocacy </a:t>
            </a:r>
          </a:p>
          <a:p>
            <a:pPr marL="0">
              <a:buClr>
                <a:srgbClr val="000000"/>
              </a:buClr>
            </a:pPr>
            <a:endParaRPr lang="en-US" sz="2600" dirty="0">
              <a:solidFill>
                <a:schemeClr val="accent2"/>
              </a:solidFill>
              <a:latin typeface="+mn-lt"/>
            </a:endParaRPr>
          </a:p>
          <a:p>
            <a:pPr marL="0"/>
            <a:endParaRPr lang="en-US" sz="2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DB460-B74D-5146-B26B-0A33FFBCC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8177" y="621792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EA810E7C-020C-FA43-9CFD-DA754FFFF69E}" type="slidenum">
              <a:rPr lang="en-US" sz="10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pPr algn="r" defTabSz="914400">
                <a:spcAft>
                  <a:spcPts val="600"/>
                </a:spcAft>
              </a:pPr>
              <a:t>5</a:t>
            </a:fld>
            <a:endParaRPr lang="en-US" sz="1000">
              <a:solidFill>
                <a:prstClr val="black">
                  <a:lumMod val="50000"/>
                  <a:lumOff val="50000"/>
                </a:prstClr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63DCD5-EC40-C74C-9515-E0C5AC14BC4C}"/>
              </a:ext>
            </a:extLst>
          </p:cNvPr>
          <p:cNvSpPr txBox="1"/>
          <p:nvPr/>
        </p:nvSpPr>
        <p:spPr>
          <a:xfrm>
            <a:off x="331663" y="1803320"/>
            <a:ext cx="87891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Example: Should your state legalize physician assisted suicide? </a:t>
            </a: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6B05552C-DE74-F445-9D48-EF80C3CD8E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73" r="7020"/>
          <a:stretch/>
        </p:blipFill>
        <p:spPr>
          <a:xfrm>
            <a:off x="1114882" y="4511078"/>
            <a:ext cx="1442272" cy="21337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2011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C922E-3A66-064D-8ACC-B6BEB533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Sociopolitical rounds are not…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38ED7-D0D4-7C47-9DFC-BAA4D5BCA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8725" y="2244435"/>
            <a:ext cx="7000875" cy="393252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A trial to judge opposing viewpoints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A grandstand to proselytize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A debate club 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DB460-B74D-5146-B26B-0A33FFBCC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0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EAA8-DC4A-EA4E-816B-98753A3FD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7" y="285750"/>
            <a:ext cx="6042025" cy="1600200"/>
          </a:xfrm>
        </p:spPr>
        <p:txBody>
          <a:bodyPr/>
          <a:lstStyle/>
          <a:p>
            <a:r>
              <a:rPr lang="en-US" dirty="0">
                <a:latin typeface="Trebuchet MS" panose="020B0703020202090204" pitchFamily="34" charset="0"/>
              </a:rPr>
              <a:t>Health advocacy is vital in medical practice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3F822-23B0-6F44-AF8E-625784943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8787" y="2071688"/>
            <a:ext cx="4303228" cy="3811588"/>
          </a:xfrm>
        </p:spPr>
        <p:txBody>
          <a:bodyPr>
            <a:noAutofit/>
          </a:bodyPr>
          <a:lstStyle/>
          <a:p>
            <a:endParaRPr lang="en-US" sz="2600" dirty="0">
              <a:solidFill>
                <a:schemeClr val="accent2"/>
              </a:solidFill>
            </a:endParaRPr>
          </a:p>
          <a:p>
            <a:r>
              <a:rPr lang="en-US" sz="2600" dirty="0">
                <a:solidFill>
                  <a:schemeClr val="accent2"/>
                </a:solidFill>
                <a:latin typeface="Trebuchet MS" panose="020B0703020202090204" pitchFamily="34" charset="0"/>
              </a:rPr>
              <a:t>Healthcare increasingly focuses on social determinants of health</a:t>
            </a:r>
          </a:p>
          <a:p>
            <a:endParaRPr lang="en-US" sz="2600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r>
              <a:rPr lang="en-US" sz="2600" dirty="0">
                <a:solidFill>
                  <a:schemeClr val="accent2"/>
                </a:solidFill>
                <a:latin typeface="Trebuchet MS" panose="020B0703020202090204" pitchFamily="34" charset="0"/>
              </a:rPr>
              <a:t>Discussions on healthcare reform identify areas of need and potential advocacy techniques</a:t>
            </a:r>
          </a:p>
          <a:p>
            <a:endParaRPr lang="en-US" sz="2600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0A88C-5457-9D49-8904-76DC0FC51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C1005C9-3EE8-6246-B555-8CD2AD503B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601" r="2601"/>
          <a:stretch/>
        </p:blipFill>
        <p:spPr>
          <a:xfrm>
            <a:off x="5066609" y="2071688"/>
            <a:ext cx="3808619" cy="45005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8081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53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EAA8-DC4A-EA4E-816B-98753A3FD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79" y="1009457"/>
            <a:ext cx="8517883" cy="1600200"/>
          </a:xfrm>
        </p:spPr>
        <p:txBody>
          <a:bodyPr/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Sociopolitical rounds are a model for civil, informed conversation on diverse issues</a:t>
            </a:r>
            <a:br>
              <a:rPr lang="en-US" dirty="0">
                <a:latin typeface="Trebuchet MS" panose="020B0703020202090204" pitchFamily="34" charset="0"/>
              </a:rPr>
            </a:br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0A88C-5457-9D49-8904-76DC0FC51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4795B-BFED-6E4E-85CA-E556FD0004D9}"/>
              </a:ext>
            </a:extLst>
          </p:cNvPr>
          <p:cNvSpPr txBox="1"/>
          <p:nvPr/>
        </p:nvSpPr>
        <p:spPr>
          <a:xfrm>
            <a:off x="4897399" y="2956583"/>
            <a:ext cx="409278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2"/>
                </a:solidFill>
              </a:rPr>
              <a:t>Example topics: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accent2"/>
                </a:solidFill>
              </a:rPr>
              <a:t>Public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accent2"/>
                </a:solidFill>
              </a:rPr>
              <a:t>COVID-19 Misinformation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accent2"/>
                </a:solidFill>
              </a:rPr>
              <a:t>Refugee Crisis</a:t>
            </a:r>
          </a:p>
          <a:p>
            <a:endParaRPr lang="en-US" sz="25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Socrates at Saddlebrooke">
            <a:extLst>
              <a:ext uri="{FF2B5EF4-FFF2-40B4-BE49-F238E27FC236}">
                <a16:creationId xmlns:a16="http://schemas.microsoft.com/office/drawing/2014/main" id="{490F5C68-A1FD-2A40-9E29-F57DF58A6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9" y="2956583"/>
            <a:ext cx="4230688" cy="25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908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B5D420-670C-4A47-B90C-7D0A5D08C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586051" y="4324073"/>
            <a:ext cx="1452271" cy="166318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ADAC66-1554-BE43-8BA3-A9E86F6D0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91" y="1249722"/>
            <a:ext cx="1605808" cy="1036120"/>
          </a:xfrm>
          <a:prstGeom prst="rect">
            <a:avLst/>
          </a:prstGeom>
        </p:spPr>
      </p:pic>
      <p:pic>
        <p:nvPicPr>
          <p:cNvPr id="9" name="Graphic 8" descr="Board Room">
            <a:extLst>
              <a:ext uri="{FF2B5EF4-FFF2-40B4-BE49-F238E27FC236}">
                <a16:creationId xmlns:a16="http://schemas.microsoft.com/office/drawing/2014/main" id="{469B16F4-B48B-DB4F-8652-B5301520D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1233" y="2642567"/>
            <a:ext cx="2026827" cy="20268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9131FB9-CEBF-BF4B-8944-4B8D9C1AF035}"/>
              </a:ext>
            </a:extLst>
          </p:cNvPr>
          <p:cNvSpPr/>
          <p:nvPr/>
        </p:nvSpPr>
        <p:spPr>
          <a:xfrm>
            <a:off x="2784279" y="1702336"/>
            <a:ext cx="31833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chemeClr val="accent2"/>
                </a:solidFill>
              </a:rPr>
              <a:t>27 Participants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FFA33-D5DC-4F45-8D1E-2181D527EE49}"/>
              </a:ext>
            </a:extLst>
          </p:cNvPr>
          <p:cNvSpPr/>
          <p:nvPr/>
        </p:nvSpPr>
        <p:spPr>
          <a:xfrm>
            <a:off x="2418949" y="3577899"/>
            <a:ext cx="553918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chemeClr val="accent2"/>
                </a:solidFill>
              </a:rPr>
              <a:t>Facilitated discussion after inpatient rounds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81F33E-9CB4-1B46-BA31-EF1D4C159F21}"/>
              </a:ext>
            </a:extLst>
          </p:cNvPr>
          <p:cNvSpPr/>
          <p:nvPr/>
        </p:nvSpPr>
        <p:spPr>
          <a:xfrm>
            <a:off x="33155" y="4869614"/>
            <a:ext cx="75945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100" dirty="0">
                <a:solidFill>
                  <a:schemeClr val="accent2"/>
                </a:solidFill>
              </a:rPr>
              <a:t>Quantitative: Sociopolitical Control Scale responses</a:t>
            </a:r>
          </a:p>
          <a:p>
            <a:pPr lvl="1"/>
            <a:r>
              <a:rPr lang="en-US" sz="2100" dirty="0">
                <a:solidFill>
                  <a:schemeClr val="accent2"/>
                </a:solidFill>
              </a:rPr>
              <a:t>Qualitative: Open response on leadership and advocacy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76B1F9-EE37-8544-AFE4-DB761E74E4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2366" y="2154882"/>
            <a:ext cx="1050761" cy="10039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7FAA40-FE58-9142-80C0-3196818DC4C4}"/>
              </a:ext>
            </a:extLst>
          </p:cNvPr>
          <p:cNvSpPr txBox="1"/>
          <p:nvPr/>
        </p:nvSpPr>
        <p:spPr>
          <a:xfrm>
            <a:off x="35447" y="2432368"/>
            <a:ext cx="6919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200" dirty="0">
                <a:solidFill>
                  <a:schemeClr val="accent2"/>
                </a:solidFill>
              </a:rPr>
              <a:t>How residents form leadership and policy competence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79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61"/>
    </mc:Choice>
    <mc:Fallback xmlns="">
      <p:transition spd="slow" advTm="4156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4.3|4.4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1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heme/theme1.xml><?xml version="1.0" encoding="utf-8"?>
<a:theme xmlns:a="http://schemas.openxmlformats.org/drawingml/2006/main" name="1_Office Theme">
  <a:themeElements>
    <a:clrScheme name="AN22 1">
      <a:dk1>
        <a:srgbClr val="839340"/>
      </a:dk1>
      <a:lt1>
        <a:srgbClr val="FFFFFF"/>
      </a:lt1>
      <a:dk2>
        <a:srgbClr val="892293"/>
      </a:dk2>
      <a:lt2>
        <a:srgbClr val="C5E055"/>
      </a:lt2>
      <a:accent1>
        <a:srgbClr val="4D4D4D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AN22 1">
      <a:dk1>
        <a:srgbClr val="839340"/>
      </a:dk1>
      <a:lt1>
        <a:srgbClr val="FFFFFF"/>
      </a:lt1>
      <a:dk2>
        <a:srgbClr val="892293"/>
      </a:dk2>
      <a:lt2>
        <a:srgbClr val="C5E055"/>
      </a:lt2>
      <a:accent1>
        <a:srgbClr val="4D4D4D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AN22 1">
      <a:dk1>
        <a:srgbClr val="839340"/>
      </a:dk1>
      <a:lt1>
        <a:srgbClr val="FFFFFF"/>
      </a:lt1>
      <a:dk2>
        <a:srgbClr val="892293"/>
      </a:dk2>
      <a:lt2>
        <a:srgbClr val="C5E055"/>
      </a:lt2>
      <a:accent1>
        <a:srgbClr val="4D4D4D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2021 STFM 1">
      <a:dk1>
        <a:srgbClr val="4D4D4F"/>
      </a:dk1>
      <a:lt1>
        <a:srgbClr val="FFFFFF"/>
      </a:lt1>
      <a:dk2>
        <a:srgbClr val="6D6E71"/>
      </a:dk2>
      <a:lt2>
        <a:srgbClr val="E7E6E6"/>
      </a:lt2>
      <a:accent1>
        <a:srgbClr val="0096D2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2021 STFM 1">
      <a:dk1>
        <a:srgbClr val="4D4D4F"/>
      </a:dk1>
      <a:lt1>
        <a:srgbClr val="FFFFFF"/>
      </a:lt1>
      <a:dk2>
        <a:srgbClr val="6D6E71"/>
      </a:dk2>
      <a:lt2>
        <a:srgbClr val="E7E6E6"/>
      </a:lt2>
      <a:accent1>
        <a:srgbClr val="0096D2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4461</TotalTime>
  <Words>1253</Words>
  <Application>Microsoft Macintosh PowerPoint</Application>
  <PresentationFormat>On-screen Show (4:3)</PresentationFormat>
  <Paragraphs>189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Calibri</vt:lpstr>
      <vt:lpstr>Roboto</vt:lpstr>
      <vt:lpstr>Trebuchet MS</vt:lpstr>
      <vt:lpstr>1_Office Theme</vt:lpstr>
      <vt:lpstr>Custom Design</vt:lpstr>
      <vt:lpstr>1_Custom Design</vt:lpstr>
      <vt:lpstr>3_Custom Design</vt:lpstr>
      <vt:lpstr>2_Custom Design</vt:lpstr>
      <vt:lpstr>Sociopolitical Rounds: Creating Dialogue for Advocacy in Primary Care </vt:lpstr>
      <vt:lpstr>Disclosures</vt:lpstr>
      <vt:lpstr>Objectives</vt:lpstr>
      <vt:lpstr>Why Care About Sociopolitical Rounds?</vt:lpstr>
      <vt:lpstr>Sociopolitical rounds spark conversation</vt:lpstr>
      <vt:lpstr>Sociopolitical rounds are not…</vt:lpstr>
      <vt:lpstr>Health advocacy is vital in medical practice</vt:lpstr>
      <vt:lpstr>Sociopolitical rounds are a model for civil, informed conversation on diverse issues </vt:lpstr>
      <vt:lpstr>PowerPoint Presentation</vt:lpstr>
      <vt:lpstr>Question Prompts</vt:lpstr>
      <vt:lpstr>Demographics</vt:lpstr>
      <vt:lpstr>Results</vt:lpstr>
      <vt:lpstr>Themes</vt:lpstr>
      <vt:lpstr>Facilitator Skills are Key</vt:lpstr>
      <vt:lpstr>Small Group Discussion</vt:lpstr>
      <vt:lpstr>How would you use discussions like these in your program?   What questions would you ask?  </vt:lpstr>
      <vt:lpstr>PowerPoint Presentation</vt:lpstr>
      <vt:lpstr>Resources</vt:lpstr>
      <vt:lpstr>Objectives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Bragg, Scott</cp:lastModifiedBy>
  <cp:revision>23</cp:revision>
  <dcterms:created xsi:type="dcterms:W3CDTF">2020-10-26T17:33:56Z</dcterms:created>
  <dcterms:modified xsi:type="dcterms:W3CDTF">2022-05-01T16:15:58Z</dcterms:modified>
</cp:coreProperties>
</file>