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commentAuthors+xml" PartName="/ppt/commentAuthors.xml"/>
  <Override ContentType="application/vnd.openxmlformats-officedocument.presentationml.comments+xml" PartName="/ppt/comments/commen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im Krohn"/>
  <p:cmAuthor clrIdx="1" id="1" initials="" lastIdx="1" name="Brian Fon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D6C233D-489F-418F-8B0D-5BD7A904D4ED}">
  <a:tblStyle styleId="{4D6C233D-489F-418F-8B0D-5BD7A904D4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9-18T01:24:20.283">
    <p:pos x="6000" y="0"/>
    <p:text>You are a doll.  I think this will be just fine, but I am sure you are frustrated with me.  So sorry---I will look forward to seeing you in Chicago.  I am getting there tomorrow, leaving on the 6:30am flight.</p:text>
  </p:cm>
  <p:cm authorId="1" idx="1" dt="2019-09-18T01:24:20.283">
    <p:pos x="6000" y="0"/>
    <p:text>Thanks for the pickup. I thought the metanalyses reviews covered them but I will double check. I will check to make sure we covered all of the antidepressants. 
Sent from my iPhone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60181eeaa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60181eea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POLL SW, LCPC, PsychD, MD/DO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ba9e4b1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ba9e4b1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ba9e4b19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ba9e4b19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Put up big paper--ask for categories of anti-depressants and title each sheet with a category. SSRI, SNRI, TCA, MAOI, 2nd GEN’N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Have colorful sticky paper distributed with drug names printed on them--ask participants to place the drugs in the appropriate category.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e1e0d4a9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e1e0d4a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Fluoxetine (approved in 1987), sertraline (1991), paroxetine (1993), citalopram (1998) and escitalopram (2002).  Fluvoxamine approved for tx of OCD in 1993.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Paroxetine and fluvoxamine are unrelated in chemical structure to other SSRI’s.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Escitalopram and citalopram are stereoisomers of each other, escitalopram more potently inhibits reuptake of serotonin.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affinity for other receptors.  There are </a:t>
            </a:r>
            <a:r>
              <a:rPr lang="en" u="sng"/>
              <a:t>&gt;</a:t>
            </a:r>
            <a:r>
              <a:rPr lang="en"/>
              <a:t>14 types of pre- and postsynaptic serotonin receptors.  These meds decrease action of presynaptic by 60-80%--increases the time that serotonin is available in the synapse, efficacy likely requires downstream effects as well.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paroxetine weakly antagonizes the cholinergic receptors.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Fluoxetine is approved for use for dep down to age 8; citalopram to age 12.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30% of individuals achieve remission from the first SSRI trial, with average time to remission at 6 weeks in a Natl Inst of Health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Pseudoresistance is due to inadequate dose or duration.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½ of pts responding by wk 8 had responded by week 2 and eventual response is much lower in those not responding in wk 2.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1e0d4a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e1e0d4a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Venlafaxine--Effexor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Duloxetine--Cymbalta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Desvenlafaxine--Khedezla, Pristiq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Milnacipran--Savella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Levomilnacipran--Fetzima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chronic pain, body dysmorphic d/o, OCD, PTSD, Menopausal hot flashes, urinary incontinence, and vulvodynia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work on presynaptic serotonin and norepinephrine transporter proteins--dose and which agent impact which transporters are more potently inhibited. Levomilnacipran preferentially blocks reuptake of norepinephrine at lower doses, and start inhibiting serotonin reuptake at higher doses--the opposite of venlafaxine which is essentially an SSRI at 75mg daily, and more impacting norepi receptor proteins at higher doses.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cause pseudoanticholinergic symptoms, because that is what norepinephrine does--constipation, urinary retention, dry mouth.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Duloxetine will not increase blood pressure like the other SNRI’s, but has more capability of interactions with other meds.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HTN risk--should check blood pressure q 1-2 wks for 1st mo, then q 1-2 mos for 6 mos, then q 3-6 mos.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181eeaa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181eeaa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considered first line due to sedatiing effects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0481e96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0481e96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0481e96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0481e96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Vortioxetine-2013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accent6"/>
                </a:highlight>
              </a:rPr>
              <a:t>Vilazodone-</a:t>
            </a:r>
            <a:endParaRPr sz="1400">
              <a:solidFill>
                <a:schemeClr val="dk1"/>
              </a:solidFill>
              <a:highlight>
                <a:schemeClr val="accent6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181eeaa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181eea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 TID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BID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XL daily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and 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181eeaa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181eeaa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1e0d4a9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1e0d4a9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 ringed structure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Originally for anti-psychotics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Discovered for depression in 1950-60’s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0181eeaa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0181eeaa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ringed structure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Originally for anti-psychotics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Discovered for depression in 1950-60’s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50fdf87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50fdf87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Discovered by accident when an anti-TB drug helped depression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0181eeaa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0181eeaa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is synthesized from l-tryptophan, mostly in the brain, and is absorbed from the plasma into platelets and is metabolized to melatonin in the pineal gland!  Synthesis is Vitamin B6-, or pyridoxine-dependent.  Calcium is also involved.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NS:  regulates attention, behavior, and thermoregulation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Peripheral:  Produced by intestinal enterochromaffin cells, involved in regulating GI motility, vasoconstriction, uterine contraction, and bronchoconstriction, effects platelet aggregation.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SSRI’s are well absorbed in GI tract, reach peak plasma levels w/in 1-8hrs.  Bind to proteins, lipophilic, metab via liver.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Fluoxetine has a metabolite that has antidepressent activity--norfluoxetine has half-life of 4-16 days!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SSRI’s--about a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Citalopram and escitalopram are the best choice when drug-drug interactions are of concern, followed by sertraline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Discontinuation syndrome:  Dysphoria, dizziness, GI, fatigue, chills, and myalgias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an anti-depressant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at fairly low dose, titrate upward, keep maintenance dose at that which was used in obtaining remission; lower doses in elderly and fragile adults (85% of pts achieving remission will have a relapse).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Citalopram is assoc’d with long QT, so use with caution and do ECG before starting.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Fluoxetine and paroxetine should not be used with tamoxifen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0181eeaa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0181eeaa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 to frontal cortex for mood, attention, information processing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 to limbic cortex-&gt; emotions, energy, fatigue and psychomotor slowing/agitation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Beta1 postsynaptic receptors can tranduce the signal for 5HT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 to cerebellum-&gt; mediate motor movement-&gt; tremor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 to brainstem-&gt; CV centers-&gt; BP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 to leaving spinal cord-&gt; Beta1R increase heart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alpha1R-&gt; reulate bladder emptying-&gt; urinary retention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181eeaa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181eeaa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is a precursor to 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D2 Receptor stimulated for treatment of schizophrenia and blocked by some neuroleptics and atypical antipsychotics for seizure treatment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58c05330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58c05330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1226593d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1226593d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*SNRIs still cause sexual dysfunction; just not to the extent of SSRIs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Caveat: liver and kidney disease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0181eea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0181eea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 actions: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250fdf87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250fdf87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*SNRIs still cause sexual dysfunction; just not to the extent of SSRIs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Caveats: active with plan=hospitalization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 for fluoxetine, levo and bupropion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358c0533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358c0533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Asthenia, diaphoresis, diarrhea, hyperprolactinemia, SIADH, movement d/o’s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have increased risk of suicidality in pts 18-24yrs.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prolong QT interval--6ms, dose dependent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gain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of diabetes--double risk!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Associated with increased risk of fragility fx--rapidly occurring, decreasing with time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250fdf87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6250fdf87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358c0533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358c0533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status changes:  anxiety, agitated delirium, restlessness, and disorientation, easily startled.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Autonomic hyperactivity:  Diaphoresis, tachycardia, hyperthermia, htn, vomiting, and diarrhea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Neuromuscular abnormalities:  Tremor, muscle rigidity, myoclonus, hyperreflexia, bilat Babinski.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occur within 24 hours (us only 6 hrs) of a change in dose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358c0533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358c0533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dx, can be fatal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Hyperthermia, agitation, tremor, DTR hyperreflexia, muscle rigidity, dilated pupils, increased bowel sounds, flushed skin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Severe cases may result in complications, such as seizures, rhabdomyolysis, myoglobinuria, metabolic acidosis, renal failure, acute respiratory distress syndrome, respiratory failure, diffuse intravascular clotting, coma, and death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DD:  neuroleptic malignant syndrome, anticholinergic toxic, malignant hyperthermia, sympathomimetic toxicity, meningitis or encephalitis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TX:  Discontinue serotonergic agents, sedate with benzos, O2, IV fluid, cardiac monitoring, cyproheptadine if necessary, intubation if necessary.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Prognosis:  Usually resolves w/in 24 </a:t>
            </a:r>
            <a:r>
              <a:rPr lang="en"/>
              <a:t>hours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358c0533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358c0533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Ecstasy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358c0533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358c0533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are nausea, dizziness, and diaphoresis--nausea diminishes over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Overdoses with venlafaxine may be more lethal than with SSRI’s.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SNRI’s are associated with falls!  </a:t>
            </a: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Falls are now the leading cause of death due to injury for those over 65. Falls account for 40% of all nursing home admissions, and nearly half of seniors do not resume independent living after a fall.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358c05330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358c05330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Needed to metabolize SSRI, SNRI’s, SARI’s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ba9e4b19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ba9e4b19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2c60e9f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2c60e9f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Caveat:  QT prolongation--do EKG before Citalopram, possibly other SSRI’s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f70471d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f70471d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226593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1226593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1226593d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1226593d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358c05330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6358c05330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358c05330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358c0533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358c05330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358c05330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7a19eb1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7a19eb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e1e0d4a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e1e0d4a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0181eeaa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0181eeaa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58c05330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58c05330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Persistent sad, anxious, or “empty” mood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Feelings of hopelessness, or pessimism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Irritability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Feelings of guilt, worthlessness, or helplessness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Loss of interest or pleasure in hobbies and activities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Decreased energy or fatigue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Moving or talking more slowly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Feeling restless or having trouble sitting still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Difficulty concentrating, remembering, or making decisions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Difficulty sleeping, early-morning awakening, or oversleeping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Appetite and/or weight changes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Thoughts of death or suicide, or suicide attempts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200"/>
              <a:buChar char="●"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</a:rPr>
              <a:t>Aches or pains, headaches, cramps, or digestive problems without a clear physical cause and/or that do not ease even with treatment</a:t>
            </a:r>
            <a:endParaRPr sz="1200">
              <a:solidFill>
                <a:srgbClr val="2933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ba9e4b19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ba9e4b19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ba9e4b19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ba9e4b19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1143000"/>
            <a:ext cx="8229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219200" y="2171700"/>
            <a:ext cx="70866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143000"/>
            <a:ext cx="8229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19200" y="2171700"/>
            <a:ext cx="70866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5958" y="0"/>
            <a:ext cx="9144000" cy="457200"/>
          </a:xfrm>
          <a:prstGeom prst="rect">
            <a:avLst/>
          </a:prstGeom>
          <a:gradFill>
            <a:gsLst>
              <a:gs pos="0">
                <a:srgbClr val="538CD5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40</a:t>
            </a:r>
            <a:r>
              <a:rPr b="0" baseline="3000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Forum for Behavioral Science in Family Medicine  </a:t>
            </a:r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4686300"/>
            <a:ext cx="9170100" cy="457200"/>
          </a:xfrm>
          <a:prstGeom prst="rect">
            <a:avLst/>
          </a:prstGeom>
          <a:gradFill>
            <a:gsLst>
              <a:gs pos="0">
                <a:srgbClr val="538CD5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Sponsored by The </a:t>
            </a:r>
            <a:r>
              <a:rPr b="1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College of Wisconsin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1999" y="32384"/>
            <a:ext cx="285751" cy="4248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nam05.safelinks.protection.outlook.com/?url=http%3A%2F%2Fwww.aafp.org%2Fafp%2Ffpin&amp;data=02%7C01%7CDominique.Fons%40unitypoint.org%7C98d1dc05ea2341e9d8f608d72c2c723a%7Cab214bcd9b9741bbaa9d46cf10d822fd%7C0%7C1%7C637026441722336512&amp;sdata=x0xc4CIqZS%2BDkSOl5Ky3D0sGADywh%2FMKhgyEAuXoZdQ%3D&amp;reserved=0" TargetMode="External"/><Relationship Id="rId4" Type="http://schemas.openxmlformats.org/officeDocument/2006/relationships/hyperlink" Target="http://www.aafp.org/afp/fpin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ncbi.nlm.nih.gov/pubmed/29634584#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ncbi.nlm.nih.gov/pubmed/?term=Trevi%C3%B1o%20LA%5BAuthor%5D&amp;cauthor=true&amp;cauthor_uid=27691378" TargetMode="External"/><Relationship Id="rId4" Type="http://schemas.openxmlformats.org/officeDocument/2006/relationships/hyperlink" Target="https://www.ncbi.nlm.nih.gov/pubmed/?term=Ruble%20MW%5BAuthor%5D&amp;cauthor=true&amp;cauthor_uid=27691378" TargetMode="External"/><Relationship Id="rId11" Type="http://schemas.openxmlformats.org/officeDocument/2006/relationships/hyperlink" Target="https://www.ncbi.nlm.nih.gov/pubmed/?term=Gresky%20DP%5BAuthor%5D&amp;cauthor=true&amp;cauthor_uid=27691378" TargetMode="External"/><Relationship Id="rId10" Type="http://schemas.openxmlformats.org/officeDocument/2006/relationships/hyperlink" Target="https://www.ncbi.nlm.nih.gov/pubmed/?term=Gresky%20DP%5BAuthor%5D&amp;cauthor=true&amp;cauthor_uid=27691378" TargetMode="External"/><Relationship Id="rId12" Type="http://schemas.openxmlformats.org/officeDocument/2006/relationships/hyperlink" Target="https://www.ncbi.nlm.nih.gov/pubmed/27691378#" TargetMode="External"/><Relationship Id="rId9" Type="http://schemas.openxmlformats.org/officeDocument/2006/relationships/hyperlink" Target="https://www.ncbi.nlm.nih.gov/pubmed/?term=Weinstein%20LM%5BAuthor%5D&amp;cauthor=true&amp;cauthor_uid=27691378" TargetMode="External"/><Relationship Id="rId5" Type="http://schemas.openxmlformats.org/officeDocument/2006/relationships/hyperlink" Target="https://www.ncbi.nlm.nih.gov/pubmed/?term=Ruble%20MW%5BAuthor%5D&amp;cauthor=true&amp;cauthor_uid=27691378" TargetMode="External"/><Relationship Id="rId6" Type="http://schemas.openxmlformats.org/officeDocument/2006/relationships/hyperlink" Target="https://www.ncbi.nlm.nih.gov/pubmed/?term=Trevi%C3%B1o%20K%5BAuthor%5D&amp;cauthor=true&amp;cauthor_uid=27691378" TargetMode="External"/><Relationship Id="rId7" Type="http://schemas.openxmlformats.org/officeDocument/2006/relationships/hyperlink" Target="https://www.ncbi.nlm.nih.gov/pubmed/?term=Trevi%C3%B1o%20K%5BAuthor%5D&amp;cauthor=true&amp;cauthor_uid=27691378" TargetMode="External"/><Relationship Id="rId8" Type="http://schemas.openxmlformats.org/officeDocument/2006/relationships/hyperlink" Target="https://www.ncbi.nlm.nih.gov/pubmed/?term=Weinstein%20LM%5BAuthor%5D&amp;cauthor=true&amp;cauthor_uid=27691378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ncbi.nlm.nih.gov/pubmed/?term=Volpi-Abadie%20J%5BAuthor%5D&amp;cauthor=true&amp;cauthor_uid=2435800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425" y="759271"/>
            <a:ext cx="6456276" cy="36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57200" y="1143000"/>
            <a:ext cx="8229600" cy="5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Symptoms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1219200" y="2171700"/>
            <a:ext cx="7086600" cy="17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93340"/>
              </a:buClr>
              <a:buSzPts val="1900"/>
              <a:buChar char="●"/>
            </a:pPr>
            <a:r>
              <a:rPr b="1" lang="en" sz="19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Difficulty concentrating, remembering, or making decisions</a:t>
            </a:r>
            <a:endParaRPr b="1" sz="3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7200" y="1143000"/>
            <a:ext cx="8229600" cy="5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Symptoms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1219200" y="2171700"/>
            <a:ext cx="7086600" cy="17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93340"/>
              </a:buClr>
              <a:buSzPts val="1600"/>
              <a:buChar char="●"/>
            </a:pPr>
            <a:r>
              <a:rPr b="1" lang="en" sz="16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Difficulty sleeping, early-morning awakening, or oversleeping</a:t>
            </a:r>
            <a:endParaRPr b="1" sz="16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600"/>
              <a:buChar char="●"/>
            </a:pPr>
            <a:r>
              <a:rPr b="1" lang="en" sz="16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Appetite and/or weight changes</a:t>
            </a:r>
            <a:endParaRPr b="1" sz="16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600"/>
              <a:buChar char="●"/>
            </a:pPr>
            <a:r>
              <a:rPr b="1" lang="en" sz="16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Aches or pains, headaches, cramps, or digestive problems without a clear physical cause and/or that do not ease even with treatment</a:t>
            </a:r>
            <a:endParaRPr b="1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874525"/>
            <a:ext cx="85206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Selective serotonin reuptake inhibitors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SSRIs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1120225" y="1614250"/>
            <a:ext cx="2528100" cy="27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Fluoxetine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Sertraline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Paroxetine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Citalopram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Escitalopram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Fluvoxamine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350" y="2055150"/>
            <a:ext cx="4242750" cy="22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041317"/>
            <a:ext cx="650649" cy="57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30900" y="674950"/>
            <a:ext cx="8482200" cy="167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norepinephrine reuptake inhibitors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SNRI’s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1355400" y="2350750"/>
            <a:ext cx="31095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Venlafaxine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Duloxetine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Desvenlafaxine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Milnacipran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Levomilnacipran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550" y="1942375"/>
            <a:ext cx="2187600" cy="21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850" y="3719844"/>
            <a:ext cx="840249" cy="7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SARIs(serotonin antagonist/reuptake inhibitor)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50" y="2854100"/>
            <a:ext cx="2793197" cy="18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950" y="504401"/>
            <a:ext cx="3437949" cy="164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6794825" y="2030325"/>
            <a:ext cx="1633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Vilazodone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2003250" y="4205025"/>
            <a:ext cx="1452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trazodone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1825" y="2854102"/>
            <a:ext cx="2306875" cy="19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5197650" y="3582400"/>
            <a:ext cx="1389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vortioxetine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35175" y="4484775"/>
            <a:ext cx="608825" cy="6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2"/>
          <p:cNvGraphicFramePr/>
          <p:nvPr/>
        </p:nvGraphicFramePr>
        <p:xfrm>
          <a:off x="144850" y="495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{4D6C233D-489F-418F-8B0D-5BD7A904D4ED}</a:tableStyleId>
              </a:tblPr>
              <a:tblGrid>
                <a:gridCol w="1441875"/>
                <a:gridCol w="1884025"/>
                <a:gridCol w="999725"/>
                <a:gridCol w="2078125"/>
                <a:gridCol w="978150"/>
                <a:gridCol w="1269325"/>
              </a:tblGrid>
              <a:tr h="60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Cautions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Side effects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Trazodone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5HT2A receptor inhibitor &amp; RI, Alpha 1 antagonist, anti-histamine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Sedating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Dry mouth, orthostatic hypotension, caution with Sz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Priapism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sedating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 augment SSRI tolerability of insomnia and agitation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nefazodone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5HT2A receptor inhibitor &amp; RI, weak Alpha 1 antagonist, weak NE reuptake inhibition, anti-histamine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Mildly activating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Nausea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Sexual dysfunction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Caution in Seizures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000" y="4077925"/>
            <a:ext cx="1065575" cy="10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3"/>
          <p:cNvGraphicFramePr/>
          <p:nvPr/>
        </p:nvGraphicFramePr>
        <p:xfrm>
          <a:off x="144850" y="495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{4D6C233D-489F-418F-8B0D-5BD7A904D4ED}</a:tableStyleId>
              </a:tblPr>
              <a:tblGrid>
                <a:gridCol w="1234325"/>
                <a:gridCol w="2443500"/>
                <a:gridCol w="647800"/>
                <a:gridCol w="2078125"/>
                <a:gridCol w="978150"/>
                <a:gridCol w="1269325"/>
              </a:tblGrid>
              <a:tr h="60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P450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Cautions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Side effects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Vilazodone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SSRI + 5HT1A partial agonist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Main: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3A4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Minor: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2D6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2C19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 not use with linezolid or IV methylene blue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sedating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Vortioxetine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serotonin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 AND receptor activity modulator(5HT 1D, 5HT 3&amp;7 antagonist, inhibits the 5HT transporter, 5HT1A agonist,  5HT1B partial agonist).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Main: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2D6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Minor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3A ⅘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2C19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2C9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Decrease with paired with 2D6 inhibitors like: bupropion, paroxetine, quinidine, fluoxetine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 not use with severe hepatic involvement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Impacts: 5HT, NE, DA, ACH, histamine, GABA and glutamate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400" y="4450125"/>
            <a:ext cx="643475" cy="6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Bupropion 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25700"/>
            <a:ext cx="2827030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650" y="4419350"/>
            <a:ext cx="647175" cy="6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Bupropion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NDRI-inhibits NE and DA reuptake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Also works at Beta-1 receptors[Stahl, 200].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887" y="2351700"/>
            <a:ext cx="3395365" cy="221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650" y="4356200"/>
            <a:ext cx="719350" cy="7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2912900"/>
            <a:ext cx="85206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Tricyclic antidepressants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TCA’s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25" y="859050"/>
            <a:ext cx="4906372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250" y="4293000"/>
            <a:ext cx="782525" cy="7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Psychopharmacology in adult unipolar depression</a:t>
            </a:r>
            <a:endParaRPr/>
          </a:p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311700" y="2834125"/>
            <a:ext cx="8454600" cy="136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Dominique Fons, MD, University of Illinois COM Peoria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Kim Krohn, MD, U of KS SOM-Wichita/Wesley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TCAs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5 drugs in 1[Stahl]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Block reuptake for serotonin, NE, and minorly DA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All have 4 other actions: </a:t>
            </a:r>
            <a:endParaRPr sz="3000"/>
          </a:p>
          <a:p>
            <a:pPr indent="-419100" lvl="0" marL="457200" rtl="0" algn="l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Block mACH receptors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Block histamine H1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Block alpha-1 adrenergic receptors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Block sodium channels in the heart and brain</a:t>
            </a:r>
            <a:endParaRPr sz="3000"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200" y="4293025"/>
            <a:ext cx="773500" cy="7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MAOIs-a quick discussion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457200" y="3166525"/>
            <a:ext cx="35730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Phenelzine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Tranylcypromine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Selegiline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Isocarboxazid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3350" y="4293000"/>
            <a:ext cx="746425" cy="7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624" y="429625"/>
            <a:ext cx="5534875" cy="43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550" y="4365225"/>
            <a:ext cx="683250" cy="6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150" y="508175"/>
            <a:ext cx="5306351" cy="412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300" y="4293025"/>
            <a:ext cx="764475" cy="7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673" y="457100"/>
            <a:ext cx="5437652" cy="42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2150" y="4256950"/>
            <a:ext cx="782500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 		 		 	 	 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“</a:t>
            </a:r>
            <a:r>
              <a:rPr b="1" lang="en" sz="1800"/>
              <a:t>Comparative efficacy and acceptability of 21 antidepressant drugs for the acute treatment of adults with major depressive disorder: a systematic review and network meta-analysis.”</a:t>
            </a:r>
            <a:endParaRPr b="1" sz="18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Published in the </a:t>
            </a:r>
            <a:r>
              <a:rPr b="1" i="1" lang="en" sz="1800"/>
              <a:t>Lancet </a:t>
            </a:r>
            <a:r>
              <a:rPr b="1" lang="en" sz="1800"/>
              <a:t>2018</a:t>
            </a:r>
            <a:endParaRPr b="1" sz="18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Compared 21 antidepressants</a:t>
            </a:r>
            <a:endParaRPr b="1" sz="18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Results:</a:t>
            </a:r>
            <a:endParaRPr b="1" sz="18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	ALL antidepressants were more effective than placebo</a:t>
            </a:r>
            <a:endParaRPr b="1" sz="1800"/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Those with higher response rate AND lower drop-out rate were: escitalopram, mirtazapine, paroxetine, agomelatine, sertraline</a:t>
            </a:r>
            <a:endParaRPr b="1" sz="1800"/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Caveats: 73% moderate bias risk, 9% high bias risk</a:t>
            </a:r>
            <a:endParaRPr b="1"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1800"/>
              <a:t>TAKE HOME POINT: few differences between all anti-depressants</a:t>
            </a:r>
            <a:endParaRPr b="1" sz="18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	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3350" y="4302050"/>
            <a:ext cx="737400" cy="7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45125" y="333875"/>
            <a:ext cx="9265200" cy="8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Selecting a medication with comorbidities</a:t>
            </a:r>
            <a:endParaRPr sz="3600"/>
          </a:p>
        </p:txBody>
      </p:sp>
      <p:sp>
        <p:nvSpPr>
          <p:cNvPr id="211" name="Google Shape;211;p33"/>
          <p:cNvSpPr txBox="1"/>
          <p:nvPr/>
        </p:nvSpPr>
        <p:spPr>
          <a:xfrm>
            <a:off x="1885950" y="1100900"/>
            <a:ext cx="4205100" cy="378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patient healthy without medical conditions?</a:t>
            </a:r>
            <a:endParaRPr/>
          </a:p>
        </p:txBody>
      </p:sp>
      <p:cxnSp>
        <p:nvCxnSpPr>
          <p:cNvPr id="212" name="Google Shape;212;p33"/>
          <p:cNvCxnSpPr/>
          <p:nvPr/>
        </p:nvCxnSpPr>
        <p:spPr>
          <a:xfrm flipH="1" rot="10800000">
            <a:off x="6181275" y="1281350"/>
            <a:ext cx="9204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33"/>
          <p:cNvSpPr txBox="1"/>
          <p:nvPr/>
        </p:nvSpPr>
        <p:spPr>
          <a:xfrm>
            <a:off x="7264075" y="974550"/>
            <a:ext cx="1615200" cy="974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symptomatic treatment algorithm</a:t>
            </a:r>
            <a:endParaRPr/>
          </a:p>
        </p:txBody>
      </p:sp>
      <p:sp>
        <p:nvSpPr>
          <p:cNvPr id="214" name="Google Shape;214;p33"/>
          <p:cNvSpPr txBox="1"/>
          <p:nvPr/>
        </p:nvSpPr>
        <p:spPr>
          <a:xfrm>
            <a:off x="6388775" y="1019675"/>
            <a:ext cx="609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cxnSp>
        <p:nvCxnSpPr>
          <p:cNvPr id="215" name="Google Shape;215;p33"/>
          <p:cNvCxnSpPr/>
          <p:nvPr/>
        </p:nvCxnSpPr>
        <p:spPr>
          <a:xfrm>
            <a:off x="3194400" y="1488825"/>
            <a:ext cx="0" cy="5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3"/>
          <p:cNvSpPr txBox="1"/>
          <p:nvPr/>
        </p:nvSpPr>
        <p:spPr>
          <a:xfrm>
            <a:off x="3327650" y="1624275"/>
            <a:ext cx="609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217" name="Google Shape;217;p33"/>
          <p:cNvSpPr txBox="1"/>
          <p:nvPr/>
        </p:nvSpPr>
        <p:spPr>
          <a:xfrm>
            <a:off x="2021300" y="2120550"/>
            <a:ext cx="44397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685875" y="2048350"/>
            <a:ext cx="5197500" cy="606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patient have cardiovascular conditions (cardiomyopathy, arrhythmias, previous MIs)?</a:t>
            </a:r>
            <a:endParaRPr/>
          </a:p>
        </p:txBody>
      </p:sp>
      <p:cxnSp>
        <p:nvCxnSpPr>
          <p:cNvPr id="219" name="Google Shape;219;p33"/>
          <p:cNvCxnSpPr>
            <a:endCxn id="220" idx="1"/>
          </p:cNvCxnSpPr>
          <p:nvPr/>
        </p:nvCxnSpPr>
        <p:spPr>
          <a:xfrm>
            <a:off x="5883350" y="2408700"/>
            <a:ext cx="1443900" cy="9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33"/>
          <p:cNvSpPr txBox="1"/>
          <p:nvPr/>
        </p:nvSpPr>
        <p:spPr>
          <a:xfrm>
            <a:off x="7327250" y="2138700"/>
            <a:ext cx="1398600" cy="73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SSRIs</a:t>
            </a:r>
            <a:endParaRPr/>
          </a:p>
        </p:txBody>
      </p:sp>
      <p:sp>
        <p:nvSpPr>
          <p:cNvPr id="221" name="Google Shape;221;p33"/>
          <p:cNvSpPr txBox="1"/>
          <p:nvPr/>
        </p:nvSpPr>
        <p:spPr>
          <a:xfrm>
            <a:off x="6300813" y="2121400"/>
            <a:ext cx="609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cxnSp>
        <p:nvCxnSpPr>
          <p:cNvPr id="222" name="Google Shape;222;p33"/>
          <p:cNvCxnSpPr/>
          <p:nvPr/>
        </p:nvCxnSpPr>
        <p:spPr>
          <a:xfrm flipH="1">
            <a:off x="3988500" y="2652975"/>
            <a:ext cx="9000" cy="47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3"/>
          <p:cNvSpPr txBox="1"/>
          <p:nvPr/>
        </p:nvSpPr>
        <p:spPr>
          <a:xfrm>
            <a:off x="2887575" y="3122388"/>
            <a:ext cx="2484600" cy="46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</a:t>
            </a:r>
            <a:r>
              <a:rPr lang="en"/>
              <a:t> the patient obese?</a:t>
            </a: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3936650" y="2752725"/>
            <a:ext cx="609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cxnSp>
        <p:nvCxnSpPr>
          <p:cNvPr id="225" name="Google Shape;225;p33"/>
          <p:cNvCxnSpPr>
            <a:endCxn id="226" idx="2"/>
          </p:cNvCxnSpPr>
          <p:nvPr/>
        </p:nvCxnSpPr>
        <p:spPr>
          <a:xfrm>
            <a:off x="5110450" y="3491200"/>
            <a:ext cx="823500" cy="5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33"/>
          <p:cNvSpPr txBox="1"/>
          <p:nvPr/>
        </p:nvSpPr>
        <p:spPr>
          <a:xfrm>
            <a:off x="6181275" y="3899575"/>
            <a:ext cx="2319000" cy="91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Bupropion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Trazodone(r/o OSA)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SSRI(not paroxetine)</a:t>
            </a:r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5629450" y="3537400"/>
            <a:ext cx="609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cxnSp>
        <p:nvCxnSpPr>
          <p:cNvPr id="228" name="Google Shape;228;p33"/>
          <p:cNvCxnSpPr/>
          <p:nvPr/>
        </p:nvCxnSpPr>
        <p:spPr>
          <a:xfrm flipH="1">
            <a:off x="2084475" y="3537400"/>
            <a:ext cx="803100" cy="3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33"/>
          <p:cNvSpPr txBox="1"/>
          <p:nvPr/>
        </p:nvSpPr>
        <p:spPr>
          <a:xfrm>
            <a:off x="2021300" y="3501300"/>
            <a:ext cx="609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685875" y="3880300"/>
            <a:ext cx="1335300" cy="974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Mirtazapine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(r/o OSA)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0275" y="4498700"/>
            <a:ext cx="644800" cy="6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an SSRI</a:t>
            </a:r>
            <a:endParaRPr/>
          </a:p>
        </p:txBody>
      </p:sp>
      <p:graphicFrame>
        <p:nvGraphicFramePr>
          <p:cNvPr id="237" name="Google Shape;237;p34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{4D6C233D-489F-418F-8B0D-5BD7A904D4ED}</a:tableStyleId>
              </a:tblPr>
              <a:tblGrid>
                <a:gridCol w="1896850"/>
                <a:gridCol w="1896850"/>
                <a:gridCol w="1896850"/>
              </a:tblGrid>
              <a:tr h="52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Other actions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Fluoxetine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5HT2C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Sertraline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Sigma actions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Paroxetine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mACH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Fluvoxamine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Sigma actions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575" y="4368550"/>
            <a:ext cx="710325" cy="7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0" y="295450"/>
            <a:ext cx="9144000" cy="77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a medication for depression</a:t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1579175" y="1200150"/>
            <a:ext cx="4439700" cy="38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patient have a high risk of suicide? Active SI?</a:t>
            </a:r>
            <a:endParaRPr/>
          </a:p>
        </p:txBody>
      </p:sp>
      <p:cxnSp>
        <p:nvCxnSpPr>
          <p:cNvPr id="245" name="Google Shape;245;p35"/>
          <p:cNvCxnSpPr/>
          <p:nvPr/>
        </p:nvCxnSpPr>
        <p:spPr>
          <a:xfrm flipH="1" rot="10800000">
            <a:off x="6181275" y="1281350"/>
            <a:ext cx="9204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35"/>
          <p:cNvSpPr txBox="1"/>
          <p:nvPr/>
        </p:nvSpPr>
        <p:spPr>
          <a:xfrm>
            <a:off x="7264075" y="974550"/>
            <a:ext cx="1615200" cy="776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citalopram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escitalopram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5"/>
          <p:cNvSpPr txBox="1"/>
          <p:nvPr/>
        </p:nvSpPr>
        <p:spPr>
          <a:xfrm>
            <a:off x="6388775" y="1019675"/>
            <a:ext cx="609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cxnSp>
        <p:nvCxnSpPr>
          <p:cNvPr id="248" name="Google Shape;248;p35"/>
          <p:cNvCxnSpPr/>
          <p:nvPr/>
        </p:nvCxnSpPr>
        <p:spPr>
          <a:xfrm>
            <a:off x="3194400" y="1488825"/>
            <a:ext cx="0" cy="55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35"/>
          <p:cNvSpPr txBox="1"/>
          <p:nvPr/>
        </p:nvSpPr>
        <p:spPr>
          <a:xfrm>
            <a:off x="3327650" y="1624275"/>
            <a:ext cx="609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2021300" y="2120550"/>
            <a:ext cx="44397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685875" y="2048350"/>
            <a:ext cx="5197500" cy="606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patient have psychomotor slowing?</a:t>
            </a:r>
            <a:endParaRPr/>
          </a:p>
        </p:txBody>
      </p:sp>
      <p:cxnSp>
        <p:nvCxnSpPr>
          <p:cNvPr id="252" name="Google Shape;252;p35"/>
          <p:cNvCxnSpPr>
            <a:endCxn id="253" idx="1"/>
          </p:cNvCxnSpPr>
          <p:nvPr/>
        </p:nvCxnSpPr>
        <p:spPr>
          <a:xfrm>
            <a:off x="5883350" y="2426850"/>
            <a:ext cx="1443900" cy="9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5"/>
          <p:cNvSpPr txBox="1"/>
          <p:nvPr/>
        </p:nvSpPr>
        <p:spPr>
          <a:xfrm>
            <a:off x="7327250" y="2138700"/>
            <a:ext cx="1615200" cy="776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fluoxetine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</a:t>
            </a:r>
            <a:r>
              <a:rPr lang="en">
                <a:solidFill>
                  <a:schemeClr val="dk1"/>
                </a:solidFill>
              </a:rPr>
              <a:t>evomilnacipran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bupropion</a:t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6300813" y="2121400"/>
            <a:ext cx="609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cxnSp>
        <p:nvCxnSpPr>
          <p:cNvPr id="255" name="Google Shape;255;p35"/>
          <p:cNvCxnSpPr/>
          <p:nvPr/>
        </p:nvCxnSpPr>
        <p:spPr>
          <a:xfrm flipH="1">
            <a:off x="3988500" y="2652975"/>
            <a:ext cx="9000" cy="47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5"/>
          <p:cNvSpPr txBox="1"/>
          <p:nvPr/>
        </p:nvSpPr>
        <p:spPr>
          <a:xfrm>
            <a:off x="2887575" y="3122388"/>
            <a:ext cx="2484600" cy="46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 having trouble sleeping?</a:t>
            </a:r>
            <a:endParaRPr/>
          </a:p>
        </p:txBody>
      </p:sp>
      <p:sp>
        <p:nvSpPr>
          <p:cNvPr id="257" name="Google Shape;257;p35"/>
          <p:cNvSpPr txBox="1"/>
          <p:nvPr/>
        </p:nvSpPr>
        <p:spPr>
          <a:xfrm>
            <a:off x="3936650" y="2752725"/>
            <a:ext cx="609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cxnSp>
        <p:nvCxnSpPr>
          <p:cNvPr id="258" name="Google Shape;258;p35"/>
          <p:cNvCxnSpPr/>
          <p:nvPr/>
        </p:nvCxnSpPr>
        <p:spPr>
          <a:xfrm>
            <a:off x="5372175" y="3455650"/>
            <a:ext cx="823500" cy="5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5"/>
          <p:cNvSpPr txBox="1"/>
          <p:nvPr/>
        </p:nvSpPr>
        <p:spPr>
          <a:xfrm>
            <a:off x="6181275" y="3731350"/>
            <a:ext cx="1398600" cy="10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razodone(r/o OSA)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mirtazapine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5"/>
          <p:cNvSpPr txBox="1"/>
          <p:nvPr/>
        </p:nvSpPr>
        <p:spPr>
          <a:xfrm>
            <a:off x="5779775" y="3436600"/>
            <a:ext cx="609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</p:txBody>
      </p:sp>
      <p:cxnSp>
        <p:nvCxnSpPr>
          <p:cNvPr id="261" name="Google Shape;261;p35"/>
          <p:cNvCxnSpPr/>
          <p:nvPr/>
        </p:nvCxnSpPr>
        <p:spPr>
          <a:xfrm flipH="1">
            <a:off x="2084475" y="3537400"/>
            <a:ext cx="803100" cy="3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35"/>
          <p:cNvSpPr txBox="1"/>
          <p:nvPr/>
        </p:nvSpPr>
        <p:spPr>
          <a:xfrm>
            <a:off x="2021300" y="3501300"/>
            <a:ext cx="6090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685875" y="3880300"/>
            <a:ext cx="1398600" cy="50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5"/>
          <p:cNvSpPr txBox="1"/>
          <p:nvPr/>
        </p:nvSpPr>
        <p:spPr>
          <a:xfrm>
            <a:off x="9993700" y="3138150"/>
            <a:ext cx="7335600" cy="855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450" y="4338950"/>
            <a:ext cx="745600" cy="7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 Side Effects</a:t>
            </a:r>
            <a:endParaRPr/>
          </a:p>
        </p:txBody>
      </p:sp>
      <p:graphicFrame>
        <p:nvGraphicFramePr>
          <p:cNvPr id="271" name="Google Shape;271;p36"/>
          <p:cNvGraphicFramePr/>
          <p:nvPr/>
        </p:nvGraphicFramePr>
        <p:xfrm>
          <a:off x="978025" y="114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{4D6C233D-489F-418F-8B0D-5BD7A904D4ED}</a:tableStyleId>
              </a:tblPr>
              <a:tblGrid>
                <a:gridCol w="1519275"/>
                <a:gridCol w="1519275"/>
                <a:gridCol w="1519275"/>
                <a:gridCol w="1519275"/>
                <a:gridCol w="1519275"/>
              </a:tblGrid>
              <a:tr h="4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Frequency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Symptom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Frequency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Symptom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23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Sexual dysfunction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Drowsiness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6-7%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Dry mouth, blurred vision, nausea, rash or itching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23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10-12%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Wt gain, insomnia, anxiety, dizziness, HA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2-5%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Tremor, Stomach upset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50" y="3505520"/>
            <a:ext cx="1150524" cy="10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We have no financial disclosures.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 are not that ambitious.</a:t>
            </a:r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450" y="2721825"/>
            <a:ext cx="1698350" cy="16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125" y="2721813"/>
            <a:ext cx="1912331" cy="16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Syndrome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Mental status changes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Autonomic hyperactivity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Neuromuscular abnormalities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Hunter criteria</a:t>
            </a:r>
            <a:endParaRPr/>
          </a:p>
        </p:txBody>
      </p:sp>
      <p:pic>
        <p:nvPicPr>
          <p:cNvPr id="279" name="Google Shape;2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175" y="3078523"/>
            <a:ext cx="1545124" cy="13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Hunter Criteria</a:t>
            </a:r>
            <a:endParaRPr/>
          </a:p>
        </p:txBody>
      </p:sp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P</a:t>
            </a:r>
            <a:r>
              <a:rPr lang="en" sz="3000"/>
              <a:t>t has taken a serotonergic agent and has one: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	Spontaneous clonus</a:t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	Inducible clonus &amp; agitation or diaphoresis</a:t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	Ocular clonus &amp; agitation or diaphoresis</a:t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	Tremor and hyperreflexia</a:t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	Hypertonia</a:t>
            </a:r>
            <a:endParaRPr sz="2700"/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/>
              <a:t>&gt;38* &amp; ocular or inducible clonus</a:t>
            </a:r>
            <a:endParaRPr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aseline="30000" sz="27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000" y="3107523"/>
            <a:ext cx="1529725" cy="13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Syndrome</a:t>
            </a:r>
            <a:endParaRPr/>
          </a:p>
        </p:txBody>
      </p:sp>
      <p:sp>
        <p:nvSpPr>
          <p:cNvPr id="292" name="Google Shape;29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Many Drugs associated w/: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Amphetamines				Metoclopramide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Carvidopa/levodopa		Ondansetron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Tramadol						Dextromethorphan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Valproic acid					Cyclobenzaprine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St. John’s Wort				Triptans</a:t>
            </a: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475" y="3740419"/>
            <a:ext cx="932826" cy="8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 to Use of SNRI’s</a:t>
            </a:r>
            <a:endParaRPr/>
          </a:p>
        </p:txBody>
      </p:sp>
      <p:sp>
        <p:nvSpPr>
          <p:cNvPr id="299" name="Google Shape;29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No duloxetine in individuals w/ narrow angle glaucoma, liver, or kidney disease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Avoid duloxetine in heavy alcohol drinkers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BP can increase w/ venlafaxine and desvenlafaxine</a:t>
            </a:r>
            <a:endParaRPr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575" y="3505500"/>
            <a:ext cx="1351101" cy="116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474925"/>
            <a:ext cx="1223024" cy="12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325" y="3585387"/>
            <a:ext cx="1128349" cy="100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CYP2D6 Metabolism 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African American population-5%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Asian-rare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Ethiopian-16-29%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Saudi Arabians-20%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Whites: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Spain-7-10%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Sweden-1-2%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United States-4%							--</a:t>
            </a:r>
            <a:r>
              <a:rPr lang="en" sz="1800"/>
              <a:t>Drozda, 2014</a:t>
            </a:r>
            <a:endParaRPr sz="2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												</a:t>
            </a:r>
            <a:endParaRPr sz="1800"/>
          </a:p>
        </p:txBody>
      </p:sp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450" y="4094475"/>
            <a:ext cx="944950" cy="9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Cross-tapering</a:t>
            </a:r>
            <a:endParaRPr/>
          </a:p>
        </p:txBody>
      </p:sp>
      <p:sp>
        <p:nvSpPr>
          <p:cNvPr id="315" name="Google Shape;31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Fast is over 1-2 weeks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Slow is over 3-4 weeks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Home Points</a:t>
            </a:r>
            <a:endParaRPr/>
          </a:p>
        </p:txBody>
      </p:sp>
      <p:sp>
        <p:nvSpPr>
          <p:cNvPr id="321" name="Google Shape;321;p4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When in doubt, start with an SSRI due to safety profile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Choosing a medication and/or psychotherapy depends on[Kovich et al, 2015]: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	Medical comorbidities			Side effects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	Symptoms							Cost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/>
              <a:t>	Previous response to tx			FamHx of tx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322" name="Google Shape;3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8503" y="1344119"/>
            <a:ext cx="841751" cy="74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400" y="3064675"/>
            <a:ext cx="747550" cy="7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Resources</a:t>
            </a:r>
            <a:endParaRPr/>
          </a:p>
        </p:txBody>
      </p:sp>
      <p:sp>
        <p:nvSpPr>
          <p:cNvPr id="329" name="Google Shape;329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4"/>
          <p:cNvSpPr txBox="1"/>
          <p:nvPr/>
        </p:nvSpPr>
        <p:spPr>
          <a:xfrm>
            <a:off x="211875" y="1152475"/>
            <a:ext cx="8752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Adams, Miller and Zylstra.  “Pharmologic managegent of Adult Depression.” The American Family Physician.  March 15, 2008.  Vol. 77(6): 785-792.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Arroll et al. “Antidepressants for treatment of depression in primary care: a systematic review and meta-analysis.” Journal of Primary Health Care.   2016; 8(4):325-334.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Cipriani et al. “Comparative efficacy and acceptability of 21 antidepressant drugs for the acute treatment of adults with major depressive disorder: a systematic review and network meta-analysis.”</a:t>
            </a: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Lancet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2018; 391: 1357–66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Clark, M, Smith, P, Jamieson, B.  Antidepressants for the Treatment of Insomnia in Patients with Depression.  FPIN's Clinical Inquiries.  AAFP 2011, available on line at</a:t>
            </a:r>
            <a:r>
              <a:rPr lang="en" sz="18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" sz="1800" u="sng">
                <a:latin typeface="Calibri"/>
                <a:ea typeface="Calibri"/>
                <a:cs typeface="Calibri"/>
                <a:sym typeface="Calibri"/>
                <a:hlinkClick r:id="rId4"/>
              </a:rPr>
              <a:t>http://www.aafp.org/afp/fpin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Resources</a:t>
            </a:r>
            <a:endParaRPr/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Clinical Resource, Choosing and Switching Antidepressants.  Pharmacist’s Letter/Prescriber’s Letter.  June 2018.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Dhillon, Yang and Curran. “Bupropion: a review of its use in the management of major depressive disorder.” Drugs 2008; 68(5): 653-689.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Drozda, Muller and Bishop.  Pharmacogenetics testing for neuropsychiatric drugs: current status of drug labeling guidelines for using genetic information and test options. Pharmacotherapy. 2014; 34:166.</a:t>
            </a:r>
            <a:endParaRPr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Dupuy, J et al.  A Critical Review of Pharmacotherapy for Major Depressive Disorder.  Intl J of Neuropsychopharmacology 2011, vol 14 (10):  1417-1431. 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Gibb, Andrew and Deeks, Emma. “Vortioxetine: first global approval.” Drugs. 2014; 74: 135-145.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Kovich and Dejong. “Common Questions about the pharmacologic management of depression in Adults.  The American Family Physician.  July 15, 2015.  Vol. 92(2): 94-100.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Resources</a:t>
            </a:r>
            <a:endParaRPr/>
          </a:p>
        </p:txBody>
      </p:sp>
      <p:sp>
        <p:nvSpPr>
          <p:cNvPr id="342" name="Google Shape;34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 Munkholm, K, et al.  Considering the Methodological Limitations in the Evidence Base of Antidepressants for Depression:  A Reanalysis of a Network Meta-analysis.  BMJ Open 2019; 9(6).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PL Detail-Document, SSRIs and SNRIs and Bleeding Risk:  Focus on Drug Interactions.  Pharmacist’s Letter/Prescriber’s Letter.  November 2014.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PL Detail-Document, Treatment of Depression in Pregnancy.  Pharmacist’s Letter/Prescriber’s Letter.  February 2016.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Professional Resource, Drug-induced Long QT Interval.  Pharmacist’s Letter/Prescriber’s Letter.  October 2016.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Scott Metzger, PharmD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Chris Gillette, PharmD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450" y="2721825"/>
            <a:ext cx="1698350" cy="16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48" name="Google Shape;34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Sarwar Al. Trazodone and parkinsonism: the link strengthens.  C</a:t>
            </a:r>
            <a:r>
              <a:rPr lang="en" sz="1800">
                <a:uFill>
                  <a:noFill/>
                </a:uFill>
                <a:hlinkClick r:id="rId3"/>
              </a:rPr>
              <a:t>lin Neuropharmacol.</a:t>
            </a:r>
            <a:r>
              <a:rPr lang="en" sz="1800"/>
              <a:t> 2018 May/Jun;41(3):106-108.</a:t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Sobieraj, DM, et al.  Adverse Effects of Pharmacologic Treatments of Major Depression in Older Adults.  Comparative Effectiveness Review No. 215. (Prepared by the University of Connecticut Evidence-based Practice Center under Contract No. 290-2015-00012-I.) AHRQ Publication No. 19-EHC011-EF.  Rockville, MD:  Agency for Healthcare Research and Quality; March 2019.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				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	</a:t>
            </a:r>
            <a:endParaRPr i="1"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54" name="Google Shape;354;p48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Substance Abuse and Mental Health Services Administration.  The Treatment of Depression in Older Adults:  Selecting Evidence-Based Practices for Treatment of Depression in Older Adults.  HHS Pub. No. SMA-11-4631, Rockville, MD:  Center for Mental Health Services, Substance Abuse and Mental Health Services Administration, US Dept of Health and Human Services, 2011.</a:t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hlinkClick r:id="rId3"/>
              </a:rPr>
              <a:t>Treviño LA</a:t>
            </a:r>
            <a:r>
              <a:rPr baseline="30000" lang="en" sz="1800"/>
              <a:t>1</a:t>
            </a:r>
            <a:r>
              <a:rPr lang="en" sz="1800"/>
              <a:t>,</a:t>
            </a:r>
            <a:r>
              <a:rPr lang="en" sz="1800">
                <a:uFill>
                  <a:noFill/>
                </a:uFill>
                <a:hlinkClick r:id="rId4"/>
              </a:rPr>
              <a:t> </a:t>
            </a:r>
            <a:r>
              <a:rPr lang="en" sz="1800" u="sng">
                <a:hlinkClick r:id="rId5"/>
              </a:rPr>
              <a:t>Ruble MW</a:t>
            </a:r>
            <a:r>
              <a:rPr baseline="30000" lang="en" sz="1800"/>
              <a:t>1</a:t>
            </a:r>
            <a:r>
              <a:rPr lang="en" sz="1800"/>
              <a:t>,</a:t>
            </a:r>
            <a:r>
              <a:rPr lang="en" sz="1800">
                <a:uFill>
                  <a:noFill/>
                </a:uFill>
                <a:hlinkClick r:id="rId6"/>
              </a:rPr>
              <a:t> </a:t>
            </a:r>
            <a:r>
              <a:rPr lang="en" sz="1800" u="sng">
                <a:hlinkClick r:id="rId7"/>
              </a:rPr>
              <a:t>Treviño K</a:t>
            </a:r>
            <a:r>
              <a:rPr baseline="30000" lang="en" sz="1800"/>
              <a:t>1</a:t>
            </a:r>
            <a:r>
              <a:rPr lang="en" sz="1800"/>
              <a:t>,</a:t>
            </a:r>
            <a:r>
              <a:rPr lang="en" sz="1800">
                <a:uFill>
                  <a:noFill/>
                </a:uFill>
                <a:hlinkClick r:id="rId8"/>
              </a:rPr>
              <a:t> </a:t>
            </a:r>
            <a:r>
              <a:rPr lang="en" sz="1800" u="sng">
                <a:hlinkClick r:id="rId9"/>
              </a:rPr>
              <a:t>Weinstein LM</a:t>
            </a:r>
            <a:r>
              <a:rPr baseline="30000" lang="en" sz="1800"/>
              <a:t>1</a:t>
            </a:r>
            <a:r>
              <a:rPr lang="en" sz="1800"/>
              <a:t>,</a:t>
            </a:r>
            <a:r>
              <a:rPr lang="en" sz="1800">
                <a:uFill>
                  <a:noFill/>
                </a:uFill>
                <a:hlinkClick r:id="rId10"/>
              </a:rPr>
              <a:t> </a:t>
            </a:r>
            <a:r>
              <a:rPr lang="en" sz="1800" u="sng">
                <a:hlinkClick r:id="rId11"/>
              </a:rPr>
              <a:t>Gresky DP</a:t>
            </a:r>
            <a:r>
              <a:rPr baseline="30000" lang="en" sz="1800"/>
              <a:t>1</a:t>
            </a:r>
            <a:r>
              <a:rPr lang="en" sz="1800"/>
              <a:t>.  Antidepressant Medication Prescribing Practices for Treatment of Major Depressive Disorder.  </a:t>
            </a:r>
            <a:r>
              <a:rPr lang="en" sz="1800" u="sng">
                <a:hlinkClick r:id="rId12"/>
              </a:rPr>
              <a:t>Psychiatr Serv.</a:t>
            </a:r>
            <a:r>
              <a:rPr lang="en" sz="1800"/>
              <a:t> 2017 Feb 1;68(2):199-202. doi: 10.1176/appi.ps.201600087. Epub 2016 Oct 3.</a:t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60" name="Google Shape;36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Undurraga, J and Baldessarin, R. “Direct comparison of tricyclic and serotonin-reuptake inhibitor antidepressants in randomized head-to-head trials in acute major depression: systematic review and meta-analysis. Journal of Psychopharmacology. 2017; 31(9) 1184-1189.Valerio et al. “A quantitative review on outcome-to-antidepressants in melancholic unipolar depression.” Psychiatry Research. April 2018: 100-110.</a:t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  <a:uFill>
                  <a:noFill/>
                </a:uFill>
                <a:hlinkClick r:id="rId3"/>
              </a:rPr>
              <a:t>Volpi-Abadie</a:t>
            </a:r>
            <a:r>
              <a:rPr lang="en" sz="1800">
                <a:highlight>
                  <a:schemeClr val="lt1"/>
                </a:highlight>
              </a:rPr>
              <a:t>, J, et al.  Serotonin Syndrome, Ochsner J. 2013 Winter; 13(4):  533-540 </a:t>
            </a:r>
            <a:r>
              <a:rPr lang="en" sz="1800"/>
              <a:t>Brown, C. Pharmacotherapy of Major Depressive Disorder, US Pharmacist, November 16, 2011</a:t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vonWolff et. al. “Selective serotonin reuptake inhibitors and tricyclic antidepressants in the acute treatment of chronic depression and dysthymia: a systematic review and meta-analysis.” Journal of Affective Disorders. 2013; 44: 7-15.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Participants will be able to have a better understanding of factors influencing which pharmacotherapy agent to initiate for unipolar depression in adults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475" y="2793988"/>
            <a:ext cx="1912331" cy="16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Participants will be able to learn how to initiate treatment through thorough discussion of pharmaceutical agents for unipolar depression and genetic factors affecting patient response to treatment.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975" y="3218113"/>
            <a:ext cx="1912331" cy="16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Unipolar Major Depression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Patients who have suffered at least one major depressive episode  AND no history of mania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A major depressive episode is a period lasting at least 2 weeks, with five or more of the following symptoms: </a:t>
            </a:r>
            <a:endParaRPr sz="24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950" y="3640298"/>
            <a:ext cx="1589350" cy="14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57200" y="1143000"/>
            <a:ext cx="8229600" cy="5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Mood Symptoms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1219200" y="2171700"/>
            <a:ext cx="7086600" cy="17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93340"/>
              </a:buClr>
              <a:buSzPts val="1900"/>
              <a:buChar char="●"/>
            </a:pPr>
            <a:r>
              <a:rPr b="1" lang="en" sz="19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Persistent sad, anxious, or “empty” mood</a:t>
            </a:r>
            <a:endParaRPr b="1" sz="19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900"/>
              <a:buChar char="●"/>
            </a:pPr>
            <a:r>
              <a:rPr b="1" lang="en" sz="19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Feelings of hopelessness, or pessimism</a:t>
            </a:r>
            <a:endParaRPr b="1" sz="19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900"/>
              <a:buChar char="●"/>
            </a:pPr>
            <a:r>
              <a:rPr b="1" lang="en" sz="19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Irritability</a:t>
            </a:r>
            <a:endParaRPr b="1" sz="19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900"/>
              <a:buChar char="●"/>
            </a:pPr>
            <a:r>
              <a:rPr b="1" lang="en" sz="19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Feelings of guilt, worthlessness, or helplessness</a:t>
            </a:r>
            <a:endParaRPr b="1" sz="19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900"/>
              <a:buChar char="●"/>
            </a:pPr>
            <a:r>
              <a:rPr b="1" lang="en" sz="17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Thoughts of death or suicide, or suicide attempts</a:t>
            </a:r>
            <a:endParaRPr b="1" sz="19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57200" y="1143000"/>
            <a:ext cx="8229600" cy="5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Symptoms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028700" y="2342625"/>
            <a:ext cx="7086600" cy="179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b="1" lang="en" sz="18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Loss of interest or pleasure in hobbies and activities</a:t>
            </a:r>
            <a:endParaRPr b="1" sz="18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b="1" lang="en" sz="18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Decreased energy or fatigue</a:t>
            </a:r>
            <a:endParaRPr b="1" sz="18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b="1" lang="en" sz="18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Moving or talking more slowly</a:t>
            </a:r>
            <a:endParaRPr b="1" sz="18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800"/>
              <a:buChar char="●"/>
            </a:pPr>
            <a:r>
              <a:rPr b="1" lang="en" sz="18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Feeling restless or having trouble sitting still</a:t>
            </a:r>
            <a:endParaRPr b="1" sz="18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t/>
            </a:r>
            <a:endParaRPr b="1" sz="4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rum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