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7" r:id="rId2"/>
    <p:sldId id="265" r:id="rId3"/>
    <p:sldId id="272" r:id="rId4"/>
    <p:sldId id="274" r:id="rId5"/>
    <p:sldId id="257" r:id="rId6"/>
    <p:sldId id="258" r:id="rId7"/>
    <p:sldId id="310" r:id="rId8"/>
    <p:sldId id="259" r:id="rId9"/>
    <p:sldId id="311" r:id="rId10"/>
    <p:sldId id="313" r:id="rId11"/>
    <p:sldId id="314" r:id="rId12"/>
    <p:sldId id="315" r:id="rId13"/>
    <p:sldId id="316"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152" userDrawn="1">
          <p15:clr>
            <a:srgbClr val="A4A3A4"/>
          </p15:clr>
        </p15:guide>
        <p15:guide id="3" orient="horz" pos="960" userDrawn="1">
          <p15:clr>
            <a:srgbClr val="A4A3A4"/>
          </p15:clr>
        </p15:guide>
        <p15:guide id="4" orient="horz" pos="240" userDrawn="1">
          <p15:clr>
            <a:srgbClr val="A4A3A4"/>
          </p15:clr>
        </p15:guide>
        <p15:guide id="5" pos="3840" userDrawn="1">
          <p15:clr>
            <a:srgbClr val="A4A3A4"/>
          </p15:clr>
        </p15:guide>
        <p15:guide id="6" pos="38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85"/>
    <a:srgbClr val="AD7017"/>
    <a:srgbClr val="273691"/>
    <a:srgbClr val="FFFFFF"/>
    <a:srgbClr val="2768B7"/>
    <a:srgbClr val="00927E"/>
    <a:srgbClr val="3D76A9"/>
    <a:srgbClr val="20A4E4"/>
    <a:srgbClr val="D4891C"/>
    <a:srgbClr val="0068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947" autoAdjust="0"/>
  </p:normalViewPr>
  <p:slideViewPr>
    <p:cSldViewPr>
      <p:cViewPr varScale="1">
        <p:scale>
          <a:sx n="46" d="100"/>
          <a:sy n="46" d="100"/>
        </p:scale>
        <p:origin x="1420" y="28"/>
      </p:cViewPr>
      <p:guideLst>
        <p:guide orient="horz" pos="2160"/>
        <p:guide orient="horz" pos="1152"/>
        <p:guide orient="horz" pos="960"/>
        <p:guide orient="horz" pos="240"/>
        <p:guide pos="3840"/>
        <p:guide pos="384"/>
      </p:guideLst>
    </p:cSldViewPr>
  </p:slideViewPr>
  <p:notesTextViewPr>
    <p:cViewPr>
      <p:scale>
        <a:sx n="100" d="100"/>
        <a:sy n="100" d="100"/>
      </p:scale>
      <p:origin x="0" y="0"/>
    </p:cViewPr>
  </p:notesTextViewPr>
  <p:sorterViewPr>
    <p:cViewPr varScale="1">
      <p:scale>
        <a:sx n="1" d="1"/>
        <a:sy n="1" d="1"/>
      </p:scale>
      <p:origin x="0" y="-1268"/>
    </p:cViewPr>
  </p:sorterViewPr>
  <p:notesViewPr>
    <p:cSldViewPr showGuides="1">
      <p:cViewPr varScale="1">
        <p:scale>
          <a:sx n="66" d="100"/>
          <a:sy n="66" d="100"/>
        </p:scale>
        <p:origin x="3150"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BC1A57-77A0-451C-A3A9-C1FFA60C295D}" type="datetimeFigureOut">
              <a:rPr lang="en-US" smtClean="0"/>
              <a:t>5/8/2018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155E6B-2FED-4E68-BA37-14D0ED08B027}" type="slidenum">
              <a:rPr lang="en-US" smtClean="0"/>
              <a:t>‹#›</a:t>
            </a:fld>
            <a:endParaRPr lang="en-US"/>
          </a:p>
        </p:txBody>
      </p:sp>
    </p:spTree>
    <p:extLst>
      <p:ext uri="{BB962C8B-B14F-4D97-AF65-F5344CB8AC3E}">
        <p14:creationId xmlns:p14="http://schemas.microsoft.com/office/powerpoint/2010/main" val="141088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dirty="0">
                <a:solidFill>
                  <a:srgbClr val="7030A0"/>
                </a:solidFill>
              </a:rPr>
              <a:t>Ashwini</a:t>
            </a:r>
          </a:p>
        </p:txBody>
      </p:sp>
      <p:sp>
        <p:nvSpPr>
          <p:cNvPr id="4" name="Slide Number Placeholder 3"/>
          <p:cNvSpPr>
            <a:spLocks noGrp="1"/>
          </p:cNvSpPr>
          <p:nvPr>
            <p:ph type="sldNum" sz="quarter" idx="10"/>
          </p:nvPr>
        </p:nvSpPr>
        <p:spPr/>
        <p:txBody>
          <a:bodyPr/>
          <a:lstStyle/>
          <a:p>
            <a:fld id="{57155E6B-2FED-4E68-BA37-14D0ED08B027}" type="slidenum">
              <a:rPr lang="en-US" smtClean="0"/>
              <a:t>1</a:t>
            </a:fld>
            <a:endParaRPr lang="en-US"/>
          </a:p>
        </p:txBody>
      </p:sp>
    </p:spTree>
    <p:extLst>
      <p:ext uri="{BB962C8B-B14F-4D97-AF65-F5344CB8AC3E}">
        <p14:creationId xmlns:p14="http://schemas.microsoft.com/office/powerpoint/2010/main" val="2881908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Ashwini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Use as many or few colors on you table only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Not a contest for most creative, enjoy this process, breathe, relax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Nicole and I do not have a conflict of interest and nothing to disclose regarding any modeling clay brand. We do not endorse any particular brand either.</a:t>
            </a:r>
          </a:p>
          <a:p>
            <a:endParaRPr lang="en-US" dirty="0"/>
          </a:p>
        </p:txBody>
      </p:sp>
      <p:sp>
        <p:nvSpPr>
          <p:cNvPr id="4" name="Slide Number Placeholder 3"/>
          <p:cNvSpPr>
            <a:spLocks noGrp="1"/>
          </p:cNvSpPr>
          <p:nvPr>
            <p:ph type="sldNum" sz="quarter" idx="10"/>
          </p:nvPr>
        </p:nvSpPr>
        <p:spPr/>
        <p:txBody>
          <a:bodyPr/>
          <a:lstStyle/>
          <a:p>
            <a:fld id="{9B79236A-50C0-486A-B19D-95837C90C1A0}" type="slidenum">
              <a:rPr lang="en-US" smtClean="0"/>
              <a:t>10</a:t>
            </a:fld>
            <a:endParaRPr lang="en-US" dirty="0"/>
          </a:p>
        </p:txBody>
      </p:sp>
    </p:spTree>
    <p:extLst>
      <p:ext uri="{BB962C8B-B14F-4D97-AF65-F5344CB8AC3E}">
        <p14:creationId xmlns:p14="http://schemas.microsoft.com/office/powerpoint/2010/main" val="4074113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Ashwini</a:t>
            </a:r>
          </a:p>
          <a:p>
            <a:r>
              <a:rPr lang="en-US" dirty="0"/>
              <a:t>No extra material.</a:t>
            </a:r>
          </a:p>
          <a:p>
            <a:r>
              <a:rPr lang="en-US" dirty="0"/>
              <a:t>Only 5min, not an error, </a:t>
            </a:r>
          </a:p>
          <a:p>
            <a:endParaRPr lang="en-US" dirty="0"/>
          </a:p>
        </p:txBody>
      </p:sp>
      <p:sp>
        <p:nvSpPr>
          <p:cNvPr id="4" name="Slide Number Placeholder 3"/>
          <p:cNvSpPr>
            <a:spLocks noGrp="1"/>
          </p:cNvSpPr>
          <p:nvPr>
            <p:ph type="sldNum" sz="quarter" idx="10"/>
          </p:nvPr>
        </p:nvSpPr>
        <p:spPr/>
        <p:txBody>
          <a:bodyPr/>
          <a:lstStyle/>
          <a:p>
            <a:fld id="{9B79236A-50C0-486A-B19D-95837C90C1A0}" type="slidenum">
              <a:rPr lang="en-US" smtClean="0"/>
              <a:t>11</a:t>
            </a:fld>
            <a:endParaRPr lang="en-US" dirty="0"/>
          </a:p>
        </p:txBody>
      </p:sp>
    </p:spTree>
    <p:extLst>
      <p:ext uri="{BB962C8B-B14F-4D97-AF65-F5344CB8AC3E}">
        <p14:creationId xmlns:p14="http://schemas.microsoft.com/office/powerpoint/2010/main" val="1336816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Ashwini</a:t>
            </a:r>
          </a:p>
        </p:txBody>
      </p:sp>
      <p:sp>
        <p:nvSpPr>
          <p:cNvPr id="4" name="Slide Number Placeholder 3"/>
          <p:cNvSpPr>
            <a:spLocks noGrp="1"/>
          </p:cNvSpPr>
          <p:nvPr>
            <p:ph type="sldNum" sz="quarter" idx="10"/>
          </p:nvPr>
        </p:nvSpPr>
        <p:spPr/>
        <p:txBody>
          <a:bodyPr/>
          <a:lstStyle/>
          <a:p>
            <a:fld id="{9B79236A-50C0-486A-B19D-95837C90C1A0}" type="slidenum">
              <a:rPr lang="en-US" smtClean="0"/>
              <a:t>12</a:t>
            </a:fld>
            <a:endParaRPr lang="en-US" dirty="0"/>
          </a:p>
        </p:txBody>
      </p:sp>
    </p:spTree>
    <p:extLst>
      <p:ext uri="{BB962C8B-B14F-4D97-AF65-F5344CB8AC3E}">
        <p14:creationId xmlns:p14="http://schemas.microsoft.com/office/powerpoint/2010/main" val="11902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Nicole</a:t>
            </a:r>
          </a:p>
        </p:txBody>
      </p:sp>
      <p:sp>
        <p:nvSpPr>
          <p:cNvPr id="4" name="Slide Number Placeholder 3"/>
          <p:cNvSpPr>
            <a:spLocks noGrp="1"/>
          </p:cNvSpPr>
          <p:nvPr>
            <p:ph type="sldNum" sz="quarter" idx="10"/>
          </p:nvPr>
        </p:nvSpPr>
        <p:spPr/>
        <p:txBody>
          <a:bodyPr/>
          <a:lstStyle/>
          <a:p>
            <a:fld id="{57155E6B-2FED-4E68-BA37-14D0ED08B027}" type="slidenum">
              <a:rPr lang="en-US" smtClean="0"/>
              <a:t>13</a:t>
            </a:fld>
            <a:endParaRPr lang="en-US"/>
          </a:p>
        </p:txBody>
      </p:sp>
    </p:spTree>
    <p:extLst>
      <p:ext uri="{BB962C8B-B14F-4D97-AF65-F5344CB8AC3E}">
        <p14:creationId xmlns:p14="http://schemas.microsoft.com/office/powerpoint/2010/main" val="1617786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Ashwini</a:t>
            </a:r>
          </a:p>
        </p:txBody>
      </p:sp>
      <p:sp>
        <p:nvSpPr>
          <p:cNvPr id="4" name="Slide Number Placeholder 3"/>
          <p:cNvSpPr>
            <a:spLocks noGrp="1"/>
          </p:cNvSpPr>
          <p:nvPr>
            <p:ph type="sldNum" sz="quarter" idx="10"/>
          </p:nvPr>
        </p:nvSpPr>
        <p:spPr/>
        <p:txBody>
          <a:bodyPr/>
          <a:lstStyle/>
          <a:p>
            <a:fld id="{57155E6B-2FED-4E68-BA37-14D0ED08B027}" type="slidenum">
              <a:rPr lang="en-US" smtClean="0"/>
              <a:t>14</a:t>
            </a:fld>
            <a:endParaRPr lang="en-US"/>
          </a:p>
        </p:txBody>
      </p:sp>
    </p:spTree>
    <p:extLst>
      <p:ext uri="{BB962C8B-B14F-4D97-AF65-F5344CB8AC3E}">
        <p14:creationId xmlns:p14="http://schemas.microsoft.com/office/powerpoint/2010/main" val="4284407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155E6B-2FED-4E68-BA37-14D0ED08B027}" type="slidenum">
              <a:rPr lang="en-US" smtClean="0"/>
              <a:t>2</a:t>
            </a:fld>
            <a:endParaRPr lang="en-US"/>
          </a:p>
        </p:txBody>
      </p:sp>
    </p:spTree>
    <p:extLst>
      <p:ext uri="{BB962C8B-B14F-4D97-AF65-F5344CB8AC3E}">
        <p14:creationId xmlns:p14="http://schemas.microsoft.com/office/powerpoint/2010/main" val="114573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entities comes together to form a complete and comprehensive health network. It comprises:</a:t>
            </a:r>
          </a:p>
          <a:p>
            <a:pPr marL="628650" lvl="1" indent="-171450">
              <a:buFont typeface="Arial" pitchFamily="34" charset="0"/>
              <a:buChar char="•"/>
            </a:pPr>
            <a:r>
              <a:rPr lang="en-US" dirty="0">
                <a:solidFill>
                  <a:srgbClr val="FF0000"/>
                </a:solidFill>
              </a:rPr>
              <a:t>8 campuses</a:t>
            </a:r>
          </a:p>
          <a:p>
            <a:pPr marL="628650" lvl="1" indent="-171450">
              <a:buFont typeface="Arial" pitchFamily="34" charset="0"/>
              <a:buChar char="•"/>
            </a:pPr>
            <a:r>
              <a:rPr lang="en-US" dirty="0"/>
              <a:t>Children’s Hospital at Lehigh Valley Hospital. It’s a “hospital within a hospital,” and includes a Children’s ER, NICU, PICU, pediatric unit, 28 pediatric specialties, pediatric surgeons, a child-life program and more</a:t>
            </a:r>
          </a:p>
          <a:p>
            <a:pPr marL="628650" lvl="1" indent="-171450">
              <a:buFont typeface="Arial" pitchFamily="34" charset="0"/>
              <a:buChar char="•"/>
            </a:pPr>
            <a:r>
              <a:rPr lang="en-US" dirty="0">
                <a:solidFill>
                  <a:srgbClr val="FF0000"/>
                </a:solidFill>
              </a:rPr>
              <a:t>15 </a:t>
            </a:r>
            <a:r>
              <a:rPr lang="en-US" dirty="0" err="1">
                <a:solidFill>
                  <a:srgbClr val="FF0000"/>
                </a:solidFill>
              </a:rPr>
              <a:t>ExpressCARE</a:t>
            </a:r>
            <a:r>
              <a:rPr lang="en-US" dirty="0">
                <a:solidFill>
                  <a:srgbClr val="FF0000"/>
                </a:solidFill>
              </a:rPr>
              <a:t> </a:t>
            </a:r>
            <a:r>
              <a:rPr lang="en-US" dirty="0"/>
              <a:t>sites located throughout the region. Without an appointment, patients can receive care for common illnesses and minor injuries. </a:t>
            </a:r>
          </a:p>
          <a:p>
            <a:pPr marL="628650" lvl="1" indent="-171450">
              <a:buFont typeface="Arial" pitchFamily="34" charset="0"/>
              <a:buChar char="•"/>
            </a:pPr>
            <a:r>
              <a:rPr lang="en-US" dirty="0">
                <a:solidFill>
                  <a:srgbClr val="FF0000"/>
                </a:solidFill>
              </a:rPr>
              <a:t>22 Health Centers</a:t>
            </a:r>
          </a:p>
          <a:p>
            <a:pPr marL="628650" lvl="1" indent="-171450">
              <a:buFont typeface="Arial" pitchFamily="34" charset="0"/>
              <a:buChar char="•"/>
            </a:pPr>
            <a:r>
              <a:rPr lang="en-US" dirty="0"/>
              <a:t>Home health, hospice, pharmacy, laboratory and other outpatient services</a:t>
            </a:r>
          </a:p>
          <a:p>
            <a:pPr marL="628650" lvl="1" indent="-171450">
              <a:buFont typeface="Arial" pitchFamily="34" charset="0"/>
              <a:buChar char="•"/>
            </a:pPr>
            <a:r>
              <a:rPr lang="en-US" dirty="0"/>
              <a:t>And doctors and clinical staff working at locations throughout our region.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55E6B-2FED-4E68-BA37-14D0ED08B0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5833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Ashwini</a:t>
            </a:r>
          </a:p>
        </p:txBody>
      </p:sp>
      <p:sp>
        <p:nvSpPr>
          <p:cNvPr id="4" name="Slide Number Placeholder 3"/>
          <p:cNvSpPr>
            <a:spLocks noGrp="1"/>
          </p:cNvSpPr>
          <p:nvPr>
            <p:ph type="sldNum" sz="quarter" idx="10"/>
          </p:nvPr>
        </p:nvSpPr>
        <p:spPr/>
        <p:txBody>
          <a:bodyPr/>
          <a:lstStyle/>
          <a:p>
            <a:fld id="{57155E6B-2FED-4E68-BA37-14D0ED08B027}" type="slidenum">
              <a:rPr lang="en-US" smtClean="0"/>
              <a:t>4</a:t>
            </a:fld>
            <a:endParaRPr lang="en-US"/>
          </a:p>
        </p:txBody>
      </p:sp>
    </p:spTree>
    <p:extLst>
      <p:ext uri="{BB962C8B-B14F-4D97-AF65-F5344CB8AC3E}">
        <p14:creationId xmlns:p14="http://schemas.microsoft.com/office/powerpoint/2010/main" val="702129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Ashwini</a:t>
            </a:r>
          </a:p>
          <a:p>
            <a:r>
              <a:rPr lang="en-US" dirty="0"/>
              <a:t>Pain can be emotional, physical, social, there are various dimensions to it. Pain being more a subjective symptom, can be ‘seen’ differently by the person experiencing it and the one treating it. Over or under prescribe based on our own experiences or understanding or pain. </a:t>
            </a:r>
          </a:p>
          <a:p>
            <a:pPr lvl="0"/>
            <a:r>
              <a:rPr lang="en-US" sz="1200" dirty="0"/>
              <a:t>An estimated 126 million adults (55.7 percent) reported some type of pain in the 3 months per one survey. It’s common. </a:t>
            </a:r>
          </a:p>
          <a:p>
            <a:pPr lvl="0"/>
            <a:r>
              <a:rPr lang="en-US" sz="1200" dirty="0"/>
              <a:t>As teachers, how do we train our future family physicians to understand better their own perceptions of pain, to empathize and communicate better with their pain patients? This workshop is part of the ‘acute pain’ learning lab we organize for our residents annually, which is co facilitated by our clinical pharmacist and clinical psychologist. </a:t>
            </a:r>
          </a:p>
          <a:p>
            <a:endParaRPr lang="en-US" dirty="0"/>
          </a:p>
        </p:txBody>
      </p:sp>
      <p:sp>
        <p:nvSpPr>
          <p:cNvPr id="4" name="Slide Number Placeholder 3"/>
          <p:cNvSpPr>
            <a:spLocks noGrp="1"/>
          </p:cNvSpPr>
          <p:nvPr>
            <p:ph type="sldNum" sz="quarter" idx="10"/>
          </p:nvPr>
        </p:nvSpPr>
        <p:spPr/>
        <p:txBody>
          <a:bodyPr/>
          <a:lstStyle/>
          <a:p>
            <a:fld id="{9B79236A-50C0-486A-B19D-95837C90C1A0}" type="slidenum">
              <a:rPr lang="en-US" smtClean="0"/>
              <a:t>5</a:t>
            </a:fld>
            <a:endParaRPr lang="en-US" dirty="0"/>
          </a:p>
        </p:txBody>
      </p:sp>
    </p:spTree>
    <p:extLst>
      <p:ext uri="{BB962C8B-B14F-4D97-AF65-F5344CB8AC3E}">
        <p14:creationId xmlns:p14="http://schemas.microsoft.com/office/powerpoint/2010/main" val="3795102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solidFill>
                  <a:schemeClr val="tx1">
                    <a:lumMod val="95000"/>
                    <a:lumOff val="5000"/>
                  </a:schemeClr>
                </a:solidFill>
              </a:rPr>
              <a:t>Nicole</a:t>
            </a:r>
          </a:p>
          <a:p>
            <a:endParaRPr lang="en-US" sz="2000" dirty="0">
              <a:solidFill>
                <a:schemeClr val="tx1">
                  <a:lumMod val="95000"/>
                  <a:lumOff val="5000"/>
                </a:schemeClr>
              </a:solidFill>
            </a:endParaRPr>
          </a:p>
          <a:p>
            <a:r>
              <a:rPr lang="en-US" sz="2000" dirty="0">
                <a:solidFill>
                  <a:schemeClr val="tx1">
                    <a:lumMod val="95000"/>
                    <a:lumOff val="5000"/>
                  </a:schemeClr>
                </a:solidFill>
              </a:rPr>
              <a:t>Preferred learning styles med students – </a:t>
            </a:r>
            <a:r>
              <a:rPr lang="en-US" sz="2000" b="1" dirty="0">
                <a:solidFill>
                  <a:schemeClr val="tx1">
                    <a:lumMod val="95000"/>
                    <a:lumOff val="5000"/>
                  </a:schemeClr>
                </a:solidFill>
              </a:rPr>
              <a:t>Aural</a:t>
            </a:r>
            <a:r>
              <a:rPr lang="en-US" sz="2000" dirty="0">
                <a:solidFill>
                  <a:schemeClr val="tx1">
                    <a:lumMod val="95000"/>
                    <a:lumOff val="5000"/>
                  </a:schemeClr>
                </a:solidFill>
              </a:rPr>
              <a:t> (45.5%) and </a:t>
            </a:r>
            <a:r>
              <a:rPr lang="en-US" sz="2000" b="1" dirty="0">
                <a:solidFill>
                  <a:schemeClr val="tx1">
                    <a:lumMod val="95000"/>
                    <a:lumOff val="5000"/>
                  </a:schemeClr>
                </a:solidFill>
              </a:rPr>
              <a:t>physical</a:t>
            </a:r>
            <a:r>
              <a:rPr lang="en-US" sz="2000" dirty="0">
                <a:solidFill>
                  <a:schemeClr val="tx1">
                    <a:lumMod val="95000"/>
                    <a:lumOff val="5000"/>
                  </a:schemeClr>
                </a:solidFill>
              </a:rPr>
              <a:t>/kinesthetic (33.1%) (</a:t>
            </a:r>
            <a:r>
              <a:rPr lang="en-US" sz="2000" dirty="0" err="1">
                <a:solidFill>
                  <a:schemeClr val="tx1">
                    <a:lumMod val="95000"/>
                    <a:lumOff val="5000"/>
                  </a:schemeClr>
                </a:solidFill>
              </a:rPr>
              <a:t>Urval</a:t>
            </a:r>
            <a:r>
              <a:rPr lang="en-US" sz="2000" dirty="0">
                <a:solidFill>
                  <a:schemeClr val="tx1">
                    <a:lumMod val="95000"/>
                    <a:lumOff val="5000"/>
                  </a:schemeClr>
                </a:solidFill>
              </a:rPr>
              <a:t> et al, Adv Phys Ed, 2014)</a:t>
            </a:r>
          </a:p>
          <a:p>
            <a:r>
              <a:rPr lang="en-US" sz="2000" dirty="0">
                <a:solidFill>
                  <a:schemeClr val="tx1">
                    <a:lumMod val="95000"/>
                    <a:lumOff val="5000"/>
                  </a:schemeClr>
                </a:solidFill>
              </a:rPr>
              <a:t>Learning styles across med education level (</a:t>
            </a:r>
            <a:r>
              <a:rPr lang="en-US" sz="2000" dirty="0" err="1">
                <a:solidFill>
                  <a:schemeClr val="tx1">
                    <a:lumMod val="95000"/>
                    <a:lumOff val="5000"/>
                  </a:schemeClr>
                </a:solidFill>
              </a:rPr>
              <a:t>Samarakoon</a:t>
            </a:r>
            <a:r>
              <a:rPr lang="en-US" sz="2000" dirty="0">
                <a:solidFill>
                  <a:schemeClr val="tx1">
                    <a:lumMod val="95000"/>
                    <a:lumOff val="5000"/>
                  </a:schemeClr>
                </a:solidFill>
              </a:rPr>
              <a:t>, Med Ed., 2013)</a:t>
            </a:r>
          </a:p>
          <a:p>
            <a:pPr lvl="1"/>
            <a:r>
              <a:rPr lang="en-US" sz="2000" dirty="0">
                <a:solidFill>
                  <a:schemeClr val="tx1">
                    <a:lumMod val="95000"/>
                    <a:lumOff val="5000"/>
                  </a:schemeClr>
                </a:solidFill>
              </a:rPr>
              <a:t>First years - multimodal (69.9%): </a:t>
            </a:r>
            <a:r>
              <a:rPr lang="en-US" sz="2000" b="1" dirty="0">
                <a:solidFill>
                  <a:schemeClr val="tx1">
                    <a:lumMod val="95000"/>
                    <a:lumOff val="5000"/>
                  </a:schemeClr>
                </a:solidFill>
              </a:rPr>
              <a:t>auditory-reading</a:t>
            </a:r>
            <a:r>
              <a:rPr lang="en-US" sz="2000" dirty="0">
                <a:solidFill>
                  <a:schemeClr val="tx1">
                    <a:lumMod val="95000"/>
                    <a:lumOff val="5000"/>
                  </a:schemeClr>
                </a:solidFill>
              </a:rPr>
              <a:t> (50%), </a:t>
            </a:r>
            <a:r>
              <a:rPr lang="en-US" sz="2000" b="1" dirty="0">
                <a:solidFill>
                  <a:schemeClr val="tx1">
                    <a:lumMod val="95000"/>
                    <a:lumOff val="5000"/>
                  </a:schemeClr>
                </a:solidFill>
              </a:rPr>
              <a:t>auditory-physical</a:t>
            </a:r>
            <a:r>
              <a:rPr lang="en-US" sz="2000" dirty="0">
                <a:solidFill>
                  <a:schemeClr val="tx1">
                    <a:lumMod val="95000"/>
                    <a:lumOff val="5000"/>
                  </a:schemeClr>
                </a:solidFill>
              </a:rPr>
              <a:t>/kinesthetic(31.8%) </a:t>
            </a:r>
          </a:p>
          <a:p>
            <a:pPr lvl="1"/>
            <a:r>
              <a:rPr lang="en-US" sz="2000" dirty="0">
                <a:solidFill>
                  <a:schemeClr val="tx1">
                    <a:lumMod val="95000"/>
                    <a:lumOff val="5000"/>
                  </a:schemeClr>
                </a:solidFill>
              </a:rPr>
              <a:t> Postgraduates – unimodal (52.9%): </a:t>
            </a:r>
            <a:r>
              <a:rPr lang="en-US" sz="2000" b="1" dirty="0">
                <a:solidFill>
                  <a:schemeClr val="tx1">
                    <a:lumMod val="95000"/>
                    <a:lumOff val="5000"/>
                  </a:schemeClr>
                </a:solidFill>
              </a:rPr>
              <a:t>physical</a:t>
            </a:r>
            <a:r>
              <a:rPr lang="en-US" sz="2000" dirty="0">
                <a:solidFill>
                  <a:schemeClr val="tx1">
                    <a:lumMod val="95000"/>
                    <a:lumOff val="5000"/>
                  </a:schemeClr>
                </a:solidFill>
              </a:rPr>
              <a:t>/kinesthetic (33.4%) </a:t>
            </a:r>
          </a:p>
          <a:p>
            <a:endParaRPr lang="en-US" dirty="0"/>
          </a:p>
        </p:txBody>
      </p:sp>
      <p:sp>
        <p:nvSpPr>
          <p:cNvPr id="4" name="Slide Number Placeholder 3"/>
          <p:cNvSpPr>
            <a:spLocks noGrp="1"/>
          </p:cNvSpPr>
          <p:nvPr>
            <p:ph type="sldNum" sz="quarter" idx="10"/>
          </p:nvPr>
        </p:nvSpPr>
        <p:spPr/>
        <p:txBody>
          <a:bodyPr/>
          <a:lstStyle/>
          <a:p>
            <a:fld id="{9B79236A-50C0-486A-B19D-95837C90C1A0}" type="slidenum">
              <a:rPr lang="en-US" smtClean="0"/>
              <a:t>6</a:t>
            </a:fld>
            <a:endParaRPr lang="en-US" dirty="0"/>
          </a:p>
        </p:txBody>
      </p:sp>
    </p:spTree>
    <p:extLst>
      <p:ext uri="{BB962C8B-B14F-4D97-AF65-F5344CB8AC3E}">
        <p14:creationId xmlns:p14="http://schemas.microsoft.com/office/powerpoint/2010/main" val="1670125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Nicole</a:t>
            </a:r>
          </a:p>
          <a:p>
            <a:endParaRPr lang="en-US" dirty="0"/>
          </a:p>
        </p:txBody>
      </p:sp>
      <p:sp>
        <p:nvSpPr>
          <p:cNvPr id="4" name="Slide Number Placeholder 3"/>
          <p:cNvSpPr>
            <a:spLocks noGrp="1"/>
          </p:cNvSpPr>
          <p:nvPr>
            <p:ph type="sldNum" sz="quarter" idx="10"/>
          </p:nvPr>
        </p:nvSpPr>
        <p:spPr/>
        <p:txBody>
          <a:bodyPr/>
          <a:lstStyle/>
          <a:p>
            <a:fld id="{57155E6B-2FED-4E68-BA37-14D0ED08B027}" type="slidenum">
              <a:rPr lang="en-US" smtClean="0"/>
              <a:t>7</a:t>
            </a:fld>
            <a:endParaRPr lang="en-US"/>
          </a:p>
        </p:txBody>
      </p:sp>
    </p:spTree>
    <p:extLst>
      <p:ext uri="{BB962C8B-B14F-4D97-AF65-F5344CB8AC3E}">
        <p14:creationId xmlns:p14="http://schemas.microsoft.com/office/powerpoint/2010/main" val="2655856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Nicole</a:t>
            </a:r>
          </a:p>
        </p:txBody>
      </p:sp>
      <p:sp>
        <p:nvSpPr>
          <p:cNvPr id="4" name="Slide Number Placeholder 3"/>
          <p:cNvSpPr>
            <a:spLocks noGrp="1"/>
          </p:cNvSpPr>
          <p:nvPr>
            <p:ph type="sldNum" sz="quarter" idx="10"/>
          </p:nvPr>
        </p:nvSpPr>
        <p:spPr/>
        <p:txBody>
          <a:bodyPr/>
          <a:lstStyle/>
          <a:p>
            <a:fld id="{57155E6B-2FED-4E68-BA37-14D0ED08B027}" type="slidenum">
              <a:rPr lang="en-US" smtClean="0"/>
              <a:t>8</a:t>
            </a:fld>
            <a:endParaRPr lang="en-US"/>
          </a:p>
        </p:txBody>
      </p:sp>
    </p:spTree>
    <p:extLst>
      <p:ext uri="{BB962C8B-B14F-4D97-AF65-F5344CB8AC3E}">
        <p14:creationId xmlns:p14="http://schemas.microsoft.com/office/powerpoint/2010/main" val="340171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Nicole</a:t>
            </a:r>
          </a:p>
          <a:p>
            <a:r>
              <a:rPr lang="en-US" dirty="0"/>
              <a:t>Can be any level of pain, any type of pain, acute or chronic</a:t>
            </a:r>
          </a:p>
          <a:p>
            <a:r>
              <a:rPr lang="en-US" dirty="0"/>
              <a:t>We not sculpting yet…</a:t>
            </a:r>
          </a:p>
        </p:txBody>
      </p:sp>
      <p:sp>
        <p:nvSpPr>
          <p:cNvPr id="4" name="Slide Number Placeholder 3"/>
          <p:cNvSpPr>
            <a:spLocks noGrp="1"/>
          </p:cNvSpPr>
          <p:nvPr>
            <p:ph type="sldNum" sz="quarter" idx="10"/>
          </p:nvPr>
        </p:nvSpPr>
        <p:spPr/>
        <p:txBody>
          <a:bodyPr/>
          <a:lstStyle/>
          <a:p>
            <a:fld id="{9B79236A-50C0-486A-B19D-95837C90C1A0}" type="slidenum">
              <a:rPr lang="en-US" smtClean="0"/>
              <a:t>9</a:t>
            </a:fld>
            <a:endParaRPr lang="en-US" dirty="0"/>
          </a:p>
        </p:txBody>
      </p:sp>
    </p:spTree>
    <p:extLst>
      <p:ext uri="{BB962C8B-B14F-4D97-AF65-F5344CB8AC3E}">
        <p14:creationId xmlns:p14="http://schemas.microsoft.com/office/powerpoint/2010/main" val="402744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324" y="762001"/>
            <a:ext cx="10976076" cy="1470025"/>
          </a:xfrm>
        </p:spPr>
        <p:txBody>
          <a:bodyPr>
            <a:normAutofit/>
          </a:bodyPr>
          <a:lstStyle>
            <a:lvl1pPr>
              <a:defRPr sz="5400" b="1">
                <a:solidFill>
                  <a:srgbClr val="273691"/>
                </a:solidFill>
                <a:latin typeface="Times New Roman" pitchFamily="18" charset="0"/>
                <a:cs typeface="Times New Roman" pitchFamily="18" charset="0"/>
              </a:defRPr>
            </a:lvl1pPr>
          </a:lstStyle>
          <a:p>
            <a:r>
              <a:rPr lang="en-US" dirty="0"/>
              <a:t>Click to edit Master title style</a:t>
            </a:r>
          </a:p>
        </p:txBody>
      </p:sp>
      <p:sp>
        <p:nvSpPr>
          <p:cNvPr id="3" name="Subtitle 2"/>
          <p:cNvSpPr>
            <a:spLocks noGrp="1"/>
          </p:cNvSpPr>
          <p:nvPr>
            <p:ph type="subTitle" idx="1"/>
          </p:nvPr>
        </p:nvSpPr>
        <p:spPr>
          <a:xfrm>
            <a:off x="1828800" y="2362200"/>
            <a:ext cx="8534400" cy="685800"/>
          </a:xfrm>
        </p:spPr>
        <p:txBody>
          <a:bodyPr/>
          <a:lstStyle>
            <a:lvl1pPr marL="0" indent="0" algn="ctr">
              <a:buNone/>
              <a:defRPr>
                <a:solidFill>
                  <a:srgbClr val="D4891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492876"/>
            <a:ext cx="2844800" cy="365125"/>
          </a:xfrm>
        </p:spPr>
        <p:txBody>
          <a:bodyPr/>
          <a:lstStyle/>
          <a:p>
            <a:fld id="{55123BC4-1C42-4CCB-AA45-8A2B36932A42}" type="datetimeFigureOut">
              <a:rPr lang="en-US" smtClean="0"/>
              <a:pPr/>
              <a:t>5/8/2018</a:t>
            </a:fld>
            <a:endParaRPr lang="en-US"/>
          </a:p>
        </p:txBody>
      </p:sp>
      <p:sp>
        <p:nvSpPr>
          <p:cNvPr id="5" name="Footer Placeholder 4"/>
          <p:cNvSpPr>
            <a:spLocks noGrp="1"/>
          </p:cNvSpPr>
          <p:nvPr>
            <p:ph type="ftr" sz="quarter" idx="11"/>
          </p:nvPr>
        </p:nvSpPr>
        <p:spPr>
          <a:xfrm>
            <a:off x="4165600" y="6492876"/>
            <a:ext cx="3860800" cy="365125"/>
          </a:xfrm>
        </p:spPr>
        <p:txBody>
          <a:bodyPr/>
          <a:lstStyle/>
          <a:p>
            <a:endParaRPr lang="en-US"/>
          </a:p>
        </p:txBody>
      </p:sp>
      <p:sp>
        <p:nvSpPr>
          <p:cNvPr id="6" name="Slide Number Placeholder 5"/>
          <p:cNvSpPr>
            <a:spLocks noGrp="1"/>
          </p:cNvSpPr>
          <p:nvPr>
            <p:ph type="sldNum" sz="quarter" idx="12"/>
          </p:nvPr>
        </p:nvSpPr>
        <p:spPr>
          <a:xfrm>
            <a:off x="9245600" y="6492876"/>
            <a:ext cx="2844800" cy="365125"/>
          </a:xfrm>
        </p:spPr>
        <p:txBody>
          <a:bodyPr/>
          <a:lstStyle/>
          <a:p>
            <a:fld id="{2D2ACEBA-A3A3-4DC6-B0FA-DFC82F8A396A}" type="slidenum">
              <a:rPr lang="en-US" smtClean="0"/>
              <a:pPr/>
              <a:t>‹#›</a:t>
            </a:fld>
            <a:endParaRPr lang="en-US"/>
          </a:p>
        </p:txBody>
      </p:sp>
      <p:sp>
        <p:nvSpPr>
          <p:cNvPr id="8" name="Text Placeholder 7"/>
          <p:cNvSpPr>
            <a:spLocks noGrp="1"/>
          </p:cNvSpPr>
          <p:nvPr>
            <p:ph type="body" sz="quarter" idx="13" hasCustomPrompt="1"/>
          </p:nvPr>
        </p:nvSpPr>
        <p:spPr>
          <a:xfrm>
            <a:off x="2844800" y="4419600"/>
            <a:ext cx="8737600" cy="457200"/>
          </a:xfrm>
        </p:spPr>
        <p:txBody>
          <a:bodyPr/>
          <a:lstStyle>
            <a:lvl1pPr algn="r">
              <a:buNone/>
              <a:defRPr sz="2400" b="1">
                <a:solidFill>
                  <a:schemeClr val="tx1"/>
                </a:solidFill>
              </a:defRPr>
            </a:lvl1pPr>
            <a:lvl2pPr algn="ctr">
              <a:buNone/>
              <a:defRPr sz="2400">
                <a:solidFill>
                  <a:srgbClr val="2768B7"/>
                </a:solidFill>
              </a:defRPr>
            </a:lvl2pPr>
          </a:lstStyle>
          <a:p>
            <a:pPr lvl="0"/>
            <a:r>
              <a:rPr lang="en-US" dirty="0"/>
              <a:t>Click to edit Author Name Master text styles</a:t>
            </a:r>
          </a:p>
        </p:txBody>
      </p:sp>
      <p:sp>
        <p:nvSpPr>
          <p:cNvPr id="10" name="Content Placeholder 9"/>
          <p:cNvSpPr>
            <a:spLocks noGrp="1"/>
          </p:cNvSpPr>
          <p:nvPr>
            <p:ph sz="quarter" idx="14" hasCustomPrompt="1"/>
          </p:nvPr>
        </p:nvSpPr>
        <p:spPr>
          <a:xfrm>
            <a:off x="2844800" y="4876800"/>
            <a:ext cx="8737600" cy="304800"/>
          </a:xfrm>
        </p:spPr>
        <p:txBody>
          <a:bodyPr>
            <a:noAutofit/>
          </a:bodyPr>
          <a:lstStyle>
            <a:lvl1pPr algn="r">
              <a:buNone/>
              <a:defRPr sz="2000" baseline="0">
                <a:solidFill>
                  <a:schemeClr val="tx1"/>
                </a:solidFill>
                <a:latin typeface="Times New Roman" pitchFamily="18" charset="0"/>
                <a:cs typeface="Times New Roman" pitchFamily="18" charset="0"/>
              </a:defRPr>
            </a:lvl1pPr>
            <a:lvl2pPr algn="ctr">
              <a:buNone/>
              <a:defRPr sz="1100">
                <a:latin typeface="Times New Roman" pitchFamily="18" charset="0"/>
                <a:cs typeface="Times New Roman" pitchFamily="18" charset="0"/>
              </a:defRPr>
            </a:lvl2pPr>
            <a:lvl3pPr algn="ctr">
              <a:buNone/>
              <a:defRPr sz="1050">
                <a:latin typeface="Times New Roman" pitchFamily="18" charset="0"/>
                <a:cs typeface="Times New Roman" pitchFamily="18" charset="0"/>
              </a:defRPr>
            </a:lvl3pPr>
            <a:lvl4pPr algn="ctr">
              <a:buNone/>
              <a:defRPr sz="1000">
                <a:latin typeface="Times New Roman" pitchFamily="18" charset="0"/>
                <a:cs typeface="Times New Roman" pitchFamily="18" charset="0"/>
              </a:defRPr>
            </a:lvl4pPr>
            <a:lvl5pPr algn="ctr">
              <a:buNone/>
              <a:defRPr sz="1000">
                <a:latin typeface="Times New Roman" pitchFamily="18" charset="0"/>
                <a:cs typeface="Times New Roman" pitchFamily="18" charset="0"/>
              </a:defRPr>
            </a:lvl5pPr>
          </a:lstStyle>
          <a:p>
            <a:pPr lvl="0"/>
            <a:r>
              <a:rPr lang="en-US" dirty="0"/>
              <a:t>Click to edit Author Title Master text styles</a:t>
            </a:r>
          </a:p>
        </p:txBody>
      </p:sp>
      <p:sp>
        <p:nvSpPr>
          <p:cNvPr id="9" name="TextBox 8"/>
          <p:cNvSpPr txBox="1"/>
          <p:nvPr userDrawn="1"/>
        </p:nvSpPr>
        <p:spPr>
          <a:xfrm>
            <a:off x="606324" y="5410200"/>
            <a:ext cx="2347117" cy="261610"/>
          </a:xfrm>
          <a:prstGeom prst="rect">
            <a:avLst/>
          </a:prstGeom>
          <a:noFill/>
        </p:spPr>
        <p:txBody>
          <a:bodyPr wrap="none" rtlCol="0">
            <a:spAutoFit/>
          </a:bodyPr>
          <a:lstStyle/>
          <a:p>
            <a:r>
              <a:rPr lang="en-US" sz="1100" dirty="0"/>
              <a:t>© 2018 Lehigh Valley Health Network</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28800"/>
            <a:ext cx="5386917" cy="639762"/>
          </a:xfrm>
        </p:spPr>
        <p:txBody>
          <a:bodyPr anchor="b"/>
          <a:lstStyle>
            <a:lvl1pPr marL="0" indent="0">
              <a:buNone/>
              <a:defRPr sz="2400" b="1">
                <a:solidFill>
                  <a:srgbClr val="3D76A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468562"/>
            <a:ext cx="5386917" cy="3951288"/>
          </a:xfrm>
        </p:spPr>
        <p:txBody>
          <a:bodyPr/>
          <a:lstStyle>
            <a:lvl1pPr>
              <a:defRPr sz="2400"/>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828800"/>
            <a:ext cx="5389033" cy="639762"/>
          </a:xfrm>
        </p:spPr>
        <p:txBody>
          <a:bodyPr anchor="b"/>
          <a:lstStyle>
            <a:lvl1pPr marL="0" indent="0">
              <a:buNone/>
              <a:defRPr sz="2400" b="1">
                <a:solidFill>
                  <a:srgbClr val="3D76A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468562"/>
            <a:ext cx="5389033" cy="3951288"/>
          </a:xfrm>
        </p:spPr>
        <p:txBody>
          <a:bodyPr/>
          <a:lstStyle>
            <a:lvl1pPr>
              <a:defRPr sz="2400"/>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123BC4-1C42-4CCB-AA45-8A2B36932A42}" type="datetimeFigureOut">
              <a:rPr lang="en-US" smtClean="0"/>
              <a:pPr/>
              <a:t>5/8/2018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2ACEBA-A3A3-4DC6-B0FA-DFC82F8A39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ality Milesto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492876"/>
            <a:ext cx="2844800" cy="365125"/>
          </a:xfrm>
        </p:spPr>
        <p:txBody>
          <a:bodyPr/>
          <a:lstStyle/>
          <a:p>
            <a:fld id="{55123BC4-1C42-4CCB-AA45-8A2B36932A42}" type="datetimeFigureOut">
              <a:rPr lang="en-US" smtClean="0"/>
              <a:pPr/>
              <a:t>5/8/2018</a:t>
            </a:fld>
            <a:endParaRPr lang="en-US"/>
          </a:p>
        </p:txBody>
      </p:sp>
      <p:sp>
        <p:nvSpPr>
          <p:cNvPr id="4" name="Footer Placeholder 3"/>
          <p:cNvSpPr>
            <a:spLocks noGrp="1"/>
          </p:cNvSpPr>
          <p:nvPr>
            <p:ph type="ftr" sz="quarter" idx="11"/>
          </p:nvPr>
        </p:nvSpPr>
        <p:spPr>
          <a:xfrm>
            <a:off x="4165600" y="6492876"/>
            <a:ext cx="3860800" cy="365125"/>
          </a:xfrm>
        </p:spPr>
        <p:txBody>
          <a:bodyPr/>
          <a:lstStyle/>
          <a:p>
            <a:endParaRPr lang="en-US"/>
          </a:p>
        </p:txBody>
      </p:sp>
      <p:sp>
        <p:nvSpPr>
          <p:cNvPr id="5" name="Slide Number Placeholder 4"/>
          <p:cNvSpPr>
            <a:spLocks noGrp="1"/>
          </p:cNvSpPr>
          <p:nvPr>
            <p:ph type="sldNum" sz="quarter" idx="12"/>
          </p:nvPr>
        </p:nvSpPr>
        <p:spPr>
          <a:xfrm>
            <a:off x="9245600" y="6492876"/>
            <a:ext cx="2844800" cy="365125"/>
          </a:xfrm>
        </p:spPr>
        <p:txBody>
          <a:bodyPr/>
          <a:lstStyle/>
          <a:p>
            <a:fld id="{2D2ACEBA-A3A3-4DC6-B0FA-DFC82F8A396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492876"/>
            <a:ext cx="2844800" cy="365125"/>
          </a:xfrm>
        </p:spPr>
        <p:txBody>
          <a:bodyPr/>
          <a:lstStyle/>
          <a:p>
            <a:fld id="{55123BC4-1C42-4CCB-AA45-8A2B36932A42}" type="datetimeFigureOut">
              <a:rPr lang="en-US" smtClean="0"/>
              <a:pPr/>
              <a:t>5/8/2018</a:t>
            </a:fld>
            <a:endParaRPr lang="en-US"/>
          </a:p>
        </p:txBody>
      </p:sp>
      <p:sp>
        <p:nvSpPr>
          <p:cNvPr id="3" name="Footer Placeholder 2"/>
          <p:cNvSpPr>
            <a:spLocks noGrp="1"/>
          </p:cNvSpPr>
          <p:nvPr>
            <p:ph type="ftr" sz="quarter" idx="11"/>
          </p:nvPr>
        </p:nvSpPr>
        <p:spPr>
          <a:xfrm>
            <a:off x="4165600" y="6492876"/>
            <a:ext cx="3860800" cy="365125"/>
          </a:xfrm>
        </p:spPr>
        <p:txBody>
          <a:bodyPr/>
          <a:lstStyle/>
          <a:p>
            <a:endParaRPr lang="en-US"/>
          </a:p>
        </p:txBody>
      </p:sp>
      <p:sp>
        <p:nvSpPr>
          <p:cNvPr id="4" name="Slide Number Placeholder 3"/>
          <p:cNvSpPr>
            <a:spLocks noGrp="1"/>
          </p:cNvSpPr>
          <p:nvPr>
            <p:ph type="sldNum" sz="quarter" idx="12"/>
          </p:nvPr>
        </p:nvSpPr>
        <p:spPr>
          <a:xfrm>
            <a:off x="9245600" y="6492876"/>
            <a:ext cx="2844800" cy="365125"/>
          </a:xfrm>
        </p:spPr>
        <p:txBody>
          <a:bodyPr/>
          <a:lstStyle/>
          <a:p>
            <a:fld id="{2D2ACEBA-A3A3-4DC6-B0FA-DFC82F8A396A}"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533400"/>
            <a:ext cx="4011084" cy="9017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533400"/>
            <a:ext cx="6815667" cy="5592764"/>
          </a:xfrm>
        </p:spPr>
        <p:txBody>
          <a:bodyPr/>
          <a:lstStyle>
            <a:lvl1pPr>
              <a:defRPr sz="3200"/>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123BC4-1C42-4CCB-AA45-8A2B36932A42}" type="datetimeFigureOut">
              <a:rPr lang="en-US" smtClean="0"/>
              <a:pPr/>
              <a:t>5/8/2018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ACEBA-A3A3-4DC6-B0FA-DFC82F8A396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5123BC4-1C42-4CCB-AA45-8A2B36932A42}" type="datetimeFigureOut">
              <a:rPr lang="en-US" smtClean="0"/>
              <a:pPr/>
              <a:t>5/8/2018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ACEBA-A3A3-4DC6-B0FA-DFC82F8A396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123BC4-1C42-4CCB-AA45-8A2B36932A42}" type="datetimeFigureOut">
              <a:rPr lang="en-US" smtClean="0"/>
              <a:pPr/>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cess LVH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123BC4-1C42-4CCB-AA45-8A2B36932A42}" type="datetimeFigureOut">
              <a:rPr lang="en-US" smtClean="0"/>
              <a:pPr/>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spTree>
    <p:extLst>
      <p:ext uri="{BB962C8B-B14F-4D97-AF65-F5344CB8AC3E}">
        <p14:creationId xmlns:p14="http://schemas.microsoft.com/office/powerpoint/2010/main" val="182147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VHN Netwo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2192000" cy="762000"/>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55123BC4-1C42-4CCB-AA45-8A2B36932A42}" type="datetimeFigureOut">
              <a:rPr lang="en-US" smtClean="0"/>
              <a:pPr/>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2" y="1190146"/>
            <a:ext cx="11973059" cy="5722621"/>
          </a:xfrm>
          <a:prstGeom prst="rect">
            <a:avLst/>
          </a:prstGeom>
        </p:spPr>
      </p:pic>
    </p:spTree>
    <p:extLst>
      <p:ext uri="{BB962C8B-B14F-4D97-AF65-F5344CB8AC3E}">
        <p14:creationId xmlns:p14="http://schemas.microsoft.com/office/powerpoint/2010/main" val="736242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ke It Happ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1828800"/>
            <a:ext cx="5892800" cy="4419600"/>
          </a:xfrm>
        </p:spPr>
        <p:txBody>
          <a:bodyPr/>
          <a:lstStyle>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123BC4-1C42-4CCB-AA45-8A2B36932A42}" type="datetimeFigureOut">
              <a:rPr lang="en-US" smtClean="0"/>
              <a:pPr/>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spTree>
    <p:extLst>
      <p:ext uri="{BB962C8B-B14F-4D97-AF65-F5344CB8AC3E}">
        <p14:creationId xmlns:p14="http://schemas.microsoft.com/office/powerpoint/2010/main" val="3127005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umma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1371600"/>
            <a:ext cx="5892800" cy="4876800"/>
          </a:xfrm>
        </p:spPr>
        <p:txBody>
          <a:bodyPr/>
          <a:lstStyle>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123BC4-1C42-4CCB-AA45-8A2B36932A42}" type="datetimeFigureOut">
              <a:rPr lang="en-US" smtClean="0"/>
              <a:pPr/>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spTree>
    <p:extLst>
      <p:ext uri="{BB962C8B-B14F-4D97-AF65-F5344CB8AC3E}">
        <p14:creationId xmlns:p14="http://schemas.microsoft.com/office/powerpoint/2010/main" val="2101694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o We A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123BC4-1C42-4CCB-AA45-8A2B36932A42}" type="datetimeFigureOut">
              <a:rPr lang="en-US" smtClean="0"/>
              <a:pPr/>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sp>
        <p:nvSpPr>
          <p:cNvPr id="7" name="TextBox 6"/>
          <p:cNvSpPr txBox="1"/>
          <p:nvPr userDrawn="1"/>
        </p:nvSpPr>
        <p:spPr>
          <a:xfrm>
            <a:off x="6248400" y="456247"/>
            <a:ext cx="5943600" cy="6370975"/>
          </a:xfrm>
          <a:prstGeom prst="rect">
            <a:avLst/>
          </a:prstGeom>
          <a:noFill/>
        </p:spPr>
        <p:txBody>
          <a:bodyPr wrap="square" rtlCol="0">
            <a:spAutoFit/>
          </a:bodyPr>
          <a:lstStyle/>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 Campuses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 Institutes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Children’s Hospital</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160+ Physician Practices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17 Community Clinics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25 Health Centers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 </a:t>
            </a:r>
            <a:r>
              <a:rPr lang="en-US" sz="24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ExpressCARE</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Locations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Children’s </a:t>
            </a:r>
            <a:r>
              <a:rPr lang="en-US" sz="24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ExpressCARE</a:t>
            </a: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45 Rehab Locations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81 Testing and Imaging Locations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18,000+ Employees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2,005 Physicians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834 Advanced Practice Clinicians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4,208 Registered Nurses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69,346 Acute Admissions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274,879 ED Visits</a:t>
            </a:r>
          </a:p>
          <a:p>
            <a:pPr marL="285750" indent="-285750">
              <a:spcBef>
                <a:spcPts val="0"/>
              </a:spcBef>
              <a:buClr>
                <a:srgbClr val="273691"/>
              </a:buClr>
              <a:buSzPct val="110000"/>
              <a:buFont typeface="Arial" pitchFamily="34" charset="0"/>
              <a:buChar char="•"/>
            </a:pP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1,838 Acute Care Beds</a:t>
            </a:r>
          </a:p>
        </p:txBody>
      </p:sp>
    </p:spTree>
    <p:extLst>
      <p:ext uri="{BB962C8B-B14F-4D97-AF65-F5344CB8AC3E}">
        <p14:creationId xmlns:p14="http://schemas.microsoft.com/office/powerpoint/2010/main" val="3675810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815886"/>
            <a:ext cx="10363200" cy="1362075"/>
          </a:xfrm>
        </p:spPr>
        <p:txBody>
          <a:bodyPr anchor="t">
            <a:normAutofit/>
          </a:bodyPr>
          <a:lstStyle>
            <a:lvl1pPr algn="r">
              <a:defRPr sz="4400" b="1" cap="all">
                <a:solidFill>
                  <a:srgbClr val="273691"/>
                </a:solidFill>
              </a:defRPr>
            </a:lvl1pPr>
          </a:lstStyle>
          <a:p>
            <a:r>
              <a:rPr lang="en-US" dirty="0"/>
              <a:t>Click to edit Master title style</a:t>
            </a:r>
          </a:p>
        </p:txBody>
      </p:sp>
      <p:sp>
        <p:nvSpPr>
          <p:cNvPr id="3" name="Text Placeholder 2"/>
          <p:cNvSpPr>
            <a:spLocks noGrp="1"/>
          </p:cNvSpPr>
          <p:nvPr>
            <p:ph type="body" idx="1"/>
          </p:nvPr>
        </p:nvSpPr>
        <p:spPr>
          <a:xfrm>
            <a:off x="1219200" y="4572000"/>
            <a:ext cx="10363200" cy="762000"/>
          </a:xfrm>
        </p:spPr>
        <p:txBody>
          <a:bodyPr anchor="t">
            <a:normAutofit/>
          </a:bodyPr>
          <a:lstStyle>
            <a:lvl1pPr marL="0" indent="0" algn="r">
              <a:buNone/>
              <a:defRPr sz="2800">
                <a:solidFill>
                  <a:srgbClr val="0070C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492876"/>
            <a:ext cx="2844800" cy="365125"/>
          </a:xfrm>
        </p:spPr>
        <p:txBody>
          <a:bodyPr/>
          <a:lstStyle/>
          <a:p>
            <a:fld id="{55123BC4-1C42-4CCB-AA45-8A2B36932A42}" type="datetimeFigureOut">
              <a:rPr lang="en-US" smtClean="0"/>
              <a:pPr/>
              <a:t>5/8/2018</a:t>
            </a:fld>
            <a:endParaRPr lang="en-US"/>
          </a:p>
        </p:txBody>
      </p:sp>
      <p:sp>
        <p:nvSpPr>
          <p:cNvPr id="5" name="Footer Placeholder 4"/>
          <p:cNvSpPr>
            <a:spLocks noGrp="1"/>
          </p:cNvSpPr>
          <p:nvPr>
            <p:ph type="ftr" sz="quarter" idx="11"/>
          </p:nvPr>
        </p:nvSpPr>
        <p:spPr>
          <a:xfrm>
            <a:off x="4165600" y="6492876"/>
            <a:ext cx="3860800" cy="365125"/>
          </a:xfrm>
        </p:spPr>
        <p:txBody>
          <a:bodyPr/>
          <a:lstStyle/>
          <a:p>
            <a:endParaRPr lang="en-US"/>
          </a:p>
        </p:txBody>
      </p:sp>
      <p:sp>
        <p:nvSpPr>
          <p:cNvPr id="6" name="Slide Number Placeholder 5"/>
          <p:cNvSpPr>
            <a:spLocks noGrp="1"/>
          </p:cNvSpPr>
          <p:nvPr>
            <p:ph type="sldNum" sz="quarter" idx="12"/>
          </p:nvPr>
        </p:nvSpPr>
        <p:spPr>
          <a:xfrm>
            <a:off x="9245600" y="6492876"/>
            <a:ext cx="2844800" cy="365125"/>
          </a:xfrm>
        </p:spPr>
        <p:txBody>
          <a:bodyPr/>
          <a:lstStyle/>
          <a:p>
            <a:fld id="{2D2ACEBA-A3A3-4DC6-B0FA-DFC82F8A39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492876"/>
            <a:ext cx="2844800" cy="365125"/>
          </a:xfrm>
        </p:spPr>
        <p:txBody>
          <a:bodyPr/>
          <a:lstStyle/>
          <a:p>
            <a:fld id="{55123BC4-1C42-4CCB-AA45-8A2B36932A42}" type="datetimeFigureOut">
              <a:rPr lang="en-US" smtClean="0"/>
              <a:pPr/>
              <a:t>5/8/2018</a:t>
            </a:fld>
            <a:endParaRPr lang="en-US"/>
          </a:p>
        </p:txBody>
      </p:sp>
      <p:sp>
        <p:nvSpPr>
          <p:cNvPr id="5" name="Footer Placeholder 4"/>
          <p:cNvSpPr>
            <a:spLocks noGrp="1"/>
          </p:cNvSpPr>
          <p:nvPr>
            <p:ph type="ftr" sz="quarter" idx="11"/>
          </p:nvPr>
        </p:nvSpPr>
        <p:spPr>
          <a:xfrm>
            <a:off x="4165600" y="6492876"/>
            <a:ext cx="3860800" cy="365125"/>
          </a:xfrm>
        </p:spPr>
        <p:txBody>
          <a:bodyPr/>
          <a:lstStyle/>
          <a:p>
            <a:endParaRPr lang="en-US"/>
          </a:p>
        </p:txBody>
      </p:sp>
      <p:sp>
        <p:nvSpPr>
          <p:cNvPr id="6" name="Slide Number Placeholder 5"/>
          <p:cNvSpPr>
            <a:spLocks noGrp="1"/>
          </p:cNvSpPr>
          <p:nvPr>
            <p:ph type="sldNum" sz="quarter" idx="12"/>
          </p:nvPr>
        </p:nvSpPr>
        <p:spPr>
          <a:xfrm>
            <a:off x="9245600" y="6492876"/>
            <a:ext cx="2844800" cy="365125"/>
          </a:xfrm>
        </p:spPr>
        <p:txBody>
          <a:bodyPr/>
          <a:lstStyle/>
          <a:p>
            <a:fld id="{2D2ACEBA-A3A3-4DC6-B0FA-DFC82F8A396A}" type="slidenum">
              <a:rPr lang="en-US" smtClean="0"/>
              <a:pPr/>
              <a:t>‹#›</a:t>
            </a:fld>
            <a:endParaRPr lang="en-US"/>
          </a:p>
        </p:txBody>
      </p:sp>
    </p:spTree>
    <p:extLst>
      <p:ext uri="{BB962C8B-B14F-4D97-AF65-F5344CB8AC3E}">
        <p14:creationId xmlns:p14="http://schemas.microsoft.com/office/powerpoint/2010/main" val="52647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57200"/>
            <a:ext cx="121920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828800"/>
            <a:ext cx="109728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49287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23BC4-1C42-4CCB-AA45-8A2B36932A42}" type="datetimeFigureOut">
              <a:rPr lang="en-US" smtClean="0"/>
              <a:pPr/>
              <a:t>5/8/2018</a:t>
            </a:fld>
            <a:endParaRPr lang="en-US"/>
          </a:p>
        </p:txBody>
      </p:sp>
      <p:sp>
        <p:nvSpPr>
          <p:cNvPr id="5" name="Footer Placeholder 4"/>
          <p:cNvSpPr>
            <a:spLocks noGrp="1"/>
          </p:cNvSpPr>
          <p:nvPr>
            <p:ph type="ftr" sz="quarter" idx="3"/>
          </p:nvPr>
        </p:nvSpPr>
        <p:spPr>
          <a:xfrm>
            <a:off x="4165600" y="649287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45600" y="649287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2ACEBA-A3A3-4DC6-B0FA-DFC82F8A39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2" r:id="rId4"/>
    <p:sldLayoutId id="2147483660" r:id="rId5"/>
    <p:sldLayoutId id="2147483661" r:id="rId6"/>
    <p:sldLayoutId id="2147483658" r:id="rId7"/>
    <p:sldLayoutId id="2147483651" r:id="rId8"/>
    <p:sldLayoutId id="2147483659" r:id="rId9"/>
    <p:sldLayoutId id="2147483653" r:id="rId10"/>
    <p:sldLayoutId id="2147483654" r:id="rId11"/>
    <p:sldLayoutId id="2147483655" r:id="rId12"/>
    <p:sldLayoutId id="2147483656" r:id="rId13"/>
    <p:sldLayoutId id="2147483657" r:id="rId14"/>
  </p:sldLayoutIdLst>
  <p:txStyles>
    <p:titleStyle>
      <a:lvl1pPr algn="ctr" defTabSz="914400" rtl="0" eaLnBrk="1" latinLnBrk="0" hangingPunct="1">
        <a:lnSpc>
          <a:spcPct val="90000"/>
        </a:lnSpc>
        <a:spcBef>
          <a:spcPct val="0"/>
        </a:spcBef>
        <a:buNone/>
        <a:defRPr sz="4400" b="1" kern="1200">
          <a:solidFill>
            <a:srgbClr val="273691"/>
          </a:solidFill>
          <a:effectLst>
            <a:outerShdw blurRad="50800" dist="38100" dir="2700000" algn="tl" rotWithShape="0">
              <a:prstClr val="black">
                <a:alpha val="40000"/>
              </a:prstClr>
            </a:outerShdw>
          </a:effectLst>
          <a:latin typeface="Times New Roman" pitchFamily="18" charset="0"/>
          <a:ea typeface="+mj-ea"/>
          <a:cs typeface="Times New Roman" pitchFamily="18" charset="0"/>
        </a:defRPr>
      </a:lvl1pPr>
    </p:titleStyle>
    <p:bodyStyle>
      <a:lvl1pPr marL="285750" indent="-285750" algn="l" defTabSz="914400" rtl="0" eaLnBrk="1" latinLnBrk="0" hangingPunct="1">
        <a:spcBef>
          <a:spcPct val="20000"/>
        </a:spcBef>
        <a:spcAft>
          <a:spcPts val="0"/>
        </a:spcAft>
        <a:buClr>
          <a:srgbClr val="00B0F0"/>
        </a:buClr>
        <a:buSzPct val="125000"/>
        <a:buFont typeface="Arial" pitchFamily="34" charset="0"/>
        <a:buChar char="▪"/>
        <a:defRPr sz="3200" kern="1200">
          <a:solidFill>
            <a:schemeClr val="tx1"/>
          </a:solidFill>
          <a:effectLst>
            <a:outerShdw blurRad="50800" dist="25400" dir="2700000" algn="tl" rotWithShape="0">
              <a:prstClr val="black">
                <a:alpha val="40000"/>
              </a:prstClr>
            </a:outerShdw>
          </a:effectLst>
          <a:latin typeface="Arial" pitchFamily="34" charset="0"/>
          <a:ea typeface="+mn-ea"/>
          <a:cs typeface="Arial" pitchFamily="34" charset="0"/>
        </a:defRPr>
      </a:lvl1pPr>
      <a:lvl2pPr marL="857250" indent="-228600" algn="l" defTabSz="914400" rtl="0" eaLnBrk="1" latinLnBrk="0" hangingPunct="1">
        <a:spcBef>
          <a:spcPct val="20000"/>
        </a:spcBef>
        <a:spcAft>
          <a:spcPts val="0"/>
        </a:spcAft>
        <a:buClr>
          <a:schemeClr val="accent3">
            <a:lumMod val="75000"/>
          </a:schemeClr>
        </a:buClr>
        <a:buFont typeface="Calibri" pitchFamily="34" charset="0"/>
        <a:buChar char="–"/>
        <a:defRPr sz="2800" kern="1200">
          <a:solidFill>
            <a:srgbClr val="0070C0"/>
          </a:solidFill>
          <a:effectLst>
            <a:outerShdw blurRad="50800" dist="25400" dir="2700000" algn="tl" rotWithShape="0">
              <a:prstClr val="black">
                <a:alpha val="40000"/>
              </a:prstClr>
            </a:outerShdw>
          </a:effectLst>
          <a:latin typeface="+mn-lt"/>
          <a:ea typeface="+mn-ea"/>
          <a:cs typeface="+mn-cs"/>
        </a:defRPr>
      </a:lvl2pPr>
      <a:lvl3pPr marL="1371600" indent="-228600" algn="l" defTabSz="914400" rtl="0" eaLnBrk="1" latinLnBrk="0" hangingPunct="1">
        <a:spcBef>
          <a:spcPct val="20000"/>
        </a:spcBef>
        <a:spcAft>
          <a:spcPts val="0"/>
        </a:spcAft>
        <a:buClr>
          <a:srgbClr val="00927E"/>
        </a:buClr>
        <a:buFont typeface="Calibri" pitchFamily="34" charset="0"/>
        <a:buChar char="–"/>
        <a:defRPr sz="2400" kern="1200">
          <a:solidFill>
            <a:srgbClr val="AD7017"/>
          </a:solidFill>
          <a:effectLst>
            <a:outerShdw blurRad="50800" dist="25400" dir="2700000" algn="tl" rotWithShape="0">
              <a:prstClr val="black">
                <a:alpha val="40000"/>
              </a:prstClr>
            </a:outerShdw>
          </a:effectLst>
          <a:latin typeface="+mn-lt"/>
          <a:ea typeface="+mn-ea"/>
          <a:cs typeface="+mn-cs"/>
        </a:defRPr>
      </a:lvl3pPr>
      <a:lvl4pPr marL="1771650" indent="-228600" algn="l" defTabSz="914400" rtl="0" eaLnBrk="1" latinLnBrk="0" hangingPunct="1">
        <a:spcBef>
          <a:spcPct val="20000"/>
        </a:spcBef>
        <a:spcAft>
          <a:spcPts val="0"/>
        </a:spcAft>
        <a:buFont typeface="Arial" pitchFamily="34" charset="0"/>
        <a:buChar char="–"/>
        <a:defRPr sz="2000" kern="1200">
          <a:solidFill>
            <a:schemeClr val="tx1"/>
          </a:solidFill>
          <a:effectLst>
            <a:outerShdw blurRad="50800" dist="25400" dir="2700000" algn="tl" rotWithShape="0">
              <a:prstClr val="black">
                <a:alpha val="40000"/>
              </a:prstClr>
            </a:outerShdw>
          </a:effectLst>
          <a:latin typeface="+mn-lt"/>
          <a:ea typeface="+mn-ea"/>
          <a:cs typeface="+mn-cs"/>
        </a:defRPr>
      </a:lvl4pPr>
      <a:lvl5pPr marL="2114550" indent="-171450" algn="l" defTabSz="914400" rtl="0" eaLnBrk="1" latinLnBrk="0" hangingPunct="1">
        <a:spcBef>
          <a:spcPct val="20000"/>
        </a:spcBef>
        <a:spcAft>
          <a:spcPts val="0"/>
        </a:spcAft>
        <a:buFont typeface="Arial" pitchFamily="34" charset="0"/>
        <a:buChar char="»"/>
        <a:defRPr sz="2000" kern="1200">
          <a:solidFill>
            <a:schemeClr val="tx1"/>
          </a:solidFill>
          <a:effectLst>
            <a:outerShdw blurRad="50800" dist="254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G"/><Relationship Id="rId18" Type="http://schemas.openxmlformats.org/officeDocument/2006/relationships/image" Target="../media/image27.JPG"/><Relationship Id="rId3" Type="http://schemas.openxmlformats.org/officeDocument/2006/relationships/image" Target="../media/image12.jpeg"/><Relationship Id="rId21" Type="http://schemas.openxmlformats.org/officeDocument/2006/relationships/image" Target="../media/image30.JPG"/><Relationship Id="rId7" Type="http://schemas.openxmlformats.org/officeDocument/2006/relationships/image" Target="../media/image16.JPG"/><Relationship Id="rId12" Type="http://schemas.openxmlformats.org/officeDocument/2006/relationships/image" Target="../media/image21.JPG"/><Relationship Id="rId17" Type="http://schemas.openxmlformats.org/officeDocument/2006/relationships/image" Target="../media/image26.JPG"/><Relationship Id="rId2" Type="http://schemas.openxmlformats.org/officeDocument/2006/relationships/notesSlide" Target="../notesSlides/notesSlide13.xml"/><Relationship Id="rId16" Type="http://schemas.openxmlformats.org/officeDocument/2006/relationships/image" Target="../media/image25.JPG"/><Relationship Id="rId20"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G"/><Relationship Id="rId24" Type="http://schemas.openxmlformats.org/officeDocument/2006/relationships/image" Target="../media/image33.JPG"/><Relationship Id="rId5" Type="http://schemas.openxmlformats.org/officeDocument/2006/relationships/image" Target="../media/image14.jpeg"/><Relationship Id="rId15" Type="http://schemas.openxmlformats.org/officeDocument/2006/relationships/image" Target="../media/image24.JPG"/><Relationship Id="rId23" Type="http://schemas.openxmlformats.org/officeDocument/2006/relationships/image" Target="../media/image32.JPG"/><Relationship Id="rId10" Type="http://schemas.openxmlformats.org/officeDocument/2006/relationships/image" Target="../media/image19.JPG"/><Relationship Id="rId19" Type="http://schemas.openxmlformats.org/officeDocument/2006/relationships/image" Target="../media/image28.JPG"/><Relationship Id="rId4" Type="http://schemas.openxmlformats.org/officeDocument/2006/relationships/image" Target="../media/image13.jpeg"/><Relationship Id="rId9" Type="http://schemas.openxmlformats.org/officeDocument/2006/relationships/image" Target="../media/image18.JPG"/><Relationship Id="rId14" Type="http://schemas.openxmlformats.org/officeDocument/2006/relationships/image" Target="../media/image23.JPG"/><Relationship Id="rId22" Type="http://schemas.openxmlformats.org/officeDocument/2006/relationships/image" Target="../media/image3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Sculpting Pain</a:t>
            </a:r>
          </a:p>
        </p:txBody>
      </p:sp>
      <p:sp>
        <p:nvSpPr>
          <p:cNvPr id="5" name="Subtitle 4"/>
          <p:cNvSpPr>
            <a:spLocks noGrp="1"/>
          </p:cNvSpPr>
          <p:nvPr>
            <p:ph type="subTitle" idx="1"/>
          </p:nvPr>
        </p:nvSpPr>
        <p:spPr/>
        <p:txBody>
          <a:bodyPr>
            <a:noAutofit/>
          </a:bodyPr>
          <a:lstStyle/>
          <a:p>
            <a:r>
              <a:rPr lang="en-US" sz="2800" i="1" dirty="0"/>
              <a:t>“An innovative hands on approach to teaching complex pain care”</a:t>
            </a:r>
          </a:p>
        </p:txBody>
      </p:sp>
      <p:sp>
        <p:nvSpPr>
          <p:cNvPr id="6" name="Text Placeholder 5"/>
          <p:cNvSpPr>
            <a:spLocks noGrp="1"/>
          </p:cNvSpPr>
          <p:nvPr>
            <p:ph type="body" sz="quarter" idx="13"/>
          </p:nvPr>
        </p:nvSpPr>
        <p:spPr/>
        <p:txBody>
          <a:bodyPr/>
          <a:lstStyle/>
          <a:p>
            <a:r>
              <a:rPr lang="en-US" dirty="0"/>
              <a:t>May 8th, 2018 </a:t>
            </a:r>
          </a:p>
        </p:txBody>
      </p:sp>
      <p:sp>
        <p:nvSpPr>
          <p:cNvPr id="7" name="Content Placeholder 6"/>
          <p:cNvSpPr>
            <a:spLocks noGrp="1"/>
          </p:cNvSpPr>
          <p:nvPr>
            <p:ph sz="quarter" idx="14"/>
          </p:nvPr>
        </p:nvSpPr>
        <p:spPr/>
        <p:txBody>
          <a:bodyPr/>
          <a:lstStyle/>
          <a:p>
            <a:r>
              <a:rPr lang="en-US" dirty="0"/>
              <a:t>Ashwini Kamath </a:t>
            </a:r>
            <a:r>
              <a:rPr lang="en-US" dirty="0" err="1"/>
              <a:t>Mulki</a:t>
            </a:r>
            <a:r>
              <a:rPr lang="en-US" dirty="0"/>
              <a:t>, MD &amp; Nicole </a:t>
            </a:r>
            <a:r>
              <a:rPr lang="en-US" dirty="0" err="1"/>
              <a:t>Defenbaugh</a:t>
            </a:r>
            <a:r>
              <a:rPr lang="en-US" dirty="0"/>
              <a:t>, PhD</a:t>
            </a:r>
          </a:p>
          <a:p>
            <a:endParaRPr lang="en-US" dirty="0"/>
          </a:p>
        </p:txBody>
      </p:sp>
    </p:spTree>
    <p:extLst>
      <p:ext uri="{BB962C8B-B14F-4D97-AF65-F5344CB8AC3E}">
        <p14:creationId xmlns:p14="http://schemas.microsoft.com/office/powerpoint/2010/main" val="116804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DF405-BFE3-4DC4-A6B6-02FF7E043BEB}"/>
              </a:ext>
            </a:extLst>
          </p:cNvPr>
          <p:cNvSpPr>
            <a:spLocks noGrp="1"/>
          </p:cNvSpPr>
          <p:nvPr>
            <p:ph type="title"/>
          </p:nvPr>
        </p:nvSpPr>
        <p:spPr/>
        <p:txBody>
          <a:bodyPr/>
          <a:lstStyle/>
          <a:p>
            <a:pPr algn="ctr"/>
            <a:r>
              <a:rPr lang="en-US" dirty="0"/>
              <a:t>Modeling Clay Exercise: Part One (10min)</a:t>
            </a:r>
          </a:p>
        </p:txBody>
      </p:sp>
      <p:sp>
        <p:nvSpPr>
          <p:cNvPr id="3" name="Content Placeholder 2">
            <a:extLst>
              <a:ext uri="{FF2B5EF4-FFF2-40B4-BE49-F238E27FC236}">
                <a16:creationId xmlns:a16="http://schemas.microsoft.com/office/drawing/2014/main" id="{950E9667-5E69-4E2A-A2FA-8C9124F1ED9C}"/>
              </a:ext>
            </a:extLst>
          </p:cNvPr>
          <p:cNvSpPr>
            <a:spLocks noGrp="1"/>
          </p:cNvSpPr>
          <p:nvPr>
            <p:ph idx="1"/>
          </p:nvPr>
        </p:nvSpPr>
        <p:spPr/>
        <p:txBody>
          <a:bodyPr>
            <a:normAutofit fontScale="92500"/>
          </a:bodyPr>
          <a:lstStyle/>
          <a:p>
            <a:pPr marL="0" indent="0" algn="ctr">
              <a:buNone/>
            </a:pPr>
            <a:endParaRPr lang="en-US" sz="4000" i="1" dirty="0"/>
          </a:p>
          <a:p>
            <a:pPr marL="0" indent="0" algn="ctr">
              <a:buNone/>
            </a:pPr>
            <a:r>
              <a:rPr lang="en-US" sz="4000" i="1" dirty="0"/>
              <a:t>“ What does pain look like </a:t>
            </a:r>
            <a:r>
              <a:rPr lang="en-US" sz="4000" i="1" u="sng" dirty="0"/>
              <a:t>before</a:t>
            </a:r>
            <a:r>
              <a:rPr lang="en-US" sz="4000" i="1" dirty="0"/>
              <a:t> it is treated?”</a:t>
            </a:r>
          </a:p>
          <a:p>
            <a:pPr marL="0" indent="0" algn="ctr">
              <a:buNone/>
            </a:pPr>
            <a:endParaRPr lang="en-US" sz="4000" i="1" dirty="0"/>
          </a:p>
          <a:p>
            <a:pPr marL="0" indent="0" algn="ctr">
              <a:buNone/>
            </a:pPr>
            <a:r>
              <a:rPr lang="en-US" sz="4000" i="1" dirty="0"/>
              <a:t>“be one with the modeling clay”</a:t>
            </a:r>
          </a:p>
          <a:p>
            <a:pPr marL="0" indent="0" algn="ctr">
              <a:buNone/>
            </a:pPr>
            <a:endParaRPr lang="en-US" sz="4000" i="1" dirty="0"/>
          </a:p>
          <a:p>
            <a:pPr marL="0" indent="0" algn="ctr">
              <a:buNone/>
            </a:pPr>
            <a:r>
              <a:rPr lang="en-US" sz="4000" dirty="0"/>
              <a:t>Don’t forget to take a picture of what you create!</a:t>
            </a:r>
          </a:p>
        </p:txBody>
      </p:sp>
    </p:spTree>
    <p:extLst>
      <p:ext uri="{BB962C8B-B14F-4D97-AF65-F5344CB8AC3E}">
        <p14:creationId xmlns:p14="http://schemas.microsoft.com/office/powerpoint/2010/main" val="2155498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2015D-E611-4396-99A0-86340A6EB35C}"/>
              </a:ext>
            </a:extLst>
          </p:cNvPr>
          <p:cNvSpPr>
            <a:spLocks noGrp="1"/>
          </p:cNvSpPr>
          <p:nvPr>
            <p:ph type="title"/>
          </p:nvPr>
        </p:nvSpPr>
        <p:spPr/>
        <p:txBody>
          <a:bodyPr/>
          <a:lstStyle/>
          <a:p>
            <a:pPr algn="ctr"/>
            <a:r>
              <a:rPr lang="en-US" dirty="0">
                <a:solidFill>
                  <a:schemeClr val="bg1"/>
                </a:solidFill>
              </a:rPr>
              <a:t>Modeling Clay Exercise: Part Two (5min)</a:t>
            </a:r>
          </a:p>
        </p:txBody>
      </p:sp>
      <p:sp>
        <p:nvSpPr>
          <p:cNvPr id="3" name="Content Placeholder 2">
            <a:extLst>
              <a:ext uri="{FF2B5EF4-FFF2-40B4-BE49-F238E27FC236}">
                <a16:creationId xmlns:a16="http://schemas.microsoft.com/office/drawing/2014/main" id="{7E24DFD2-21E5-404B-8E53-BBDC88121339}"/>
              </a:ext>
            </a:extLst>
          </p:cNvPr>
          <p:cNvSpPr>
            <a:spLocks noGrp="1"/>
          </p:cNvSpPr>
          <p:nvPr>
            <p:ph idx="1"/>
          </p:nvPr>
        </p:nvSpPr>
        <p:spPr/>
        <p:txBody>
          <a:bodyPr>
            <a:normAutofit fontScale="92500" lnSpcReduction="10000"/>
          </a:bodyPr>
          <a:lstStyle/>
          <a:p>
            <a:pPr marL="0" lvl="0" indent="0" algn="ctr">
              <a:buNone/>
            </a:pPr>
            <a:endParaRPr lang="en-US" sz="4000" i="1" dirty="0">
              <a:solidFill>
                <a:prstClr val="black"/>
              </a:solidFill>
            </a:endParaRPr>
          </a:p>
          <a:p>
            <a:pPr marL="0" lvl="0" indent="0" algn="ctr">
              <a:buNone/>
            </a:pPr>
            <a:r>
              <a:rPr lang="en-US" sz="4000" dirty="0">
                <a:solidFill>
                  <a:prstClr val="black"/>
                </a:solidFill>
              </a:rPr>
              <a:t>…using only the same material from part one create your response to part two</a:t>
            </a:r>
          </a:p>
          <a:p>
            <a:pPr marL="0" lvl="0" indent="0" algn="ctr">
              <a:buNone/>
            </a:pPr>
            <a:endParaRPr lang="en-US" sz="4000" i="1" dirty="0">
              <a:solidFill>
                <a:prstClr val="black"/>
              </a:solidFill>
            </a:endParaRPr>
          </a:p>
          <a:p>
            <a:pPr marL="0" lvl="0" indent="0" algn="ctr">
              <a:buNone/>
            </a:pPr>
            <a:r>
              <a:rPr lang="en-US" sz="4000" i="1" dirty="0">
                <a:solidFill>
                  <a:prstClr val="black"/>
                </a:solidFill>
              </a:rPr>
              <a:t>“ What does pain look like </a:t>
            </a:r>
            <a:r>
              <a:rPr lang="en-US" sz="4000" i="1" u="sng" dirty="0">
                <a:solidFill>
                  <a:prstClr val="black"/>
                </a:solidFill>
              </a:rPr>
              <a:t>after</a:t>
            </a:r>
            <a:r>
              <a:rPr lang="en-US" sz="4000" i="1" dirty="0">
                <a:solidFill>
                  <a:prstClr val="black"/>
                </a:solidFill>
              </a:rPr>
              <a:t> it is treated?”</a:t>
            </a:r>
          </a:p>
          <a:p>
            <a:pPr marL="0" lvl="0" indent="0" algn="ctr">
              <a:buNone/>
            </a:pPr>
            <a:endParaRPr lang="en-US" sz="4000" i="1" dirty="0">
              <a:solidFill>
                <a:prstClr val="black"/>
              </a:solidFill>
            </a:endParaRPr>
          </a:p>
          <a:p>
            <a:pPr marL="0" lvl="0" indent="0" algn="ctr">
              <a:buNone/>
            </a:pPr>
            <a:r>
              <a:rPr lang="en-US" sz="4000" dirty="0">
                <a:solidFill>
                  <a:prstClr val="black"/>
                </a:solidFill>
              </a:rPr>
              <a:t>Another picture here!</a:t>
            </a:r>
          </a:p>
          <a:p>
            <a:pPr marL="0" lvl="0" indent="0" algn="ctr">
              <a:buNone/>
            </a:pPr>
            <a:endParaRPr lang="en-US" sz="4000" dirty="0">
              <a:solidFill>
                <a:prstClr val="black"/>
              </a:solidFill>
            </a:endParaRPr>
          </a:p>
          <a:p>
            <a:pPr marL="0" lvl="0" indent="0" algn="ctr">
              <a:buNone/>
            </a:pPr>
            <a:endParaRPr lang="en-US" sz="4000" i="1" dirty="0">
              <a:solidFill>
                <a:prstClr val="black"/>
              </a:solidFill>
            </a:endParaRPr>
          </a:p>
          <a:p>
            <a:pPr marL="0" indent="0">
              <a:buNone/>
            </a:pPr>
            <a:endParaRPr lang="en-US" dirty="0"/>
          </a:p>
        </p:txBody>
      </p:sp>
    </p:spTree>
    <p:extLst>
      <p:ext uri="{BB962C8B-B14F-4D97-AF65-F5344CB8AC3E}">
        <p14:creationId xmlns:p14="http://schemas.microsoft.com/office/powerpoint/2010/main" val="1445587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0EAF-8E3F-4F30-8E90-6BC87C2F0790}"/>
              </a:ext>
            </a:extLst>
          </p:cNvPr>
          <p:cNvSpPr>
            <a:spLocks noGrp="1"/>
          </p:cNvSpPr>
          <p:nvPr>
            <p:ph type="title"/>
          </p:nvPr>
        </p:nvSpPr>
        <p:spPr/>
        <p:txBody>
          <a:bodyPr/>
          <a:lstStyle/>
          <a:p>
            <a:r>
              <a:rPr lang="en-US" dirty="0"/>
              <a:t>Reflect and Share Your Thoughts (10min)</a:t>
            </a:r>
          </a:p>
        </p:txBody>
      </p:sp>
      <p:sp>
        <p:nvSpPr>
          <p:cNvPr id="3" name="Content Placeholder 2">
            <a:extLst>
              <a:ext uri="{FF2B5EF4-FFF2-40B4-BE49-F238E27FC236}">
                <a16:creationId xmlns:a16="http://schemas.microsoft.com/office/drawing/2014/main" id="{1E68195A-D971-4DB9-AE99-225EED5410B7}"/>
              </a:ext>
            </a:extLst>
          </p:cNvPr>
          <p:cNvSpPr>
            <a:spLocks noGrp="1"/>
          </p:cNvSpPr>
          <p:nvPr>
            <p:ph idx="1"/>
          </p:nvPr>
        </p:nvSpPr>
        <p:spPr/>
        <p:txBody>
          <a:bodyPr>
            <a:normAutofit/>
          </a:bodyPr>
          <a:lstStyle/>
          <a:p>
            <a:pPr indent="0">
              <a:lnSpc>
                <a:spcPct val="107000"/>
              </a:lnSpc>
              <a:spcBef>
                <a:spcPts val="0"/>
              </a:spcBef>
              <a:buNone/>
            </a:pPr>
            <a:r>
              <a:rPr lang="en-US" sz="2800" dirty="0">
                <a:ea typeface="Calibri" panose="020F0502020204030204" pitchFamily="34" charset="0"/>
              </a:rPr>
              <a:t>Directions: Take 1-2 min to think about the following questions and discuss as a pair:</a:t>
            </a:r>
          </a:p>
          <a:p>
            <a:pPr marL="742950" marR="0" indent="-514350">
              <a:lnSpc>
                <a:spcPct val="107000"/>
              </a:lnSpc>
              <a:spcBef>
                <a:spcPts val="0"/>
              </a:spcBef>
              <a:spcAft>
                <a:spcPts val="600"/>
              </a:spcAft>
              <a:buFont typeface="+mj-lt"/>
              <a:buAutoNum type="arabicPeriod"/>
            </a:pPr>
            <a:r>
              <a:rPr lang="en-US" sz="2800" dirty="0">
                <a:ea typeface="Calibri" panose="020F0502020204030204" pitchFamily="34" charset="0"/>
              </a:rPr>
              <a:t>What is your emotional response to sculpting and reflective writing?</a:t>
            </a:r>
          </a:p>
          <a:p>
            <a:pPr marL="742950" marR="0" indent="-514350">
              <a:lnSpc>
                <a:spcPct val="107000"/>
              </a:lnSpc>
              <a:spcBef>
                <a:spcPts val="0"/>
              </a:spcBef>
              <a:spcAft>
                <a:spcPts val="600"/>
              </a:spcAft>
              <a:buFont typeface="+mj-lt"/>
              <a:buAutoNum type="arabicPeriod"/>
            </a:pPr>
            <a:r>
              <a:rPr lang="en-US" sz="2800" dirty="0">
                <a:ea typeface="Calibri" panose="020F0502020204030204" pitchFamily="34" charset="0"/>
              </a:rPr>
              <a:t>What did you learn about pain?</a:t>
            </a:r>
          </a:p>
          <a:p>
            <a:pPr marL="742950" marR="0" indent="-514350">
              <a:lnSpc>
                <a:spcPct val="107000"/>
              </a:lnSpc>
              <a:spcBef>
                <a:spcPts val="0"/>
              </a:spcBef>
              <a:spcAft>
                <a:spcPts val="600"/>
              </a:spcAft>
              <a:buFont typeface="+mj-lt"/>
              <a:buAutoNum type="arabicPeriod"/>
            </a:pPr>
            <a:r>
              <a:rPr lang="en-US" sz="2800" dirty="0">
                <a:ea typeface="Calibri" panose="020F0502020204030204" pitchFamily="34" charset="0"/>
              </a:rPr>
              <a:t>What would you do the same or differently in treating your patients with pain?</a:t>
            </a:r>
          </a:p>
          <a:p>
            <a:pPr marL="742950" marR="0" indent="-514350">
              <a:lnSpc>
                <a:spcPct val="107000"/>
              </a:lnSpc>
              <a:spcBef>
                <a:spcPts val="0"/>
              </a:spcBef>
              <a:spcAft>
                <a:spcPts val="600"/>
              </a:spcAft>
              <a:buFont typeface="+mj-lt"/>
              <a:buAutoNum type="arabicPeriod"/>
            </a:pPr>
            <a:r>
              <a:rPr lang="en-US" sz="2800" dirty="0">
                <a:ea typeface="Calibri" panose="020F0502020204030204" pitchFamily="34" charset="0"/>
              </a:rPr>
              <a:t>What did you learn about yourself?</a:t>
            </a:r>
          </a:p>
          <a:p>
            <a:endParaRPr lang="en-US" sz="2800" dirty="0"/>
          </a:p>
        </p:txBody>
      </p:sp>
    </p:spTree>
    <p:extLst>
      <p:ext uri="{BB962C8B-B14F-4D97-AF65-F5344CB8AC3E}">
        <p14:creationId xmlns:p14="http://schemas.microsoft.com/office/powerpoint/2010/main" val="36531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DF363A-CC38-430E-A5A1-DBC6296819EC}"/>
              </a:ext>
            </a:extLst>
          </p:cNvPr>
          <p:cNvSpPr txBox="1"/>
          <p:nvPr/>
        </p:nvSpPr>
        <p:spPr>
          <a:xfrm>
            <a:off x="3980771" y="2106221"/>
            <a:ext cx="4572000" cy="1077218"/>
          </a:xfrm>
          <a:prstGeom prst="rect">
            <a:avLst/>
          </a:prstGeom>
          <a:noFill/>
        </p:spPr>
        <p:txBody>
          <a:bodyPr wrap="square" rtlCol="0">
            <a:spAutoFit/>
          </a:bodyPr>
          <a:lstStyle/>
          <a:p>
            <a:pPr algn="ctr"/>
            <a:r>
              <a:rPr lang="en-US" sz="32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Take </a:t>
            </a:r>
            <a:r>
              <a:rPr lang="en-US" sz="3200"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aways</a:t>
            </a:r>
            <a:r>
              <a:rPr lang="en-US" sz="32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thoughts, comments?</a:t>
            </a:r>
          </a:p>
        </p:txBody>
      </p:sp>
      <p:pic>
        <p:nvPicPr>
          <p:cNvPr id="7" name="Content Placeholder 9">
            <a:extLst>
              <a:ext uri="{FF2B5EF4-FFF2-40B4-BE49-F238E27FC236}">
                <a16:creationId xmlns:a16="http://schemas.microsoft.com/office/drawing/2014/main" id="{98311F14-FC8B-48C5-8103-EF481328E8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3" y="401712"/>
            <a:ext cx="1954127" cy="1526877"/>
          </a:xfrm>
          <a:prstGeom prst="rect">
            <a:avLst/>
          </a:prstGeom>
          <a:ln>
            <a:noFill/>
          </a:ln>
          <a:effectLst>
            <a:softEdge rad="112500"/>
          </a:effectLst>
        </p:spPr>
      </p:pic>
      <p:pic>
        <p:nvPicPr>
          <p:cNvPr id="8" name="Content Placeholder 11">
            <a:extLst>
              <a:ext uri="{FF2B5EF4-FFF2-40B4-BE49-F238E27FC236}">
                <a16:creationId xmlns:a16="http://schemas.microsoft.com/office/drawing/2014/main" id="{4146BECE-27C1-40FC-B190-E190C3B19C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828" y="381000"/>
            <a:ext cx="1911540" cy="1500392"/>
          </a:xfrm>
          <a:prstGeom prst="rect">
            <a:avLst/>
          </a:prstGeom>
          <a:ln>
            <a:noFill/>
          </a:ln>
          <a:effectLst>
            <a:softEdge rad="112500"/>
          </a:effectLst>
        </p:spPr>
      </p:pic>
      <p:pic>
        <p:nvPicPr>
          <p:cNvPr id="9" name="Content Placeholder 7" descr="A picture containing indoor&#10;&#10;Description generated with very high confidence">
            <a:extLst>
              <a:ext uri="{FF2B5EF4-FFF2-40B4-BE49-F238E27FC236}">
                <a16:creationId xmlns:a16="http://schemas.microsoft.com/office/drawing/2014/main" id="{F716200E-32DA-48AB-A0DE-C798354AB2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0771" y="333784"/>
            <a:ext cx="1965500" cy="1522219"/>
          </a:xfrm>
          <a:prstGeom prst="rect">
            <a:avLst/>
          </a:prstGeom>
          <a:ln>
            <a:noFill/>
          </a:ln>
          <a:effectLst>
            <a:softEdge rad="112500"/>
          </a:effectLst>
        </p:spPr>
      </p:pic>
      <p:pic>
        <p:nvPicPr>
          <p:cNvPr id="10" name="Content Placeholder 9">
            <a:extLst>
              <a:ext uri="{FF2B5EF4-FFF2-40B4-BE49-F238E27FC236}">
                <a16:creationId xmlns:a16="http://schemas.microsoft.com/office/drawing/2014/main" id="{893DA67B-F657-44B4-87ED-38EBF5148C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5042" y="346212"/>
            <a:ext cx="2116936" cy="1526877"/>
          </a:xfrm>
          <a:prstGeom prst="rect">
            <a:avLst/>
          </a:prstGeom>
          <a:ln>
            <a:noFill/>
          </a:ln>
          <a:effectLst>
            <a:softEdge rad="112500"/>
          </a:effectLst>
        </p:spPr>
      </p:pic>
      <p:pic>
        <p:nvPicPr>
          <p:cNvPr id="11" name="Content Placeholder 9">
            <a:extLst>
              <a:ext uri="{FF2B5EF4-FFF2-40B4-BE49-F238E27FC236}">
                <a16:creationId xmlns:a16="http://schemas.microsoft.com/office/drawing/2014/main" id="{7AE6B126-7595-4A42-9F22-32D2116F31A7}"/>
              </a:ext>
            </a:extLst>
          </p:cNvPr>
          <p:cNvPicPr>
            <a:picLocks noGrp="1" noChangeAspect="1"/>
          </p:cNvPicPr>
          <p:nvPr>
            <p:ph idx="1"/>
          </p:nvPr>
        </p:nvPicPr>
        <p:blipFill>
          <a:blip r:embed="rId7"/>
          <a:stretch>
            <a:fillRect/>
          </a:stretch>
        </p:blipFill>
        <p:spPr>
          <a:xfrm>
            <a:off x="8189586" y="229646"/>
            <a:ext cx="1965500" cy="1685588"/>
          </a:xfrm>
          <a:prstGeom prst="roundRect">
            <a:avLst>
              <a:gd name="adj" fmla="val 8594"/>
            </a:avLst>
          </a:prstGeom>
          <a:solidFill>
            <a:srgbClr val="FFFFFF">
              <a:shade val="85000"/>
            </a:srgbClr>
          </a:solidFill>
          <a:ln>
            <a:noFill/>
          </a:ln>
          <a:effectLst>
            <a:softEdge rad="127000"/>
          </a:effectLst>
        </p:spPr>
      </p:pic>
      <p:pic>
        <p:nvPicPr>
          <p:cNvPr id="12" name="Content Placeholder 9">
            <a:extLst>
              <a:ext uri="{FF2B5EF4-FFF2-40B4-BE49-F238E27FC236}">
                <a16:creationId xmlns:a16="http://schemas.microsoft.com/office/drawing/2014/main" id="{98C6191F-BD24-44DC-960F-726491866EAE}"/>
              </a:ext>
            </a:extLst>
          </p:cNvPr>
          <p:cNvPicPr>
            <a:picLocks noChangeAspect="1"/>
          </p:cNvPicPr>
          <p:nvPr/>
        </p:nvPicPr>
        <p:blipFill>
          <a:blip r:embed="rId8"/>
          <a:stretch>
            <a:fillRect/>
          </a:stretch>
        </p:blipFill>
        <p:spPr>
          <a:xfrm rot="16200000">
            <a:off x="10257281" y="110594"/>
            <a:ext cx="1643442" cy="2041203"/>
          </a:xfrm>
          <a:prstGeom prst="roundRect">
            <a:avLst>
              <a:gd name="adj" fmla="val 8594"/>
            </a:avLst>
          </a:prstGeom>
          <a:solidFill>
            <a:srgbClr val="FFFFFF">
              <a:shade val="85000"/>
            </a:srgbClr>
          </a:solidFill>
          <a:ln>
            <a:noFill/>
          </a:ln>
          <a:effectLst>
            <a:softEdge rad="127000"/>
          </a:effectLst>
          <a:scene3d>
            <a:camera prst="orthographicFront">
              <a:rot lat="0" lon="21299999" rev="0"/>
            </a:camera>
            <a:lightRig rig="threePt" dir="t"/>
          </a:scene3d>
        </p:spPr>
      </p:pic>
      <p:pic>
        <p:nvPicPr>
          <p:cNvPr id="13" name="Content Placeholder 6">
            <a:extLst>
              <a:ext uri="{FF2B5EF4-FFF2-40B4-BE49-F238E27FC236}">
                <a16:creationId xmlns:a16="http://schemas.microsoft.com/office/drawing/2014/main" id="{D3FE71A0-5AB0-4524-958F-B3F3384E6DB2}"/>
              </a:ext>
            </a:extLst>
          </p:cNvPr>
          <p:cNvPicPr>
            <a:picLocks noChangeAspect="1"/>
          </p:cNvPicPr>
          <p:nvPr/>
        </p:nvPicPr>
        <p:blipFill>
          <a:blip r:embed="rId9"/>
          <a:stretch>
            <a:fillRect/>
          </a:stretch>
        </p:blipFill>
        <p:spPr>
          <a:xfrm>
            <a:off x="0" y="1928589"/>
            <a:ext cx="2006828" cy="1526877"/>
          </a:xfrm>
          <a:prstGeom prst="roundRect">
            <a:avLst>
              <a:gd name="adj" fmla="val 8594"/>
            </a:avLst>
          </a:prstGeom>
          <a:solidFill>
            <a:srgbClr val="FFFFFF">
              <a:shade val="85000"/>
            </a:srgbClr>
          </a:solidFill>
          <a:ln>
            <a:noFill/>
          </a:ln>
          <a:effectLst>
            <a:softEdge rad="127000"/>
          </a:effectLst>
        </p:spPr>
      </p:pic>
      <p:pic>
        <p:nvPicPr>
          <p:cNvPr id="14" name="Content Placeholder 9">
            <a:extLst>
              <a:ext uri="{FF2B5EF4-FFF2-40B4-BE49-F238E27FC236}">
                <a16:creationId xmlns:a16="http://schemas.microsoft.com/office/drawing/2014/main" id="{1D1CB4C7-9C27-43E2-8D23-13DDFEE6753C}"/>
              </a:ext>
            </a:extLst>
          </p:cNvPr>
          <p:cNvPicPr>
            <a:picLocks noChangeAspect="1"/>
          </p:cNvPicPr>
          <p:nvPr/>
        </p:nvPicPr>
        <p:blipFill>
          <a:blip r:embed="rId10"/>
          <a:stretch>
            <a:fillRect/>
          </a:stretch>
        </p:blipFill>
        <p:spPr>
          <a:xfrm>
            <a:off x="1950134" y="1933247"/>
            <a:ext cx="1989895" cy="1522219"/>
          </a:xfrm>
          <a:prstGeom prst="roundRect">
            <a:avLst>
              <a:gd name="adj" fmla="val 8594"/>
            </a:avLst>
          </a:prstGeom>
          <a:solidFill>
            <a:srgbClr val="FFFFFF">
              <a:shade val="85000"/>
            </a:srgbClr>
          </a:solidFill>
          <a:ln>
            <a:noFill/>
          </a:ln>
          <a:effectLst>
            <a:softEdge rad="127000"/>
          </a:effectLst>
        </p:spPr>
      </p:pic>
      <p:pic>
        <p:nvPicPr>
          <p:cNvPr id="15" name="Content Placeholder 19">
            <a:extLst>
              <a:ext uri="{FF2B5EF4-FFF2-40B4-BE49-F238E27FC236}">
                <a16:creationId xmlns:a16="http://schemas.microsoft.com/office/drawing/2014/main" id="{798F374A-0242-4076-983A-BAC1CD30B848}"/>
              </a:ext>
            </a:extLst>
          </p:cNvPr>
          <p:cNvPicPr>
            <a:picLocks noChangeAspect="1"/>
          </p:cNvPicPr>
          <p:nvPr/>
        </p:nvPicPr>
        <p:blipFill>
          <a:blip r:embed="rId11"/>
          <a:stretch>
            <a:fillRect/>
          </a:stretch>
        </p:blipFill>
        <p:spPr>
          <a:xfrm rot="5400000">
            <a:off x="4370214" y="4916074"/>
            <a:ext cx="1705385" cy="2169665"/>
          </a:xfrm>
          <a:prstGeom prst="roundRect">
            <a:avLst>
              <a:gd name="adj" fmla="val 8594"/>
            </a:avLst>
          </a:prstGeom>
          <a:solidFill>
            <a:srgbClr val="FFFFFF">
              <a:shade val="85000"/>
            </a:srgbClr>
          </a:solidFill>
          <a:ln>
            <a:noFill/>
          </a:ln>
          <a:effectLst>
            <a:softEdge rad="127000"/>
          </a:effectLst>
        </p:spPr>
      </p:pic>
      <p:pic>
        <p:nvPicPr>
          <p:cNvPr id="18" name="Content Placeholder 9">
            <a:extLst>
              <a:ext uri="{FF2B5EF4-FFF2-40B4-BE49-F238E27FC236}">
                <a16:creationId xmlns:a16="http://schemas.microsoft.com/office/drawing/2014/main" id="{5911A5F0-67F5-4927-8BE8-111BED0C4870}"/>
              </a:ext>
            </a:extLst>
          </p:cNvPr>
          <p:cNvPicPr>
            <a:picLocks noChangeAspect="1"/>
          </p:cNvPicPr>
          <p:nvPr/>
        </p:nvPicPr>
        <p:blipFill>
          <a:blip r:embed="rId12"/>
          <a:stretch>
            <a:fillRect/>
          </a:stretch>
        </p:blipFill>
        <p:spPr>
          <a:xfrm rot="5400000">
            <a:off x="6409619" y="4916222"/>
            <a:ext cx="1746031" cy="2057400"/>
          </a:xfrm>
          <a:prstGeom prst="roundRect">
            <a:avLst>
              <a:gd name="adj" fmla="val 8594"/>
            </a:avLst>
          </a:prstGeom>
          <a:solidFill>
            <a:srgbClr val="FFFFFF">
              <a:shade val="85000"/>
            </a:srgbClr>
          </a:solidFill>
          <a:ln>
            <a:noFill/>
          </a:ln>
          <a:effectLst>
            <a:softEdge rad="127000"/>
          </a:effectLst>
        </p:spPr>
      </p:pic>
      <p:pic>
        <p:nvPicPr>
          <p:cNvPr id="19" name="Content Placeholder 6">
            <a:extLst>
              <a:ext uri="{FF2B5EF4-FFF2-40B4-BE49-F238E27FC236}">
                <a16:creationId xmlns:a16="http://schemas.microsoft.com/office/drawing/2014/main" id="{572ED1AA-F582-49EE-AFEA-BCCC78B33708}"/>
              </a:ext>
            </a:extLst>
          </p:cNvPr>
          <p:cNvPicPr>
            <a:picLocks noChangeAspect="1"/>
          </p:cNvPicPr>
          <p:nvPr/>
        </p:nvPicPr>
        <p:blipFill>
          <a:blip r:embed="rId13"/>
          <a:stretch>
            <a:fillRect/>
          </a:stretch>
        </p:blipFill>
        <p:spPr>
          <a:xfrm>
            <a:off x="114989" y="3352800"/>
            <a:ext cx="1500332" cy="1998281"/>
          </a:xfrm>
          <a:prstGeom prst="rect">
            <a:avLst/>
          </a:prstGeom>
          <a:effectLst>
            <a:softEdge rad="127000"/>
          </a:effectLst>
        </p:spPr>
      </p:pic>
      <p:pic>
        <p:nvPicPr>
          <p:cNvPr id="20" name="Content Placeholder 7">
            <a:extLst>
              <a:ext uri="{FF2B5EF4-FFF2-40B4-BE49-F238E27FC236}">
                <a16:creationId xmlns:a16="http://schemas.microsoft.com/office/drawing/2014/main" id="{D1B2F280-60C3-40FE-A9F8-0A6D9AA37FA8}"/>
              </a:ext>
            </a:extLst>
          </p:cNvPr>
          <p:cNvPicPr>
            <a:picLocks noChangeAspect="1"/>
          </p:cNvPicPr>
          <p:nvPr/>
        </p:nvPicPr>
        <p:blipFill>
          <a:blip r:embed="rId14"/>
          <a:stretch>
            <a:fillRect/>
          </a:stretch>
        </p:blipFill>
        <p:spPr>
          <a:xfrm>
            <a:off x="1658280" y="3378616"/>
            <a:ext cx="1629411" cy="1905000"/>
          </a:xfrm>
          <a:prstGeom prst="rect">
            <a:avLst/>
          </a:prstGeom>
          <a:effectLst>
            <a:softEdge rad="127000"/>
          </a:effectLst>
        </p:spPr>
      </p:pic>
      <p:pic>
        <p:nvPicPr>
          <p:cNvPr id="21" name="Content Placeholder 4">
            <a:extLst>
              <a:ext uri="{FF2B5EF4-FFF2-40B4-BE49-F238E27FC236}">
                <a16:creationId xmlns:a16="http://schemas.microsoft.com/office/drawing/2014/main" id="{84B6EF2D-C486-4A8F-8230-B7D7FAB7CFD8}"/>
              </a:ext>
            </a:extLst>
          </p:cNvPr>
          <p:cNvPicPr>
            <a:picLocks noChangeAspect="1"/>
          </p:cNvPicPr>
          <p:nvPr/>
        </p:nvPicPr>
        <p:blipFill>
          <a:blip r:embed="rId15"/>
          <a:stretch>
            <a:fillRect/>
          </a:stretch>
        </p:blipFill>
        <p:spPr>
          <a:xfrm>
            <a:off x="3406621" y="3281790"/>
            <a:ext cx="2171541" cy="1913374"/>
          </a:xfrm>
          <a:prstGeom prst="rect">
            <a:avLst/>
          </a:prstGeom>
          <a:effectLst>
            <a:softEdge rad="127000"/>
          </a:effectLst>
        </p:spPr>
      </p:pic>
      <p:pic>
        <p:nvPicPr>
          <p:cNvPr id="22" name="Content Placeholder 5">
            <a:extLst>
              <a:ext uri="{FF2B5EF4-FFF2-40B4-BE49-F238E27FC236}">
                <a16:creationId xmlns:a16="http://schemas.microsoft.com/office/drawing/2014/main" id="{6E2FB0A9-C918-4976-9A31-995DF9531664}"/>
              </a:ext>
            </a:extLst>
          </p:cNvPr>
          <p:cNvPicPr>
            <a:picLocks noChangeAspect="1"/>
          </p:cNvPicPr>
          <p:nvPr/>
        </p:nvPicPr>
        <p:blipFill>
          <a:blip r:embed="rId16"/>
          <a:stretch>
            <a:fillRect/>
          </a:stretch>
        </p:blipFill>
        <p:spPr>
          <a:xfrm>
            <a:off x="5548407" y="3270501"/>
            <a:ext cx="1488910" cy="1913374"/>
          </a:xfrm>
          <a:prstGeom prst="rect">
            <a:avLst/>
          </a:prstGeom>
          <a:effectLst>
            <a:softEdge rad="127000"/>
          </a:effectLst>
        </p:spPr>
      </p:pic>
      <p:pic>
        <p:nvPicPr>
          <p:cNvPr id="23" name="Content Placeholder 4">
            <a:extLst>
              <a:ext uri="{FF2B5EF4-FFF2-40B4-BE49-F238E27FC236}">
                <a16:creationId xmlns:a16="http://schemas.microsoft.com/office/drawing/2014/main" id="{AFCA0FF9-B6B9-4ED2-9252-AC40A78987A3}"/>
              </a:ext>
            </a:extLst>
          </p:cNvPr>
          <p:cNvPicPr>
            <a:picLocks noChangeAspect="1"/>
          </p:cNvPicPr>
          <p:nvPr/>
        </p:nvPicPr>
        <p:blipFill>
          <a:blip r:embed="rId17"/>
          <a:stretch>
            <a:fillRect/>
          </a:stretch>
        </p:blipFill>
        <p:spPr>
          <a:xfrm>
            <a:off x="7206790" y="3455268"/>
            <a:ext cx="2209090" cy="1657697"/>
          </a:xfrm>
          <a:prstGeom prst="rect">
            <a:avLst/>
          </a:prstGeom>
          <a:effectLst>
            <a:softEdge rad="63500"/>
          </a:effectLst>
        </p:spPr>
      </p:pic>
      <p:pic>
        <p:nvPicPr>
          <p:cNvPr id="24" name="Content Placeholder 5">
            <a:extLst>
              <a:ext uri="{FF2B5EF4-FFF2-40B4-BE49-F238E27FC236}">
                <a16:creationId xmlns:a16="http://schemas.microsoft.com/office/drawing/2014/main" id="{5EF8E80B-AEF3-4B8C-A581-8798B0A7C161}"/>
              </a:ext>
            </a:extLst>
          </p:cNvPr>
          <p:cNvPicPr>
            <a:picLocks noChangeAspect="1"/>
          </p:cNvPicPr>
          <p:nvPr/>
        </p:nvPicPr>
        <p:blipFill>
          <a:blip r:embed="rId18"/>
          <a:stretch>
            <a:fillRect/>
          </a:stretch>
        </p:blipFill>
        <p:spPr>
          <a:xfrm>
            <a:off x="9495885" y="3407480"/>
            <a:ext cx="2355816" cy="1737883"/>
          </a:xfrm>
          <a:prstGeom prst="rect">
            <a:avLst/>
          </a:prstGeom>
          <a:effectLst>
            <a:softEdge rad="127000"/>
          </a:effectLst>
        </p:spPr>
      </p:pic>
      <p:pic>
        <p:nvPicPr>
          <p:cNvPr id="25" name="Content Placeholder 4">
            <a:extLst>
              <a:ext uri="{FF2B5EF4-FFF2-40B4-BE49-F238E27FC236}">
                <a16:creationId xmlns:a16="http://schemas.microsoft.com/office/drawing/2014/main" id="{4D4579EB-7953-4133-87D7-C353CDCB1261}"/>
              </a:ext>
            </a:extLst>
          </p:cNvPr>
          <p:cNvPicPr>
            <a:picLocks noChangeAspect="1"/>
          </p:cNvPicPr>
          <p:nvPr/>
        </p:nvPicPr>
        <p:blipFill>
          <a:blip r:embed="rId19"/>
          <a:stretch>
            <a:fillRect/>
          </a:stretch>
        </p:blipFill>
        <p:spPr>
          <a:xfrm>
            <a:off x="8574473" y="1856003"/>
            <a:ext cx="2099320" cy="1566868"/>
          </a:xfrm>
          <a:prstGeom prst="rect">
            <a:avLst/>
          </a:prstGeom>
          <a:effectLst>
            <a:softEdge rad="127000"/>
          </a:effectLst>
        </p:spPr>
      </p:pic>
      <p:pic>
        <p:nvPicPr>
          <p:cNvPr id="26" name="Content Placeholder 5">
            <a:extLst>
              <a:ext uri="{FF2B5EF4-FFF2-40B4-BE49-F238E27FC236}">
                <a16:creationId xmlns:a16="http://schemas.microsoft.com/office/drawing/2014/main" id="{5DD6A580-9D15-44E6-90BE-893DB1AF3718}"/>
              </a:ext>
            </a:extLst>
          </p:cNvPr>
          <p:cNvPicPr>
            <a:picLocks noChangeAspect="1"/>
          </p:cNvPicPr>
          <p:nvPr/>
        </p:nvPicPr>
        <p:blipFill>
          <a:blip r:embed="rId20"/>
          <a:stretch>
            <a:fillRect/>
          </a:stretch>
        </p:blipFill>
        <p:spPr>
          <a:xfrm>
            <a:off x="10576222" y="1848015"/>
            <a:ext cx="1559327" cy="1572005"/>
          </a:xfrm>
          <a:prstGeom prst="rect">
            <a:avLst/>
          </a:prstGeom>
          <a:effectLst>
            <a:softEdge rad="127000"/>
          </a:effectLst>
        </p:spPr>
      </p:pic>
      <p:pic>
        <p:nvPicPr>
          <p:cNvPr id="27" name="Content Placeholder 4">
            <a:extLst>
              <a:ext uri="{FF2B5EF4-FFF2-40B4-BE49-F238E27FC236}">
                <a16:creationId xmlns:a16="http://schemas.microsoft.com/office/drawing/2014/main" id="{FF29DDAB-1578-4CC9-A087-52ECAB44943F}"/>
              </a:ext>
            </a:extLst>
          </p:cNvPr>
          <p:cNvPicPr>
            <a:picLocks noChangeAspect="1"/>
          </p:cNvPicPr>
          <p:nvPr/>
        </p:nvPicPr>
        <p:blipFill>
          <a:blip r:embed="rId21"/>
          <a:stretch>
            <a:fillRect/>
          </a:stretch>
        </p:blipFill>
        <p:spPr>
          <a:xfrm>
            <a:off x="15004" y="5190097"/>
            <a:ext cx="2232250" cy="1754046"/>
          </a:xfrm>
          <a:prstGeom prst="rect">
            <a:avLst/>
          </a:prstGeom>
          <a:effectLst>
            <a:softEdge rad="127000"/>
          </a:effectLst>
        </p:spPr>
      </p:pic>
      <p:pic>
        <p:nvPicPr>
          <p:cNvPr id="28" name="Content Placeholder 5">
            <a:extLst>
              <a:ext uri="{FF2B5EF4-FFF2-40B4-BE49-F238E27FC236}">
                <a16:creationId xmlns:a16="http://schemas.microsoft.com/office/drawing/2014/main" id="{D2360369-1E76-4DD2-B509-445194420CB3}"/>
              </a:ext>
            </a:extLst>
          </p:cNvPr>
          <p:cNvPicPr>
            <a:picLocks noChangeAspect="1"/>
          </p:cNvPicPr>
          <p:nvPr/>
        </p:nvPicPr>
        <p:blipFill>
          <a:blip r:embed="rId22"/>
          <a:stretch>
            <a:fillRect/>
          </a:stretch>
        </p:blipFill>
        <p:spPr>
          <a:xfrm>
            <a:off x="2079325" y="5181116"/>
            <a:ext cx="2226678" cy="1705385"/>
          </a:xfrm>
          <a:prstGeom prst="rect">
            <a:avLst/>
          </a:prstGeom>
          <a:effectLst>
            <a:softEdge rad="127000"/>
          </a:effectLst>
        </p:spPr>
      </p:pic>
      <p:pic>
        <p:nvPicPr>
          <p:cNvPr id="29" name="Content Placeholder 4">
            <a:extLst>
              <a:ext uri="{FF2B5EF4-FFF2-40B4-BE49-F238E27FC236}">
                <a16:creationId xmlns:a16="http://schemas.microsoft.com/office/drawing/2014/main" id="{78146D36-3B12-4C4C-9551-AB9F28C25CCC}"/>
              </a:ext>
            </a:extLst>
          </p:cNvPr>
          <p:cNvPicPr>
            <a:picLocks noChangeAspect="1"/>
          </p:cNvPicPr>
          <p:nvPr/>
        </p:nvPicPr>
        <p:blipFill>
          <a:blip r:embed="rId23"/>
          <a:stretch>
            <a:fillRect/>
          </a:stretch>
        </p:blipFill>
        <p:spPr>
          <a:xfrm>
            <a:off x="8255670" y="5230228"/>
            <a:ext cx="1857005" cy="1463171"/>
          </a:xfrm>
          <a:prstGeom prst="rect">
            <a:avLst/>
          </a:prstGeom>
          <a:effectLst>
            <a:softEdge rad="63500"/>
          </a:effectLst>
        </p:spPr>
      </p:pic>
      <p:pic>
        <p:nvPicPr>
          <p:cNvPr id="30" name="Content Placeholder 5">
            <a:extLst>
              <a:ext uri="{FF2B5EF4-FFF2-40B4-BE49-F238E27FC236}">
                <a16:creationId xmlns:a16="http://schemas.microsoft.com/office/drawing/2014/main" id="{E0D7AB61-C164-4FC2-943A-D8138F6872E6}"/>
              </a:ext>
            </a:extLst>
          </p:cNvPr>
          <p:cNvPicPr>
            <a:picLocks noChangeAspect="1"/>
          </p:cNvPicPr>
          <p:nvPr/>
        </p:nvPicPr>
        <p:blipFill>
          <a:blip r:embed="rId24"/>
          <a:stretch>
            <a:fillRect/>
          </a:stretch>
        </p:blipFill>
        <p:spPr>
          <a:xfrm>
            <a:off x="10128034" y="5148214"/>
            <a:ext cx="1901936" cy="1463171"/>
          </a:xfrm>
          <a:prstGeom prst="rect">
            <a:avLst/>
          </a:prstGeom>
          <a:effectLst>
            <a:softEdge rad="63500"/>
          </a:effectLst>
        </p:spPr>
      </p:pic>
    </p:spTree>
    <p:extLst>
      <p:ext uri="{BB962C8B-B14F-4D97-AF65-F5344CB8AC3E}">
        <p14:creationId xmlns:p14="http://schemas.microsoft.com/office/powerpoint/2010/main" val="1436191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8748" y="2514600"/>
            <a:ext cx="3216073" cy="523220"/>
          </a:xfrm>
          <a:prstGeom prst="rect">
            <a:avLst/>
          </a:prstGeom>
          <a:noFill/>
        </p:spPr>
        <p:txBody>
          <a:bodyPr wrap="none" rtlCol="0">
            <a:spAutoFit/>
          </a:bodyPr>
          <a:lstStyle/>
          <a:p>
            <a:pPr algn="ctr"/>
            <a:r>
              <a:rPr lang="en-US" sz="2800" dirty="0"/>
              <a:t>Contact Information:</a:t>
            </a:r>
          </a:p>
        </p:txBody>
      </p:sp>
      <p:sp>
        <p:nvSpPr>
          <p:cNvPr id="3" name="TextBox 2"/>
          <p:cNvSpPr txBox="1"/>
          <p:nvPr/>
        </p:nvSpPr>
        <p:spPr>
          <a:xfrm>
            <a:off x="5960132" y="3276601"/>
            <a:ext cx="5553315" cy="1244956"/>
          </a:xfrm>
          <a:prstGeom prst="rect">
            <a:avLst/>
          </a:prstGeom>
          <a:noFill/>
        </p:spPr>
        <p:txBody>
          <a:bodyPr wrap="none" rtlCol="0">
            <a:spAutoFit/>
          </a:bodyPr>
          <a:lstStyle/>
          <a:p>
            <a:pPr algn="ctr">
              <a:lnSpc>
                <a:spcPct val="150000"/>
              </a:lnSpc>
            </a:pPr>
            <a:r>
              <a:rPr lang="en-US" sz="3200" dirty="0"/>
              <a:t>Ashwini.KamathMulki@lvhn.org</a:t>
            </a:r>
          </a:p>
          <a:p>
            <a:pPr algn="ctr">
              <a:lnSpc>
                <a:spcPct val="150000"/>
              </a:lnSpc>
            </a:pPr>
            <a:r>
              <a:rPr lang="en-US" sz="2000" dirty="0"/>
              <a:t>Faculty, Lehigh Valley Family Medicine Residency</a:t>
            </a:r>
          </a:p>
        </p:txBody>
      </p:sp>
    </p:spTree>
    <p:extLst>
      <p:ext uri="{BB962C8B-B14F-4D97-AF65-F5344CB8AC3E}">
        <p14:creationId xmlns:p14="http://schemas.microsoft.com/office/powerpoint/2010/main" val="916550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045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Complete Health Network</a:t>
            </a:r>
          </a:p>
        </p:txBody>
      </p:sp>
    </p:spTree>
    <p:extLst>
      <p:ext uri="{BB962C8B-B14F-4D97-AF65-F5344CB8AC3E}">
        <p14:creationId xmlns:p14="http://schemas.microsoft.com/office/powerpoint/2010/main" val="2814163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6B74-00B4-4FBC-B0C6-5D9C299C4183}"/>
              </a:ext>
            </a:extLst>
          </p:cNvPr>
          <p:cNvSpPr>
            <a:spLocks noGrp="1"/>
          </p:cNvSpPr>
          <p:nvPr>
            <p:ph type="title"/>
          </p:nvPr>
        </p:nvSpPr>
        <p:spPr>
          <a:xfrm>
            <a:off x="0" y="427383"/>
            <a:ext cx="12192000" cy="1066800"/>
          </a:xfrm>
        </p:spPr>
        <p:txBody>
          <a:bodyPr/>
          <a:lstStyle/>
          <a:p>
            <a:r>
              <a:rPr lang="en-US" dirty="0"/>
              <a:t>Preview</a:t>
            </a:r>
          </a:p>
        </p:txBody>
      </p:sp>
      <p:sp>
        <p:nvSpPr>
          <p:cNvPr id="3" name="Content Placeholder 2">
            <a:extLst>
              <a:ext uri="{FF2B5EF4-FFF2-40B4-BE49-F238E27FC236}">
                <a16:creationId xmlns:a16="http://schemas.microsoft.com/office/drawing/2014/main" id="{17D6C282-798B-4163-92D5-E1D525FAFFEB}"/>
              </a:ext>
            </a:extLst>
          </p:cNvPr>
          <p:cNvSpPr>
            <a:spLocks noGrp="1"/>
          </p:cNvSpPr>
          <p:nvPr>
            <p:ph idx="1"/>
          </p:nvPr>
        </p:nvSpPr>
        <p:spPr/>
        <p:txBody>
          <a:bodyPr>
            <a:normAutofit/>
          </a:bodyPr>
          <a:lstStyle/>
          <a:p>
            <a:pPr marL="0" indent="0" algn="ctr">
              <a:lnSpc>
                <a:spcPct val="150000"/>
              </a:lnSpc>
              <a:buNone/>
            </a:pPr>
            <a:r>
              <a:rPr lang="en-US" dirty="0"/>
              <a:t>Introduction (10min)</a:t>
            </a:r>
          </a:p>
          <a:p>
            <a:pPr marL="0" indent="0" algn="ctr">
              <a:lnSpc>
                <a:spcPct val="150000"/>
              </a:lnSpc>
              <a:buNone/>
            </a:pPr>
            <a:r>
              <a:rPr lang="en-US" dirty="0"/>
              <a:t>Reflective Writing and Modeling Clay Exercise (25min)</a:t>
            </a:r>
          </a:p>
          <a:p>
            <a:pPr marL="0" indent="0" algn="ctr">
              <a:lnSpc>
                <a:spcPct val="150000"/>
              </a:lnSpc>
              <a:buNone/>
            </a:pPr>
            <a:r>
              <a:rPr lang="en-US" dirty="0"/>
              <a:t>Reflect and Pair ‘n Share (10min)</a:t>
            </a:r>
          </a:p>
          <a:p>
            <a:pPr marL="0" indent="0" algn="ctr">
              <a:lnSpc>
                <a:spcPct val="150000"/>
              </a:lnSpc>
              <a:buNone/>
            </a:pPr>
            <a:r>
              <a:rPr lang="en-US" dirty="0"/>
              <a:t>Discussion and Wrap Up (10min)</a:t>
            </a:r>
          </a:p>
          <a:p>
            <a:pPr marL="0" indent="0" algn="ctr">
              <a:lnSpc>
                <a:spcPct val="150000"/>
              </a:lnSpc>
              <a:buNone/>
            </a:pPr>
            <a:endParaRPr lang="en-US" dirty="0"/>
          </a:p>
        </p:txBody>
      </p:sp>
    </p:spTree>
    <p:extLst>
      <p:ext uri="{BB962C8B-B14F-4D97-AF65-F5344CB8AC3E}">
        <p14:creationId xmlns:p14="http://schemas.microsoft.com/office/powerpoint/2010/main" val="1348464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FB55-9B35-40B1-AE46-5FDB3E33C5AE}"/>
              </a:ext>
            </a:extLst>
          </p:cNvPr>
          <p:cNvSpPr>
            <a:spLocks noGrp="1"/>
          </p:cNvSpPr>
          <p:nvPr>
            <p:ph type="title"/>
          </p:nvPr>
        </p:nvSpPr>
        <p:spPr/>
        <p:txBody>
          <a:bodyPr/>
          <a:lstStyle/>
          <a:p>
            <a:pPr algn="ctr"/>
            <a:r>
              <a:rPr lang="en-US" dirty="0"/>
              <a:t>Why This Workshop?</a:t>
            </a:r>
          </a:p>
        </p:txBody>
      </p:sp>
      <p:sp>
        <p:nvSpPr>
          <p:cNvPr id="3" name="Content Placeholder 2">
            <a:extLst>
              <a:ext uri="{FF2B5EF4-FFF2-40B4-BE49-F238E27FC236}">
                <a16:creationId xmlns:a16="http://schemas.microsoft.com/office/drawing/2014/main" id="{74F0F7D0-70BC-4171-B2DD-458FD7312508}"/>
              </a:ext>
            </a:extLst>
          </p:cNvPr>
          <p:cNvSpPr>
            <a:spLocks noGrp="1"/>
          </p:cNvSpPr>
          <p:nvPr>
            <p:ph idx="1"/>
          </p:nvPr>
        </p:nvSpPr>
        <p:spPr/>
        <p:txBody>
          <a:bodyPr/>
          <a:lstStyle/>
          <a:p>
            <a:r>
              <a:rPr lang="en-US" dirty="0"/>
              <a:t>Pain is abstract, personalized and subjective</a:t>
            </a:r>
          </a:p>
          <a:p>
            <a:r>
              <a:rPr lang="en-US" dirty="0"/>
              <a:t>It is common: symptom, diagnosis by family physicians, socio-economic impact</a:t>
            </a:r>
          </a:p>
          <a:p>
            <a:r>
              <a:rPr lang="en-US" dirty="0"/>
              <a:t>The different forms and presentations of pain</a:t>
            </a:r>
          </a:p>
          <a:p>
            <a:r>
              <a:rPr lang="en-US" dirty="0"/>
              <a:t>Teach an empathic response to heighten awareness about one’s own bias</a:t>
            </a:r>
          </a:p>
          <a:p>
            <a:endParaRPr lang="en-US" dirty="0"/>
          </a:p>
        </p:txBody>
      </p:sp>
    </p:spTree>
    <p:extLst>
      <p:ext uri="{BB962C8B-B14F-4D97-AF65-F5344CB8AC3E}">
        <p14:creationId xmlns:p14="http://schemas.microsoft.com/office/powerpoint/2010/main" val="301650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C2BB5-F5F6-4E5C-B7BC-4C748ADDB7B8}"/>
              </a:ext>
            </a:extLst>
          </p:cNvPr>
          <p:cNvSpPr>
            <a:spLocks noGrp="1"/>
          </p:cNvSpPr>
          <p:nvPr>
            <p:ph type="title"/>
          </p:nvPr>
        </p:nvSpPr>
        <p:spPr/>
        <p:txBody>
          <a:bodyPr/>
          <a:lstStyle/>
          <a:p>
            <a:pPr algn="ctr"/>
            <a:r>
              <a:rPr lang="en-US" dirty="0"/>
              <a:t>What Is This Workshop?</a:t>
            </a:r>
          </a:p>
        </p:txBody>
      </p:sp>
      <p:sp>
        <p:nvSpPr>
          <p:cNvPr id="3" name="Content Placeholder 2">
            <a:extLst>
              <a:ext uri="{FF2B5EF4-FFF2-40B4-BE49-F238E27FC236}">
                <a16:creationId xmlns:a16="http://schemas.microsoft.com/office/drawing/2014/main" id="{9EF77CD7-2B95-4C5D-A19D-736EC1C08ED6}"/>
              </a:ext>
            </a:extLst>
          </p:cNvPr>
          <p:cNvSpPr>
            <a:spLocks noGrp="1"/>
          </p:cNvSpPr>
          <p:nvPr>
            <p:ph idx="1"/>
          </p:nvPr>
        </p:nvSpPr>
        <p:spPr/>
        <p:txBody>
          <a:bodyPr>
            <a:normAutofit/>
          </a:bodyPr>
          <a:lstStyle/>
          <a:p>
            <a:pPr marL="0" indent="0" algn="ctr">
              <a:buNone/>
            </a:pPr>
            <a:endParaRPr lang="en-US" dirty="0"/>
          </a:p>
          <a:p>
            <a:pPr marL="0" indent="0" algn="ctr">
              <a:buNone/>
            </a:pPr>
            <a:r>
              <a:rPr lang="en-US" i="1" dirty="0"/>
              <a:t>“A creative activity using kinesthetic,</a:t>
            </a:r>
          </a:p>
          <a:p>
            <a:pPr marL="0" indent="0" algn="ctr">
              <a:buNone/>
            </a:pPr>
            <a:r>
              <a:rPr lang="en-US" i="1" dirty="0"/>
              <a:t> oral and written techniques to teach learners how to reflect and question perceptions of pain”</a:t>
            </a:r>
          </a:p>
          <a:p>
            <a:pPr marL="0" indent="0" algn="ctr">
              <a:buNone/>
            </a:pPr>
            <a:endParaRPr lang="en-US" dirty="0"/>
          </a:p>
          <a:p>
            <a:pPr marL="0" indent="0" algn="ctr">
              <a:buNone/>
            </a:pPr>
            <a:r>
              <a:rPr lang="en-US" dirty="0"/>
              <a:t>Reflecting ~ Sculpting ~ Post Reflection Pair ‘n Share</a:t>
            </a:r>
          </a:p>
        </p:txBody>
      </p:sp>
    </p:spTree>
    <p:extLst>
      <p:ext uri="{BB962C8B-B14F-4D97-AF65-F5344CB8AC3E}">
        <p14:creationId xmlns:p14="http://schemas.microsoft.com/office/powerpoint/2010/main" val="1670102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F444-5E02-4478-BCE3-AEA20ED71D1C}"/>
              </a:ext>
            </a:extLst>
          </p:cNvPr>
          <p:cNvSpPr>
            <a:spLocks noGrp="1"/>
          </p:cNvSpPr>
          <p:nvPr>
            <p:ph type="title"/>
          </p:nvPr>
        </p:nvSpPr>
        <p:spPr>
          <a:xfrm>
            <a:off x="1066799" y="256163"/>
            <a:ext cx="10058400" cy="1371600"/>
          </a:xfrm>
        </p:spPr>
        <p:txBody>
          <a:bodyPr/>
          <a:lstStyle/>
          <a:p>
            <a:pPr algn="ctr"/>
            <a:r>
              <a:rPr lang="en-US" dirty="0"/>
              <a:t>Our Residents’ Preferred Styles</a:t>
            </a:r>
          </a:p>
        </p:txBody>
      </p:sp>
      <p:sp>
        <p:nvSpPr>
          <p:cNvPr id="3" name="Content Placeholder 2">
            <a:extLst>
              <a:ext uri="{FF2B5EF4-FFF2-40B4-BE49-F238E27FC236}">
                <a16:creationId xmlns:a16="http://schemas.microsoft.com/office/drawing/2014/main" id="{824C241B-F5EC-402F-A1B8-FCA434ED797E}"/>
              </a:ext>
            </a:extLst>
          </p:cNvPr>
          <p:cNvSpPr>
            <a:spLocks noGrp="1"/>
          </p:cNvSpPr>
          <p:nvPr>
            <p:ph idx="1"/>
          </p:nvPr>
        </p:nvSpPr>
        <p:spPr>
          <a:xfrm>
            <a:off x="8643256" y="2202083"/>
            <a:ext cx="2728686" cy="2721429"/>
          </a:xfrm>
        </p:spPr>
        <p:txBody>
          <a:bodyPr>
            <a:normAutofit/>
          </a:bodyPr>
          <a:lstStyle/>
          <a:p>
            <a:pPr marL="0" indent="0">
              <a:spcBef>
                <a:spcPts val="1200"/>
              </a:spcBef>
              <a:spcAft>
                <a:spcPts val="1200"/>
              </a:spcAft>
              <a:buNone/>
            </a:pPr>
            <a:r>
              <a:rPr lang="en-US" sz="2400" b="1" u="sng" dirty="0">
                <a:effectLst/>
              </a:rPr>
              <a:t>PGY1</a:t>
            </a:r>
          </a:p>
          <a:p>
            <a:pPr>
              <a:spcBef>
                <a:spcPts val="1200"/>
              </a:spcBef>
              <a:spcAft>
                <a:spcPts val="1200"/>
              </a:spcAft>
              <a:buFont typeface="Arial" panose="020B0604020202020204" pitchFamily="34" charset="0"/>
              <a:buChar char="•"/>
            </a:pPr>
            <a:r>
              <a:rPr lang="en-US" sz="2400" dirty="0">
                <a:effectLst/>
              </a:rPr>
              <a:t>Social (16.67)</a:t>
            </a:r>
          </a:p>
          <a:p>
            <a:pPr>
              <a:spcBef>
                <a:spcPts val="1200"/>
              </a:spcBef>
              <a:spcAft>
                <a:spcPts val="1200"/>
              </a:spcAft>
              <a:buFont typeface="Arial" panose="020B0604020202020204" pitchFamily="34" charset="0"/>
              <a:buChar char="•"/>
            </a:pPr>
            <a:r>
              <a:rPr lang="en-US" sz="2400" dirty="0">
                <a:effectLst/>
              </a:rPr>
              <a:t>Physical (13.50)</a:t>
            </a:r>
          </a:p>
          <a:p>
            <a:pPr>
              <a:spcBef>
                <a:spcPts val="1200"/>
              </a:spcBef>
              <a:spcAft>
                <a:spcPts val="1200"/>
              </a:spcAft>
              <a:buFont typeface="Arial" panose="020B0604020202020204" pitchFamily="34" charset="0"/>
              <a:buChar char="•"/>
            </a:pPr>
            <a:r>
              <a:rPr lang="en-US" sz="2400" dirty="0">
                <a:effectLst/>
              </a:rPr>
              <a:t>Aural (13.50)</a:t>
            </a:r>
          </a:p>
          <a:p>
            <a:pPr marL="0" indent="0">
              <a:buNone/>
            </a:pPr>
            <a:endParaRPr lang="en-US" dirty="0">
              <a:effectLst/>
            </a:endParaRPr>
          </a:p>
        </p:txBody>
      </p:sp>
      <p:sp>
        <p:nvSpPr>
          <p:cNvPr id="5" name="TextBox 4">
            <a:extLst>
              <a:ext uri="{FF2B5EF4-FFF2-40B4-BE49-F238E27FC236}">
                <a16:creationId xmlns:a16="http://schemas.microsoft.com/office/drawing/2014/main" id="{37E22D0F-9041-4FC6-91FE-5611108C6588}"/>
              </a:ext>
            </a:extLst>
          </p:cNvPr>
          <p:cNvSpPr txBox="1"/>
          <p:nvPr/>
        </p:nvSpPr>
        <p:spPr>
          <a:xfrm>
            <a:off x="907142" y="2202083"/>
            <a:ext cx="2960913" cy="2492990"/>
          </a:xfrm>
          <a:prstGeom prst="rect">
            <a:avLst/>
          </a:prstGeom>
          <a:noFill/>
        </p:spPr>
        <p:txBody>
          <a:bodyPr wrap="square" rtlCol="0">
            <a:spAutoFit/>
          </a:bodyPr>
          <a:lstStyle/>
          <a:p>
            <a:pPr>
              <a:spcBef>
                <a:spcPts val="1200"/>
              </a:spcBef>
              <a:spcAft>
                <a:spcPts val="1200"/>
              </a:spcAft>
            </a:pPr>
            <a:r>
              <a:rPr lang="en-US" sz="2400" b="1" u="sng" dirty="0">
                <a:latin typeface="Arial" panose="020B0604020202020204" pitchFamily="34" charset="0"/>
                <a:cs typeface="Arial" panose="020B0604020202020204" pitchFamily="34" charset="0"/>
              </a:rPr>
              <a:t>PGY3</a:t>
            </a:r>
          </a:p>
          <a:p>
            <a:pPr marL="342900" indent="-342900">
              <a:spcBef>
                <a:spcPts val="120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Solitary (12.83)</a:t>
            </a:r>
          </a:p>
          <a:p>
            <a:pPr marL="342900" indent="-342900">
              <a:spcBef>
                <a:spcPts val="120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Physical (12.00)</a:t>
            </a:r>
          </a:p>
          <a:p>
            <a:pPr marL="342900" indent="-342900">
              <a:spcBef>
                <a:spcPts val="120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Logical (12.00)</a:t>
            </a:r>
          </a:p>
        </p:txBody>
      </p:sp>
      <p:sp>
        <p:nvSpPr>
          <p:cNvPr id="6" name="TextBox 5">
            <a:extLst>
              <a:ext uri="{FF2B5EF4-FFF2-40B4-BE49-F238E27FC236}">
                <a16:creationId xmlns:a16="http://schemas.microsoft.com/office/drawing/2014/main" id="{A3F3AD19-E29E-442E-B127-6D032B39C36C}"/>
              </a:ext>
            </a:extLst>
          </p:cNvPr>
          <p:cNvSpPr txBox="1"/>
          <p:nvPr/>
        </p:nvSpPr>
        <p:spPr>
          <a:xfrm>
            <a:off x="4771570" y="2202083"/>
            <a:ext cx="3254830" cy="2923877"/>
          </a:xfrm>
          <a:prstGeom prst="rect">
            <a:avLst/>
          </a:prstGeom>
          <a:noFill/>
        </p:spPr>
        <p:txBody>
          <a:bodyPr wrap="square" rtlCol="0">
            <a:spAutoFit/>
          </a:bodyPr>
          <a:lstStyle/>
          <a:p>
            <a:pPr>
              <a:spcBef>
                <a:spcPts val="1200"/>
              </a:spcBef>
              <a:spcAft>
                <a:spcPts val="1200"/>
              </a:spcAft>
            </a:pPr>
            <a:r>
              <a:rPr lang="en-US" sz="2400" b="1" u="sng" dirty="0">
                <a:latin typeface="Arial" panose="020B0604020202020204" pitchFamily="34" charset="0"/>
                <a:cs typeface="Arial" panose="020B0604020202020204" pitchFamily="34" charset="0"/>
              </a:rPr>
              <a:t>PGY2</a:t>
            </a:r>
          </a:p>
          <a:p>
            <a:pPr marL="342900" indent="-342900">
              <a:spcBef>
                <a:spcPts val="120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Physical (12.50)</a:t>
            </a:r>
          </a:p>
          <a:p>
            <a:pPr marL="342900" indent="-342900">
              <a:spcBef>
                <a:spcPts val="120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Visual (12.33)</a:t>
            </a:r>
          </a:p>
          <a:p>
            <a:pPr marL="342900" indent="-342900">
              <a:spcBef>
                <a:spcPts val="120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Social (12.00)</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632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FB5B-9D45-4114-B0BE-B1D5FEA748FC}"/>
              </a:ext>
            </a:extLst>
          </p:cNvPr>
          <p:cNvSpPr>
            <a:spLocks noGrp="1"/>
          </p:cNvSpPr>
          <p:nvPr>
            <p:ph type="title"/>
          </p:nvPr>
        </p:nvSpPr>
        <p:spPr/>
        <p:txBody>
          <a:bodyPr/>
          <a:lstStyle/>
          <a:p>
            <a:pPr algn="ctr"/>
            <a:r>
              <a:rPr lang="en-US" dirty="0"/>
              <a:t>Ethics and Safety</a:t>
            </a:r>
          </a:p>
        </p:txBody>
      </p:sp>
      <p:sp>
        <p:nvSpPr>
          <p:cNvPr id="3" name="Content Placeholder 2">
            <a:extLst>
              <a:ext uri="{FF2B5EF4-FFF2-40B4-BE49-F238E27FC236}">
                <a16:creationId xmlns:a16="http://schemas.microsoft.com/office/drawing/2014/main" id="{662277DE-D82C-4A85-A557-BAE2070DAC05}"/>
              </a:ext>
            </a:extLst>
          </p:cNvPr>
          <p:cNvSpPr>
            <a:spLocks noGrp="1"/>
          </p:cNvSpPr>
          <p:nvPr>
            <p:ph idx="1"/>
          </p:nvPr>
        </p:nvSpPr>
        <p:spPr/>
        <p:txBody>
          <a:bodyPr/>
          <a:lstStyle/>
          <a:p>
            <a:r>
              <a:rPr lang="en-US" dirty="0"/>
              <a:t>There is no right/wrong answer or ‘correct’ way of doing </a:t>
            </a:r>
          </a:p>
          <a:p>
            <a:r>
              <a:rPr lang="en-US" dirty="0"/>
              <a:t>Be respectful of others’ comments, creations and ideas: </a:t>
            </a:r>
            <a:r>
              <a:rPr lang="en-US" i="1" dirty="0"/>
              <a:t>‘be open to what emerges’</a:t>
            </a:r>
          </a:p>
          <a:p>
            <a:r>
              <a:rPr lang="en-US" dirty="0"/>
              <a:t>Be mindful of your body’s response, recognize, stop and take breaks or change as needed</a:t>
            </a:r>
          </a:p>
          <a:p>
            <a:r>
              <a:rPr lang="en-US" dirty="0"/>
              <a:t>Write and create as much or as little as you are comfortable</a:t>
            </a:r>
          </a:p>
          <a:p>
            <a:pPr marL="0" indent="0">
              <a:buNone/>
            </a:pPr>
            <a:endParaRPr lang="en-US" dirty="0"/>
          </a:p>
        </p:txBody>
      </p:sp>
    </p:spTree>
    <p:extLst>
      <p:ext uri="{BB962C8B-B14F-4D97-AF65-F5344CB8AC3E}">
        <p14:creationId xmlns:p14="http://schemas.microsoft.com/office/powerpoint/2010/main" val="112089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B80A-7163-4697-A2FA-1D45F8524CBC}"/>
              </a:ext>
            </a:extLst>
          </p:cNvPr>
          <p:cNvSpPr>
            <a:spLocks noGrp="1"/>
          </p:cNvSpPr>
          <p:nvPr>
            <p:ph type="title"/>
          </p:nvPr>
        </p:nvSpPr>
        <p:spPr/>
        <p:txBody>
          <a:bodyPr/>
          <a:lstStyle/>
          <a:p>
            <a:pPr algn="ctr"/>
            <a:r>
              <a:rPr lang="en-US" dirty="0"/>
              <a:t>Reflective Writing (5min)</a:t>
            </a:r>
          </a:p>
        </p:txBody>
      </p:sp>
      <p:sp>
        <p:nvSpPr>
          <p:cNvPr id="3" name="Content Placeholder 2">
            <a:extLst>
              <a:ext uri="{FF2B5EF4-FFF2-40B4-BE49-F238E27FC236}">
                <a16:creationId xmlns:a16="http://schemas.microsoft.com/office/drawing/2014/main" id="{9EC0A721-5DA6-438D-95CA-27553E7A4C21}"/>
              </a:ext>
            </a:extLst>
          </p:cNvPr>
          <p:cNvSpPr>
            <a:spLocks noGrp="1"/>
          </p:cNvSpPr>
          <p:nvPr>
            <p:ph idx="1"/>
          </p:nvPr>
        </p:nvSpPr>
        <p:spPr/>
        <p:txBody>
          <a:bodyPr>
            <a:normAutofit/>
          </a:bodyPr>
          <a:lstStyle/>
          <a:p>
            <a:pPr marL="0" indent="0" algn="ctr">
              <a:buNone/>
            </a:pPr>
            <a:endParaRPr lang="en-US" sz="3600" i="1" dirty="0"/>
          </a:p>
          <a:p>
            <a:pPr marL="0" indent="0" algn="ctr">
              <a:buNone/>
            </a:pPr>
            <a:r>
              <a:rPr lang="en-US" sz="3600" dirty="0"/>
              <a:t>…think of a time you have experienced pain personally or witnessed your patients with it</a:t>
            </a:r>
          </a:p>
          <a:p>
            <a:pPr marL="0" indent="0" algn="ctr">
              <a:buNone/>
            </a:pPr>
            <a:endParaRPr lang="en-US" sz="3600" dirty="0"/>
          </a:p>
          <a:p>
            <a:pPr marL="0" indent="0" algn="ctr">
              <a:buNone/>
            </a:pPr>
            <a:r>
              <a:rPr lang="en-US" sz="3600" i="1" dirty="0"/>
              <a:t>“What does pain mean to you?”</a:t>
            </a:r>
          </a:p>
          <a:p>
            <a:pPr marL="0" indent="0" algn="ctr">
              <a:buNone/>
            </a:pPr>
            <a:endParaRPr lang="en-US" sz="3600" i="1" dirty="0"/>
          </a:p>
        </p:txBody>
      </p:sp>
    </p:spTree>
    <p:extLst>
      <p:ext uri="{BB962C8B-B14F-4D97-AF65-F5344CB8AC3E}">
        <p14:creationId xmlns:p14="http://schemas.microsoft.com/office/powerpoint/2010/main" val="343786269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273691"/>
      </a:lt1>
      <a:dk2>
        <a:srgbClr val="007B85"/>
      </a:dk2>
      <a:lt2>
        <a:srgbClr val="EEECE1"/>
      </a:lt2>
      <a:accent1>
        <a:srgbClr val="00529A"/>
      </a:accent1>
      <a:accent2>
        <a:srgbClr val="00A4E4"/>
      </a:accent2>
      <a:accent3>
        <a:srgbClr val="8DC63F"/>
      </a:accent3>
      <a:accent4>
        <a:srgbClr val="BA006F"/>
      </a:accent4>
      <a:accent5>
        <a:srgbClr val="F58025"/>
      </a:accent5>
      <a:accent6>
        <a:srgbClr val="FDB913"/>
      </a:accent6>
      <a:hlink>
        <a:srgbClr val="BA006F"/>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1961</TotalTime>
  <Words>878</Words>
  <Application>Microsoft Office PowerPoint</Application>
  <PresentationFormat>Widescreen</PresentationFormat>
  <Paragraphs>118</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Sculpting Pain</vt:lpstr>
      <vt:lpstr>PowerPoint Presentation</vt:lpstr>
      <vt:lpstr>A Complete Health Network</vt:lpstr>
      <vt:lpstr>Preview</vt:lpstr>
      <vt:lpstr>Why This Workshop?</vt:lpstr>
      <vt:lpstr>What Is This Workshop?</vt:lpstr>
      <vt:lpstr>Our Residents’ Preferred Styles</vt:lpstr>
      <vt:lpstr>Ethics and Safety</vt:lpstr>
      <vt:lpstr>Reflective Writing (5min)</vt:lpstr>
      <vt:lpstr>Modeling Clay Exercise: Part One (10min)</vt:lpstr>
      <vt:lpstr>Modeling Clay Exercise: Part Two (5min)</vt:lpstr>
      <vt:lpstr>Reflect and Share Your Thoughts (10min)</vt:lpstr>
      <vt:lpstr>PowerPoint Presentation</vt:lpstr>
      <vt:lpstr>PowerPoint Presentation</vt:lpstr>
    </vt:vector>
  </TitlesOfParts>
  <Company>Lehigh Valley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u1148</dc:creator>
  <cp:lastModifiedBy>Aravind Nayak</cp:lastModifiedBy>
  <cp:revision>127</cp:revision>
  <dcterms:created xsi:type="dcterms:W3CDTF">2010-11-05T14:17:07Z</dcterms:created>
  <dcterms:modified xsi:type="dcterms:W3CDTF">2018-05-08T18:32:40Z</dcterms:modified>
</cp:coreProperties>
</file>