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7" r:id="rId3"/>
    <p:sldId id="258" r:id="rId4"/>
    <p:sldId id="259" r:id="rId5"/>
    <p:sldId id="302" r:id="rId6"/>
    <p:sldId id="303" r:id="rId7"/>
    <p:sldId id="288" r:id="rId8"/>
    <p:sldId id="261" r:id="rId9"/>
    <p:sldId id="272" r:id="rId10"/>
    <p:sldId id="273" r:id="rId11"/>
    <p:sldId id="286" r:id="rId12"/>
    <p:sldId id="296" r:id="rId13"/>
    <p:sldId id="276" r:id="rId14"/>
    <p:sldId id="275" r:id="rId15"/>
    <p:sldId id="277" r:id="rId16"/>
    <p:sldId id="279" r:id="rId17"/>
    <p:sldId id="291" r:id="rId18"/>
    <p:sldId id="293" r:id="rId19"/>
    <p:sldId id="278" r:id="rId20"/>
    <p:sldId id="289" r:id="rId21"/>
    <p:sldId id="280" r:id="rId22"/>
    <p:sldId id="297" r:id="rId23"/>
    <p:sldId id="298" r:id="rId24"/>
    <p:sldId id="301" r:id="rId25"/>
    <p:sldId id="281" r:id="rId26"/>
    <p:sldId id="283" r:id="rId27"/>
    <p:sldId id="304" r:id="rId28"/>
    <p:sldId id="285" r:id="rId29"/>
    <p:sldId id="260" r:id="rId30"/>
    <p:sldId id="27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EFC"/>
    <a:srgbClr val="F3B29A"/>
    <a:srgbClr val="8CB9A2"/>
    <a:srgbClr val="EB9973"/>
    <a:srgbClr val="74C0A4"/>
    <a:srgbClr val="E2834F"/>
    <a:srgbClr val="007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196" autoAdjust="0"/>
  </p:normalViewPr>
  <p:slideViewPr>
    <p:cSldViewPr snapToGrid="0">
      <p:cViewPr varScale="1">
        <p:scale>
          <a:sx n="55" d="100"/>
          <a:sy n="55" d="100"/>
        </p:scale>
        <p:origin x="5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9C701-870C-4642-A1C6-C429C39BDCC2}"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DEE8772B-0FB4-452E-85CA-51892383890D}">
      <dgm:prSet phldrT="[Text]"/>
      <dgm:spPr>
        <a:solidFill>
          <a:srgbClr val="EB9973"/>
        </a:solidFill>
        <a:ln>
          <a:solidFill>
            <a:schemeClr val="tx1"/>
          </a:solidFill>
        </a:ln>
      </dgm:spPr>
      <dgm:t>
        <a:bodyPr/>
        <a:lstStyle/>
        <a:p>
          <a:r>
            <a:rPr lang="en-US" b="0" i="0" dirty="0">
              <a:solidFill>
                <a:srgbClr val="000000"/>
              </a:solidFill>
              <a:effectLst/>
              <a:latin typeface="Open Sans" panose="020B0604020202020204" pitchFamily="34" charset="0"/>
            </a:rPr>
            <a:t>Post-traumatic nightmares </a:t>
          </a:r>
          <a:endParaRPr lang="en-US" dirty="0"/>
        </a:p>
      </dgm:t>
    </dgm:pt>
    <dgm:pt modelId="{D2C94F47-D23B-4864-B63F-55D0F3200E88}" type="parTrans" cxnId="{B6957638-611B-41E9-823B-A1934C179711}">
      <dgm:prSet/>
      <dgm:spPr/>
      <dgm:t>
        <a:bodyPr/>
        <a:lstStyle/>
        <a:p>
          <a:endParaRPr lang="en-US"/>
        </a:p>
      </dgm:t>
    </dgm:pt>
    <dgm:pt modelId="{F764B07B-1BDD-4CE5-8A0A-913E717DC9CD}" type="sibTrans" cxnId="{B6957638-611B-41E9-823B-A1934C179711}">
      <dgm:prSet/>
      <dgm:spPr/>
      <dgm:t>
        <a:bodyPr/>
        <a:lstStyle/>
        <a:p>
          <a:endParaRPr lang="en-US"/>
        </a:p>
      </dgm:t>
    </dgm:pt>
    <dgm:pt modelId="{C6CF2297-77DF-4529-B658-881CDBD53204}">
      <dgm:prSet phldrT="[Text]"/>
      <dgm:spPr>
        <a:solidFill>
          <a:schemeClr val="accent6">
            <a:lumMod val="20000"/>
            <a:lumOff val="80000"/>
          </a:schemeClr>
        </a:solidFill>
        <a:ln>
          <a:solidFill>
            <a:schemeClr val="tx1"/>
          </a:solidFill>
        </a:ln>
      </dgm:spPr>
      <dgm:t>
        <a:bodyPr/>
        <a:lstStyle/>
        <a:p>
          <a:r>
            <a:rPr lang="en-US" b="0" i="0" dirty="0">
              <a:solidFill>
                <a:srgbClr val="000000"/>
              </a:solidFill>
              <a:effectLst/>
              <a:latin typeface="Open Sans" panose="020B0604020202020204" pitchFamily="34" charset="0"/>
            </a:rPr>
            <a:t>Idiopathic nightmares </a:t>
          </a:r>
          <a:endParaRPr lang="en-US" dirty="0"/>
        </a:p>
      </dgm:t>
    </dgm:pt>
    <dgm:pt modelId="{A21F5112-60B5-4E15-B34A-BD3B7899E1F5}" type="parTrans" cxnId="{33EA3A1A-4614-4967-AA9C-6D62179EB338}">
      <dgm:prSet/>
      <dgm:spPr/>
      <dgm:t>
        <a:bodyPr/>
        <a:lstStyle/>
        <a:p>
          <a:endParaRPr lang="en-US"/>
        </a:p>
      </dgm:t>
    </dgm:pt>
    <dgm:pt modelId="{6218E7B5-A5DB-4BC3-B12D-B25C8CFEC7FB}" type="sibTrans" cxnId="{33EA3A1A-4614-4967-AA9C-6D62179EB338}">
      <dgm:prSet/>
      <dgm:spPr/>
      <dgm:t>
        <a:bodyPr/>
        <a:lstStyle/>
        <a:p>
          <a:endParaRPr lang="en-US"/>
        </a:p>
      </dgm:t>
    </dgm:pt>
    <dgm:pt modelId="{4019360B-7167-4A83-A14D-484AF749D78C}" type="pres">
      <dgm:prSet presAssocID="{DCA9C701-870C-4642-A1C6-C429C39BDCC2}" presName="diagram" presStyleCnt="0">
        <dgm:presLayoutVars>
          <dgm:dir/>
        </dgm:presLayoutVars>
      </dgm:prSet>
      <dgm:spPr/>
    </dgm:pt>
    <dgm:pt modelId="{B075A2AF-BB1A-41E1-994A-4A996E2A5C78}" type="pres">
      <dgm:prSet presAssocID="{DEE8772B-0FB4-452E-85CA-51892383890D}" presName="composite" presStyleCnt="0"/>
      <dgm:spPr/>
    </dgm:pt>
    <dgm:pt modelId="{049BB5E7-499D-4C63-B044-7C3DC7BFD3CC}" type="pres">
      <dgm:prSet presAssocID="{DEE8772B-0FB4-452E-85CA-51892383890D}" presName="Image" presStyleLbl="bgShp"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solidFill>
            <a:schemeClr val="tx1"/>
          </a:solidFill>
        </a:ln>
      </dgm:spPr>
      <dgm:extLst>
        <a:ext uri="{E40237B7-FDA0-4F09-8148-C483321AD2D9}">
          <dgm14:cNvPr xmlns:dgm14="http://schemas.microsoft.com/office/drawing/2010/diagram" id="0" name="" descr="Black and white spiralling staircase"/>
        </a:ext>
      </dgm:extLst>
    </dgm:pt>
    <dgm:pt modelId="{9B5132C9-EE41-4023-B87F-80C9609033CE}" type="pres">
      <dgm:prSet presAssocID="{DEE8772B-0FB4-452E-85CA-51892383890D}" presName="Parent" presStyleLbl="node0" presStyleIdx="0" presStyleCnt="2">
        <dgm:presLayoutVars>
          <dgm:bulletEnabled val="1"/>
        </dgm:presLayoutVars>
      </dgm:prSet>
      <dgm:spPr/>
    </dgm:pt>
    <dgm:pt modelId="{E9D25693-660E-4A57-8AE8-750F25D9A5FB}" type="pres">
      <dgm:prSet presAssocID="{F764B07B-1BDD-4CE5-8A0A-913E717DC9CD}" presName="sibTrans" presStyleCnt="0"/>
      <dgm:spPr/>
    </dgm:pt>
    <dgm:pt modelId="{0F26280A-A9DB-4D96-8B96-1E0C97B487A5}" type="pres">
      <dgm:prSet presAssocID="{C6CF2297-77DF-4529-B658-881CDBD53204}" presName="composite" presStyleCnt="0"/>
      <dgm:spPr/>
    </dgm:pt>
    <dgm:pt modelId="{878ECB21-2DE9-4FD1-B0C3-5A35F62B385D}" type="pres">
      <dgm:prSet presAssocID="{C6CF2297-77DF-4529-B658-881CDBD53204}" presName="Image" presStyleLbl="bgShp"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chemeClr val="tx1"/>
          </a:solidFill>
        </a:ln>
      </dgm:spPr>
      <dgm:extLst>
        <a:ext uri="{E40237B7-FDA0-4F09-8148-C483321AD2D9}">
          <dgm14:cNvPr xmlns:dgm14="http://schemas.microsoft.com/office/drawing/2010/diagram" id="0" name="" descr="Angled View of concrete basement"/>
        </a:ext>
      </dgm:extLst>
    </dgm:pt>
    <dgm:pt modelId="{0FF2DCEC-C4D1-4B29-8F24-13162439D454}" type="pres">
      <dgm:prSet presAssocID="{C6CF2297-77DF-4529-B658-881CDBD53204}" presName="Parent" presStyleLbl="node0" presStyleIdx="1" presStyleCnt="2">
        <dgm:presLayoutVars>
          <dgm:bulletEnabled val="1"/>
        </dgm:presLayoutVars>
      </dgm:prSet>
      <dgm:spPr/>
    </dgm:pt>
  </dgm:ptLst>
  <dgm:cxnLst>
    <dgm:cxn modelId="{1F36C714-FA08-4BB7-9B51-B4456C932FB8}" type="presOf" srcId="{DEE8772B-0FB4-452E-85CA-51892383890D}" destId="{9B5132C9-EE41-4023-B87F-80C9609033CE}" srcOrd="0" destOrd="0" presId="urn:microsoft.com/office/officeart/2008/layout/BendingPictureCaption"/>
    <dgm:cxn modelId="{33EA3A1A-4614-4967-AA9C-6D62179EB338}" srcId="{DCA9C701-870C-4642-A1C6-C429C39BDCC2}" destId="{C6CF2297-77DF-4529-B658-881CDBD53204}" srcOrd="1" destOrd="0" parTransId="{A21F5112-60B5-4E15-B34A-BD3B7899E1F5}" sibTransId="{6218E7B5-A5DB-4BC3-B12D-B25C8CFEC7FB}"/>
    <dgm:cxn modelId="{B6957638-611B-41E9-823B-A1934C179711}" srcId="{DCA9C701-870C-4642-A1C6-C429C39BDCC2}" destId="{DEE8772B-0FB4-452E-85CA-51892383890D}" srcOrd="0" destOrd="0" parTransId="{D2C94F47-D23B-4864-B63F-55D0F3200E88}" sibTransId="{F764B07B-1BDD-4CE5-8A0A-913E717DC9CD}"/>
    <dgm:cxn modelId="{BFCDE069-90C6-428C-AF8B-590901D43172}" type="presOf" srcId="{C6CF2297-77DF-4529-B658-881CDBD53204}" destId="{0FF2DCEC-C4D1-4B29-8F24-13162439D454}" srcOrd="0" destOrd="0" presId="urn:microsoft.com/office/officeart/2008/layout/BendingPictureCaption"/>
    <dgm:cxn modelId="{F5FFD4EC-8502-4F35-8825-8B093B881CC3}" type="presOf" srcId="{DCA9C701-870C-4642-A1C6-C429C39BDCC2}" destId="{4019360B-7167-4A83-A14D-484AF749D78C}" srcOrd="0" destOrd="0" presId="urn:microsoft.com/office/officeart/2008/layout/BendingPictureCaption"/>
    <dgm:cxn modelId="{ED8E4219-C9FF-4799-86EB-1D67A9F686A7}" type="presParOf" srcId="{4019360B-7167-4A83-A14D-484AF749D78C}" destId="{B075A2AF-BB1A-41E1-994A-4A996E2A5C78}" srcOrd="0" destOrd="0" presId="urn:microsoft.com/office/officeart/2008/layout/BendingPictureCaption"/>
    <dgm:cxn modelId="{45617D80-1441-4B8E-9261-D6ECF18CEF74}" type="presParOf" srcId="{B075A2AF-BB1A-41E1-994A-4A996E2A5C78}" destId="{049BB5E7-499D-4C63-B044-7C3DC7BFD3CC}" srcOrd="0" destOrd="0" presId="urn:microsoft.com/office/officeart/2008/layout/BendingPictureCaption"/>
    <dgm:cxn modelId="{41C617EB-D5BC-4454-AA69-854EB14D4672}" type="presParOf" srcId="{B075A2AF-BB1A-41E1-994A-4A996E2A5C78}" destId="{9B5132C9-EE41-4023-B87F-80C9609033CE}" srcOrd="1" destOrd="0" presId="urn:microsoft.com/office/officeart/2008/layout/BendingPictureCaption"/>
    <dgm:cxn modelId="{528AD04B-8CE6-4749-9B93-DCA54BE15505}" type="presParOf" srcId="{4019360B-7167-4A83-A14D-484AF749D78C}" destId="{E9D25693-660E-4A57-8AE8-750F25D9A5FB}" srcOrd="1" destOrd="0" presId="urn:microsoft.com/office/officeart/2008/layout/BendingPictureCaption"/>
    <dgm:cxn modelId="{ACFAEC39-8954-4D6F-A280-D5A44A1AF360}" type="presParOf" srcId="{4019360B-7167-4A83-A14D-484AF749D78C}" destId="{0F26280A-A9DB-4D96-8B96-1E0C97B487A5}" srcOrd="2" destOrd="0" presId="urn:microsoft.com/office/officeart/2008/layout/BendingPictureCaption"/>
    <dgm:cxn modelId="{E778D58D-7C97-4B2B-9AF0-6A26BA2A9F06}" type="presParOf" srcId="{0F26280A-A9DB-4D96-8B96-1E0C97B487A5}" destId="{878ECB21-2DE9-4FD1-B0C3-5A35F62B385D}" srcOrd="0" destOrd="0" presId="urn:microsoft.com/office/officeart/2008/layout/BendingPictureCaption"/>
    <dgm:cxn modelId="{1EE34FEB-9FC0-410E-BB7A-F744F7A8472F}" type="presParOf" srcId="{0F26280A-A9DB-4D96-8B96-1E0C97B487A5}" destId="{0FF2DCEC-C4D1-4B29-8F24-13162439D454}" srcOrd="1" destOrd="0" presId="urn:microsoft.com/office/officeart/2008/layout/BendingPictureCapti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21687A-E875-4300-A0BB-014197505A5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259B17CE-5C63-4366-A2BD-AFF212F7360D}">
      <dgm:prSet custT="1"/>
      <dgm:spPr/>
      <dgm:t>
        <a:bodyPr/>
        <a:lstStyle/>
        <a:p>
          <a:r>
            <a:rPr lang="en-US" sz="2400" dirty="0">
              <a:solidFill>
                <a:schemeClr val="bg1"/>
              </a:solidFill>
            </a:rPr>
            <a:t>Nightmare disorder is associated with heightened risk for suicide attempts</a:t>
          </a:r>
        </a:p>
      </dgm:t>
    </dgm:pt>
    <dgm:pt modelId="{2F6D7A71-09EE-4AC0-B4A5-32771D479410}" type="parTrans" cxnId="{37AA70F3-B809-4946-ACF9-66473E6C3666}">
      <dgm:prSet/>
      <dgm:spPr/>
      <dgm:t>
        <a:bodyPr/>
        <a:lstStyle/>
        <a:p>
          <a:endParaRPr lang="en-US" sz="2000">
            <a:solidFill>
              <a:schemeClr val="bg1"/>
            </a:solidFill>
          </a:endParaRPr>
        </a:p>
      </dgm:t>
    </dgm:pt>
    <dgm:pt modelId="{569B1FAE-0F0E-48F8-AFA7-64DE23F84574}" type="sibTrans" cxnId="{37AA70F3-B809-4946-ACF9-66473E6C3666}">
      <dgm:prSet/>
      <dgm:spPr/>
      <dgm:t>
        <a:bodyPr/>
        <a:lstStyle/>
        <a:p>
          <a:endParaRPr lang="en-US" sz="2000">
            <a:solidFill>
              <a:schemeClr val="bg1"/>
            </a:solidFill>
          </a:endParaRPr>
        </a:p>
      </dgm:t>
    </dgm:pt>
    <dgm:pt modelId="{DF3DF0BD-8B78-4648-99E1-ADFE8FD3EF31}">
      <dgm:prSet custT="1"/>
      <dgm:spPr/>
      <dgm:t>
        <a:bodyPr/>
        <a:lstStyle/>
        <a:p>
          <a:r>
            <a:rPr lang="en-US" sz="2400" dirty="0">
              <a:solidFill>
                <a:schemeClr val="bg1"/>
              </a:solidFill>
            </a:rPr>
            <a:t>Frequent distressing nightmares can result in sleep avoidance, excessive daytime sleepiness, poor concentration, depression, anxiety, irritability</a:t>
          </a:r>
        </a:p>
      </dgm:t>
    </dgm:pt>
    <dgm:pt modelId="{A6E784C5-93AA-4CCE-9360-299E2EB963E8}" type="parTrans" cxnId="{493C0D76-703A-4471-8FDD-032F5DCDB2B3}">
      <dgm:prSet/>
      <dgm:spPr/>
      <dgm:t>
        <a:bodyPr/>
        <a:lstStyle/>
        <a:p>
          <a:endParaRPr lang="en-US" sz="2000">
            <a:solidFill>
              <a:schemeClr val="bg1"/>
            </a:solidFill>
          </a:endParaRPr>
        </a:p>
      </dgm:t>
    </dgm:pt>
    <dgm:pt modelId="{00A4E1D1-0808-424D-A9F7-3694F11C6332}" type="sibTrans" cxnId="{493C0D76-703A-4471-8FDD-032F5DCDB2B3}">
      <dgm:prSet/>
      <dgm:spPr/>
      <dgm:t>
        <a:bodyPr/>
        <a:lstStyle/>
        <a:p>
          <a:endParaRPr lang="en-US" sz="2000">
            <a:solidFill>
              <a:schemeClr val="bg1"/>
            </a:solidFill>
          </a:endParaRPr>
        </a:p>
      </dgm:t>
    </dgm:pt>
    <dgm:pt modelId="{3ED21C7A-98B7-43E4-9005-11C3E9412D9E}">
      <dgm:prSet/>
      <dgm:spPr/>
      <dgm:t>
        <a:bodyPr/>
        <a:lstStyle/>
        <a:p>
          <a:r>
            <a:rPr lang="en-US" dirty="0"/>
            <a:t>Posttraumatic nightmares lead to more severe arousal, more nocturnal awakenings, stronger aggression and more elevated helplessness than do idiopathic nightmares</a:t>
          </a:r>
        </a:p>
      </dgm:t>
    </dgm:pt>
    <dgm:pt modelId="{1853BE4D-DCCA-407D-B292-69F532ADA1E0}" type="parTrans" cxnId="{B814DF97-FE54-41D3-8C8C-0F8060D523D5}">
      <dgm:prSet/>
      <dgm:spPr/>
      <dgm:t>
        <a:bodyPr/>
        <a:lstStyle/>
        <a:p>
          <a:endParaRPr lang="en-US"/>
        </a:p>
      </dgm:t>
    </dgm:pt>
    <dgm:pt modelId="{4305B5AF-D891-4E69-92A7-2A5C8ACD555F}" type="sibTrans" cxnId="{B814DF97-FE54-41D3-8C8C-0F8060D523D5}">
      <dgm:prSet/>
      <dgm:spPr/>
      <dgm:t>
        <a:bodyPr/>
        <a:lstStyle/>
        <a:p>
          <a:endParaRPr lang="en-US"/>
        </a:p>
      </dgm:t>
    </dgm:pt>
    <dgm:pt modelId="{B229128D-0D26-4146-9DF8-4E2C3A86AE71}" type="pres">
      <dgm:prSet presAssocID="{1321687A-E875-4300-A0BB-014197505A56}" presName="linear" presStyleCnt="0">
        <dgm:presLayoutVars>
          <dgm:animLvl val="lvl"/>
          <dgm:resizeHandles val="exact"/>
        </dgm:presLayoutVars>
      </dgm:prSet>
      <dgm:spPr/>
    </dgm:pt>
    <dgm:pt modelId="{CE3AF81F-7D34-4288-A170-3D1B8D9D1F87}" type="pres">
      <dgm:prSet presAssocID="{259B17CE-5C63-4366-A2BD-AFF212F7360D}" presName="parentText" presStyleLbl="node1" presStyleIdx="0" presStyleCnt="3">
        <dgm:presLayoutVars>
          <dgm:chMax val="0"/>
          <dgm:bulletEnabled val="1"/>
        </dgm:presLayoutVars>
      </dgm:prSet>
      <dgm:spPr/>
    </dgm:pt>
    <dgm:pt modelId="{96670BDF-1F78-48F5-A66E-1CA04F3032CA}" type="pres">
      <dgm:prSet presAssocID="{569B1FAE-0F0E-48F8-AFA7-64DE23F84574}" presName="spacer" presStyleCnt="0"/>
      <dgm:spPr/>
    </dgm:pt>
    <dgm:pt modelId="{A053EA13-47DD-4F8B-8E80-C38C79C1BAC0}" type="pres">
      <dgm:prSet presAssocID="{DF3DF0BD-8B78-4648-99E1-ADFE8FD3EF31}" presName="parentText" presStyleLbl="node1" presStyleIdx="1" presStyleCnt="3">
        <dgm:presLayoutVars>
          <dgm:chMax val="0"/>
          <dgm:bulletEnabled val="1"/>
        </dgm:presLayoutVars>
      </dgm:prSet>
      <dgm:spPr/>
    </dgm:pt>
    <dgm:pt modelId="{7868BFDC-2BF1-47BB-BF21-DBB1166616F3}" type="pres">
      <dgm:prSet presAssocID="{00A4E1D1-0808-424D-A9F7-3694F11C6332}" presName="spacer" presStyleCnt="0"/>
      <dgm:spPr/>
    </dgm:pt>
    <dgm:pt modelId="{CDF5B3FF-380D-4932-B757-6EAC5ACDA90B}" type="pres">
      <dgm:prSet presAssocID="{3ED21C7A-98B7-43E4-9005-11C3E9412D9E}" presName="parentText" presStyleLbl="node1" presStyleIdx="2" presStyleCnt="3">
        <dgm:presLayoutVars>
          <dgm:chMax val="0"/>
          <dgm:bulletEnabled val="1"/>
        </dgm:presLayoutVars>
      </dgm:prSet>
      <dgm:spPr/>
    </dgm:pt>
  </dgm:ptLst>
  <dgm:cxnLst>
    <dgm:cxn modelId="{F027791E-23FC-405E-A8A2-090DC65864E4}" type="presOf" srcId="{259B17CE-5C63-4366-A2BD-AFF212F7360D}" destId="{CE3AF81F-7D34-4288-A170-3D1B8D9D1F87}" srcOrd="0" destOrd="0" presId="urn:microsoft.com/office/officeart/2005/8/layout/vList2"/>
    <dgm:cxn modelId="{0A4BC336-FC10-414F-8F62-2C2BD6CC7716}" type="presOf" srcId="{3ED21C7A-98B7-43E4-9005-11C3E9412D9E}" destId="{CDF5B3FF-380D-4932-B757-6EAC5ACDA90B}" srcOrd="0" destOrd="0" presId="urn:microsoft.com/office/officeart/2005/8/layout/vList2"/>
    <dgm:cxn modelId="{D872183A-B03A-4865-850B-8BF8977A0EEF}" type="presOf" srcId="{DF3DF0BD-8B78-4648-99E1-ADFE8FD3EF31}" destId="{A053EA13-47DD-4F8B-8E80-C38C79C1BAC0}" srcOrd="0" destOrd="0" presId="urn:microsoft.com/office/officeart/2005/8/layout/vList2"/>
    <dgm:cxn modelId="{493C0D76-703A-4471-8FDD-032F5DCDB2B3}" srcId="{1321687A-E875-4300-A0BB-014197505A56}" destId="{DF3DF0BD-8B78-4648-99E1-ADFE8FD3EF31}" srcOrd="1" destOrd="0" parTransId="{A6E784C5-93AA-4CCE-9360-299E2EB963E8}" sibTransId="{00A4E1D1-0808-424D-A9F7-3694F11C6332}"/>
    <dgm:cxn modelId="{B814DF97-FE54-41D3-8C8C-0F8060D523D5}" srcId="{1321687A-E875-4300-A0BB-014197505A56}" destId="{3ED21C7A-98B7-43E4-9005-11C3E9412D9E}" srcOrd="2" destOrd="0" parTransId="{1853BE4D-DCCA-407D-B292-69F532ADA1E0}" sibTransId="{4305B5AF-D891-4E69-92A7-2A5C8ACD555F}"/>
    <dgm:cxn modelId="{289203A4-D1BB-460B-BD27-128A2BBEFABD}" type="presOf" srcId="{1321687A-E875-4300-A0BB-014197505A56}" destId="{B229128D-0D26-4146-9DF8-4E2C3A86AE71}" srcOrd="0" destOrd="0" presId="urn:microsoft.com/office/officeart/2005/8/layout/vList2"/>
    <dgm:cxn modelId="{37AA70F3-B809-4946-ACF9-66473E6C3666}" srcId="{1321687A-E875-4300-A0BB-014197505A56}" destId="{259B17CE-5C63-4366-A2BD-AFF212F7360D}" srcOrd="0" destOrd="0" parTransId="{2F6D7A71-09EE-4AC0-B4A5-32771D479410}" sibTransId="{569B1FAE-0F0E-48F8-AFA7-64DE23F84574}"/>
    <dgm:cxn modelId="{EF278031-218D-497A-924F-EAA36CAE704F}" type="presParOf" srcId="{B229128D-0D26-4146-9DF8-4E2C3A86AE71}" destId="{CE3AF81F-7D34-4288-A170-3D1B8D9D1F87}" srcOrd="0" destOrd="0" presId="urn:microsoft.com/office/officeart/2005/8/layout/vList2"/>
    <dgm:cxn modelId="{AC2D63D4-279E-436C-AA7B-1FEF55B680E2}" type="presParOf" srcId="{B229128D-0D26-4146-9DF8-4E2C3A86AE71}" destId="{96670BDF-1F78-48F5-A66E-1CA04F3032CA}" srcOrd="1" destOrd="0" presId="urn:microsoft.com/office/officeart/2005/8/layout/vList2"/>
    <dgm:cxn modelId="{1C654F43-0DDC-4154-A54D-FEF3B13273F9}" type="presParOf" srcId="{B229128D-0D26-4146-9DF8-4E2C3A86AE71}" destId="{A053EA13-47DD-4F8B-8E80-C38C79C1BAC0}" srcOrd="2" destOrd="0" presId="urn:microsoft.com/office/officeart/2005/8/layout/vList2"/>
    <dgm:cxn modelId="{25FD0834-2315-4507-BD97-4BA33A21C2FD}" type="presParOf" srcId="{B229128D-0D26-4146-9DF8-4E2C3A86AE71}" destId="{7868BFDC-2BF1-47BB-BF21-DBB1166616F3}" srcOrd="3" destOrd="0" presId="urn:microsoft.com/office/officeart/2005/8/layout/vList2"/>
    <dgm:cxn modelId="{21DD7D30-CF70-4EEC-82A5-C4E2759E90C7}" type="presParOf" srcId="{B229128D-0D26-4146-9DF8-4E2C3A86AE71}" destId="{CDF5B3FF-380D-4932-B757-6EAC5ACDA90B}"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E89806-6840-49D7-845E-C46058318E61}"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n-US"/>
        </a:p>
      </dgm:t>
    </dgm:pt>
    <dgm:pt modelId="{E0D907F0-AE7D-4AB1-A77C-BCD483CE3226}">
      <dgm:prSet phldrT="[Text]"/>
      <dgm:spPr>
        <a:solidFill>
          <a:schemeClr val="accent5">
            <a:lumMod val="60000"/>
            <a:lumOff val="40000"/>
          </a:schemeClr>
        </a:solidFill>
        <a:ln>
          <a:solidFill>
            <a:schemeClr val="tx1"/>
          </a:solidFill>
        </a:ln>
      </dgm:spPr>
      <dgm:t>
        <a:bodyPr/>
        <a:lstStyle/>
        <a:p>
          <a:r>
            <a:rPr lang="en-US" dirty="0">
              <a:solidFill>
                <a:schemeClr val="tx1"/>
              </a:solidFill>
            </a:rPr>
            <a:t>Chronic nightmares frequently constitute an independent mental disorder, sleep disorder, or co‐occurring disorder with another psychiatric condition</a:t>
          </a:r>
        </a:p>
      </dgm:t>
    </dgm:pt>
    <dgm:pt modelId="{BF735FFF-3A5B-4898-BEC5-DCD8EF66EB95}" type="parTrans" cxnId="{5C4847A6-947C-4459-BCDB-590659C192D9}">
      <dgm:prSet/>
      <dgm:spPr/>
      <dgm:t>
        <a:bodyPr/>
        <a:lstStyle/>
        <a:p>
          <a:endParaRPr lang="en-US">
            <a:solidFill>
              <a:schemeClr val="tx1"/>
            </a:solidFill>
          </a:endParaRPr>
        </a:p>
      </dgm:t>
    </dgm:pt>
    <dgm:pt modelId="{ECF74184-725F-4377-9D30-086BF98E4B0D}" type="sibTrans" cxnId="{5C4847A6-947C-4459-BCDB-590659C192D9}">
      <dgm:prSet/>
      <dgm:spPr/>
      <dgm:t>
        <a:bodyPr/>
        <a:lstStyle/>
        <a:p>
          <a:endParaRPr lang="en-US">
            <a:solidFill>
              <a:schemeClr val="tx1"/>
            </a:solidFill>
          </a:endParaRPr>
        </a:p>
      </dgm:t>
    </dgm:pt>
    <dgm:pt modelId="{91E4DCB6-9C91-4BDC-90DD-A447AD75D636}">
      <dgm:prSet phldrT="[Text]"/>
      <dgm:spPr>
        <a:ln>
          <a:solidFill>
            <a:schemeClr val="tx1"/>
          </a:solidFill>
        </a:ln>
      </dgm:spPr>
      <dgm:t>
        <a:bodyPr/>
        <a:lstStyle/>
        <a:p>
          <a:r>
            <a:rPr lang="en-US">
              <a:solidFill>
                <a:schemeClr val="tx1"/>
              </a:solidFill>
            </a:rPr>
            <a:t>Prevalence of Nightmare Disorder:</a:t>
          </a:r>
          <a:endParaRPr lang="en-US" dirty="0">
            <a:solidFill>
              <a:schemeClr val="tx1"/>
            </a:solidFill>
          </a:endParaRPr>
        </a:p>
      </dgm:t>
    </dgm:pt>
    <dgm:pt modelId="{1EEC60B7-709B-4975-99E3-C67B696D6B68}" type="parTrans" cxnId="{54366F2C-59AE-4765-9BA0-5B2F2656A36E}">
      <dgm:prSet/>
      <dgm:spPr/>
      <dgm:t>
        <a:bodyPr/>
        <a:lstStyle/>
        <a:p>
          <a:endParaRPr lang="en-US">
            <a:solidFill>
              <a:schemeClr val="tx1"/>
            </a:solidFill>
          </a:endParaRPr>
        </a:p>
      </dgm:t>
    </dgm:pt>
    <dgm:pt modelId="{61E969F8-BE31-4F69-96AF-1B5992D2E334}" type="sibTrans" cxnId="{54366F2C-59AE-4765-9BA0-5B2F2656A36E}">
      <dgm:prSet/>
      <dgm:spPr/>
      <dgm:t>
        <a:bodyPr/>
        <a:lstStyle/>
        <a:p>
          <a:endParaRPr lang="en-US">
            <a:solidFill>
              <a:schemeClr val="tx1"/>
            </a:solidFill>
          </a:endParaRPr>
        </a:p>
      </dgm:t>
    </dgm:pt>
    <dgm:pt modelId="{36ABD97D-2EE1-4E2E-B117-39EF13CC76EC}">
      <dgm:prSet phldrT="[Text]"/>
      <dgm:spPr>
        <a:ln>
          <a:solidFill>
            <a:schemeClr val="tx1"/>
          </a:solidFill>
        </a:ln>
      </dgm:spPr>
      <dgm:t>
        <a:bodyPr/>
        <a:lstStyle/>
        <a:p>
          <a:pPr>
            <a:buFont typeface="Arial" panose="020B0604020202020204" pitchFamily="34" charset="0"/>
            <a:buChar char="•"/>
          </a:pPr>
          <a:r>
            <a:rPr lang="en-US">
              <a:solidFill>
                <a:schemeClr val="tx1"/>
              </a:solidFill>
            </a:rPr>
            <a:t>7%–11% of children</a:t>
          </a:r>
          <a:endParaRPr lang="en-US" dirty="0">
            <a:solidFill>
              <a:schemeClr val="tx1"/>
            </a:solidFill>
          </a:endParaRPr>
        </a:p>
      </dgm:t>
    </dgm:pt>
    <dgm:pt modelId="{1ECB4417-65C7-445F-92EA-3D4DD0EDC05A}" type="parTrans" cxnId="{31A12ED3-7BDB-47E9-9DA9-4494733C0088}">
      <dgm:prSet/>
      <dgm:spPr/>
      <dgm:t>
        <a:bodyPr/>
        <a:lstStyle/>
        <a:p>
          <a:endParaRPr lang="en-US">
            <a:solidFill>
              <a:schemeClr val="tx1"/>
            </a:solidFill>
          </a:endParaRPr>
        </a:p>
      </dgm:t>
    </dgm:pt>
    <dgm:pt modelId="{3A2139D1-1F7E-4D19-A095-2CFAA6844580}" type="sibTrans" cxnId="{31A12ED3-7BDB-47E9-9DA9-4494733C0088}">
      <dgm:prSet/>
      <dgm:spPr/>
      <dgm:t>
        <a:bodyPr/>
        <a:lstStyle/>
        <a:p>
          <a:endParaRPr lang="en-US">
            <a:solidFill>
              <a:schemeClr val="tx1"/>
            </a:solidFill>
          </a:endParaRPr>
        </a:p>
      </dgm:t>
    </dgm:pt>
    <dgm:pt modelId="{A5D30625-B8CC-4236-9DEC-9BA473D879EE}">
      <dgm:prSet phldrT="[Text]"/>
      <dgm:spPr>
        <a:ln>
          <a:solidFill>
            <a:schemeClr val="tx1"/>
          </a:solidFill>
        </a:ln>
      </dgm:spPr>
      <dgm:t>
        <a:bodyPr/>
        <a:lstStyle/>
        <a:p>
          <a:r>
            <a:rPr lang="en-US">
              <a:solidFill>
                <a:schemeClr val="tx1"/>
              </a:solidFill>
            </a:rPr>
            <a:t>16%–67% of adult psychiatric patients</a:t>
          </a:r>
          <a:endParaRPr lang="en-US" dirty="0">
            <a:solidFill>
              <a:schemeClr val="tx1"/>
            </a:solidFill>
          </a:endParaRPr>
        </a:p>
      </dgm:t>
    </dgm:pt>
    <dgm:pt modelId="{B50F8D40-BBF0-4C40-BDBB-4DB77A089642}" type="parTrans" cxnId="{739A298E-69C7-4656-9600-7D53C25C6DB0}">
      <dgm:prSet/>
      <dgm:spPr/>
      <dgm:t>
        <a:bodyPr/>
        <a:lstStyle/>
        <a:p>
          <a:endParaRPr lang="en-US">
            <a:solidFill>
              <a:schemeClr val="tx1"/>
            </a:solidFill>
          </a:endParaRPr>
        </a:p>
      </dgm:t>
    </dgm:pt>
    <dgm:pt modelId="{53841283-44DA-457C-8915-4D7D1F9EBE9F}" type="sibTrans" cxnId="{739A298E-69C7-4656-9600-7D53C25C6DB0}">
      <dgm:prSet/>
      <dgm:spPr/>
      <dgm:t>
        <a:bodyPr/>
        <a:lstStyle/>
        <a:p>
          <a:endParaRPr lang="en-US">
            <a:solidFill>
              <a:schemeClr val="tx1"/>
            </a:solidFill>
          </a:endParaRPr>
        </a:p>
      </dgm:t>
    </dgm:pt>
    <dgm:pt modelId="{53DC130A-26D0-49A0-828A-63FF226A24A7}">
      <dgm:prSet/>
      <dgm:spPr>
        <a:solidFill>
          <a:schemeClr val="bg1">
            <a:lumMod val="65000"/>
          </a:schemeClr>
        </a:solidFill>
        <a:ln>
          <a:solidFill>
            <a:schemeClr val="tx1"/>
          </a:solidFill>
        </a:ln>
      </dgm:spPr>
      <dgm:t>
        <a:bodyPr/>
        <a:lstStyle/>
        <a:p>
          <a:r>
            <a:rPr lang="en-US" dirty="0">
              <a:solidFill>
                <a:schemeClr val="tx1"/>
              </a:solidFill>
            </a:rPr>
            <a:t>4%–8% of the general adult population </a:t>
          </a:r>
        </a:p>
      </dgm:t>
    </dgm:pt>
    <dgm:pt modelId="{30143DAD-5E98-4687-A74C-CA0D5C443917}" type="parTrans" cxnId="{38C9C693-88CE-4E48-BE4D-0217ED861901}">
      <dgm:prSet/>
      <dgm:spPr/>
      <dgm:t>
        <a:bodyPr/>
        <a:lstStyle/>
        <a:p>
          <a:endParaRPr lang="en-US">
            <a:solidFill>
              <a:schemeClr val="tx1"/>
            </a:solidFill>
          </a:endParaRPr>
        </a:p>
      </dgm:t>
    </dgm:pt>
    <dgm:pt modelId="{CF776510-B447-4532-AB61-6B64F693DA07}" type="sibTrans" cxnId="{38C9C693-88CE-4E48-BE4D-0217ED861901}">
      <dgm:prSet/>
      <dgm:spPr/>
      <dgm:t>
        <a:bodyPr/>
        <a:lstStyle/>
        <a:p>
          <a:endParaRPr lang="en-US">
            <a:solidFill>
              <a:schemeClr val="tx1"/>
            </a:solidFill>
          </a:endParaRPr>
        </a:p>
      </dgm:t>
    </dgm:pt>
    <dgm:pt modelId="{AEE31439-BE98-4A00-BF14-E9A5717B6BBE}" type="pres">
      <dgm:prSet presAssocID="{83E89806-6840-49D7-845E-C46058318E61}" presName="Name0" presStyleCnt="0">
        <dgm:presLayoutVars>
          <dgm:chPref val="1"/>
          <dgm:dir/>
          <dgm:animOne val="branch"/>
          <dgm:animLvl val="lvl"/>
          <dgm:resizeHandles/>
        </dgm:presLayoutVars>
      </dgm:prSet>
      <dgm:spPr/>
    </dgm:pt>
    <dgm:pt modelId="{10FADA21-2699-4CE2-A02B-4373AAB13756}" type="pres">
      <dgm:prSet presAssocID="{E0D907F0-AE7D-4AB1-A77C-BCD483CE3226}" presName="vertOne" presStyleCnt="0"/>
      <dgm:spPr/>
    </dgm:pt>
    <dgm:pt modelId="{72D1D7CD-8077-4C95-B37C-B4FEAFC2091C}" type="pres">
      <dgm:prSet presAssocID="{E0D907F0-AE7D-4AB1-A77C-BCD483CE3226}" presName="txOne" presStyleLbl="node0" presStyleIdx="0" presStyleCnt="1">
        <dgm:presLayoutVars>
          <dgm:chPref val="3"/>
        </dgm:presLayoutVars>
      </dgm:prSet>
      <dgm:spPr/>
    </dgm:pt>
    <dgm:pt modelId="{8456C6B1-818B-411E-AEAF-45B678378FB8}" type="pres">
      <dgm:prSet presAssocID="{E0D907F0-AE7D-4AB1-A77C-BCD483CE3226}" presName="parTransOne" presStyleCnt="0"/>
      <dgm:spPr/>
    </dgm:pt>
    <dgm:pt modelId="{94A3E6EF-2558-46CF-843E-794E65C6D5E9}" type="pres">
      <dgm:prSet presAssocID="{E0D907F0-AE7D-4AB1-A77C-BCD483CE3226}" presName="horzOne" presStyleCnt="0"/>
      <dgm:spPr/>
    </dgm:pt>
    <dgm:pt modelId="{ADA56665-63AE-4957-A7EB-325AD4D194C0}" type="pres">
      <dgm:prSet presAssocID="{91E4DCB6-9C91-4BDC-90DD-A447AD75D636}" presName="vertTwo" presStyleCnt="0"/>
      <dgm:spPr/>
    </dgm:pt>
    <dgm:pt modelId="{6247182C-763A-4915-B613-1DB9671F3C64}" type="pres">
      <dgm:prSet presAssocID="{91E4DCB6-9C91-4BDC-90DD-A447AD75D636}" presName="txTwo" presStyleLbl="node2" presStyleIdx="0" presStyleCnt="3" custLinFactX="3200" custLinFactNeighborX="100000" custLinFactNeighborY="-767">
        <dgm:presLayoutVars>
          <dgm:chPref val="3"/>
        </dgm:presLayoutVars>
      </dgm:prSet>
      <dgm:spPr/>
    </dgm:pt>
    <dgm:pt modelId="{9B275C6E-5224-4B2D-85A3-D329773470B2}" type="pres">
      <dgm:prSet presAssocID="{91E4DCB6-9C91-4BDC-90DD-A447AD75D636}" presName="horzTwo" presStyleCnt="0"/>
      <dgm:spPr/>
    </dgm:pt>
    <dgm:pt modelId="{92BD18F1-673F-4914-98B0-94C684DC1ECC}" type="pres">
      <dgm:prSet presAssocID="{61E969F8-BE31-4F69-96AF-1B5992D2E334}" presName="sibSpaceTwo" presStyleCnt="0"/>
      <dgm:spPr/>
    </dgm:pt>
    <dgm:pt modelId="{A04A68E5-304E-47A2-8D07-FD2D2C615F7F}" type="pres">
      <dgm:prSet presAssocID="{36ABD97D-2EE1-4E2E-B117-39EF13CC76EC}" presName="vertTwo" presStyleCnt="0"/>
      <dgm:spPr/>
    </dgm:pt>
    <dgm:pt modelId="{006505C0-8E9E-47D0-8166-48A9A1C26627}" type="pres">
      <dgm:prSet presAssocID="{36ABD97D-2EE1-4E2E-B117-39EF13CC76EC}" presName="txTwo" presStyleLbl="node2" presStyleIdx="1" presStyleCnt="3" custLinFactX="-9055" custLinFactY="1237" custLinFactNeighborX="-100000" custLinFactNeighborY="100000">
        <dgm:presLayoutVars>
          <dgm:chPref val="3"/>
        </dgm:presLayoutVars>
      </dgm:prSet>
      <dgm:spPr/>
    </dgm:pt>
    <dgm:pt modelId="{9C41D300-466C-4792-914D-52FAE1D7D54A}" type="pres">
      <dgm:prSet presAssocID="{36ABD97D-2EE1-4E2E-B117-39EF13CC76EC}" presName="horzTwo" presStyleCnt="0"/>
      <dgm:spPr/>
    </dgm:pt>
    <dgm:pt modelId="{067A2F55-B1D3-4100-98D9-EA0C2981FA40}" type="pres">
      <dgm:prSet presAssocID="{3A2139D1-1F7E-4D19-A095-2CFAA6844580}" presName="sibSpaceTwo" presStyleCnt="0"/>
      <dgm:spPr/>
    </dgm:pt>
    <dgm:pt modelId="{35D1A413-479B-4846-828D-BFBDB1BF5E2C}" type="pres">
      <dgm:prSet presAssocID="{A5D30625-B8CC-4236-9DEC-9BA473D879EE}" presName="vertTwo" presStyleCnt="0"/>
      <dgm:spPr/>
    </dgm:pt>
    <dgm:pt modelId="{260465E6-BBBB-47FF-AB6F-7D5D8B237DDF}" type="pres">
      <dgm:prSet presAssocID="{A5D30625-B8CC-4236-9DEC-9BA473D879EE}" presName="txTwo" presStyleLbl="node2" presStyleIdx="2" presStyleCnt="3" custLinFactX="-14240" custLinFactY="93485" custLinFactNeighborX="-100000" custLinFactNeighborY="100000">
        <dgm:presLayoutVars>
          <dgm:chPref val="3"/>
        </dgm:presLayoutVars>
      </dgm:prSet>
      <dgm:spPr/>
    </dgm:pt>
    <dgm:pt modelId="{8F8006B6-F08B-4DAB-BCB3-1BA7BFCD3188}" type="pres">
      <dgm:prSet presAssocID="{A5D30625-B8CC-4236-9DEC-9BA473D879EE}" presName="parTransTwo" presStyleCnt="0"/>
      <dgm:spPr/>
    </dgm:pt>
    <dgm:pt modelId="{AB638EC4-FF76-4CE4-8AB0-54A2E8C5FA5C}" type="pres">
      <dgm:prSet presAssocID="{A5D30625-B8CC-4236-9DEC-9BA473D879EE}" presName="horzTwo" presStyleCnt="0"/>
      <dgm:spPr/>
    </dgm:pt>
    <dgm:pt modelId="{32360F84-961F-48F4-AF2B-B9391C0F90A6}" type="pres">
      <dgm:prSet presAssocID="{53DC130A-26D0-49A0-828A-63FF226A24A7}" presName="vertThree" presStyleCnt="0"/>
      <dgm:spPr/>
    </dgm:pt>
    <dgm:pt modelId="{37D4C414-F9FD-48D9-AAD1-BF9CC43A4576}" type="pres">
      <dgm:prSet presAssocID="{53DC130A-26D0-49A0-828A-63FF226A24A7}" presName="txThree" presStyleLbl="node3" presStyleIdx="0" presStyleCnt="1" custLinFactNeighborX="-11962" custLinFactNeighborY="-5369">
        <dgm:presLayoutVars>
          <dgm:chPref val="3"/>
        </dgm:presLayoutVars>
      </dgm:prSet>
      <dgm:spPr/>
    </dgm:pt>
    <dgm:pt modelId="{73862C48-9ACB-4C58-A4F7-22F91958D6C8}" type="pres">
      <dgm:prSet presAssocID="{53DC130A-26D0-49A0-828A-63FF226A24A7}" presName="horzThree" presStyleCnt="0"/>
      <dgm:spPr/>
    </dgm:pt>
  </dgm:ptLst>
  <dgm:cxnLst>
    <dgm:cxn modelId="{54366F2C-59AE-4765-9BA0-5B2F2656A36E}" srcId="{E0D907F0-AE7D-4AB1-A77C-BCD483CE3226}" destId="{91E4DCB6-9C91-4BDC-90DD-A447AD75D636}" srcOrd="0" destOrd="0" parTransId="{1EEC60B7-709B-4975-99E3-C67B696D6B68}" sibTransId="{61E969F8-BE31-4F69-96AF-1B5992D2E334}"/>
    <dgm:cxn modelId="{ADBA9535-4C8E-47F9-980D-DAF27D151179}" type="presOf" srcId="{E0D907F0-AE7D-4AB1-A77C-BCD483CE3226}" destId="{72D1D7CD-8077-4C95-B37C-B4FEAFC2091C}" srcOrd="0" destOrd="0" presId="urn:microsoft.com/office/officeart/2005/8/layout/hierarchy4"/>
    <dgm:cxn modelId="{57A7587B-7C70-4598-B433-57021563A82A}" type="presOf" srcId="{91E4DCB6-9C91-4BDC-90DD-A447AD75D636}" destId="{6247182C-763A-4915-B613-1DB9671F3C64}" srcOrd="0" destOrd="0" presId="urn:microsoft.com/office/officeart/2005/8/layout/hierarchy4"/>
    <dgm:cxn modelId="{739A298E-69C7-4656-9600-7D53C25C6DB0}" srcId="{E0D907F0-AE7D-4AB1-A77C-BCD483CE3226}" destId="{A5D30625-B8CC-4236-9DEC-9BA473D879EE}" srcOrd="2" destOrd="0" parTransId="{B50F8D40-BBF0-4C40-BDBB-4DB77A089642}" sibTransId="{53841283-44DA-457C-8915-4D7D1F9EBE9F}"/>
    <dgm:cxn modelId="{38C9C693-88CE-4E48-BE4D-0217ED861901}" srcId="{A5D30625-B8CC-4236-9DEC-9BA473D879EE}" destId="{53DC130A-26D0-49A0-828A-63FF226A24A7}" srcOrd="0" destOrd="0" parTransId="{30143DAD-5E98-4687-A74C-CA0D5C443917}" sibTransId="{CF776510-B447-4532-AB61-6B64F693DA07}"/>
    <dgm:cxn modelId="{5C4847A6-947C-4459-BCDB-590659C192D9}" srcId="{83E89806-6840-49D7-845E-C46058318E61}" destId="{E0D907F0-AE7D-4AB1-A77C-BCD483CE3226}" srcOrd="0" destOrd="0" parTransId="{BF735FFF-3A5B-4898-BEC5-DCD8EF66EB95}" sibTransId="{ECF74184-725F-4377-9D30-086BF98E4B0D}"/>
    <dgm:cxn modelId="{3E8CE3B2-001C-4993-A8B0-56CD8AB4C4E6}" type="presOf" srcId="{53DC130A-26D0-49A0-828A-63FF226A24A7}" destId="{37D4C414-F9FD-48D9-AAD1-BF9CC43A4576}" srcOrd="0" destOrd="0" presId="urn:microsoft.com/office/officeart/2005/8/layout/hierarchy4"/>
    <dgm:cxn modelId="{E1B3D1CD-93A9-4CEA-BC5A-5DA6AE415C11}" type="presOf" srcId="{83E89806-6840-49D7-845E-C46058318E61}" destId="{AEE31439-BE98-4A00-BF14-E9A5717B6BBE}" srcOrd="0" destOrd="0" presId="urn:microsoft.com/office/officeart/2005/8/layout/hierarchy4"/>
    <dgm:cxn modelId="{31A12ED3-7BDB-47E9-9DA9-4494733C0088}" srcId="{E0D907F0-AE7D-4AB1-A77C-BCD483CE3226}" destId="{36ABD97D-2EE1-4E2E-B117-39EF13CC76EC}" srcOrd="1" destOrd="0" parTransId="{1ECB4417-65C7-445F-92EA-3D4DD0EDC05A}" sibTransId="{3A2139D1-1F7E-4D19-A095-2CFAA6844580}"/>
    <dgm:cxn modelId="{83459AE6-14C9-45A8-8AAA-508FF8CC5C3E}" type="presOf" srcId="{A5D30625-B8CC-4236-9DEC-9BA473D879EE}" destId="{260465E6-BBBB-47FF-AB6F-7D5D8B237DDF}" srcOrd="0" destOrd="0" presId="urn:microsoft.com/office/officeart/2005/8/layout/hierarchy4"/>
    <dgm:cxn modelId="{363CAAF0-326C-4488-AAB0-584F3D7D6181}" type="presOf" srcId="{36ABD97D-2EE1-4E2E-B117-39EF13CC76EC}" destId="{006505C0-8E9E-47D0-8166-48A9A1C26627}" srcOrd="0" destOrd="0" presId="urn:microsoft.com/office/officeart/2005/8/layout/hierarchy4"/>
    <dgm:cxn modelId="{FDA47FDC-3BF5-4379-A2E4-C5E2771D69AF}" type="presParOf" srcId="{AEE31439-BE98-4A00-BF14-E9A5717B6BBE}" destId="{10FADA21-2699-4CE2-A02B-4373AAB13756}" srcOrd="0" destOrd="0" presId="urn:microsoft.com/office/officeart/2005/8/layout/hierarchy4"/>
    <dgm:cxn modelId="{98D6BE53-3859-4022-8A57-177B52272B2B}" type="presParOf" srcId="{10FADA21-2699-4CE2-A02B-4373AAB13756}" destId="{72D1D7CD-8077-4C95-B37C-B4FEAFC2091C}" srcOrd="0" destOrd="0" presId="urn:microsoft.com/office/officeart/2005/8/layout/hierarchy4"/>
    <dgm:cxn modelId="{9E8AD8DA-CFFA-4D84-8F45-9E44CCCCCB52}" type="presParOf" srcId="{10FADA21-2699-4CE2-A02B-4373AAB13756}" destId="{8456C6B1-818B-411E-AEAF-45B678378FB8}" srcOrd="1" destOrd="0" presId="urn:microsoft.com/office/officeart/2005/8/layout/hierarchy4"/>
    <dgm:cxn modelId="{6E36F098-F00C-4128-9FCE-214F56FD9887}" type="presParOf" srcId="{10FADA21-2699-4CE2-A02B-4373AAB13756}" destId="{94A3E6EF-2558-46CF-843E-794E65C6D5E9}" srcOrd="2" destOrd="0" presId="urn:microsoft.com/office/officeart/2005/8/layout/hierarchy4"/>
    <dgm:cxn modelId="{A3DD938E-BDE4-4430-9D8A-2A473C575BB9}" type="presParOf" srcId="{94A3E6EF-2558-46CF-843E-794E65C6D5E9}" destId="{ADA56665-63AE-4957-A7EB-325AD4D194C0}" srcOrd="0" destOrd="0" presId="urn:microsoft.com/office/officeart/2005/8/layout/hierarchy4"/>
    <dgm:cxn modelId="{C21728E0-18B4-4D56-B35E-E63E22E57C28}" type="presParOf" srcId="{ADA56665-63AE-4957-A7EB-325AD4D194C0}" destId="{6247182C-763A-4915-B613-1DB9671F3C64}" srcOrd="0" destOrd="0" presId="urn:microsoft.com/office/officeart/2005/8/layout/hierarchy4"/>
    <dgm:cxn modelId="{2B5028CE-7083-4827-8CE0-3BBF15316C52}" type="presParOf" srcId="{ADA56665-63AE-4957-A7EB-325AD4D194C0}" destId="{9B275C6E-5224-4B2D-85A3-D329773470B2}" srcOrd="1" destOrd="0" presId="urn:microsoft.com/office/officeart/2005/8/layout/hierarchy4"/>
    <dgm:cxn modelId="{59DC15DE-10C6-4A3C-BE97-428FDACC20B3}" type="presParOf" srcId="{94A3E6EF-2558-46CF-843E-794E65C6D5E9}" destId="{92BD18F1-673F-4914-98B0-94C684DC1ECC}" srcOrd="1" destOrd="0" presId="urn:microsoft.com/office/officeart/2005/8/layout/hierarchy4"/>
    <dgm:cxn modelId="{E2C609B0-30B3-4154-A2FB-9079BFD666D4}" type="presParOf" srcId="{94A3E6EF-2558-46CF-843E-794E65C6D5E9}" destId="{A04A68E5-304E-47A2-8D07-FD2D2C615F7F}" srcOrd="2" destOrd="0" presId="urn:microsoft.com/office/officeart/2005/8/layout/hierarchy4"/>
    <dgm:cxn modelId="{E334E743-3C1C-44DB-87D6-EC0DE43679AD}" type="presParOf" srcId="{A04A68E5-304E-47A2-8D07-FD2D2C615F7F}" destId="{006505C0-8E9E-47D0-8166-48A9A1C26627}" srcOrd="0" destOrd="0" presId="urn:microsoft.com/office/officeart/2005/8/layout/hierarchy4"/>
    <dgm:cxn modelId="{D4EE3DF2-D162-4B98-9106-B84B12F38821}" type="presParOf" srcId="{A04A68E5-304E-47A2-8D07-FD2D2C615F7F}" destId="{9C41D300-466C-4792-914D-52FAE1D7D54A}" srcOrd="1" destOrd="0" presId="urn:microsoft.com/office/officeart/2005/8/layout/hierarchy4"/>
    <dgm:cxn modelId="{1EBC9780-DCD2-4142-8EC5-DDDF734B7FE8}" type="presParOf" srcId="{94A3E6EF-2558-46CF-843E-794E65C6D5E9}" destId="{067A2F55-B1D3-4100-98D9-EA0C2981FA40}" srcOrd="3" destOrd="0" presId="urn:microsoft.com/office/officeart/2005/8/layout/hierarchy4"/>
    <dgm:cxn modelId="{9444DACC-DE2B-4106-A207-55BDDBF076CF}" type="presParOf" srcId="{94A3E6EF-2558-46CF-843E-794E65C6D5E9}" destId="{35D1A413-479B-4846-828D-BFBDB1BF5E2C}" srcOrd="4" destOrd="0" presId="urn:microsoft.com/office/officeart/2005/8/layout/hierarchy4"/>
    <dgm:cxn modelId="{D1683CE2-E60F-42CB-AF37-732BAA0EA7C4}" type="presParOf" srcId="{35D1A413-479B-4846-828D-BFBDB1BF5E2C}" destId="{260465E6-BBBB-47FF-AB6F-7D5D8B237DDF}" srcOrd="0" destOrd="0" presId="urn:microsoft.com/office/officeart/2005/8/layout/hierarchy4"/>
    <dgm:cxn modelId="{290980B3-151C-4DFC-B299-CA31E813D232}" type="presParOf" srcId="{35D1A413-479B-4846-828D-BFBDB1BF5E2C}" destId="{8F8006B6-F08B-4DAB-BCB3-1BA7BFCD3188}" srcOrd="1" destOrd="0" presId="urn:microsoft.com/office/officeart/2005/8/layout/hierarchy4"/>
    <dgm:cxn modelId="{EBDE74BB-B86E-425C-92CF-95D578EA2A5A}" type="presParOf" srcId="{35D1A413-479B-4846-828D-BFBDB1BF5E2C}" destId="{AB638EC4-FF76-4CE4-8AB0-54A2E8C5FA5C}" srcOrd="2" destOrd="0" presId="urn:microsoft.com/office/officeart/2005/8/layout/hierarchy4"/>
    <dgm:cxn modelId="{236B3B10-18F7-4D79-993E-8372C392062B}" type="presParOf" srcId="{AB638EC4-FF76-4CE4-8AB0-54A2E8C5FA5C}" destId="{32360F84-961F-48F4-AF2B-B9391C0F90A6}" srcOrd="0" destOrd="0" presId="urn:microsoft.com/office/officeart/2005/8/layout/hierarchy4"/>
    <dgm:cxn modelId="{C4E53FC1-3C0D-4DA8-A3CC-E39F501AD12A}" type="presParOf" srcId="{32360F84-961F-48F4-AF2B-B9391C0F90A6}" destId="{37D4C414-F9FD-48D9-AAD1-BF9CC43A4576}" srcOrd="0" destOrd="0" presId="urn:microsoft.com/office/officeart/2005/8/layout/hierarchy4"/>
    <dgm:cxn modelId="{2869EE19-9F35-4BCA-87C2-B6BCD0CE77AB}" type="presParOf" srcId="{32360F84-961F-48F4-AF2B-B9391C0F90A6}" destId="{73862C48-9ACB-4C58-A4F7-22F91958D6C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7A89F30-B8EF-4F12-907B-858360F4BD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1A517A2-B122-428E-97D6-49FEF373B1F7}">
      <dgm:prSet phldrT="[Text]"/>
      <dgm:spPr>
        <a:ln w="28575"/>
      </dgm:spPr>
      <dgm:t>
        <a:bodyPr/>
        <a:lstStyle/>
        <a:p>
          <a:r>
            <a:rPr lang="en-US" dirty="0"/>
            <a:t>Women</a:t>
          </a:r>
        </a:p>
      </dgm:t>
    </dgm:pt>
    <dgm:pt modelId="{97E4A7C3-3DD1-4980-B5C0-23F41B8CDF0C}" type="parTrans" cxnId="{EFB51039-FFD4-454F-A350-90DD2A9F61A3}">
      <dgm:prSet/>
      <dgm:spPr/>
      <dgm:t>
        <a:bodyPr/>
        <a:lstStyle/>
        <a:p>
          <a:endParaRPr lang="en-US"/>
        </a:p>
      </dgm:t>
    </dgm:pt>
    <dgm:pt modelId="{4653B2A6-596A-4CC9-BC29-1A3FC748F585}" type="sibTrans" cxnId="{EFB51039-FFD4-454F-A350-90DD2A9F61A3}">
      <dgm:prSet/>
      <dgm:spPr/>
      <dgm:t>
        <a:bodyPr/>
        <a:lstStyle/>
        <a:p>
          <a:endParaRPr lang="en-US"/>
        </a:p>
      </dgm:t>
    </dgm:pt>
    <dgm:pt modelId="{E43EC05C-60A7-40FE-B14E-F59ECF4F918E}">
      <dgm:prSet/>
      <dgm:spPr>
        <a:ln w="28575"/>
      </dgm:spPr>
      <dgm:t>
        <a:bodyPr/>
        <a:lstStyle/>
        <a:p>
          <a:r>
            <a:rPr lang="en-US" dirty="0"/>
            <a:t>Men</a:t>
          </a:r>
        </a:p>
      </dgm:t>
    </dgm:pt>
    <dgm:pt modelId="{C8196846-BAA9-4C08-928B-4D56AC65218A}" type="parTrans" cxnId="{2161E409-CBCE-4A14-8111-B0293131918C}">
      <dgm:prSet/>
      <dgm:spPr/>
      <dgm:t>
        <a:bodyPr/>
        <a:lstStyle/>
        <a:p>
          <a:endParaRPr lang="en-US"/>
        </a:p>
      </dgm:t>
    </dgm:pt>
    <dgm:pt modelId="{265D3DB8-D1D1-44BD-B217-60FB596C9138}" type="sibTrans" cxnId="{2161E409-CBCE-4A14-8111-B0293131918C}">
      <dgm:prSet/>
      <dgm:spPr/>
      <dgm:t>
        <a:bodyPr/>
        <a:lstStyle/>
        <a:p>
          <a:endParaRPr lang="en-US"/>
        </a:p>
      </dgm:t>
    </dgm:pt>
    <dgm:pt modelId="{A2F8651A-E9FA-4D51-9CA0-9B64CF8B753F}">
      <dgm:prSet/>
      <dgm:spPr>
        <a:ln w="28575"/>
      </dgm:spPr>
      <dgm:t>
        <a:bodyPr/>
        <a:lstStyle/>
        <a:p>
          <a:r>
            <a:rPr lang="en-US" dirty="0"/>
            <a:t>Children</a:t>
          </a:r>
        </a:p>
      </dgm:t>
    </dgm:pt>
    <dgm:pt modelId="{8BF02A56-8CD1-4EE8-8BD7-83B396A4611E}" type="parTrans" cxnId="{24D53127-1BC3-4703-BEE3-8048ECB045FE}">
      <dgm:prSet/>
      <dgm:spPr/>
      <dgm:t>
        <a:bodyPr/>
        <a:lstStyle/>
        <a:p>
          <a:endParaRPr lang="en-US"/>
        </a:p>
      </dgm:t>
    </dgm:pt>
    <dgm:pt modelId="{070849C9-F640-43FB-8362-F21344BC6C7A}" type="sibTrans" cxnId="{24D53127-1BC3-4703-BEE3-8048ECB045FE}">
      <dgm:prSet/>
      <dgm:spPr/>
      <dgm:t>
        <a:bodyPr/>
        <a:lstStyle/>
        <a:p>
          <a:endParaRPr lang="en-US"/>
        </a:p>
      </dgm:t>
    </dgm:pt>
    <dgm:pt modelId="{D485B341-3507-4BA5-85B2-842B813BB004}">
      <dgm:prSet phldrT="[Text]"/>
      <dgm:spPr>
        <a:solidFill>
          <a:schemeClr val="accent4">
            <a:lumMod val="40000"/>
            <a:lumOff val="60000"/>
            <a:alpha val="90000"/>
          </a:schemeClr>
        </a:solidFill>
        <a:ln w="28575"/>
      </dgm:spPr>
      <dgm:t>
        <a:bodyPr/>
        <a:lstStyle/>
        <a:p>
          <a:r>
            <a:rPr lang="en-US" dirty="0"/>
            <a:t>Sexual harassment</a:t>
          </a:r>
        </a:p>
      </dgm:t>
    </dgm:pt>
    <dgm:pt modelId="{1FE0BA40-753B-47BC-B211-6E6A442E3313}" type="parTrans" cxnId="{8C540F87-5AE0-4362-A24B-FC300CF93833}">
      <dgm:prSet/>
      <dgm:spPr/>
      <dgm:t>
        <a:bodyPr/>
        <a:lstStyle/>
        <a:p>
          <a:endParaRPr lang="en-US"/>
        </a:p>
      </dgm:t>
    </dgm:pt>
    <dgm:pt modelId="{434851C1-2809-4F3F-892D-980C0F036B47}" type="sibTrans" cxnId="{8C540F87-5AE0-4362-A24B-FC300CF93833}">
      <dgm:prSet/>
      <dgm:spPr/>
      <dgm:t>
        <a:bodyPr/>
        <a:lstStyle/>
        <a:p>
          <a:endParaRPr lang="en-US"/>
        </a:p>
      </dgm:t>
    </dgm:pt>
    <dgm:pt modelId="{B202DDC2-C7BE-48E4-B6CD-75B6B6829E6C}">
      <dgm:prSet phldrT="[Text]"/>
      <dgm:spPr>
        <a:solidFill>
          <a:schemeClr val="accent4">
            <a:lumMod val="40000"/>
            <a:lumOff val="60000"/>
            <a:alpha val="90000"/>
          </a:schemeClr>
        </a:solidFill>
        <a:ln w="28575"/>
      </dgm:spPr>
      <dgm:t>
        <a:bodyPr/>
        <a:lstStyle/>
        <a:p>
          <a:r>
            <a:rPr lang="en-US" dirty="0"/>
            <a:t>Interpersonal disputes</a:t>
          </a:r>
        </a:p>
      </dgm:t>
    </dgm:pt>
    <dgm:pt modelId="{B6541D50-1048-4822-B2B3-9DD209AE81C1}" type="parTrans" cxnId="{B0F20A3F-13FE-4CDF-BDD6-CEA3FF99C069}">
      <dgm:prSet/>
      <dgm:spPr/>
      <dgm:t>
        <a:bodyPr/>
        <a:lstStyle/>
        <a:p>
          <a:endParaRPr lang="en-US"/>
        </a:p>
      </dgm:t>
    </dgm:pt>
    <dgm:pt modelId="{D805FB17-E2BB-40B3-A921-37165BDB9F5B}" type="sibTrans" cxnId="{B0F20A3F-13FE-4CDF-BDD6-CEA3FF99C069}">
      <dgm:prSet/>
      <dgm:spPr/>
      <dgm:t>
        <a:bodyPr/>
        <a:lstStyle/>
        <a:p>
          <a:endParaRPr lang="en-US"/>
        </a:p>
      </dgm:t>
    </dgm:pt>
    <dgm:pt modelId="{739E4007-D062-4D1C-AA45-9751D6FD2195}">
      <dgm:prSet phldrT="[Text]"/>
      <dgm:spPr>
        <a:solidFill>
          <a:schemeClr val="accent4">
            <a:lumMod val="40000"/>
            <a:lumOff val="60000"/>
            <a:alpha val="90000"/>
          </a:schemeClr>
        </a:solidFill>
        <a:ln w="28575"/>
      </dgm:spPr>
      <dgm:t>
        <a:bodyPr/>
        <a:lstStyle/>
        <a:p>
          <a:r>
            <a:rPr lang="en-US" dirty="0"/>
            <a:t>Loved ones dying/disappearing</a:t>
          </a:r>
        </a:p>
      </dgm:t>
    </dgm:pt>
    <dgm:pt modelId="{98EFF7D9-9AE3-42D0-BEC6-89D703CCC4A3}" type="parTrans" cxnId="{67A54374-50B4-40E3-AF85-BA1DD4B17A59}">
      <dgm:prSet/>
      <dgm:spPr/>
      <dgm:t>
        <a:bodyPr/>
        <a:lstStyle/>
        <a:p>
          <a:endParaRPr lang="en-US"/>
        </a:p>
      </dgm:t>
    </dgm:pt>
    <dgm:pt modelId="{91A47C65-5ECB-43FE-95C8-49C4C64710AD}" type="sibTrans" cxnId="{67A54374-50B4-40E3-AF85-BA1DD4B17A59}">
      <dgm:prSet/>
      <dgm:spPr/>
      <dgm:t>
        <a:bodyPr/>
        <a:lstStyle/>
        <a:p>
          <a:endParaRPr lang="en-US"/>
        </a:p>
      </dgm:t>
    </dgm:pt>
    <dgm:pt modelId="{D820C0BC-9E6E-4B01-8052-12FE31D1B807}">
      <dgm:prSet phldrT="[Text]"/>
      <dgm:spPr>
        <a:solidFill>
          <a:schemeClr val="accent4">
            <a:lumMod val="40000"/>
            <a:lumOff val="60000"/>
            <a:alpha val="90000"/>
          </a:schemeClr>
        </a:solidFill>
        <a:ln w="28575"/>
      </dgm:spPr>
      <dgm:t>
        <a:bodyPr/>
        <a:lstStyle/>
        <a:p>
          <a:r>
            <a:rPr lang="en-US" dirty="0"/>
            <a:t>Health-related concerns</a:t>
          </a:r>
        </a:p>
      </dgm:t>
    </dgm:pt>
    <dgm:pt modelId="{E46CDC7D-4C16-49C4-94EA-988349803E2F}" type="parTrans" cxnId="{14FDC6ED-7179-4D26-A0E9-950565948CDE}">
      <dgm:prSet/>
      <dgm:spPr/>
      <dgm:t>
        <a:bodyPr/>
        <a:lstStyle/>
        <a:p>
          <a:endParaRPr lang="en-US"/>
        </a:p>
      </dgm:t>
    </dgm:pt>
    <dgm:pt modelId="{BD02DEAC-7BBC-4BCA-A458-CF3F70A3223A}" type="sibTrans" cxnId="{14FDC6ED-7179-4D26-A0E9-950565948CDE}">
      <dgm:prSet/>
      <dgm:spPr/>
      <dgm:t>
        <a:bodyPr/>
        <a:lstStyle/>
        <a:p>
          <a:endParaRPr lang="en-US"/>
        </a:p>
      </dgm:t>
    </dgm:pt>
    <dgm:pt modelId="{53A8D793-D7DC-4F91-98B7-F54DD47513FD}">
      <dgm:prSet/>
      <dgm:spPr>
        <a:solidFill>
          <a:schemeClr val="accent6">
            <a:lumMod val="60000"/>
            <a:lumOff val="40000"/>
            <a:alpha val="90000"/>
          </a:schemeClr>
        </a:solidFill>
        <a:ln w="28575"/>
      </dgm:spPr>
      <dgm:t>
        <a:bodyPr/>
        <a:lstStyle/>
        <a:p>
          <a:r>
            <a:rPr lang="en-US" dirty="0"/>
            <a:t>War/terror</a:t>
          </a:r>
        </a:p>
      </dgm:t>
    </dgm:pt>
    <dgm:pt modelId="{E69DC173-6578-42AC-A237-3966DAF229CB}" type="parTrans" cxnId="{9B9C0A99-A2CA-4998-90A4-6E5E355D75DD}">
      <dgm:prSet/>
      <dgm:spPr/>
      <dgm:t>
        <a:bodyPr/>
        <a:lstStyle/>
        <a:p>
          <a:endParaRPr lang="en-US"/>
        </a:p>
      </dgm:t>
    </dgm:pt>
    <dgm:pt modelId="{44C0D2BC-CC0D-445B-825B-D6073237D25F}" type="sibTrans" cxnId="{9B9C0A99-A2CA-4998-90A4-6E5E355D75DD}">
      <dgm:prSet/>
      <dgm:spPr/>
      <dgm:t>
        <a:bodyPr/>
        <a:lstStyle/>
        <a:p>
          <a:endParaRPr lang="en-US"/>
        </a:p>
      </dgm:t>
    </dgm:pt>
    <dgm:pt modelId="{2DF6D7B2-85B5-4E69-B197-FE8378EA9D1D}">
      <dgm:prSet/>
      <dgm:spPr>
        <a:solidFill>
          <a:schemeClr val="accent6">
            <a:lumMod val="60000"/>
            <a:lumOff val="40000"/>
            <a:alpha val="90000"/>
          </a:schemeClr>
        </a:solidFill>
        <a:ln w="28575"/>
      </dgm:spPr>
      <dgm:t>
        <a:bodyPr/>
        <a:lstStyle/>
        <a:p>
          <a:r>
            <a:rPr lang="en-US" dirty="0"/>
            <a:t>Being chased</a:t>
          </a:r>
        </a:p>
      </dgm:t>
    </dgm:pt>
    <dgm:pt modelId="{9BFDC664-3176-418D-992B-BE1DF5A6F03A}" type="parTrans" cxnId="{D12D09F0-DDD2-4A9D-911B-DE7B940C84AE}">
      <dgm:prSet/>
      <dgm:spPr/>
      <dgm:t>
        <a:bodyPr/>
        <a:lstStyle/>
        <a:p>
          <a:endParaRPr lang="en-US"/>
        </a:p>
      </dgm:t>
    </dgm:pt>
    <dgm:pt modelId="{33E9CE11-691D-4B6E-8510-BC6CC6B79001}" type="sibTrans" cxnId="{D12D09F0-DDD2-4A9D-911B-DE7B940C84AE}">
      <dgm:prSet/>
      <dgm:spPr/>
      <dgm:t>
        <a:bodyPr/>
        <a:lstStyle/>
        <a:p>
          <a:endParaRPr lang="en-US"/>
        </a:p>
      </dgm:t>
    </dgm:pt>
    <dgm:pt modelId="{7E09194E-4E79-413E-833F-D644E579F966}">
      <dgm:prSet/>
      <dgm:spPr>
        <a:solidFill>
          <a:schemeClr val="accent6">
            <a:lumMod val="60000"/>
            <a:lumOff val="40000"/>
            <a:alpha val="90000"/>
          </a:schemeClr>
        </a:solidFill>
        <a:ln w="28575"/>
      </dgm:spPr>
      <dgm:t>
        <a:bodyPr/>
        <a:lstStyle/>
        <a:p>
          <a:r>
            <a:rPr lang="en-US" dirty="0"/>
            <a:t>Failure or helplessness</a:t>
          </a:r>
        </a:p>
      </dgm:t>
    </dgm:pt>
    <dgm:pt modelId="{6553875A-F863-4F01-949C-4A65AB1F0649}" type="parTrans" cxnId="{AE83AB2B-08E4-400A-824C-BCC982EB748C}">
      <dgm:prSet/>
      <dgm:spPr/>
      <dgm:t>
        <a:bodyPr/>
        <a:lstStyle/>
        <a:p>
          <a:endParaRPr lang="en-US"/>
        </a:p>
      </dgm:t>
    </dgm:pt>
    <dgm:pt modelId="{1AE74D40-266E-44F9-959F-05735EB9B252}" type="sibTrans" cxnId="{AE83AB2B-08E4-400A-824C-BCC982EB748C}">
      <dgm:prSet/>
      <dgm:spPr/>
      <dgm:t>
        <a:bodyPr/>
        <a:lstStyle/>
        <a:p>
          <a:endParaRPr lang="en-US"/>
        </a:p>
      </dgm:t>
    </dgm:pt>
    <dgm:pt modelId="{B88BC269-3CE6-46E9-8BBF-23600CA0F2E6}">
      <dgm:prSet/>
      <dgm:spPr>
        <a:solidFill>
          <a:schemeClr val="accent6">
            <a:lumMod val="60000"/>
            <a:lumOff val="40000"/>
            <a:alpha val="90000"/>
          </a:schemeClr>
        </a:solidFill>
        <a:ln w="28575"/>
      </dgm:spPr>
      <dgm:t>
        <a:bodyPr/>
        <a:lstStyle/>
        <a:p>
          <a:r>
            <a:rPr lang="en-US" dirty="0"/>
            <a:t>Accidents</a:t>
          </a:r>
        </a:p>
      </dgm:t>
    </dgm:pt>
    <dgm:pt modelId="{DF9110CB-F23F-4E32-BEA1-CA6D2C26BB77}" type="parTrans" cxnId="{C77784C0-E502-4928-B167-10035D03A08F}">
      <dgm:prSet/>
      <dgm:spPr/>
      <dgm:t>
        <a:bodyPr/>
        <a:lstStyle/>
        <a:p>
          <a:endParaRPr lang="en-US"/>
        </a:p>
      </dgm:t>
    </dgm:pt>
    <dgm:pt modelId="{77C04F13-674A-4C4E-B5A0-6E39A086E7DB}" type="sibTrans" cxnId="{C77784C0-E502-4928-B167-10035D03A08F}">
      <dgm:prSet/>
      <dgm:spPr/>
      <dgm:t>
        <a:bodyPr/>
        <a:lstStyle/>
        <a:p>
          <a:endParaRPr lang="en-US"/>
        </a:p>
      </dgm:t>
    </dgm:pt>
    <dgm:pt modelId="{92385391-8296-46B5-9F3D-000778096C7A}">
      <dgm:prSet/>
      <dgm:spPr>
        <a:solidFill>
          <a:srgbClr val="D0BEFC">
            <a:alpha val="89804"/>
          </a:srgbClr>
        </a:solidFill>
        <a:ln w="28575"/>
      </dgm:spPr>
      <dgm:t>
        <a:bodyPr/>
        <a:lstStyle/>
        <a:p>
          <a:r>
            <a:rPr lang="en-US" dirty="0"/>
            <a:t>Being chased by frightening person, animal, or bug</a:t>
          </a:r>
        </a:p>
      </dgm:t>
    </dgm:pt>
    <dgm:pt modelId="{F180E2D0-E4FA-4E0D-960C-69405FFBDBF3}" type="parTrans" cxnId="{BE43C244-63B5-42A7-BC88-978E1A7B4125}">
      <dgm:prSet/>
      <dgm:spPr/>
      <dgm:t>
        <a:bodyPr/>
        <a:lstStyle/>
        <a:p>
          <a:endParaRPr lang="en-US"/>
        </a:p>
      </dgm:t>
    </dgm:pt>
    <dgm:pt modelId="{6AC090EA-9A05-4C7F-9451-1E19BD1A3CF9}" type="sibTrans" cxnId="{BE43C244-63B5-42A7-BC88-978E1A7B4125}">
      <dgm:prSet/>
      <dgm:spPr/>
      <dgm:t>
        <a:bodyPr/>
        <a:lstStyle/>
        <a:p>
          <a:endParaRPr lang="en-US"/>
        </a:p>
      </dgm:t>
    </dgm:pt>
    <dgm:pt modelId="{97987CE4-61A6-48F7-AAB5-D49F6584FB18}">
      <dgm:prSet/>
      <dgm:spPr>
        <a:solidFill>
          <a:srgbClr val="D0BEFC">
            <a:alpha val="89804"/>
          </a:srgbClr>
        </a:solidFill>
        <a:ln w="28575"/>
      </dgm:spPr>
      <dgm:t>
        <a:bodyPr/>
        <a:lstStyle/>
        <a:p>
          <a:r>
            <a:rPr lang="en-US" dirty="0"/>
            <a:t>Being eaten</a:t>
          </a:r>
        </a:p>
      </dgm:t>
    </dgm:pt>
    <dgm:pt modelId="{50ECEF28-0128-453C-94A7-FB5100E21F5B}" type="parTrans" cxnId="{08E50E74-80A2-4178-8A5A-1B50FCADCD44}">
      <dgm:prSet/>
      <dgm:spPr/>
      <dgm:t>
        <a:bodyPr/>
        <a:lstStyle/>
        <a:p>
          <a:endParaRPr lang="en-US"/>
        </a:p>
      </dgm:t>
    </dgm:pt>
    <dgm:pt modelId="{65B10B7D-85C0-44B0-B2C6-CA63781231F6}" type="sibTrans" cxnId="{08E50E74-80A2-4178-8A5A-1B50FCADCD44}">
      <dgm:prSet/>
      <dgm:spPr/>
      <dgm:t>
        <a:bodyPr/>
        <a:lstStyle/>
        <a:p>
          <a:endParaRPr lang="en-US"/>
        </a:p>
      </dgm:t>
    </dgm:pt>
    <dgm:pt modelId="{52064311-8E57-4773-8FC9-ACB7A055BF9C}">
      <dgm:prSet/>
      <dgm:spPr>
        <a:solidFill>
          <a:srgbClr val="D0BEFC">
            <a:alpha val="89804"/>
          </a:srgbClr>
        </a:solidFill>
        <a:ln w="28575"/>
      </dgm:spPr>
      <dgm:t>
        <a:bodyPr/>
        <a:lstStyle/>
        <a:p>
          <a:r>
            <a:rPr lang="en-US" dirty="0"/>
            <a:t>Getting lost</a:t>
          </a:r>
        </a:p>
      </dgm:t>
    </dgm:pt>
    <dgm:pt modelId="{0AB13327-7CAA-4F0E-BC55-9EC057BC257B}" type="parTrans" cxnId="{17590465-64BC-4412-99D9-3D548D39000F}">
      <dgm:prSet/>
      <dgm:spPr/>
      <dgm:t>
        <a:bodyPr/>
        <a:lstStyle/>
        <a:p>
          <a:endParaRPr lang="en-US"/>
        </a:p>
      </dgm:t>
    </dgm:pt>
    <dgm:pt modelId="{6D6B55EA-25F1-454C-8071-3F259D77265C}" type="sibTrans" cxnId="{17590465-64BC-4412-99D9-3D548D39000F}">
      <dgm:prSet/>
      <dgm:spPr/>
      <dgm:t>
        <a:bodyPr/>
        <a:lstStyle/>
        <a:p>
          <a:endParaRPr lang="en-US"/>
        </a:p>
      </dgm:t>
    </dgm:pt>
    <dgm:pt modelId="{A7FD838F-1E6C-4215-AC13-85355B647E9E}">
      <dgm:prSet/>
      <dgm:spPr>
        <a:solidFill>
          <a:srgbClr val="D0BEFC">
            <a:alpha val="89804"/>
          </a:srgbClr>
        </a:solidFill>
        <a:ln w="28575"/>
      </dgm:spPr>
      <dgm:t>
        <a:bodyPr/>
        <a:lstStyle/>
        <a:p>
          <a:r>
            <a:rPr lang="en-US" dirty="0"/>
            <a:t>Not being able to move</a:t>
          </a:r>
        </a:p>
      </dgm:t>
    </dgm:pt>
    <dgm:pt modelId="{2132D660-54FD-46CF-9528-14D45A353BA7}" type="parTrans" cxnId="{7C5BCDC1-B45B-4FB6-9667-696D0C8FB611}">
      <dgm:prSet/>
      <dgm:spPr/>
      <dgm:t>
        <a:bodyPr/>
        <a:lstStyle/>
        <a:p>
          <a:endParaRPr lang="en-US"/>
        </a:p>
      </dgm:t>
    </dgm:pt>
    <dgm:pt modelId="{ACA29C6A-F6A3-4EC4-8406-F0053350E79B}" type="sibTrans" cxnId="{7C5BCDC1-B45B-4FB6-9667-696D0C8FB611}">
      <dgm:prSet/>
      <dgm:spPr/>
      <dgm:t>
        <a:bodyPr/>
        <a:lstStyle/>
        <a:p>
          <a:endParaRPr lang="en-US"/>
        </a:p>
      </dgm:t>
    </dgm:pt>
    <dgm:pt modelId="{19F8E4F8-943E-41FE-9CC8-268AAE235168}">
      <dgm:prSet/>
      <dgm:spPr>
        <a:solidFill>
          <a:schemeClr val="accent6">
            <a:lumMod val="60000"/>
            <a:lumOff val="40000"/>
            <a:alpha val="90000"/>
          </a:schemeClr>
        </a:solidFill>
        <a:ln w="28575"/>
      </dgm:spPr>
      <dgm:t>
        <a:bodyPr/>
        <a:lstStyle/>
        <a:p>
          <a:r>
            <a:rPr lang="en-US" dirty="0"/>
            <a:t>Aggression</a:t>
          </a:r>
        </a:p>
      </dgm:t>
    </dgm:pt>
    <dgm:pt modelId="{2CCBF5CE-F36B-44BE-8B06-DB268D553EB9}" type="parTrans" cxnId="{E0D5B5FA-E3C4-431B-88BD-5DFBFC141063}">
      <dgm:prSet/>
      <dgm:spPr/>
      <dgm:t>
        <a:bodyPr/>
        <a:lstStyle/>
        <a:p>
          <a:endParaRPr lang="en-US"/>
        </a:p>
      </dgm:t>
    </dgm:pt>
    <dgm:pt modelId="{594316F4-165D-47D0-913D-081DA133C884}" type="sibTrans" cxnId="{E0D5B5FA-E3C4-431B-88BD-5DFBFC141063}">
      <dgm:prSet/>
      <dgm:spPr/>
      <dgm:t>
        <a:bodyPr/>
        <a:lstStyle/>
        <a:p>
          <a:endParaRPr lang="en-US"/>
        </a:p>
      </dgm:t>
    </dgm:pt>
    <dgm:pt modelId="{27A1F8F6-8AA5-4CCE-B434-F4B4C48743D8}" type="pres">
      <dgm:prSet presAssocID="{27A89F30-B8EF-4F12-907B-858360F4BD64}" presName="Name0" presStyleCnt="0">
        <dgm:presLayoutVars>
          <dgm:dir/>
          <dgm:animLvl val="lvl"/>
          <dgm:resizeHandles val="exact"/>
        </dgm:presLayoutVars>
      </dgm:prSet>
      <dgm:spPr/>
    </dgm:pt>
    <dgm:pt modelId="{452E18D1-A699-4399-AA77-3D949E038B32}" type="pres">
      <dgm:prSet presAssocID="{91A517A2-B122-428E-97D6-49FEF373B1F7}" presName="composite" presStyleCnt="0"/>
      <dgm:spPr/>
    </dgm:pt>
    <dgm:pt modelId="{9F80C5F3-2E56-4A42-AE68-AE0C63085A6B}" type="pres">
      <dgm:prSet presAssocID="{91A517A2-B122-428E-97D6-49FEF373B1F7}" presName="parTx" presStyleLbl="alignNode1" presStyleIdx="0" presStyleCnt="3">
        <dgm:presLayoutVars>
          <dgm:chMax val="0"/>
          <dgm:chPref val="0"/>
          <dgm:bulletEnabled val="1"/>
        </dgm:presLayoutVars>
      </dgm:prSet>
      <dgm:spPr/>
    </dgm:pt>
    <dgm:pt modelId="{CE2E16BF-4A6F-458F-8EAE-F9E18EFA7302}" type="pres">
      <dgm:prSet presAssocID="{91A517A2-B122-428E-97D6-49FEF373B1F7}" presName="desTx" presStyleLbl="alignAccFollowNode1" presStyleIdx="0" presStyleCnt="3">
        <dgm:presLayoutVars>
          <dgm:bulletEnabled val="1"/>
        </dgm:presLayoutVars>
      </dgm:prSet>
      <dgm:spPr/>
    </dgm:pt>
    <dgm:pt modelId="{F08ED353-6E2B-4511-A5D3-33C5C3151F57}" type="pres">
      <dgm:prSet presAssocID="{4653B2A6-596A-4CC9-BC29-1A3FC748F585}" presName="space" presStyleCnt="0"/>
      <dgm:spPr/>
    </dgm:pt>
    <dgm:pt modelId="{CF2119B3-FB40-4BBE-BEFA-E9F98EEFC177}" type="pres">
      <dgm:prSet presAssocID="{E43EC05C-60A7-40FE-B14E-F59ECF4F918E}" presName="composite" presStyleCnt="0"/>
      <dgm:spPr/>
    </dgm:pt>
    <dgm:pt modelId="{DF10B752-2536-422F-B4D4-1695B0D34482}" type="pres">
      <dgm:prSet presAssocID="{E43EC05C-60A7-40FE-B14E-F59ECF4F918E}" presName="parTx" presStyleLbl="alignNode1" presStyleIdx="1" presStyleCnt="3">
        <dgm:presLayoutVars>
          <dgm:chMax val="0"/>
          <dgm:chPref val="0"/>
          <dgm:bulletEnabled val="1"/>
        </dgm:presLayoutVars>
      </dgm:prSet>
      <dgm:spPr/>
    </dgm:pt>
    <dgm:pt modelId="{399F263F-9764-458E-9C5D-7CEE1FC03AC9}" type="pres">
      <dgm:prSet presAssocID="{E43EC05C-60A7-40FE-B14E-F59ECF4F918E}" presName="desTx" presStyleLbl="alignAccFollowNode1" presStyleIdx="1" presStyleCnt="3">
        <dgm:presLayoutVars>
          <dgm:bulletEnabled val="1"/>
        </dgm:presLayoutVars>
      </dgm:prSet>
      <dgm:spPr/>
    </dgm:pt>
    <dgm:pt modelId="{FE9B2EB2-DA6F-4BBB-A3F6-1F9B2E5AA82A}" type="pres">
      <dgm:prSet presAssocID="{265D3DB8-D1D1-44BD-B217-60FB596C9138}" presName="space" presStyleCnt="0"/>
      <dgm:spPr/>
    </dgm:pt>
    <dgm:pt modelId="{B75FC8E8-227D-4DB4-BDEF-95597E67C7CB}" type="pres">
      <dgm:prSet presAssocID="{A2F8651A-E9FA-4D51-9CA0-9B64CF8B753F}" presName="composite" presStyleCnt="0"/>
      <dgm:spPr/>
    </dgm:pt>
    <dgm:pt modelId="{3BADE1A9-B324-4AB0-A6E1-2D2B50275ED0}" type="pres">
      <dgm:prSet presAssocID="{A2F8651A-E9FA-4D51-9CA0-9B64CF8B753F}" presName="parTx" presStyleLbl="alignNode1" presStyleIdx="2" presStyleCnt="3">
        <dgm:presLayoutVars>
          <dgm:chMax val="0"/>
          <dgm:chPref val="0"/>
          <dgm:bulletEnabled val="1"/>
        </dgm:presLayoutVars>
      </dgm:prSet>
      <dgm:spPr/>
    </dgm:pt>
    <dgm:pt modelId="{3C874509-1808-4EEE-AF6E-9075B6A4CB0F}" type="pres">
      <dgm:prSet presAssocID="{A2F8651A-E9FA-4D51-9CA0-9B64CF8B753F}" presName="desTx" presStyleLbl="alignAccFollowNode1" presStyleIdx="2" presStyleCnt="3">
        <dgm:presLayoutVars>
          <dgm:bulletEnabled val="1"/>
        </dgm:presLayoutVars>
      </dgm:prSet>
      <dgm:spPr/>
    </dgm:pt>
  </dgm:ptLst>
  <dgm:cxnLst>
    <dgm:cxn modelId="{2161E409-CBCE-4A14-8111-B0293131918C}" srcId="{27A89F30-B8EF-4F12-907B-858360F4BD64}" destId="{E43EC05C-60A7-40FE-B14E-F59ECF4F918E}" srcOrd="1" destOrd="0" parTransId="{C8196846-BAA9-4C08-928B-4D56AC65218A}" sibTransId="{265D3DB8-D1D1-44BD-B217-60FB596C9138}"/>
    <dgm:cxn modelId="{9B53FB09-8FD7-44DE-AC18-30F1EEECB45D}" type="presOf" srcId="{B88BC269-3CE6-46E9-8BBF-23600CA0F2E6}" destId="{399F263F-9764-458E-9C5D-7CEE1FC03AC9}" srcOrd="0" destOrd="4" presId="urn:microsoft.com/office/officeart/2005/8/layout/hList1"/>
    <dgm:cxn modelId="{DBE46F1A-8DD7-4499-B368-AAD9B0111502}" type="presOf" srcId="{53A8D793-D7DC-4F91-98B7-F54DD47513FD}" destId="{399F263F-9764-458E-9C5D-7CEE1FC03AC9}" srcOrd="0" destOrd="0" presId="urn:microsoft.com/office/officeart/2005/8/layout/hList1"/>
    <dgm:cxn modelId="{25EA5B1E-98C7-4109-B23F-4A53A7B7337A}" type="presOf" srcId="{D485B341-3507-4BA5-85B2-842B813BB004}" destId="{CE2E16BF-4A6F-458F-8EAE-F9E18EFA7302}" srcOrd="0" destOrd="0" presId="urn:microsoft.com/office/officeart/2005/8/layout/hList1"/>
    <dgm:cxn modelId="{B2E81523-E85F-415D-89C7-2462BB86020C}" type="presOf" srcId="{19F8E4F8-943E-41FE-9CC8-268AAE235168}" destId="{399F263F-9764-458E-9C5D-7CEE1FC03AC9}" srcOrd="0" destOrd="1" presId="urn:microsoft.com/office/officeart/2005/8/layout/hList1"/>
    <dgm:cxn modelId="{D6BF6523-B3BC-46EE-8CB2-F8F4B2A9B39F}" type="presOf" srcId="{92385391-8296-46B5-9F3D-000778096C7A}" destId="{3C874509-1808-4EEE-AF6E-9075B6A4CB0F}" srcOrd="0" destOrd="0" presId="urn:microsoft.com/office/officeart/2005/8/layout/hList1"/>
    <dgm:cxn modelId="{24D53127-1BC3-4703-BEE3-8048ECB045FE}" srcId="{27A89F30-B8EF-4F12-907B-858360F4BD64}" destId="{A2F8651A-E9FA-4D51-9CA0-9B64CF8B753F}" srcOrd="2" destOrd="0" parTransId="{8BF02A56-8CD1-4EE8-8BD7-83B396A4611E}" sibTransId="{070849C9-F640-43FB-8362-F21344BC6C7A}"/>
    <dgm:cxn modelId="{AE83AB2B-08E4-400A-824C-BCC982EB748C}" srcId="{E43EC05C-60A7-40FE-B14E-F59ECF4F918E}" destId="{7E09194E-4E79-413E-833F-D644E579F966}" srcOrd="3" destOrd="0" parTransId="{6553875A-F863-4F01-949C-4A65AB1F0649}" sibTransId="{1AE74D40-266E-44F9-959F-05735EB9B252}"/>
    <dgm:cxn modelId="{8C003F31-F8CE-4CB0-B5FC-DB92DED8C3C0}" type="presOf" srcId="{739E4007-D062-4D1C-AA45-9751D6FD2195}" destId="{CE2E16BF-4A6F-458F-8EAE-F9E18EFA7302}" srcOrd="0" destOrd="2" presId="urn:microsoft.com/office/officeart/2005/8/layout/hList1"/>
    <dgm:cxn modelId="{EFB51039-FFD4-454F-A350-90DD2A9F61A3}" srcId="{27A89F30-B8EF-4F12-907B-858360F4BD64}" destId="{91A517A2-B122-428E-97D6-49FEF373B1F7}" srcOrd="0" destOrd="0" parTransId="{97E4A7C3-3DD1-4980-B5C0-23F41B8CDF0C}" sibTransId="{4653B2A6-596A-4CC9-BC29-1A3FC748F585}"/>
    <dgm:cxn modelId="{A590773B-EA17-4F2C-B0BA-966E4A0857B7}" type="presOf" srcId="{52064311-8E57-4773-8FC9-ACB7A055BF9C}" destId="{3C874509-1808-4EEE-AF6E-9075B6A4CB0F}" srcOrd="0" destOrd="2" presId="urn:microsoft.com/office/officeart/2005/8/layout/hList1"/>
    <dgm:cxn modelId="{3B91AE3E-B205-4D51-B562-9D005545E13E}" type="presOf" srcId="{B202DDC2-C7BE-48E4-B6CD-75B6B6829E6C}" destId="{CE2E16BF-4A6F-458F-8EAE-F9E18EFA7302}" srcOrd="0" destOrd="1" presId="urn:microsoft.com/office/officeart/2005/8/layout/hList1"/>
    <dgm:cxn modelId="{7156F63E-329E-4345-83B5-ABD8DB43E57C}" type="presOf" srcId="{91A517A2-B122-428E-97D6-49FEF373B1F7}" destId="{9F80C5F3-2E56-4A42-AE68-AE0C63085A6B}" srcOrd="0" destOrd="0" presId="urn:microsoft.com/office/officeart/2005/8/layout/hList1"/>
    <dgm:cxn modelId="{B0F20A3F-13FE-4CDF-BDD6-CEA3FF99C069}" srcId="{91A517A2-B122-428E-97D6-49FEF373B1F7}" destId="{B202DDC2-C7BE-48E4-B6CD-75B6B6829E6C}" srcOrd="1" destOrd="0" parTransId="{B6541D50-1048-4822-B2B3-9DD209AE81C1}" sibTransId="{D805FB17-E2BB-40B3-A921-37165BDB9F5B}"/>
    <dgm:cxn modelId="{F7F1B03F-8DBD-423E-AFD8-84E1C0574037}" type="presOf" srcId="{27A89F30-B8EF-4F12-907B-858360F4BD64}" destId="{27A1F8F6-8AA5-4CCE-B434-F4B4C48743D8}" srcOrd="0" destOrd="0" presId="urn:microsoft.com/office/officeart/2005/8/layout/hList1"/>
    <dgm:cxn modelId="{CAA5405B-6FFB-40D4-966C-879D5B86B9E8}" type="presOf" srcId="{D820C0BC-9E6E-4B01-8052-12FE31D1B807}" destId="{CE2E16BF-4A6F-458F-8EAE-F9E18EFA7302}" srcOrd="0" destOrd="3" presId="urn:microsoft.com/office/officeart/2005/8/layout/hList1"/>
    <dgm:cxn modelId="{BE43C244-63B5-42A7-BC88-978E1A7B4125}" srcId="{A2F8651A-E9FA-4D51-9CA0-9B64CF8B753F}" destId="{92385391-8296-46B5-9F3D-000778096C7A}" srcOrd="0" destOrd="0" parTransId="{F180E2D0-E4FA-4E0D-960C-69405FFBDBF3}" sibTransId="{6AC090EA-9A05-4C7F-9451-1E19BD1A3CF9}"/>
    <dgm:cxn modelId="{17590465-64BC-4412-99D9-3D548D39000F}" srcId="{A2F8651A-E9FA-4D51-9CA0-9B64CF8B753F}" destId="{52064311-8E57-4773-8FC9-ACB7A055BF9C}" srcOrd="2" destOrd="0" parTransId="{0AB13327-7CAA-4F0E-BC55-9EC057BC257B}" sibTransId="{6D6B55EA-25F1-454C-8071-3F259D77265C}"/>
    <dgm:cxn modelId="{62358468-1F5B-4936-BEC7-B94C64AA94D5}" type="presOf" srcId="{A7FD838F-1E6C-4215-AC13-85355B647E9E}" destId="{3C874509-1808-4EEE-AF6E-9075B6A4CB0F}" srcOrd="0" destOrd="3" presId="urn:microsoft.com/office/officeart/2005/8/layout/hList1"/>
    <dgm:cxn modelId="{08E50E74-80A2-4178-8A5A-1B50FCADCD44}" srcId="{A2F8651A-E9FA-4D51-9CA0-9B64CF8B753F}" destId="{97987CE4-61A6-48F7-AAB5-D49F6584FB18}" srcOrd="1" destOrd="0" parTransId="{50ECEF28-0128-453C-94A7-FB5100E21F5B}" sibTransId="{65B10B7D-85C0-44B0-B2C6-CA63781231F6}"/>
    <dgm:cxn modelId="{67A54374-50B4-40E3-AF85-BA1DD4B17A59}" srcId="{91A517A2-B122-428E-97D6-49FEF373B1F7}" destId="{739E4007-D062-4D1C-AA45-9751D6FD2195}" srcOrd="2" destOrd="0" parTransId="{98EFF7D9-9AE3-42D0-BEC6-89D703CCC4A3}" sibTransId="{91A47C65-5ECB-43FE-95C8-49C4C64710AD}"/>
    <dgm:cxn modelId="{3D07D555-CE7C-48C9-84BB-81B9324BC610}" type="presOf" srcId="{A2F8651A-E9FA-4D51-9CA0-9B64CF8B753F}" destId="{3BADE1A9-B324-4AB0-A6E1-2D2B50275ED0}" srcOrd="0" destOrd="0" presId="urn:microsoft.com/office/officeart/2005/8/layout/hList1"/>
    <dgm:cxn modelId="{0580E57F-CDD6-48E4-8BF3-99279DCDAC0D}" type="presOf" srcId="{E43EC05C-60A7-40FE-B14E-F59ECF4F918E}" destId="{DF10B752-2536-422F-B4D4-1695B0D34482}" srcOrd="0" destOrd="0" presId="urn:microsoft.com/office/officeart/2005/8/layout/hList1"/>
    <dgm:cxn modelId="{8C540F87-5AE0-4362-A24B-FC300CF93833}" srcId="{91A517A2-B122-428E-97D6-49FEF373B1F7}" destId="{D485B341-3507-4BA5-85B2-842B813BB004}" srcOrd="0" destOrd="0" parTransId="{1FE0BA40-753B-47BC-B211-6E6A442E3313}" sibTransId="{434851C1-2809-4F3F-892D-980C0F036B47}"/>
    <dgm:cxn modelId="{9B9C0A99-A2CA-4998-90A4-6E5E355D75DD}" srcId="{E43EC05C-60A7-40FE-B14E-F59ECF4F918E}" destId="{53A8D793-D7DC-4F91-98B7-F54DD47513FD}" srcOrd="0" destOrd="0" parTransId="{E69DC173-6578-42AC-A237-3966DAF229CB}" sibTransId="{44C0D2BC-CC0D-445B-825B-D6073237D25F}"/>
    <dgm:cxn modelId="{D0AB4F9D-71CF-4784-90DD-C823C66ACDF2}" type="presOf" srcId="{2DF6D7B2-85B5-4E69-B197-FE8378EA9D1D}" destId="{399F263F-9764-458E-9C5D-7CEE1FC03AC9}" srcOrd="0" destOrd="2" presId="urn:microsoft.com/office/officeart/2005/8/layout/hList1"/>
    <dgm:cxn modelId="{C77784C0-E502-4928-B167-10035D03A08F}" srcId="{E43EC05C-60A7-40FE-B14E-F59ECF4F918E}" destId="{B88BC269-3CE6-46E9-8BBF-23600CA0F2E6}" srcOrd="4" destOrd="0" parTransId="{DF9110CB-F23F-4E32-BEA1-CA6D2C26BB77}" sibTransId="{77C04F13-674A-4C4E-B5A0-6E39A086E7DB}"/>
    <dgm:cxn modelId="{7C5BCDC1-B45B-4FB6-9667-696D0C8FB611}" srcId="{A2F8651A-E9FA-4D51-9CA0-9B64CF8B753F}" destId="{A7FD838F-1E6C-4215-AC13-85355B647E9E}" srcOrd="3" destOrd="0" parTransId="{2132D660-54FD-46CF-9528-14D45A353BA7}" sibTransId="{ACA29C6A-F6A3-4EC4-8406-F0053350E79B}"/>
    <dgm:cxn modelId="{5FAD06D7-5E6F-4635-BE03-0D5B47120F21}" type="presOf" srcId="{97987CE4-61A6-48F7-AAB5-D49F6584FB18}" destId="{3C874509-1808-4EEE-AF6E-9075B6A4CB0F}" srcOrd="0" destOrd="1" presId="urn:microsoft.com/office/officeart/2005/8/layout/hList1"/>
    <dgm:cxn modelId="{9B7805D9-A416-45FC-9AE7-632570A90086}" type="presOf" srcId="{7E09194E-4E79-413E-833F-D644E579F966}" destId="{399F263F-9764-458E-9C5D-7CEE1FC03AC9}" srcOrd="0" destOrd="3" presId="urn:microsoft.com/office/officeart/2005/8/layout/hList1"/>
    <dgm:cxn modelId="{14FDC6ED-7179-4D26-A0E9-950565948CDE}" srcId="{91A517A2-B122-428E-97D6-49FEF373B1F7}" destId="{D820C0BC-9E6E-4B01-8052-12FE31D1B807}" srcOrd="3" destOrd="0" parTransId="{E46CDC7D-4C16-49C4-94EA-988349803E2F}" sibTransId="{BD02DEAC-7BBC-4BCA-A458-CF3F70A3223A}"/>
    <dgm:cxn modelId="{D12D09F0-DDD2-4A9D-911B-DE7B940C84AE}" srcId="{E43EC05C-60A7-40FE-B14E-F59ECF4F918E}" destId="{2DF6D7B2-85B5-4E69-B197-FE8378EA9D1D}" srcOrd="2" destOrd="0" parTransId="{9BFDC664-3176-418D-992B-BE1DF5A6F03A}" sibTransId="{33E9CE11-691D-4B6E-8510-BC6CC6B79001}"/>
    <dgm:cxn modelId="{E0D5B5FA-E3C4-431B-88BD-5DFBFC141063}" srcId="{E43EC05C-60A7-40FE-B14E-F59ECF4F918E}" destId="{19F8E4F8-943E-41FE-9CC8-268AAE235168}" srcOrd="1" destOrd="0" parTransId="{2CCBF5CE-F36B-44BE-8B06-DB268D553EB9}" sibTransId="{594316F4-165D-47D0-913D-081DA133C884}"/>
    <dgm:cxn modelId="{1DBB1F73-2C0F-4B3F-BB20-2BBCD2BDD1D8}" type="presParOf" srcId="{27A1F8F6-8AA5-4CCE-B434-F4B4C48743D8}" destId="{452E18D1-A699-4399-AA77-3D949E038B32}" srcOrd="0" destOrd="0" presId="urn:microsoft.com/office/officeart/2005/8/layout/hList1"/>
    <dgm:cxn modelId="{CC248B05-A5F5-45DB-AE92-D2CB44A632A4}" type="presParOf" srcId="{452E18D1-A699-4399-AA77-3D949E038B32}" destId="{9F80C5F3-2E56-4A42-AE68-AE0C63085A6B}" srcOrd="0" destOrd="0" presId="urn:microsoft.com/office/officeart/2005/8/layout/hList1"/>
    <dgm:cxn modelId="{A46226B1-6365-4646-8744-849162F5317D}" type="presParOf" srcId="{452E18D1-A699-4399-AA77-3D949E038B32}" destId="{CE2E16BF-4A6F-458F-8EAE-F9E18EFA7302}" srcOrd="1" destOrd="0" presId="urn:microsoft.com/office/officeart/2005/8/layout/hList1"/>
    <dgm:cxn modelId="{2417D2F8-D4F8-44E3-B5F2-7270EB5E9E8E}" type="presParOf" srcId="{27A1F8F6-8AA5-4CCE-B434-F4B4C48743D8}" destId="{F08ED353-6E2B-4511-A5D3-33C5C3151F57}" srcOrd="1" destOrd="0" presId="urn:microsoft.com/office/officeart/2005/8/layout/hList1"/>
    <dgm:cxn modelId="{F632936D-9B1A-465B-AFB5-FE7A680E335A}" type="presParOf" srcId="{27A1F8F6-8AA5-4CCE-B434-F4B4C48743D8}" destId="{CF2119B3-FB40-4BBE-BEFA-E9F98EEFC177}" srcOrd="2" destOrd="0" presId="urn:microsoft.com/office/officeart/2005/8/layout/hList1"/>
    <dgm:cxn modelId="{CC9FB20E-767E-414F-A239-82F66B947E1C}" type="presParOf" srcId="{CF2119B3-FB40-4BBE-BEFA-E9F98EEFC177}" destId="{DF10B752-2536-422F-B4D4-1695B0D34482}" srcOrd="0" destOrd="0" presId="urn:microsoft.com/office/officeart/2005/8/layout/hList1"/>
    <dgm:cxn modelId="{4487CE42-E031-45D4-ADA9-843DD01BB785}" type="presParOf" srcId="{CF2119B3-FB40-4BBE-BEFA-E9F98EEFC177}" destId="{399F263F-9764-458E-9C5D-7CEE1FC03AC9}" srcOrd="1" destOrd="0" presId="urn:microsoft.com/office/officeart/2005/8/layout/hList1"/>
    <dgm:cxn modelId="{7F435DB1-3075-49C4-9657-56A9B0C59345}" type="presParOf" srcId="{27A1F8F6-8AA5-4CCE-B434-F4B4C48743D8}" destId="{FE9B2EB2-DA6F-4BBB-A3F6-1F9B2E5AA82A}" srcOrd="3" destOrd="0" presId="urn:microsoft.com/office/officeart/2005/8/layout/hList1"/>
    <dgm:cxn modelId="{88505354-5093-42E0-926A-5AE097B5A37F}" type="presParOf" srcId="{27A1F8F6-8AA5-4CCE-B434-F4B4C48743D8}" destId="{B75FC8E8-227D-4DB4-BDEF-95597E67C7CB}" srcOrd="4" destOrd="0" presId="urn:microsoft.com/office/officeart/2005/8/layout/hList1"/>
    <dgm:cxn modelId="{867233E6-9439-4FB9-9FD3-C482E7957FC9}" type="presParOf" srcId="{B75FC8E8-227D-4DB4-BDEF-95597E67C7CB}" destId="{3BADE1A9-B324-4AB0-A6E1-2D2B50275ED0}" srcOrd="0" destOrd="0" presId="urn:microsoft.com/office/officeart/2005/8/layout/hList1"/>
    <dgm:cxn modelId="{66C40723-55D3-41BC-AC82-B2BF0A5917B5}" type="presParOf" srcId="{B75FC8E8-227D-4DB4-BDEF-95597E67C7CB}" destId="{3C874509-1808-4EEE-AF6E-9075B6A4CB0F}"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819474-9508-4E8B-81D5-7B73A67DF1FA}" type="doc">
      <dgm:prSet loTypeId="urn:microsoft.com/office/officeart/2005/8/layout/process2" loCatId="process" qsTypeId="urn:microsoft.com/office/officeart/2005/8/quickstyle/simple1" qsCatId="simple" csTypeId="urn:microsoft.com/office/officeart/2005/8/colors/accent2_3" csCatId="accent2" phldr="1"/>
      <dgm:spPr/>
      <dgm:t>
        <a:bodyPr/>
        <a:lstStyle/>
        <a:p>
          <a:endParaRPr lang="en-US"/>
        </a:p>
      </dgm:t>
    </dgm:pt>
    <dgm:pt modelId="{6C8F5195-3033-4471-8EDC-B84CFEE0ABC6}">
      <dgm:prSet phldrT="[Text]" custT="1"/>
      <dgm:spPr>
        <a:ln>
          <a:solidFill>
            <a:schemeClr val="tx1"/>
          </a:solidFill>
        </a:ln>
      </dgm:spPr>
      <dgm:t>
        <a:bodyPr/>
        <a:lstStyle/>
        <a:p>
          <a:pPr algn="ctr"/>
          <a:r>
            <a:rPr lang="en-US" sz="1600" b="1" dirty="0">
              <a:solidFill>
                <a:schemeClr val="tx1"/>
              </a:solidFill>
            </a:rPr>
            <a:t>Write down or verbally describe the visceral details of a recurrent, distressing dream</a:t>
          </a:r>
        </a:p>
        <a:p>
          <a:pPr algn="ctr"/>
          <a:r>
            <a:rPr lang="en-US" sz="1600" b="1" dirty="0">
              <a:solidFill>
                <a:schemeClr val="tx1"/>
              </a:solidFill>
            </a:rPr>
            <a:t>Pay attention to the 5 senses (what you can hear, see, smell, taste, and touch) during the nightmare</a:t>
          </a:r>
        </a:p>
      </dgm:t>
    </dgm:pt>
    <dgm:pt modelId="{369FEBB5-1919-4273-B1FD-A63D41392FE7}" type="parTrans" cxnId="{DDC49EFE-8FC7-4D3E-ACA9-FF624B10113D}">
      <dgm:prSet/>
      <dgm:spPr/>
      <dgm:t>
        <a:bodyPr/>
        <a:lstStyle/>
        <a:p>
          <a:endParaRPr lang="en-US" b="1">
            <a:solidFill>
              <a:schemeClr val="tx1"/>
            </a:solidFill>
          </a:endParaRPr>
        </a:p>
      </dgm:t>
    </dgm:pt>
    <dgm:pt modelId="{654C4D1C-D9AE-4238-AE8F-E1163FA37B64}" type="sibTrans" cxnId="{DDC49EFE-8FC7-4D3E-ACA9-FF624B10113D}">
      <dgm:prSet/>
      <dgm:spPr/>
      <dgm:t>
        <a:bodyPr/>
        <a:lstStyle/>
        <a:p>
          <a:endParaRPr lang="en-US" b="1">
            <a:solidFill>
              <a:schemeClr val="tx1"/>
            </a:solidFill>
          </a:endParaRPr>
        </a:p>
      </dgm:t>
    </dgm:pt>
    <dgm:pt modelId="{5823671E-D024-4AEF-BE48-3FD338EE618D}">
      <dgm:prSet phldrT="[Text]"/>
      <dgm:spPr>
        <a:ln>
          <a:solidFill>
            <a:schemeClr val="tx1"/>
          </a:solidFill>
        </a:ln>
      </dgm:spPr>
      <dgm:t>
        <a:bodyPr/>
        <a:lstStyle/>
        <a:p>
          <a:pPr algn="ctr"/>
          <a:r>
            <a:rPr lang="en-US" b="1" dirty="0">
              <a:solidFill>
                <a:schemeClr val="tx1"/>
              </a:solidFill>
            </a:rPr>
            <a:t>Edit details of the dream (5 senses, characters, outcome, etc.), focusing on making the distressing part of the dream into something neutral or positive</a:t>
          </a:r>
        </a:p>
      </dgm:t>
    </dgm:pt>
    <dgm:pt modelId="{0EC2E222-E67D-47E0-B189-510E3FE3B612}" type="parTrans" cxnId="{93748CDC-E592-441E-8B96-06F17BEC3E55}">
      <dgm:prSet/>
      <dgm:spPr/>
      <dgm:t>
        <a:bodyPr/>
        <a:lstStyle/>
        <a:p>
          <a:endParaRPr lang="en-US" b="1">
            <a:solidFill>
              <a:schemeClr val="tx1"/>
            </a:solidFill>
          </a:endParaRPr>
        </a:p>
      </dgm:t>
    </dgm:pt>
    <dgm:pt modelId="{B5B10C44-6C40-4685-8A1C-46BE459D3FE9}" type="sibTrans" cxnId="{93748CDC-E592-441E-8B96-06F17BEC3E55}">
      <dgm:prSet/>
      <dgm:spPr/>
      <dgm:t>
        <a:bodyPr/>
        <a:lstStyle/>
        <a:p>
          <a:endParaRPr lang="en-US" b="1">
            <a:solidFill>
              <a:schemeClr val="tx1"/>
            </a:solidFill>
          </a:endParaRPr>
        </a:p>
      </dgm:t>
    </dgm:pt>
    <dgm:pt modelId="{BDE1D811-1F33-4A3B-A618-FBE32B2E8784}">
      <dgm:prSet phldrT="[Text]"/>
      <dgm:spPr>
        <a:ln>
          <a:solidFill>
            <a:schemeClr val="tx1"/>
          </a:solidFill>
        </a:ln>
      </dgm:spPr>
      <dgm:t>
        <a:bodyPr/>
        <a:lstStyle/>
        <a:p>
          <a:pPr algn="ctr"/>
          <a:r>
            <a:rPr lang="en-US" b="1" dirty="0">
              <a:solidFill>
                <a:schemeClr val="tx1"/>
              </a:solidFill>
            </a:rPr>
            <a:t>Visually rehearse (aka using imagery) rehearse this new script several times throughout the day and right before bed</a:t>
          </a:r>
        </a:p>
      </dgm:t>
    </dgm:pt>
    <dgm:pt modelId="{802B1D4F-64AE-4F2C-B41C-52EEE6E55E40}" type="parTrans" cxnId="{0C1826D8-F348-4C0F-9D38-18C6D1C48EF4}">
      <dgm:prSet/>
      <dgm:spPr/>
      <dgm:t>
        <a:bodyPr/>
        <a:lstStyle/>
        <a:p>
          <a:endParaRPr lang="en-US" b="1">
            <a:solidFill>
              <a:schemeClr val="tx1"/>
            </a:solidFill>
          </a:endParaRPr>
        </a:p>
      </dgm:t>
    </dgm:pt>
    <dgm:pt modelId="{C0BF83F4-8400-4C52-AB47-05414A7E869F}" type="sibTrans" cxnId="{0C1826D8-F348-4C0F-9D38-18C6D1C48EF4}">
      <dgm:prSet/>
      <dgm:spPr/>
      <dgm:t>
        <a:bodyPr/>
        <a:lstStyle/>
        <a:p>
          <a:endParaRPr lang="en-US" b="1">
            <a:solidFill>
              <a:schemeClr val="tx1"/>
            </a:solidFill>
          </a:endParaRPr>
        </a:p>
      </dgm:t>
    </dgm:pt>
    <dgm:pt modelId="{646DEA84-B6FE-4F92-877F-1D57C401E657}">
      <dgm:prSet/>
      <dgm:spPr>
        <a:ln>
          <a:solidFill>
            <a:schemeClr val="tx1"/>
          </a:solidFill>
        </a:ln>
      </dgm:spPr>
      <dgm:t>
        <a:bodyPr/>
        <a:lstStyle/>
        <a:p>
          <a:pPr algn="ctr"/>
          <a:r>
            <a:rPr lang="en-US" b="1" dirty="0">
              <a:solidFill>
                <a:schemeClr val="tx1"/>
              </a:solidFill>
            </a:rPr>
            <a:t>Write down the rescripted, non-distressing, edited dream. Keep as many elements similar as possible. </a:t>
          </a:r>
        </a:p>
      </dgm:t>
    </dgm:pt>
    <dgm:pt modelId="{A55BFE09-6EE8-449B-88FB-FE711B991C54}" type="parTrans" cxnId="{A24C2D98-0810-4637-991B-765763EE66AA}">
      <dgm:prSet/>
      <dgm:spPr/>
      <dgm:t>
        <a:bodyPr/>
        <a:lstStyle/>
        <a:p>
          <a:endParaRPr lang="en-US" b="1">
            <a:solidFill>
              <a:schemeClr val="tx1"/>
            </a:solidFill>
          </a:endParaRPr>
        </a:p>
      </dgm:t>
    </dgm:pt>
    <dgm:pt modelId="{00DE54AE-2FE9-4A17-9F1F-3A7195570F91}" type="sibTrans" cxnId="{A24C2D98-0810-4637-991B-765763EE66AA}">
      <dgm:prSet/>
      <dgm:spPr/>
      <dgm:t>
        <a:bodyPr/>
        <a:lstStyle/>
        <a:p>
          <a:endParaRPr lang="en-US" b="1">
            <a:solidFill>
              <a:schemeClr val="tx1"/>
            </a:solidFill>
          </a:endParaRPr>
        </a:p>
      </dgm:t>
    </dgm:pt>
    <dgm:pt modelId="{C12BC523-DED7-4B95-8169-4F01399F10B3}" type="pres">
      <dgm:prSet presAssocID="{79819474-9508-4E8B-81D5-7B73A67DF1FA}" presName="linearFlow" presStyleCnt="0">
        <dgm:presLayoutVars>
          <dgm:resizeHandles val="exact"/>
        </dgm:presLayoutVars>
      </dgm:prSet>
      <dgm:spPr/>
    </dgm:pt>
    <dgm:pt modelId="{5FE8F61C-CAE9-450F-A357-B8D49E67BC18}" type="pres">
      <dgm:prSet presAssocID="{6C8F5195-3033-4471-8EDC-B84CFEE0ABC6}" presName="node" presStyleLbl="node1" presStyleIdx="0" presStyleCnt="4" custScaleX="328539" custLinFactNeighborY="241">
        <dgm:presLayoutVars>
          <dgm:bulletEnabled val="1"/>
        </dgm:presLayoutVars>
      </dgm:prSet>
      <dgm:spPr/>
    </dgm:pt>
    <dgm:pt modelId="{6D0E96B3-39D8-446B-86D5-52AF984E3629}" type="pres">
      <dgm:prSet presAssocID="{654C4D1C-D9AE-4238-AE8F-E1163FA37B64}" presName="sibTrans" presStyleLbl="sibTrans2D1" presStyleIdx="0" presStyleCnt="3"/>
      <dgm:spPr/>
    </dgm:pt>
    <dgm:pt modelId="{B7738A66-B26D-4ED1-8E9D-2665EF3ED533}" type="pres">
      <dgm:prSet presAssocID="{654C4D1C-D9AE-4238-AE8F-E1163FA37B64}" presName="connectorText" presStyleLbl="sibTrans2D1" presStyleIdx="0" presStyleCnt="3"/>
      <dgm:spPr/>
    </dgm:pt>
    <dgm:pt modelId="{36178617-33E5-4E2F-8A36-E449291D8EA5}" type="pres">
      <dgm:prSet presAssocID="{5823671E-D024-4AEF-BE48-3FD338EE618D}" presName="node" presStyleLbl="node1" presStyleIdx="1" presStyleCnt="4" custScaleX="328539" custLinFactNeighborY="241">
        <dgm:presLayoutVars>
          <dgm:bulletEnabled val="1"/>
        </dgm:presLayoutVars>
      </dgm:prSet>
      <dgm:spPr/>
    </dgm:pt>
    <dgm:pt modelId="{982C43F3-6C6B-4F0E-B139-4CF88E6A968C}" type="pres">
      <dgm:prSet presAssocID="{B5B10C44-6C40-4685-8A1C-46BE459D3FE9}" presName="sibTrans" presStyleLbl="sibTrans2D1" presStyleIdx="1" presStyleCnt="3"/>
      <dgm:spPr/>
    </dgm:pt>
    <dgm:pt modelId="{B58B4055-9893-4377-AF87-2D4C3DD7FEAC}" type="pres">
      <dgm:prSet presAssocID="{B5B10C44-6C40-4685-8A1C-46BE459D3FE9}" presName="connectorText" presStyleLbl="sibTrans2D1" presStyleIdx="1" presStyleCnt="3"/>
      <dgm:spPr/>
    </dgm:pt>
    <dgm:pt modelId="{533F1EEC-D696-434A-A3E4-1A6F3012AC93}" type="pres">
      <dgm:prSet presAssocID="{646DEA84-B6FE-4F92-877F-1D57C401E657}" presName="node" presStyleLbl="node1" presStyleIdx="2" presStyleCnt="4" custScaleX="328539">
        <dgm:presLayoutVars>
          <dgm:bulletEnabled val="1"/>
        </dgm:presLayoutVars>
      </dgm:prSet>
      <dgm:spPr/>
    </dgm:pt>
    <dgm:pt modelId="{4AC9170E-DA03-464B-8E7A-61C13F5BC7BA}" type="pres">
      <dgm:prSet presAssocID="{00DE54AE-2FE9-4A17-9F1F-3A7195570F91}" presName="sibTrans" presStyleLbl="sibTrans2D1" presStyleIdx="2" presStyleCnt="3"/>
      <dgm:spPr/>
    </dgm:pt>
    <dgm:pt modelId="{32909845-4FF4-4240-9F30-8EE0F0DBE3F1}" type="pres">
      <dgm:prSet presAssocID="{00DE54AE-2FE9-4A17-9F1F-3A7195570F91}" presName="connectorText" presStyleLbl="sibTrans2D1" presStyleIdx="2" presStyleCnt="3"/>
      <dgm:spPr/>
    </dgm:pt>
    <dgm:pt modelId="{D5085A06-AFEB-46B3-9AE6-7245315819B1}" type="pres">
      <dgm:prSet presAssocID="{BDE1D811-1F33-4A3B-A618-FBE32B2E8784}" presName="node" presStyleLbl="node1" presStyleIdx="3" presStyleCnt="4" custScaleX="328539">
        <dgm:presLayoutVars>
          <dgm:bulletEnabled val="1"/>
        </dgm:presLayoutVars>
      </dgm:prSet>
      <dgm:spPr/>
    </dgm:pt>
  </dgm:ptLst>
  <dgm:cxnLst>
    <dgm:cxn modelId="{2D47E50B-4482-496F-A007-D4B91E7BE167}" type="presOf" srcId="{646DEA84-B6FE-4F92-877F-1D57C401E657}" destId="{533F1EEC-D696-434A-A3E4-1A6F3012AC93}" srcOrd="0" destOrd="0" presId="urn:microsoft.com/office/officeart/2005/8/layout/process2"/>
    <dgm:cxn modelId="{DD18F211-2EF7-440E-88AA-ED1332A1A6B6}" type="presOf" srcId="{5823671E-D024-4AEF-BE48-3FD338EE618D}" destId="{36178617-33E5-4E2F-8A36-E449291D8EA5}" srcOrd="0" destOrd="0" presId="urn:microsoft.com/office/officeart/2005/8/layout/process2"/>
    <dgm:cxn modelId="{8181FF1E-0E02-45B0-881E-D8A6AAF4DDC2}" type="presOf" srcId="{BDE1D811-1F33-4A3B-A618-FBE32B2E8784}" destId="{D5085A06-AFEB-46B3-9AE6-7245315819B1}" srcOrd="0" destOrd="0" presId="urn:microsoft.com/office/officeart/2005/8/layout/process2"/>
    <dgm:cxn modelId="{25233925-C34D-43FD-8B46-A50CB7AC9E90}" type="presOf" srcId="{00DE54AE-2FE9-4A17-9F1F-3A7195570F91}" destId="{32909845-4FF4-4240-9F30-8EE0F0DBE3F1}" srcOrd="1" destOrd="0" presId="urn:microsoft.com/office/officeart/2005/8/layout/process2"/>
    <dgm:cxn modelId="{1DD67D29-2057-4765-AC2D-1AB321756615}" type="presOf" srcId="{B5B10C44-6C40-4685-8A1C-46BE459D3FE9}" destId="{B58B4055-9893-4377-AF87-2D4C3DD7FEAC}" srcOrd="1" destOrd="0" presId="urn:microsoft.com/office/officeart/2005/8/layout/process2"/>
    <dgm:cxn modelId="{ADFA162C-E001-4F19-933F-E8E68D297D18}" type="presOf" srcId="{654C4D1C-D9AE-4238-AE8F-E1163FA37B64}" destId="{6D0E96B3-39D8-446B-86D5-52AF984E3629}" srcOrd="0" destOrd="0" presId="urn:microsoft.com/office/officeart/2005/8/layout/process2"/>
    <dgm:cxn modelId="{DE5F0944-A54B-486C-A9EF-6751EF5D12BC}" type="presOf" srcId="{654C4D1C-D9AE-4238-AE8F-E1163FA37B64}" destId="{B7738A66-B26D-4ED1-8E9D-2665EF3ED533}" srcOrd="1" destOrd="0" presId="urn:microsoft.com/office/officeart/2005/8/layout/process2"/>
    <dgm:cxn modelId="{28FBEA46-E6BA-4577-A775-0E36C30E4D9B}" type="presOf" srcId="{79819474-9508-4E8B-81D5-7B73A67DF1FA}" destId="{C12BC523-DED7-4B95-8169-4F01399F10B3}" srcOrd="0" destOrd="0" presId="urn:microsoft.com/office/officeart/2005/8/layout/process2"/>
    <dgm:cxn modelId="{A24C2D98-0810-4637-991B-765763EE66AA}" srcId="{79819474-9508-4E8B-81D5-7B73A67DF1FA}" destId="{646DEA84-B6FE-4F92-877F-1D57C401E657}" srcOrd="2" destOrd="0" parTransId="{A55BFE09-6EE8-449B-88FB-FE711B991C54}" sibTransId="{00DE54AE-2FE9-4A17-9F1F-3A7195570F91}"/>
    <dgm:cxn modelId="{1041AFA8-9DCC-4E42-88AF-B1F468C4AD9C}" type="presOf" srcId="{6C8F5195-3033-4471-8EDC-B84CFEE0ABC6}" destId="{5FE8F61C-CAE9-450F-A357-B8D49E67BC18}" srcOrd="0" destOrd="0" presId="urn:microsoft.com/office/officeart/2005/8/layout/process2"/>
    <dgm:cxn modelId="{4F42E8AD-AE17-412D-9562-E9B613E7C38F}" type="presOf" srcId="{B5B10C44-6C40-4685-8A1C-46BE459D3FE9}" destId="{982C43F3-6C6B-4F0E-B139-4CF88E6A968C}" srcOrd="0" destOrd="0" presId="urn:microsoft.com/office/officeart/2005/8/layout/process2"/>
    <dgm:cxn modelId="{7DACE8C0-53BF-45D3-A748-C1451112D8B6}" type="presOf" srcId="{00DE54AE-2FE9-4A17-9F1F-3A7195570F91}" destId="{4AC9170E-DA03-464B-8E7A-61C13F5BC7BA}" srcOrd="0" destOrd="0" presId="urn:microsoft.com/office/officeart/2005/8/layout/process2"/>
    <dgm:cxn modelId="{0C1826D8-F348-4C0F-9D38-18C6D1C48EF4}" srcId="{79819474-9508-4E8B-81D5-7B73A67DF1FA}" destId="{BDE1D811-1F33-4A3B-A618-FBE32B2E8784}" srcOrd="3" destOrd="0" parTransId="{802B1D4F-64AE-4F2C-B41C-52EEE6E55E40}" sibTransId="{C0BF83F4-8400-4C52-AB47-05414A7E869F}"/>
    <dgm:cxn modelId="{93748CDC-E592-441E-8B96-06F17BEC3E55}" srcId="{79819474-9508-4E8B-81D5-7B73A67DF1FA}" destId="{5823671E-D024-4AEF-BE48-3FD338EE618D}" srcOrd="1" destOrd="0" parTransId="{0EC2E222-E67D-47E0-B189-510E3FE3B612}" sibTransId="{B5B10C44-6C40-4685-8A1C-46BE459D3FE9}"/>
    <dgm:cxn modelId="{DDC49EFE-8FC7-4D3E-ACA9-FF624B10113D}" srcId="{79819474-9508-4E8B-81D5-7B73A67DF1FA}" destId="{6C8F5195-3033-4471-8EDC-B84CFEE0ABC6}" srcOrd="0" destOrd="0" parTransId="{369FEBB5-1919-4273-B1FD-A63D41392FE7}" sibTransId="{654C4D1C-D9AE-4238-AE8F-E1163FA37B64}"/>
    <dgm:cxn modelId="{7C411645-D4BD-4638-8844-D3B9085A4EB1}" type="presParOf" srcId="{C12BC523-DED7-4B95-8169-4F01399F10B3}" destId="{5FE8F61C-CAE9-450F-A357-B8D49E67BC18}" srcOrd="0" destOrd="0" presId="urn:microsoft.com/office/officeart/2005/8/layout/process2"/>
    <dgm:cxn modelId="{34ED4C4E-9B8B-4CAC-9227-83FA21766EC1}" type="presParOf" srcId="{C12BC523-DED7-4B95-8169-4F01399F10B3}" destId="{6D0E96B3-39D8-446B-86D5-52AF984E3629}" srcOrd="1" destOrd="0" presId="urn:microsoft.com/office/officeart/2005/8/layout/process2"/>
    <dgm:cxn modelId="{42F29AB6-9BF1-46B2-AAD5-1DA42F24E659}" type="presParOf" srcId="{6D0E96B3-39D8-446B-86D5-52AF984E3629}" destId="{B7738A66-B26D-4ED1-8E9D-2665EF3ED533}" srcOrd="0" destOrd="0" presId="urn:microsoft.com/office/officeart/2005/8/layout/process2"/>
    <dgm:cxn modelId="{F6F90573-4727-405F-909F-2A9F881E1508}" type="presParOf" srcId="{C12BC523-DED7-4B95-8169-4F01399F10B3}" destId="{36178617-33E5-4E2F-8A36-E449291D8EA5}" srcOrd="2" destOrd="0" presId="urn:microsoft.com/office/officeart/2005/8/layout/process2"/>
    <dgm:cxn modelId="{F89FF83D-79BC-4B7E-B2B3-54E29DB79DD8}" type="presParOf" srcId="{C12BC523-DED7-4B95-8169-4F01399F10B3}" destId="{982C43F3-6C6B-4F0E-B139-4CF88E6A968C}" srcOrd="3" destOrd="0" presId="urn:microsoft.com/office/officeart/2005/8/layout/process2"/>
    <dgm:cxn modelId="{32C12AF4-8DA5-4399-B531-419ADFA5CA7F}" type="presParOf" srcId="{982C43F3-6C6B-4F0E-B139-4CF88E6A968C}" destId="{B58B4055-9893-4377-AF87-2D4C3DD7FEAC}" srcOrd="0" destOrd="0" presId="urn:microsoft.com/office/officeart/2005/8/layout/process2"/>
    <dgm:cxn modelId="{16E2AE1F-B206-43BB-A4F6-1652E3255073}" type="presParOf" srcId="{C12BC523-DED7-4B95-8169-4F01399F10B3}" destId="{533F1EEC-D696-434A-A3E4-1A6F3012AC93}" srcOrd="4" destOrd="0" presId="urn:microsoft.com/office/officeart/2005/8/layout/process2"/>
    <dgm:cxn modelId="{F459C2D5-A880-4E75-A93F-36104CA8F4E7}" type="presParOf" srcId="{C12BC523-DED7-4B95-8169-4F01399F10B3}" destId="{4AC9170E-DA03-464B-8E7A-61C13F5BC7BA}" srcOrd="5" destOrd="0" presId="urn:microsoft.com/office/officeart/2005/8/layout/process2"/>
    <dgm:cxn modelId="{B5FDC131-E830-495C-B34C-5E7D1A27BFEE}" type="presParOf" srcId="{4AC9170E-DA03-464B-8E7A-61C13F5BC7BA}" destId="{32909845-4FF4-4240-9F30-8EE0F0DBE3F1}" srcOrd="0" destOrd="0" presId="urn:microsoft.com/office/officeart/2005/8/layout/process2"/>
    <dgm:cxn modelId="{E9FF131B-6A9E-43D3-9C71-D1797E8E5443}" type="presParOf" srcId="{C12BC523-DED7-4B95-8169-4F01399F10B3}" destId="{D5085A06-AFEB-46B3-9AE6-7245315819B1}"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BB5E7-499D-4C63-B044-7C3DC7BFD3CC}">
      <dsp:nvSpPr>
        <dsp:cNvPr id="0" name=""/>
        <dsp:cNvSpPr/>
      </dsp:nvSpPr>
      <dsp:spPr>
        <a:xfrm>
          <a:off x="3756" y="1243541"/>
          <a:ext cx="3609951" cy="266774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solidFill>
            <a:schemeClr val="tx1"/>
          </a:solidFill>
        </a:ln>
        <a:effectLst/>
      </dsp:spPr>
      <dsp:style>
        <a:lnRef idx="0">
          <a:scrgbClr r="0" g="0" b="0"/>
        </a:lnRef>
        <a:fillRef idx="1">
          <a:scrgbClr r="0" g="0" b="0"/>
        </a:fillRef>
        <a:effectRef idx="0">
          <a:scrgbClr r="0" g="0" b="0"/>
        </a:effectRef>
        <a:fontRef idx="minor"/>
      </dsp:style>
    </dsp:sp>
    <dsp:sp modelId="{9B5132C9-EE41-4023-B87F-80C9609033CE}">
      <dsp:nvSpPr>
        <dsp:cNvPr id="0" name=""/>
        <dsp:cNvSpPr/>
      </dsp:nvSpPr>
      <dsp:spPr>
        <a:xfrm>
          <a:off x="733427" y="3427571"/>
          <a:ext cx="3110703" cy="747553"/>
        </a:xfrm>
        <a:prstGeom prst="rect">
          <a:avLst/>
        </a:prstGeom>
        <a:solidFill>
          <a:srgbClr val="EB997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5000"/>
            </a:spcAft>
            <a:buNone/>
          </a:pPr>
          <a:r>
            <a:rPr lang="en-US" sz="2400" b="0" i="0" kern="1200" dirty="0">
              <a:solidFill>
                <a:srgbClr val="000000"/>
              </a:solidFill>
              <a:effectLst/>
              <a:latin typeface="Open Sans" panose="020B0604020202020204" pitchFamily="34" charset="0"/>
            </a:rPr>
            <a:t>Post-traumatic nightmares </a:t>
          </a:r>
          <a:endParaRPr lang="en-US" sz="2400" kern="1200" dirty="0"/>
        </a:p>
      </dsp:txBody>
      <dsp:txXfrm>
        <a:off x="733427" y="3427571"/>
        <a:ext cx="3110703" cy="747553"/>
      </dsp:txXfrm>
    </dsp:sp>
    <dsp:sp modelId="{878ECB21-2DE9-4FD1-B0C3-5A35F62B385D}">
      <dsp:nvSpPr>
        <dsp:cNvPr id="0" name=""/>
        <dsp:cNvSpPr/>
      </dsp:nvSpPr>
      <dsp:spPr>
        <a:xfrm>
          <a:off x="4283868" y="1243541"/>
          <a:ext cx="3609951" cy="266774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chemeClr val="tx1"/>
          </a:solidFill>
        </a:ln>
        <a:effectLst/>
      </dsp:spPr>
      <dsp:style>
        <a:lnRef idx="0">
          <a:scrgbClr r="0" g="0" b="0"/>
        </a:lnRef>
        <a:fillRef idx="1">
          <a:scrgbClr r="0" g="0" b="0"/>
        </a:fillRef>
        <a:effectRef idx="0">
          <a:scrgbClr r="0" g="0" b="0"/>
        </a:effectRef>
        <a:fontRef idx="minor"/>
      </dsp:style>
    </dsp:sp>
    <dsp:sp modelId="{0FF2DCEC-C4D1-4B29-8F24-13162439D454}">
      <dsp:nvSpPr>
        <dsp:cNvPr id="0" name=""/>
        <dsp:cNvSpPr/>
      </dsp:nvSpPr>
      <dsp:spPr>
        <a:xfrm>
          <a:off x="5013539" y="3427571"/>
          <a:ext cx="3110703" cy="747553"/>
        </a:xfrm>
        <a:prstGeom prst="rect">
          <a:avLst/>
        </a:prstGeom>
        <a:solidFill>
          <a:schemeClr val="accent6">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5000"/>
            </a:spcAft>
            <a:buNone/>
          </a:pPr>
          <a:r>
            <a:rPr lang="en-US" sz="2400" b="0" i="0" kern="1200" dirty="0">
              <a:solidFill>
                <a:srgbClr val="000000"/>
              </a:solidFill>
              <a:effectLst/>
              <a:latin typeface="Open Sans" panose="020B0604020202020204" pitchFamily="34" charset="0"/>
            </a:rPr>
            <a:t>Idiopathic nightmares </a:t>
          </a:r>
          <a:endParaRPr lang="en-US" sz="2400" kern="1200" dirty="0"/>
        </a:p>
      </dsp:txBody>
      <dsp:txXfrm>
        <a:off x="5013539" y="3427571"/>
        <a:ext cx="3110703" cy="747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AF81F-7D34-4288-A170-3D1B8D9D1F87}">
      <dsp:nvSpPr>
        <dsp:cNvPr id="0" name=""/>
        <dsp:cNvSpPr/>
      </dsp:nvSpPr>
      <dsp:spPr>
        <a:xfrm>
          <a:off x="0" y="92686"/>
          <a:ext cx="7750996" cy="13425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Nightmare disorder is associated with heightened risk for suicide attempts</a:t>
          </a:r>
        </a:p>
      </dsp:txBody>
      <dsp:txXfrm>
        <a:off x="65539" y="158225"/>
        <a:ext cx="7619918" cy="1211496"/>
      </dsp:txXfrm>
    </dsp:sp>
    <dsp:sp modelId="{A053EA13-47DD-4F8B-8E80-C38C79C1BAC0}">
      <dsp:nvSpPr>
        <dsp:cNvPr id="0" name=""/>
        <dsp:cNvSpPr/>
      </dsp:nvSpPr>
      <dsp:spPr>
        <a:xfrm>
          <a:off x="0" y="1504381"/>
          <a:ext cx="7750996" cy="1342574"/>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Frequent distressing nightmares can result in sleep avoidance, excessive daytime sleepiness, poor concentration, depression, anxiety, irritability</a:t>
          </a:r>
        </a:p>
      </dsp:txBody>
      <dsp:txXfrm>
        <a:off x="65539" y="1569920"/>
        <a:ext cx="7619918" cy="1211496"/>
      </dsp:txXfrm>
    </dsp:sp>
    <dsp:sp modelId="{CDF5B3FF-380D-4932-B757-6EAC5ACDA90B}">
      <dsp:nvSpPr>
        <dsp:cNvPr id="0" name=""/>
        <dsp:cNvSpPr/>
      </dsp:nvSpPr>
      <dsp:spPr>
        <a:xfrm>
          <a:off x="0" y="2916076"/>
          <a:ext cx="7750996" cy="1342574"/>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Posttraumatic nightmares lead to more severe arousal, more nocturnal awakenings, stronger aggression and more elevated helplessness than do idiopathic nightmares</a:t>
          </a:r>
        </a:p>
      </dsp:txBody>
      <dsp:txXfrm>
        <a:off x="65539" y="2981615"/>
        <a:ext cx="7619918" cy="1211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1D7CD-8077-4C95-B37C-B4FEAFC2091C}">
      <dsp:nvSpPr>
        <dsp:cNvPr id="0" name=""/>
        <dsp:cNvSpPr/>
      </dsp:nvSpPr>
      <dsp:spPr>
        <a:xfrm>
          <a:off x="2378" y="3309"/>
          <a:ext cx="6614082" cy="1370416"/>
        </a:xfrm>
        <a:prstGeom prst="roundRect">
          <a:avLst>
            <a:gd name="adj" fmla="val 10000"/>
          </a:avLst>
        </a:prstGeom>
        <a:solidFill>
          <a:schemeClr val="accent5">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Chronic nightmares frequently constitute an independent mental disorder, sleep disorder, or co‐occurring disorder with another psychiatric condition</a:t>
          </a:r>
        </a:p>
      </dsp:txBody>
      <dsp:txXfrm>
        <a:off x="42516" y="43447"/>
        <a:ext cx="6533806" cy="1290140"/>
      </dsp:txXfrm>
    </dsp:sp>
    <dsp:sp modelId="{6247182C-763A-4915-B613-1DB9671F3C64}">
      <dsp:nvSpPr>
        <dsp:cNvPr id="0" name=""/>
        <dsp:cNvSpPr/>
      </dsp:nvSpPr>
      <dsp:spPr>
        <a:xfrm>
          <a:off x="2156966" y="1479949"/>
          <a:ext cx="2087778" cy="1370416"/>
        </a:xfrm>
        <a:prstGeom prst="roundRect">
          <a:avLst>
            <a:gd name="adj" fmla="val 10000"/>
          </a:avLst>
        </a:prstGeom>
        <a:solidFill>
          <a:schemeClr val="accent3">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Prevalence of Nightmare Disorder:</a:t>
          </a:r>
          <a:endParaRPr lang="en-US" sz="2100" kern="1200" dirty="0">
            <a:solidFill>
              <a:schemeClr val="tx1"/>
            </a:solidFill>
          </a:endParaRPr>
        </a:p>
      </dsp:txBody>
      <dsp:txXfrm>
        <a:off x="2197104" y="1520087"/>
        <a:ext cx="2007502" cy="1290140"/>
      </dsp:txXfrm>
    </dsp:sp>
    <dsp:sp modelId="{006505C0-8E9E-47D0-8166-48A9A1C26627}">
      <dsp:nvSpPr>
        <dsp:cNvPr id="0" name=""/>
        <dsp:cNvSpPr/>
      </dsp:nvSpPr>
      <dsp:spPr>
        <a:xfrm>
          <a:off x="0" y="2877829"/>
          <a:ext cx="2087778" cy="1370416"/>
        </a:xfrm>
        <a:prstGeom prst="roundRect">
          <a:avLst>
            <a:gd name="adj" fmla="val 10000"/>
          </a:avLst>
        </a:prstGeom>
        <a:solidFill>
          <a:schemeClr val="accent3">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US" sz="2100" kern="1200">
              <a:solidFill>
                <a:schemeClr val="tx1"/>
              </a:solidFill>
            </a:rPr>
            <a:t>7%–11% of children</a:t>
          </a:r>
          <a:endParaRPr lang="en-US" sz="2100" kern="1200" dirty="0">
            <a:solidFill>
              <a:schemeClr val="tx1"/>
            </a:solidFill>
          </a:endParaRPr>
        </a:p>
      </dsp:txBody>
      <dsp:txXfrm>
        <a:off x="40138" y="2917967"/>
        <a:ext cx="2007502" cy="1290140"/>
      </dsp:txXfrm>
    </dsp:sp>
    <dsp:sp modelId="{260465E6-BBBB-47FF-AB6F-7D5D8B237DDF}">
      <dsp:nvSpPr>
        <dsp:cNvPr id="0" name=""/>
        <dsp:cNvSpPr/>
      </dsp:nvSpPr>
      <dsp:spPr>
        <a:xfrm>
          <a:off x="2143604" y="2888329"/>
          <a:ext cx="2087778" cy="1370416"/>
        </a:xfrm>
        <a:prstGeom prst="roundRect">
          <a:avLst>
            <a:gd name="adj" fmla="val 10000"/>
          </a:avLst>
        </a:prstGeom>
        <a:solidFill>
          <a:schemeClr val="accent3">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16%–67% of adult psychiatric patients</a:t>
          </a:r>
          <a:endParaRPr lang="en-US" sz="2100" kern="1200" dirty="0">
            <a:solidFill>
              <a:schemeClr val="tx1"/>
            </a:solidFill>
          </a:endParaRPr>
        </a:p>
      </dsp:txBody>
      <dsp:txXfrm>
        <a:off x="2183742" y="2928467"/>
        <a:ext cx="2007502" cy="1290140"/>
      </dsp:txXfrm>
    </dsp:sp>
    <dsp:sp modelId="{37D4C414-F9FD-48D9-AAD1-BF9CC43A4576}">
      <dsp:nvSpPr>
        <dsp:cNvPr id="0" name=""/>
        <dsp:cNvSpPr/>
      </dsp:nvSpPr>
      <dsp:spPr>
        <a:xfrm>
          <a:off x="4278942" y="2904034"/>
          <a:ext cx="2087778" cy="1370416"/>
        </a:xfrm>
        <a:prstGeom prst="roundRect">
          <a:avLst>
            <a:gd name="adj" fmla="val 10000"/>
          </a:avLst>
        </a:prstGeom>
        <a:solidFill>
          <a:schemeClr val="bg1">
            <a:lumMod val="6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4%–8% of the general adult population </a:t>
          </a:r>
        </a:p>
      </dsp:txBody>
      <dsp:txXfrm>
        <a:off x="4319080" y="2944172"/>
        <a:ext cx="2007502" cy="1290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0C5F3-2E56-4A42-AE68-AE0C63085A6B}">
      <dsp:nvSpPr>
        <dsp:cNvPr id="0" name=""/>
        <dsp:cNvSpPr/>
      </dsp:nvSpPr>
      <dsp:spPr>
        <a:xfrm>
          <a:off x="3511" y="425281"/>
          <a:ext cx="3423458" cy="777600"/>
        </a:xfrm>
        <a:prstGeom prst="rect">
          <a:avLst/>
        </a:prstGeom>
        <a:solidFill>
          <a:schemeClr val="accen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Women</a:t>
          </a:r>
        </a:p>
      </dsp:txBody>
      <dsp:txXfrm>
        <a:off x="3511" y="425281"/>
        <a:ext cx="3423458" cy="777600"/>
      </dsp:txXfrm>
    </dsp:sp>
    <dsp:sp modelId="{CE2E16BF-4A6F-458F-8EAE-F9E18EFA7302}">
      <dsp:nvSpPr>
        <dsp:cNvPr id="0" name=""/>
        <dsp:cNvSpPr/>
      </dsp:nvSpPr>
      <dsp:spPr>
        <a:xfrm>
          <a:off x="3511" y="1202881"/>
          <a:ext cx="3423458" cy="3186945"/>
        </a:xfrm>
        <a:prstGeom prst="rect">
          <a:avLst/>
        </a:prstGeom>
        <a:solidFill>
          <a:schemeClr val="accent4">
            <a:lumMod val="40000"/>
            <a:lumOff val="60000"/>
            <a:alpha val="9000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Sexual harassment</a:t>
          </a:r>
        </a:p>
        <a:p>
          <a:pPr marL="228600" lvl="1" indent="-228600" algn="l" defTabSz="1200150">
            <a:lnSpc>
              <a:spcPct val="90000"/>
            </a:lnSpc>
            <a:spcBef>
              <a:spcPct val="0"/>
            </a:spcBef>
            <a:spcAft>
              <a:spcPct val="15000"/>
            </a:spcAft>
            <a:buChar char="•"/>
          </a:pPr>
          <a:r>
            <a:rPr lang="en-US" sz="2700" kern="1200" dirty="0"/>
            <a:t>Interpersonal disputes</a:t>
          </a:r>
        </a:p>
        <a:p>
          <a:pPr marL="228600" lvl="1" indent="-228600" algn="l" defTabSz="1200150">
            <a:lnSpc>
              <a:spcPct val="90000"/>
            </a:lnSpc>
            <a:spcBef>
              <a:spcPct val="0"/>
            </a:spcBef>
            <a:spcAft>
              <a:spcPct val="15000"/>
            </a:spcAft>
            <a:buChar char="•"/>
          </a:pPr>
          <a:r>
            <a:rPr lang="en-US" sz="2700" kern="1200" dirty="0"/>
            <a:t>Loved ones dying/disappearing</a:t>
          </a:r>
        </a:p>
        <a:p>
          <a:pPr marL="228600" lvl="1" indent="-228600" algn="l" defTabSz="1200150">
            <a:lnSpc>
              <a:spcPct val="90000"/>
            </a:lnSpc>
            <a:spcBef>
              <a:spcPct val="0"/>
            </a:spcBef>
            <a:spcAft>
              <a:spcPct val="15000"/>
            </a:spcAft>
            <a:buChar char="•"/>
          </a:pPr>
          <a:r>
            <a:rPr lang="en-US" sz="2700" kern="1200" dirty="0"/>
            <a:t>Health-related concerns</a:t>
          </a:r>
        </a:p>
      </dsp:txBody>
      <dsp:txXfrm>
        <a:off x="3511" y="1202881"/>
        <a:ext cx="3423458" cy="3186945"/>
      </dsp:txXfrm>
    </dsp:sp>
    <dsp:sp modelId="{DF10B752-2536-422F-B4D4-1695B0D34482}">
      <dsp:nvSpPr>
        <dsp:cNvPr id="0" name=""/>
        <dsp:cNvSpPr/>
      </dsp:nvSpPr>
      <dsp:spPr>
        <a:xfrm>
          <a:off x="3906253" y="425281"/>
          <a:ext cx="3423458" cy="777600"/>
        </a:xfrm>
        <a:prstGeom prst="rect">
          <a:avLst/>
        </a:prstGeom>
        <a:solidFill>
          <a:schemeClr val="accen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Men</a:t>
          </a:r>
        </a:p>
      </dsp:txBody>
      <dsp:txXfrm>
        <a:off x="3906253" y="425281"/>
        <a:ext cx="3423458" cy="777600"/>
      </dsp:txXfrm>
    </dsp:sp>
    <dsp:sp modelId="{399F263F-9764-458E-9C5D-7CEE1FC03AC9}">
      <dsp:nvSpPr>
        <dsp:cNvPr id="0" name=""/>
        <dsp:cNvSpPr/>
      </dsp:nvSpPr>
      <dsp:spPr>
        <a:xfrm>
          <a:off x="3906253" y="1202881"/>
          <a:ext cx="3423458" cy="3186945"/>
        </a:xfrm>
        <a:prstGeom prst="rect">
          <a:avLst/>
        </a:prstGeom>
        <a:solidFill>
          <a:schemeClr val="accent6">
            <a:lumMod val="60000"/>
            <a:lumOff val="40000"/>
            <a:alpha val="9000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War/terror</a:t>
          </a:r>
        </a:p>
        <a:p>
          <a:pPr marL="228600" lvl="1" indent="-228600" algn="l" defTabSz="1200150">
            <a:lnSpc>
              <a:spcPct val="90000"/>
            </a:lnSpc>
            <a:spcBef>
              <a:spcPct val="0"/>
            </a:spcBef>
            <a:spcAft>
              <a:spcPct val="15000"/>
            </a:spcAft>
            <a:buChar char="•"/>
          </a:pPr>
          <a:r>
            <a:rPr lang="en-US" sz="2700" kern="1200" dirty="0"/>
            <a:t>Aggression</a:t>
          </a:r>
        </a:p>
        <a:p>
          <a:pPr marL="228600" lvl="1" indent="-228600" algn="l" defTabSz="1200150">
            <a:lnSpc>
              <a:spcPct val="90000"/>
            </a:lnSpc>
            <a:spcBef>
              <a:spcPct val="0"/>
            </a:spcBef>
            <a:spcAft>
              <a:spcPct val="15000"/>
            </a:spcAft>
            <a:buChar char="•"/>
          </a:pPr>
          <a:r>
            <a:rPr lang="en-US" sz="2700" kern="1200" dirty="0"/>
            <a:t>Being chased</a:t>
          </a:r>
        </a:p>
        <a:p>
          <a:pPr marL="228600" lvl="1" indent="-228600" algn="l" defTabSz="1200150">
            <a:lnSpc>
              <a:spcPct val="90000"/>
            </a:lnSpc>
            <a:spcBef>
              <a:spcPct val="0"/>
            </a:spcBef>
            <a:spcAft>
              <a:spcPct val="15000"/>
            </a:spcAft>
            <a:buChar char="•"/>
          </a:pPr>
          <a:r>
            <a:rPr lang="en-US" sz="2700" kern="1200" dirty="0"/>
            <a:t>Failure or helplessness</a:t>
          </a:r>
        </a:p>
        <a:p>
          <a:pPr marL="228600" lvl="1" indent="-228600" algn="l" defTabSz="1200150">
            <a:lnSpc>
              <a:spcPct val="90000"/>
            </a:lnSpc>
            <a:spcBef>
              <a:spcPct val="0"/>
            </a:spcBef>
            <a:spcAft>
              <a:spcPct val="15000"/>
            </a:spcAft>
            <a:buChar char="•"/>
          </a:pPr>
          <a:r>
            <a:rPr lang="en-US" sz="2700" kern="1200" dirty="0"/>
            <a:t>Accidents</a:t>
          </a:r>
        </a:p>
      </dsp:txBody>
      <dsp:txXfrm>
        <a:off x="3906253" y="1202881"/>
        <a:ext cx="3423458" cy="3186945"/>
      </dsp:txXfrm>
    </dsp:sp>
    <dsp:sp modelId="{3BADE1A9-B324-4AB0-A6E1-2D2B50275ED0}">
      <dsp:nvSpPr>
        <dsp:cNvPr id="0" name=""/>
        <dsp:cNvSpPr/>
      </dsp:nvSpPr>
      <dsp:spPr>
        <a:xfrm>
          <a:off x="7808996" y="425281"/>
          <a:ext cx="3423458" cy="777600"/>
        </a:xfrm>
        <a:prstGeom prst="rect">
          <a:avLst/>
        </a:prstGeom>
        <a:solidFill>
          <a:schemeClr val="accen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Children</a:t>
          </a:r>
        </a:p>
      </dsp:txBody>
      <dsp:txXfrm>
        <a:off x="7808996" y="425281"/>
        <a:ext cx="3423458" cy="777600"/>
      </dsp:txXfrm>
    </dsp:sp>
    <dsp:sp modelId="{3C874509-1808-4EEE-AF6E-9075B6A4CB0F}">
      <dsp:nvSpPr>
        <dsp:cNvPr id="0" name=""/>
        <dsp:cNvSpPr/>
      </dsp:nvSpPr>
      <dsp:spPr>
        <a:xfrm>
          <a:off x="7808996" y="1202881"/>
          <a:ext cx="3423458" cy="3186945"/>
        </a:xfrm>
        <a:prstGeom prst="rect">
          <a:avLst/>
        </a:prstGeom>
        <a:solidFill>
          <a:srgbClr val="D0BEFC">
            <a:alpha val="89804"/>
          </a:srgb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Being chased by frightening person, animal, or bug</a:t>
          </a:r>
        </a:p>
        <a:p>
          <a:pPr marL="228600" lvl="1" indent="-228600" algn="l" defTabSz="1200150">
            <a:lnSpc>
              <a:spcPct val="90000"/>
            </a:lnSpc>
            <a:spcBef>
              <a:spcPct val="0"/>
            </a:spcBef>
            <a:spcAft>
              <a:spcPct val="15000"/>
            </a:spcAft>
            <a:buChar char="•"/>
          </a:pPr>
          <a:r>
            <a:rPr lang="en-US" sz="2700" kern="1200" dirty="0"/>
            <a:t>Being eaten</a:t>
          </a:r>
        </a:p>
        <a:p>
          <a:pPr marL="228600" lvl="1" indent="-228600" algn="l" defTabSz="1200150">
            <a:lnSpc>
              <a:spcPct val="90000"/>
            </a:lnSpc>
            <a:spcBef>
              <a:spcPct val="0"/>
            </a:spcBef>
            <a:spcAft>
              <a:spcPct val="15000"/>
            </a:spcAft>
            <a:buChar char="•"/>
          </a:pPr>
          <a:r>
            <a:rPr lang="en-US" sz="2700" kern="1200" dirty="0"/>
            <a:t>Getting lost</a:t>
          </a:r>
        </a:p>
        <a:p>
          <a:pPr marL="228600" lvl="1" indent="-228600" algn="l" defTabSz="1200150">
            <a:lnSpc>
              <a:spcPct val="90000"/>
            </a:lnSpc>
            <a:spcBef>
              <a:spcPct val="0"/>
            </a:spcBef>
            <a:spcAft>
              <a:spcPct val="15000"/>
            </a:spcAft>
            <a:buChar char="•"/>
          </a:pPr>
          <a:r>
            <a:rPr lang="en-US" sz="2700" kern="1200" dirty="0"/>
            <a:t>Not being able to move</a:t>
          </a:r>
        </a:p>
      </dsp:txBody>
      <dsp:txXfrm>
        <a:off x="7808996" y="1202881"/>
        <a:ext cx="3423458" cy="3186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8F61C-CAE9-450F-A357-B8D49E67BC18}">
      <dsp:nvSpPr>
        <dsp:cNvPr id="0" name=""/>
        <dsp:cNvSpPr/>
      </dsp:nvSpPr>
      <dsp:spPr>
        <a:xfrm>
          <a:off x="570189" y="4697"/>
          <a:ext cx="9375222" cy="713402"/>
        </a:xfrm>
        <a:prstGeom prst="roundRect">
          <a:avLst>
            <a:gd name="adj" fmla="val 10000"/>
          </a:avLst>
        </a:prstGeom>
        <a:solidFill>
          <a:schemeClr val="accent2">
            <a:shade val="8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Write down or verbally describe the visceral details of a recurrent, distressing dream</a:t>
          </a:r>
        </a:p>
        <a:p>
          <a:pPr marL="0" lvl="0" indent="0" algn="ctr" defTabSz="711200">
            <a:lnSpc>
              <a:spcPct val="90000"/>
            </a:lnSpc>
            <a:spcBef>
              <a:spcPct val="0"/>
            </a:spcBef>
            <a:spcAft>
              <a:spcPct val="35000"/>
            </a:spcAft>
            <a:buNone/>
          </a:pPr>
          <a:r>
            <a:rPr lang="en-US" sz="1600" b="1" kern="1200" dirty="0">
              <a:solidFill>
                <a:schemeClr val="tx1"/>
              </a:solidFill>
            </a:rPr>
            <a:t>Pay attention to the 5 senses (what you can hear, see, smell, taste, and touch) during the nightmare</a:t>
          </a:r>
        </a:p>
      </dsp:txBody>
      <dsp:txXfrm>
        <a:off x="591084" y="25592"/>
        <a:ext cx="9333432" cy="671612"/>
      </dsp:txXfrm>
    </dsp:sp>
    <dsp:sp modelId="{6D0E96B3-39D8-446B-86D5-52AF984E3629}">
      <dsp:nvSpPr>
        <dsp:cNvPr id="0" name=""/>
        <dsp:cNvSpPr/>
      </dsp:nvSpPr>
      <dsp:spPr>
        <a:xfrm rot="5400000">
          <a:off x="5124038" y="735934"/>
          <a:ext cx="267525" cy="321031"/>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b="1" kern="1200">
            <a:solidFill>
              <a:schemeClr val="tx1"/>
            </a:solidFill>
          </a:endParaRPr>
        </a:p>
      </dsp:txBody>
      <dsp:txXfrm rot="-5400000">
        <a:off x="5161492" y="762687"/>
        <a:ext cx="192619" cy="187268"/>
      </dsp:txXfrm>
    </dsp:sp>
    <dsp:sp modelId="{36178617-33E5-4E2F-8A36-E449291D8EA5}">
      <dsp:nvSpPr>
        <dsp:cNvPr id="0" name=""/>
        <dsp:cNvSpPr/>
      </dsp:nvSpPr>
      <dsp:spPr>
        <a:xfrm>
          <a:off x="570189" y="1074800"/>
          <a:ext cx="9375222" cy="713402"/>
        </a:xfrm>
        <a:prstGeom prst="roundRect">
          <a:avLst>
            <a:gd name="adj" fmla="val 10000"/>
          </a:avLst>
        </a:prstGeom>
        <a:solidFill>
          <a:schemeClr val="accent2">
            <a:shade val="80000"/>
            <a:hueOff val="-160472"/>
            <a:satOff val="3389"/>
            <a:lumOff val="9027"/>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Edit details of the dream (5 senses, characters, outcome, etc.), focusing on making the distressing part of the dream into something neutral or positive</a:t>
          </a:r>
        </a:p>
      </dsp:txBody>
      <dsp:txXfrm>
        <a:off x="591084" y="1095695"/>
        <a:ext cx="9333432" cy="671612"/>
      </dsp:txXfrm>
    </dsp:sp>
    <dsp:sp modelId="{982C43F3-6C6B-4F0E-B139-4CF88E6A968C}">
      <dsp:nvSpPr>
        <dsp:cNvPr id="0" name=""/>
        <dsp:cNvSpPr/>
      </dsp:nvSpPr>
      <dsp:spPr>
        <a:xfrm rot="5400000">
          <a:off x="5124360" y="1805608"/>
          <a:ext cx="266881" cy="321031"/>
        </a:xfrm>
        <a:prstGeom prst="rightArrow">
          <a:avLst>
            <a:gd name="adj1" fmla="val 60000"/>
            <a:gd name="adj2" fmla="val 50000"/>
          </a:avLst>
        </a:prstGeom>
        <a:solidFill>
          <a:schemeClr val="accent2">
            <a:shade val="90000"/>
            <a:hueOff val="-240726"/>
            <a:satOff val="1208"/>
            <a:lumOff val="121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b="1" kern="1200">
            <a:solidFill>
              <a:schemeClr val="tx1"/>
            </a:solidFill>
          </a:endParaRPr>
        </a:p>
      </dsp:txBody>
      <dsp:txXfrm rot="-5400000">
        <a:off x="5161491" y="1832683"/>
        <a:ext cx="192619" cy="186817"/>
      </dsp:txXfrm>
    </dsp:sp>
    <dsp:sp modelId="{533F1EEC-D696-434A-A3E4-1A6F3012AC93}">
      <dsp:nvSpPr>
        <dsp:cNvPr id="0" name=""/>
        <dsp:cNvSpPr/>
      </dsp:nvSpPr>
      <dsp:spPr>
        <a:xfrm>
          <a:off x="570189" y="2144045"/>
          <a:ext cx="9375222" cy="713402"/>
        </a:xfrm>
        <a:prstGeom prst="roundRect">
          <a:avLst>
            <a:gd name="adj" fmla="val 10000"/>
          </a:avLst>
        </a:prstGeom>
        <a:solidFill>
          <a:schemeClr val="accent2">
            <a:shade val="80000"/>
            <a:hueOff val="-320943"/>
            <a:satOff val="6777"/>
            <a:lumOff val="18054"/>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Write down the rescripted, non-distressing, edited dream. Keep as many elements similar as possible. </a:t>
          </a:r>
        </a:p>
      </dsp:txBody>
      <dsp:txXfrm>
        <a:off x="591084" y="2164940"/>
        <a:ext cx="9333432" cy="671612"/>
      </dsp:txXfrm>
    </dsp:sp>
    <dsp:sp modelId="{4AC9170E-DA03-464B-8E7A-61C13F5BC7BA}">
      <dsp:nvSpPr>
        <dsp:cNvPr id="0" name=""/>
        <dsp:cNvSpPr/>
      </dsp:nvSpPr>
      <dsp:spPr>
        <a:xfrm rot="5400000">
          <a:off x="5124038" y="2875282"/>
          <a:ext cx="267525" cy="321031"/>
        </a:xfrm>
        <a:prstGeom prst="rightArrow">
          <a:avLst>
            <a:gd name="adj1" fmla="val 60000"/>
            <a:gd name="adj2" fmla="val 50000"/>
          </a:avLst>
        </a:prstGeom>
        <a:solidFill>
          <a:schemeClr val="accent2">
            <a:shade val="90000"/>
            <a:hueOff val="-481452"/>
            <a:satOff val="2416"/>
            <a:lumOff val="242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b="1" kern="1200">
            <a:solidFill>
              <a:schemeClr val="tx1"/>
            </a:solidFill>
          </a:endParaRPr>
        </a:p>
      </dsp:txBody>
      <dsp:txXfrm rot="-5400000">
        <a:off x="5161492" y="2902035"/>
        <a:ext cx="192619" cy="187268"/>
      </dsp:txXfrm>
    </dsp:sp>
    <dsp:sp modelId="{D5085A06-AFEB-46B3-9AE6-7245315819B1}">
      <dsp:nvSpPr>
        <dsp:cNvPr id="0" name=""/>
        <dsp:cNvSpPr/>
      </dsp:nvSpPr>
      <dsp:spPr>
        <a:xfrm>
          <a:off x="570189" y="3214149"/>
          <a:ext cx="9375222" cy="713402"/>
        </a:xfrm>
        <a:prstGeom prst="roundRect">
          <a:avLst>
            <a:gd name="adj" fmla="val 10000"/>
          </a:avLst>
        </a:prstGeom>
        <a:solidFill>
          <a:schemeClr val="accent2">
            <a:shade val="80000"/>
            <a:hueOff val="-481415"/>
            <a:satOff val="10166"/>
            <a:lumOff val="27081"/>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Visually rehearse (aka using imagery) rehearse this new script several times throughout the day and right before bed</a:t>
          </a:r>
        </a:p>
      </dsp:txBody>
      <dsp:txXfrm>
        <a:off x="591084" y="3235044"/>
        <a:ext cx="9333432" cy="67161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6BCAA-3F14-249C-2F29-43AE2D7D74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The 44th Forum for Behavioral Science in Family Medicine</a:t>
            </a:r>
          </a:p>
        </p:txBody>
      </p:sp>
      <p:sp>
        <p:nvSpPr>
          <p:cNvPr id="3" name="Date Placeholder 2">
            <a:extLst>
              <a:ext uri="{FF2B5EF4-FFF2-40B4-BE49-F238E27FC236}">
                <a16:creationId xmlns:a16="http://schemas.microsoft.com/office/drawing/2014/main" id="{9AAF7885-969A-566E-97A3-8840C09828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860A61-9E8B-4F78-ACC8-4A9FA698772F}" type="datetimeFigureOut">
              <a:rPr lang="en-US" smtClean="0"/>
              <a:t>8/31/2023</a:t>
            </a:fld>
            <a:endParaRPr lang="en-US"/>
          </a:p>
        </p:txBody>
      </p:sp>
      <p:sp>
        <p:nvSpPr>
          <p:cNvPr id="4" name="Footer Placeholder 3">
            <a:extLst>
              <a:ext uri="{FF2B5EF4-FFF2-40B4-BE49-F238E27FC236}">
                <a16:creationId xmlns:a16="http://schemas.microsoft.com/office/drawing/2014/main" id="{2BE1299C-9346-58C6-DC20-4AED1CC52D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Sponsored by the Medical College of Wisconsin</a:t>
            </a:r>
          </a:p>
        </p:txBody>
      </p:sp>
      <p:sp>
        <p:nvSpPr>
          <p:cNvPr id="5" name="Slide Number Placeholder 4">
            <a:extLst>
              <a:ext uri="{FF2B5EF4-FFF2-40B4-BE49-F238E27FC236}">
                <a16:creationId xmlns:a16="http://schemas.microsoft.com/office/drawing/2014/main" id="{FF408007-4C50-532E-B929-649F8D91ED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D6F970-8F60-4FE6-ADB7-CFFDF9235849}" type="slidenum">
              <a:rPr lang="en-US" smtClean="0"/>
              <a:t>‹#›</a:t>
            </a:fld>
            <a:endParaRPr lang="en-US"/>
          </a:p>
        </p:txBody>
      </p:sp>
    </p:spTree>
    <p:extLst>
      <p:ext uri="{BB962C8B-B14F-4D97-AF65-F5344CB8AC3E}">
        <p14:creationId xmlns:p14="http://schemas.microsoft.com/office/powerpoint/2010/main" val="37156858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The 44th Forum for Behavioral Science in Family Medicine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A5443-EF8B-4C6A-8AE7-E6013C03E34E}"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Sponsored by the Medical College of Wisconsin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F1BD7-1AA4-47F5-9A90-E877963D879E}" type="slidenum">
              <a:rPr lang="en-US" smtClean="0"/>
              <a:t>‹#›</a:t>
            </a:fld>
            <a:endParaRPr lang="en-US"/>
          </a:p>
        </p:txBody>
      </p:sp>
    </p:spTree>
    <p:extLst>
      <p:ext uri="{BB962C8B-B14F-4D97-AF65-F5344CB8AC3E}">
        <p14:creationId xmlns:p14="http://schemas.microsoft.com/office/powerpoint/2010/main" val="91773623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lgn="l">
              <a:buFont typeface="Arial" panose="020B0604020202020204" pitchFamily="34" charset="0"/>
              <a:buChar char="•"/>
            </a:pPr>
            <a:r>
              <a:rPr lang="en-US" sz="1200" dirty="0"/>
              <a:t>Express deep desires</a:t>
            </a:r>
          </a:p>
          <a:p>
            <a:pPr marL="571500" indent="-571500" algn="l">
              <a:buFont typeface="Arial" panose="020B0604020202020204" pitchFamily="34" charset="0"/>
              <a:buChar char="•"/>
            </a:pPr>
            <a:r>
              <a:rPr lang="en-US" sz="1200" dirty="0"/>
              <a:t>Practice confrontation strategies</a:t>
            </a:r>
          </a:p>
          <a:p>
            <a:pPr marL="571500" indent="-571500" algn="l">
              <a:buFont typeface="Arial" panose="020B0604020202020204" pitchFamily="34" charset="0"/>
              <a:buChar char="•"/>
            </a:pPr>
            <a:r>
              <a:rPr lang="en-US" sz="1200" dirty="0"/>
              <a:t>Facing potential dangers</a:t>
            </a:r>
          </a:p>
          <a:p>
            <a:endParaRPr lang="en-US" dirty="0"/>
          </a:p>
        </p:txBody>
      </p:sp>
      <p:sp>
        <p:nvSpPr>
          <p:cNvPr id="4" name="Header Placeholder 3"/>
          <p:cNvSpPr>
            <a:spLocks noGrp="1"/>
          </p:cNvSpPr>
          <p:nvPr>
            <p:ph type="hdr" sz="quarter" idx="10"/>
          </p:nvPr>
        </p:nvSpPr>
        <p:spPr/>
        <p:txBody>
          <a:bodyPr/>
          <a:lstStyle/>
          <a:p>
            <a:r>
              <a:rPr lang="en-US"/>
              <a:t>The 44th Forum for Behavioral Science in Family Medicine</a:t>
            </a:r>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964F1BD7-1AA4-47F5-9A90-E877963D879E}" type="slidenum">
              <a:rPr lang="en-US" smtClean="0"/>
              <a:t>5</a:t>
            </a:fld>
            <a:endParaRPr lang="en-US"/>
          </a:p>
        </p:txBody>
      </p:sp>
    </p:spTree>
    <p:extLst>
      <p:ext uri="{BB962C8B-B14F-4D97-AF65-F5344CB8AC3E}">
        <p14:creationId xmlns:p14="http://schemas.microsoft.com/office/powerpoint/2010/main" val="3751009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4020202020204" pitchFamily="34" charset="0"/>
              </a:rPr>
              <a:t>The common treatment rationales of desensitization and exposure therapy are based on the principles of extinction and/or inhibitory learning, by which the symptoms of fear and arousal accompanying the nightmare are overridden by more adaptive </a:t>
            </a:r>
            <a:r>
              <a:rPr lang="en-US" b="0" i="0" dirty="0" err="1">
                <a:solidFill>
                  <a:srgbClr val="000000"/>
                </a:solidFill>
                <a:effectLst/>
                <a:latin typeface="Open Sans" panose="020B0604020202020204" pitchFamily="34" charset="0"/>
              </a:rPr>
              <a:t>behavioural</a:t>
            </a:r>
            <a:r>
              <a:rPr lang="en-US" b="0" i="0" dirty="0">
                <a:solidFill>
                  <a:srgbClr val="000000"/>
                </a:solidFill>
                <a:effectLst/>
                <a:latin typeface="Open Sans" panose="020B0604020202020204" pitchFamily="34" charset="0"/>
              </a:rPr>
              <a:t>, cognitive and emotional processes. </a:t>
            </a:r>
          </a:p>
          <a:p>
            <a:endParaRPr lang="en-US" dirty="0"/>
          </a:p>
          <a:p>
            <a:pPr marL="171450" indent="-171450">
              <a:buFont typeface="Arial" panose="020B0604020202020204" pitchFamily="34" charset="0"/>
              <a:buChar char="•"/>
            </a:pPr>
            <a:r>
              <a:rPr lang="en-US" dirty="0"/>
              <a:t>Nightmare Rescripting handout: https://2039498wfreestuff.s3.amazonaws.com/Nightmare-rescripting.pdf</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16</a:t>
            </a:fld>
            <a:endParaRPr lang="en-US"/>
          </a:p>
        </p:txBody>
      </p:sp>
    </p:spTree>
    <p:extLst>
      <p:ext uri="{BB962C8B-B14F-4D97-AF65-F5344CB8AC3E}">
        <p14:creationId xmlns:p14="http://schemas.microsoft.com/office/powerpoint/2010/main" val="1055004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17</a:t>
            </a:fld>
            <a:endParaRPr lang="en-US"/>
          </a:p>
        </p:txBody>
      </p:sp>
    </p:spTree>
    <p:extLst>
      <p:ext uri="{BB962C8B-B14F-4D97-AF65-F5344CB8AC3E}">
        <p14:creationId xmlns:p14="http://schemas.microsoft.com/office/powerpoint/2010/main" val="1125582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handout.</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18</a:t>
            </a:fld>
            <a:endParaRPr lang="en-US"/>
          </a:p>
        </p:txBody>
      </p:sp>
    </p:spTree>
    <p:extLst>
      <p:ext uri="{BB962C8B-B14F-4D97-AF65-F5344CB8AC3E}">
        <p14:creationId xmlns:p14="http://schemas.microsoft.com/office/powerpoint/2010/main" val="3288380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one major disadvantage of desensitization and exposure therapies is that the arousal elicited during treatment may cause severe distress in the patient” (</a:t>
            </a:r>
            <a:r>
              <a:rPr lang="en-US" dirty="0" err="1"/>
              <a:t>Gieselmann</a:t>
            </a:r>
            <a:r>
              <a:rPr lang="en-US" dirty="0"/>
              <a:t> et al., 2018)</a:t>
            </a:r>
          </a:p>
          <a:p>
            <a:endParaRPr lang="en-US" dirty="0"/>
          </a:p>
          <a:p>
            <a:r>
              <a:rPr lang="en-US" dirty="0"/>
              <a:t>Can be given as homework to the pt.</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19</a:t>
            </a:fld>
            <a:endParaRPr lang="en-US"/>
          </a:p>
        </p:txBody>
      </p:sp>
    </p:spTree>
    <p:extLst>
      <p:ext uri="{BB962C8B-B14F-4D97-AF65-F5344CB8AC3E}">
        <p14:creationId xmlns:p14="http://schemas.microsoft.com/office/powerpoint/2010/main" val="182774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20</a:t>
            </a:fld>
            <a:endParaRPr lang="en-US"/>
          </a:p>
        </p:txBody>
      </p:sp>
    </p:spTree>
    <p:extLst>
      <p:ext uri="{BB962C8B-B14F-4D97-AF65-F5344CB8AC3E}">
        <p14:creationId xmlns:p14="http://schemas.microsoft.com/office/powerpoint/2010/main" val="3061762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Jung also believed</a:t>
            </a:r>
            <a:r>
              <a:rPr lang="en-US" baseline="0" dirty="0"/>
              <a:t> in dreams having a collective aspect in that the archetypes are universal to all people and societies.  Thus he would use myths, stories from other cultures to interpret dreams.  </a:t>
            </a:r>
          </a:p>
          <a:p>
            <a:endParaRPr lang="en-US" baseline="0" dirty="0"/>
          </a:p>
          <a:p>
            <a:r>
              <a:rPr lang="en-US" baseline="0" dirty="0"/>
              <a:t>Citation:</a:t>
            </a:r>
          </a:p>
          <a:p>
            <a:r>
              <a:rPr lang="en-US" dirty="0"/>
              <a:t>Barrett, D.</a:t>
            </a:r>
            <a:r>
              <a:rPr lang="en-US" baseline="0" dirty="0"/>
              <a:t> (2023). </a:t>
            </a:r>
            <a:r>
              <a:rPr lang="en-US" dirty="0"/>
              <a:t>Dream interpretation.</a:t>
            </a:r>
            <a:r>
              <a:rPr lang="en-US" baseline="0" dirty="0"/>
              <a:t> In </a:t>
            </a:r>
            <a:r>
              <a:rPr lang="en-US" dirty="0"/>
              <a:t>C. A. </a:t>
            </a:r>
            <a:r>
              <a:rPr lang="en-US" dirty="0" err="1"/>
              <a:t>Kushida</a:t>
            </a:r>
            <a:r>
              <a:rPr lang="en-US" dirty="0"/>
              <a:t> (Ed.), </a:t>
            </a:r>
            <a:r>
              <a:rPr lang="en-US" i="1" dirty="0"/>
              <a:t>Encyclopedia of sleep and circadian rhythms,</a:t>
            </a:r>
            <a:r>
              <a:rPr lang="en-US" i="1" baseline="0" dirty="0"/>
              <a:t> 2</a:t>
            </a:r>
            <a:r>
              <a:rPr lang="en-US" i="1" baseline="30000" dirty="0"/>
              <a:t>nd</a:t>
            </a:r>
            <a:r>
              <a:rPr lang="en-US" i="1" baseline="0" dirty="0"/>
              <a:t> Edition</a:t>
            </a:r>
            <a:r>
              <a:rPr lang="en-US" i="1" dirty="0"/>
              <a:t> </a:t>
            </a:r>
            <a:r>
              <a:rPr lang="en-US" i="0" dirty="0"/>
              <a:t>(pp.181-184).</a:t>
            </a:r>
            <a:r>
              <a:rPr lang="en-US" i="0" baseline="0" dirty="0"/>
              <a:t> </a:t>
            </a:r>
            <a:r>
              <a:rPr lang="en-US" dirty="0"/>
              <a:t>Academic Press.</a:t>
            </a:r>
          </a:p>
          <a:p>
            <a:endParaRPr lang="en-US" dirty="0"/>
          </a:p>
          <a:p>
            <a:r>
              <a:rPr lang="en-US" dirty="0"/>
              <a:t>https://doi.org/10.1016/B978-0-12-822963-7.00346-7.</a:t>
            </a:r>
          </a:p>
          <a:p>
            <a:r>
              <a:rPr lang="en-US" dirty="0"/>
              <a:t>(https://www.sciencedirect.com/science/article/pii/B9780128229637003467)</a:t>
            </a:r>
          </a:p>
          <a:p>
            <a:r>
              <a:rPr lang="en-US" dirty="0"/>
              <a:t>Abstract: Dream interpretation during early psychoanalysis elicited associations from the patient but also involved authoritarian interpretations focused on whatever the analyst believed to be the key human drives—sex, power, transcendence, etc. Modern dream interpretation relies on non-leading questions to lead the dreamer through an associative process to discover their own meaning for the dream. Research finds that patients rate therapy sessions utilizing dreams more highly in terms of session quality, mastery, and insight gained.</a:t>
            </a:r>
          </a:p>
          <a:p>
            <a:r>
              <a:rPr lang="en-US" dirty="0"/>
              <a:t>Keywords: Archetype; Continuity hypothesis; Dream; Freud; Jung; Interpretation; Psychoanalysis; Psychotherapy; Symbol; Unconscious</a:t>
            </a:r>
          </a:p>
          <a:p>
            <a:endParaRPr lang="en-US" dirty="0"/>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21</a:t>
            </a:fld>
            <a:endParaRPr lang="en-US"/>
          </a:p>
        </p:txBody>
      </p:sp>
    </p:spTree>
    <p:extLst>
      <p:ext uri="{BB962C8B-B14F-4D97-AF65-F5344CB8AC3E}">
        <p14:creationId xmlns:p14="http://schemas.microsoft.com/office/powerpoint/2010/main" val="2513695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Jung also believed</a:t>
            </a:r>
            <a:r>
              <a:rPr lang="en-US" baseline="0" dirty="0"/>
              <a:t> in dreams having a collective aspect in that the archetypes are universal to all people and societies.  Thus he would use myths, stories from other cultures to interpret dreams.  </a:t>
            </a:r>
          </a:p>
          <a:p>
            <a:endParaRPr lang="en-US" baseline="0" dirty="0"/>
          </a:p>
          <a:p>
            <a:r>
              <a:rPr lang="en-US" baseline="0" dirty="0"/>
              <a:t>Citation:</a:t>
            </a:r>
          </a:p>
          <a:p>
            <a:r>
              <a:rPr lang="en-US" dirty="0"/>
              <a:t>Barrett, D.</a:t>
            </a:r>
            <a:r>
              <a:rPr lang="en-US" baseline="0" dirty="0"/>
              <a:t> (2023). </a:t>
            </a:r>
            <a:r>
              <a:rPr lang="en-US" dirty="0"/>
              <a:t>Dream interpretation.</a:t>
            </a:r>
            <a:r>
              <a:rPr lang="en-US" baseline="0" dirty="0"/>
              <a:t> In </a:t>
            </a:r>
            <a:r>
              <a:rPr lang="en-US" dirty="0"/>
              <a:t>C. A. </a:t>
            </a:r>
            <a:r>
              <a:rPr lang="en-US" dirty="0" err="1"/>
              <a:t>Kushida</a:t>
            </a:r>
            <a:r>
              <a:rPr lang="en-US" dirty="0"/>
              <a:t> (Ed.), </a:t>
            </a:r>
            <a:r>
              <a:rPr lang="en-US" i="1" dirty="0"/>
              <a:t>Encyclopedia of sleep and circadian rhythms,</a:t>
            </a:r>
            <a:r>
              <a:rPr lang="en-US" i="1" baseline="0" dirty="0"/>
              <a:t> 2</a:t>
            </a:r>
            <a:r>
              <a:rPr lang="en-US" i="1" baseline="30000" dirty="0"/>
              <a:t>nd</a:t>
            </a:r>
            <a:r>
              <a:rPr lang="en-US" i="1" baseline="0" dirty="0"/>
              <a:t> Edition</a:t>
            </a:r>
            <a:r>
              <a:rPr lang="en-US" i="1" dirty="0"/>
              <a:t> </a:t>
            </a:r>
            <a:r>
              <a:rPr lang="en-US" i="0" dirty="0"/>
              <a:t>(pp.181-184).</a:t>
            </a:r>
            <a:r>
              <a:rPr lang="en-US" i="0" baseline="0" dirty="0"/>
              <a:t> </a:t>
            </a:r>
            <a:r>
              <a:rPr lang="en-US" dirty="0"/>
              <a:t>Academic Press.</a:t>
            </a:r>
          </a:p>
          <a:p>
            <a:endParaRPr lang="en-US" dirty="0"/>
          </a:p>
          <a:p>
            <a:r>
              <a:rPr lang="en-US" dirty="0"/>
              <a:t>https://doi.org/10.1016/B978-0-12-822963-7.00346-7.</a:t>
            </a:r>
          </a:p>
          <a:p>
            <a:r>
              <a:rPr lang="en-US" dirty="0"/>
              <a:t>(https://www.sciencedirect.com/science/article/pii/B9780128229637003467)</a:t>
            </a:r>
          </a:p>
          <a:p>
            <a:r>
              <a:rPr lang="en-US" dirty="0"/>
              <a:t>Abstract: Dream interpretation during early psychoanalysis elicited associations from the patient but also involved authoritarian interpretations focused on whatever the analyst believed to be the key human drives—sex, power, transcendence, etc. Modern dream interpretation relies on non-leading questions to lead the dreamer through an associative process to discover their own meaning for the dream. Research finds that patients rate therapy sessions utilizing dreams more highly in terms of session quality, mastery, and insight gained.</a:t>
            </a:r>
          </a:p>
          <a:p>
            <a:r>
              <a:rPr lang="en-US" dirty="0"/>
              <a:t>Keywords: Archetype; Continuity hypothesis; Dream; Freud; Jung; Interpretation; Psychoanalysis; Psychotherapy; Symbol; Unconscious</a:t>
            </a:r>
          </a:p>
          <a:p>
            <a:endParaRPr lang="en-US" dirty="0"/>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22</a:t>
            </a:fld>
            <a:endParaRPr lang="en-US"/>
          </a:p>
        </p:txBody>
      </p:sp>
    </p:spTree>
    <p:extLst>
      <p:ext uri="{BB962C8B-B14F-4D97-AF65-F5344CB8AC3E}">
        <p14:creationId xmlns:p14="http://schemas.microsoft.com/office/powerpoint/2010/main" val="458056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Ethics statement found</a:t>
            </a:r>
            <a:r>
              <a:rPr lang="en-US" baseline="0" dirty="0"/>
              <a:t> at </a:t>
            </a:r>
            <a:r>
              <a:rPr lang="en-US" dirty="0"/>
              <a:t>https://www.asdreams.org/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International Association for the Study of Dream</a:t>
            </a:r>
            <a:endParaRPr lang="en-US" dirty="0"/>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23</a:t>
            </a:fld>
            <a:endParaRPr lang="en-US"/>
          </a:p>
        </p:txBody>
      </p:sp>
    </p:spTree>
    <p:extLst>
      <p:ext uri="{BB962C8B-B14F-4D97-AF65-F5344CB8AC3E}">
        <p14:creationId xmlns:p14="http://schemas.microsoft.com/office/powerpoint/2010/main" val="1987269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Ethics statement found</a:t>
            </a:r>
            <a:r>
              <a:rPr lang="en-US" baseline="0" dirty="0"/>
              <a:t> at </a:t>
            </a:r>
            <a:r>
              <a:rPr lang="en-US" dirty="0"/>
              <a:t>https://www.asdreams.org/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International Association for the Study of Dream</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teeth symbolize?” vs “If I didn’t know what teeth were, how would you describe them? What are they for? Has anything happened with teeth recently?”</a:t>
            </a:r>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24</a:t>
            </a:fld>
            <a:endParaRPr lang="en-US"/>
          </a:p>
        </p:txBody>
      </p:sp>
    </p:spTree>
    <p:extLst>
      <p:ext uri="{BB962C8B-B14F-4D97-AF65-F5344CB8AC3E}">
        <p14:creationId xmlns:p14="http://schemas.microsoft.com/office/powerpoint/2010/main" val="831115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Hall and Van de Castle (1962) found dreams are more often negative than pleasurable and developed a coding system based off Freudian thought.</a:t>
            </a:r>
            <a:r>
              <a:rPr lang="en-US" baseline="0" dirty="0"/>
              <a:t> Dreams were interpreted to protect sleep and do not necessarily reveal subconscious parts of our psyche.  </a:t>
            </a:r>
          </a:p>
          <a:p>
            <a:endParaRPr lang="en-US" baseline="0" dirty="0"/>
          </a:p>
          <a:p>
            <a:endParaRPr lang="en-US" baseline="0" dirty="0"/>
          </a:p>
          <a:p>
            <a:r>
              <a:rPr lang="en-US" baseline="0" dirty="0"/>
              <a:t>Image from https://science.howstuffworks.com/life/inside-the-mind/human-brain/what-does-it-mean-when-dream-about-someone.htm</a:t>
            </a:r>
            <a:endParaRPr lang="en-US" dirty="0"/>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25</a:t>
            </a:fld>
            <a:endParaRPr lang="en-US"/>
          </a:p>
        </p:txBody>
      </p:sp>
    </p:spTree>
    <p:extLst>
      <p:ext uri="{BB962C8B-B14F-4D97-AF65-F5344CB8AC3E}">
        <p14:creationId xmlns:p14="http://schemas.microsoft.com/office/powerpoint/2010/main" val="358286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The 44th Forum for Behavioral Science in Family Medicine</a:t>
            </a:r>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964F1BD7-1AA4-47F5-9A90-E877963D879E}" type="slidenum">
              <a:rPr lang="en-US" smtClean="0"/>
              <a:t>6</a:t>
            </a:fld>
            <a:endParaRPr lang="en-US"/>
          </a:p>
        </p:txBody>
      </p:sp>
    </p:spTree>
    <p:extLst>
      <p:ext uri="{BB962C8B-B14F-4D97-AF65-F5344CB8AC3E}">
        <p14:creationId xmlns:p14="http://schemas.microsoft.com/office/powerpoint/2010/main" val="1373020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Gieselmann</a:t>
            </a:r>
            <a:r>
              <a:rPr lang="en-US" dirty="0"/>
              <a:t> et al., 2018</a:t>
            </a:r>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30</a:t>
            </a:fld>
            <a:endParaRPr lang="en-US"/>
          </a:p>
        </p:txBody>
      </p:sp>
    </p:spTree>
    <p:extLst>
      <p:ext uri="{BB962C8B-B14F-4D97-AF65-F5344CB8AC3E}">
        <p14:creationId xmlns:p14="http://schemas.microsoft.com/office/powerpoint/2010/main" val="354307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up to group: what do you think?</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8</a:t>
            </a:fld>
            <a:endParaRPr lang="en-US"/>
          </a:p>
        </p:txBody>
      </p:sp>
    </p:spTree>
    <p:extLst>
      <p:ext uri="{BB962C8B-B14F-4D97-AF65-F5344CB8AC3E}">
        <p14:creationId xmlns:p14="http://schemas.microsoft.com/office/powerpoint/2010/main" val="299058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up to group: what do you think are common themes?</a:t>
            </a:r>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9</a:t>
            </a:fld>
            <a:endParaRPr lang="en-US"/>
          </a:p>
        </p:txBody>
      </p:sp>
    </p:spTree>
    <p:extLst>
      <p:ext uri="{BB962C8B-B14F-4D97-AF65-F5344CB8AC3E}">
        <p14:creationId xmlns:p14="http://schemas.microsoft.com/office/powerpoint/2010/main" val="387744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a:t>
            </a:r>
            <a:r>
              <a:rPr lang="en-US" baseline="0" dirty="0"/>
              <a:t> https://www.verywellmind.com/understanding-your-dreams-2795935</a:t>
            </a:r>
            <a:endParaRPr lang="en-US" dirty="0"/>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11</a:t>
            </a:fld>
            <a:endParaRPr lang="en-US"/>
          </a:p>
        </p:txBody>
      </p:sp>
    </p:spTree>
    <p:extLst>
      <p:ext uri="{BB962C8B-B14F-4D97-AF65-F5344CB8AC3E}">
        <p14:creationId xmlns:p14="http://schemas.microsoft.com/office/powerpoint/2010/main" val="55961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underlying fear of personal violation and integrity</a:t>
            </a:r>
            <a:r>
              <a:rPr lang="en-US" baseline="0" dirty="0"/>
              <a:t> as well as loss of relational continuity</a:t>
            </a:r>
          </a:p>
          <a:p>
            <a:r>
              <a:rPr lang="en-US" baseline="0" dirty="0"/>
              <a:t>Men: underlying fear of helplessness and inability to defend themselves or others</a:t>
            </a:r>
          </a:p>
          <a:p>
            <a:r>
              <a:rPr lang="en-US" baseline="0" dirty="0"/>
              <a:t>Children: underlying fear of helplessness in isolation and loss of self </a:t>
            </a:r>
            <a:endParaRPr lang="en-US" dirty="0"/>
          </a:p>
        </p:txBody>
      </p:sp>
      <p:sp>
        <p:nvSpPr>
          <p:cNvPr id="4" name="Header Placeholder 3"/>
          <p:cNvSpPr>
            <a:spLocks noGrp="1"/>
          </p:cNvSpPr>
          <p:nvPr>
            <p:ph type="hdr" sz="quarter" idx="10"/>
          </p:nvPr>
        </p:nvSpPr>
        <p:spPr/>
        <p:txBody>
          <a:bodyPr/>
          <a:lstStyle/>
          <a:p>
            <a:r>
              <a:rPr lang="en-US"/>
              <a:t>The 44th Forum for Behavioral Science in Family Medicine</a:t>
            </a:r>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964F1BD7-1AA4-47F5-9A90-E877963D879E}" type="slidenum">
              <a:rPr lang="en-US" smtClean="0"/>
              <a:t>12</a:t>
            </a:fld>
            <a:endParaRPr lang="en-US"/>
          </a:p>
        </p:txBody>
      </p:sp>
    </p:spTree>
    <p:extLst>
      <p:ext uri="{BB962C8B-B14F-4D97-AF65-F5344CB8AC3E}">
        <p14:creationId xmlns:p14="http://schemas.microsoft.com/office/powerpoint/2010/main" val="3053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participation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rPr>
              <a:t>Neuroticism=emotional instability, increased likelihood to experience negative emotions, depressive mood, and difficulties to deal with everyday stressors)</a:t>
            </a:r>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13</a:t>
            </a:fld>
            <a:endParaRPr lang="en-US"/>
          </a:p>
        </p:txBody>
      </p:sp>
    </p:spTree>
    <p:extLst>
      <p:ext uri="{BB962C8B-B14F-4D97-AF65-F5344CB8AC3E}">
        <p14:creationId xmlns:p14="http://schemas.microsoft.com/office/powerpoint/2010/main" val="349947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212121"/>
                </a:solidFill>
                <a:effectLst/>
                <a:latin typeface="Cambria" panose="02040503050406030204" pitchFamily="18" charset="0"/>
              </a:rPr>
              <a:t>Measures 3 components of distress: 1) general nightmare distress</a:t>
            </a:r>
            <a:r>
              <a:rPr lang="en-US" b="0" i="0" dirty="0">
                <a:solidFill>
                  <a:srgbClr val="212121"/>
                </a:solidFill>
                <a:effectLst/>
                <a:latin typeface="Cambria" panose="02040503050406030204" pitchFamily="18" charset="0"/>
              </a:rPr>
              <a:t> 2) </a:t>
            </a:r>
            <a:r>
              <a:rPr lang="en-US" b="0" i="1" dirty="0">
                <a:solidFill>
                  <a:srgbClr val="212121"/>
                </a:solidFill>
                <a:effectLst/>
                <a:latin typeface="Cambria" panose="02040503050406030204" pitchFamily="18" charset="0"/>
              </a:rPr>
              <a:t>impact on sleep</a:t>
            </a:r>
            <a:r>
              <a:rPr lang="en-US" b="0" i="0" dirty="0">
                <a:solidFill>
                  <a:srgbClr val="212121"/>
                </a:solidFill>
                <a:effectLst/>
                <a:latin typeface="Cambria" panose="02040503050406030204" pitchFamily="18" charset="0"/>
              </a:rPr>
              <a:t> 3) </a:t>
            </a:r>
            <a:r>
              <a:rPr lang="en-US" b="0" i="1" dirty="0">
                <a:solidFill>
                  <a:srgbClr val="212121"/>
                </a:solidFill>
                <a:effectLst/>
                <a:latin typeface="Cambria" panose="02040503050406030204" pitchFamily="18" charset="0"/>
              </a:rPr>
              <a:t>impact on daily reality perception</a:t>
            </a:r>
          </a:p>
          <a:p>
            <a:r>
              <a:rPr lang="en-US" b="0" i="1" dirty="0">
                <a:solidFill>
                  <a:srgbClr val="212121"/>
                </a:solidFill>
                <a:effectLst/>
                <a:latin typeface="Cambria" panose="02040503050406030204" pitchFamily="18" charset="0"/>
              </a:rPr>
              <a:t>No cut point or scoring metrics provided; rather, measure progress over time</a:t>
            </a:r>
            <a:endParaRPr lang="en-US" dirty="0"/>
          </a:p>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14</a:t>
            </a:fld>
            <a:endParaRPr lang="en-US"/>
          </a:p>
        </p:txBody>
      </p:sp>
    </p:spTree>
    <p:extLst>
      <p:ext uri="{BB962C8B-B14F-4D97-AF65-F5344CB8AC3E}">
        <p14:creationId xmlns:p14="http://schemas.microsoft.com/office/powerpoint/2010/main" val="27194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44th Forum for Behavioral Science in Family Medicine</a:t>
            </a:r>
          </a:p>
        </p:txBody>
      </p:sp>
      <p:sp>
        <p:nvSpPr>
          <p:cNvPr id="5" name="Footer Placeholder 4"/>
          <p:cNvSpPr>
            <a:spLocks noGrp="1"/>
          </p:cNvSpPr>
          <p:nvPr>
            <p:ph type="ftr" sz="quarter" idx="4"/>
          </p:nvPr>
        </p:nvSpPr>
        <p:spPr/>
        <p:txBody>
          <a:bodyPr/>
          <a:lstStyle/>
          <a:p>
            <a:r>
              <a:rPr lang="en-US"/>
              <a:t>Sponsored by the Medical College of Wisconsin</a:t>
            </a:r>
          </a:p>
        </p:txBody>
      </p:sp>
      <p:sp>
        <p:nvSpPr>
          <p:cNvPr id="6" name="Slide Number Placeholder 5"/>
          <p:cNvSpPr>
            <a:spLocks noGrp="1"/>
          </p:cNvSpPr>
          <p:nvPr>
            <p:ph type="sldNum" sz="quarter" idx="5"/>
          </p:nvPr>
        </p:nvSpPr>
        <p:spPr/>
        <p:txBody>
          <a:bodyPr/>
          <a:lstStyle/>
          <a:p>
            <a:fld id="{964F1BD7-1AA4-47F5-9A90-E877963D879E}" type="slidenum">
              <a:rPr lang="en-US" smtClean="0"/>
              <a:t>15</a:t>
            </a:fld>
            <a:endParaRPr lang="en-US"/>
          </a:p>
        </p:txBody>
      </p:sp>
    </p:spTree>
    <p:extLst>
      <p:ext uri="{BB962C8B-B14F-4D97-AF65-F5344CB8AC3E}">
        <p14:creationId xmlns:p14="http://schemas.microsoft.com/office/powerpoint/2010/main" val="389748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B35805-EEF3-4EB3-A00C-78CFBFFBB53C}" type="datetime1">
              <a:rPr lang="en-US" smtClean="0"/>
              <a:t>8/31/2023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192872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9EAE1F-2847-4BAC-B5F7-6F9A3442B8FF}" type="datetime1">
              <a:rPr lang="en-US" smtClean="0"/>
              <a:t>8/31/2023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378822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05047B-8039-48CD-920E-4B9A101EFA8D}" type="datetime1">
              <a:rPr lang="en-US" smtClean="0"/>
              <a:t>8/31/2023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14840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05FD5-0AE8-4E59-9579-484D6E9D02E1}" type="datetime1">
              <a:rPr lang="en-US" smtClean="0"/>
              <a:t>8/31/2023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81303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1362B-7D74-4ED2-8C32-EDB865BE5F43}" type="datetime1">
              <a:rPr lang="en-US" smtClean="0"/>
              <a:t>8/31/2023</a:t>
            </a:fld>
            <a:endParaRPr lang="en-US"/>
          </a:p>
        </p:txBody>
      </p:sp>
      <p:sp>
        <p:nvSpPr>
          <p:cNvPr id="5" name="Footer Placeholder 4"/>
          <p:cNvSpPr>
            <a:spLocks noGrp="1"/>
          </p:cNvSpPr>
          <p:nvPr>
            <p:ph type="ftr" sz="quarter" idx="11"/>
          </p:nvPr>
        </p:nvSpPr>
        <p:spPr/>
        <p:txBody>
          <a:bodyPr/>
          <a:lstStyle/>
          <a:p>
            <a:r>
              <a:rPr lang="en-US"/>
              <a:t>Sponsored by the Medical College of Wisconsin</a:t>
            </a:r>
          </a:p>
        </p:txBody>
      </p:sp>
      <p:sp>
        <p:nvSpPr>
          <p:cNvPr id="6" name="Slide Number Placeholder 5"/>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162480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10A0BC-123E-40DF-88CD-D62674C8CCA4}" type="datetime1">
              <a:rPr lang="en-US" smtClean="0"/>
              <a:t>8/31/2023</a:t>
            </a:fld>
            <a:endParaRPr lang="en-US"/>
          </a:p>
        </p:txBody>
      </p:sp>
      <p:sp>
        <p:nvSpPr>
          <p:cNvPr id="6" name="Footer Placeholder 5"/>
          <p:cNvSpPr>
            <a:spLocks noGrp="1"/>
          </p:cNvSpPr>
          <p:nvPr>
            <p:ph type="ftr" sz="quarter" idx="11"/>
          </p:nvPr>
        </p:nvSpPr>
        <p:spPr/>
        <p:txBody>
          <a:bodyPr/>
          <a:lstStyle/>
          <a:p>
            <a:r>
              <a:rPr lang="en-US"/>
              <a:t>Sponsored by the Medical College of Wisconsin</a:t>
            </a:r>
          </a:p>
        </p:txBody>
      </p:sp>
      <p:sp>
        <p:nvSpPr>
          <p:cNvPr id="7" name="Slide Number Placeholder 6"/>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60681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E9D24C-015C-41F8-AE1A-623B87161C0E}" type="datetime1">
              <a:rPr lang="en-US" smtClean="0"/>
              <a:t>8/31/2023</a:t>
            </a:fld>
            <a:endParaRPr lang="en-US"/>
          </a:p>
        </p:txBody>
      </p:sp>
      <p:sp>
        <p:nvSpPr>
          <p:cNvPr id="8" name="Footer Placeholder 7"/>
          <p:cNvSpPr>
            <a:spLocks noGrp="1"/>
          </p:cNvSpPr>
          <p:nvPr>
            <p:ph type="ftr" sz="quarter" idx="11"/>
          </p:nvPr>
        </p:nvSpPr>
        <p:spPr/>
        <p:txBody>
          <a:bodyPr/>
          <a:lstStyle/>
          <a:p>
            <a:r>
              <a:rPr lang="en-US"/>
              <a:t>Sponsored by the Medical College of Wisconsin</a:t>
            </a:r>
          </a:p>
        </p:txBody>
      </p:sp>
      <p:sp>
        <p:nvSpPr>
          <p:cNvPr id="9" name="Slide Number Placeholder 8"/>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391410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01B517-7DCB-46E4-94B8-B3DF4E8F27BB}" type="datetime1">
              <a:rPr lang="en-US" smtClean="0"/>
              <a:t>8/31/2023</a:t>
            </a:fld>
            <a:endParaRPr lang="en-US"/>
          </a:p>
        </p:txBody>
      </p:sp>
      <p:sp>
        <p:nvSpPr>
          <p:cNvPr id="4" name="Footer Placeholder 3"/>
          <p:cNvSpPr>
            <a:spLocks noGrp="1"/>
          </p:cNvSpPr>
          <p:nvPr>
            <p:ph type="ftr" sz="quarter" idx="11"/>
          </p:nvPr>
        </p:nvSpPr>
        <p:spPr/>
        <p:txBody>
          <a:bodyPr/>
          <a:lstStyle/>
          <a:p>
            <a:r>
              <a:rPr lang="en-US"/>
              <a:t>Sponsored by the Medical College of Wisconsin</a:t>
            </a:r>
          </a:p>
        </p:txBody>
      </p:sp>
      <p:sp>
        <p:nvSpPr>
          <p:cNvPr id="5" name="Slide Number Placeholder 4"/>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157652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79F5-D53D-4572-BF42-B7CD2AA94A9E}" type="datetime1">
              <a:rPr lang="en-US" smtClean="0"/>
              <a:t>8/31/2023</a:t>
            </a:fld>
            <a:endParaRPr lang="en-US"/>
          </a:p>
        </p:txBody>
      </p:sp>
      <p:sp>
        <p:nvSpPr>
          <p:cNvPr id="3" name="Footer Placeholder 2"/>
          <p:cNvSpPr>
            <a:spLocks noGrp="1"/>
          </p:cNvSpPr>
          <p:nvPr>
            <p:ph type="ftr" sz="quarter" idx="11"/>
          </p:nvPr>
        </p:nvSpPr>
        <p:spPr/>
        <p:txBody>
          <a:bodyPr/>
          <a:lstStyle/>
          <a:p>
            <a:r>
              <a:rPr lang="en-US"/>
              <a:t>Sponsored by the Medical College of Wisconsin</a:t>
            </a:r>
          </a:p>
        </p:txBody>
      </p:sp>
      <p:sp>
        <p:nvSpPr>
          <p:cNvPr id="4" name="Slide Number Placeholder 3"/>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34212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DC7879-CC09-44F9-8017-FB6174AAD0FD}" type="datetime1">
              <a:rPr lang="en-US" smtClean="0"/>
              <a:t>8/31/2023</a:t>
            </a:fld>
            <a:endParaRPr lang="en-US"/>
          </a:p>
        </p:txBody>
      </p:sp>
      <p:sp>
        <p:nvSpPr>
          <p:cNvPr id="6" name="Footer Placeholder 5"/>
          <p:cNvSpPr>
            <a:spLocks noGrp="1"/>
          </p:cNvSpPr>
          <p:nvPr>
            <p:ph type="ftr" sz="quarter" idx="11"/>
          </p:nvPr>
        </p:nvSpPr>
        <p:spPr/>
        <p:txBody>
          <a:bodyPr/>
          <a:lstStyle/>
          <a:p>
            <a:r>
              <a:rPr lang="en-US"/>
              <a:t>Sponsored by the Medical College of Wisconsin</a:t>
            </a:r>
          </a:p>
        </p:txBody>
      </p:sp>
      <p:sp>
        <p:nvSpPr>
          <p:cNvPr id="7" name="Slide Number Placeholder 6"/>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225517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E79CB8-CEF2-4DE9-8AC7-D4D4A1BF3CC1}" type="datetime1">
              <a:rPr lang="en-US" smtClean="0"/>
              <a:t>8/31/2023</a:t>
            </a:fld>
            <a:endParaRPr lang="en-US"/>
          </a:p>
        </p:txBody>
      </p:sp>
      <p:sp>
        <p:nvSpPr>
          <p:cNvPr id="6" name="Footer Placeholder 5"/>
          <p:cNvSpPr>
            <a:spLocks noGrp="1"/>
          </p:cNvSpPr>
          <p:nvPr>
            <p:ph type="ftr" sz="quarter" idx="11"/>
          </p:nvPr>
        </p:nvSpPr>
        <p:spPr/>
        <p:txBody>
          <a:bodyPr/>
          <a:lstStyle/>
          <a:p>
            <a:r>
              <a:rPr lang="en-US"/>
              <a:t>Sponsored by the Medical College of Wisconsin</a:t>
            </a:r>
          </a:p>
        </p:txBody>
      </p:sp>
      <p:sp>
        <p:nvSpPr>
          <p:cNvPr id="7" name="Slide Number Placeholder 6"/>
          <p:cNvSpPr>
            <a:spLocks noGrp="1"/>
          </p:cNvSpPr>
          <p:nvPr>
            <p:ph type="sldNum" sz="quarter" idx="12"/>
          </p:nvPr>
        </p:nvSpPr>
        <p:spPr/>
        <p:txBody>
          <a:bodyPr/>
          <a:lstStyle/>
          <a:p>
            <a:fld id="{4D89E361-724C-4C2E-B24B-94022B32CB8E}" type="slidenum">
              <a:rPr lang="en-US" smtClean="0"/>
              <a:t>‹#›</a:t>
            </a:fld>
            <a:endParaRPr lang="en-US"/>
          </a:p>
        </p:txBody>
      </p:sp>
    </p:spTree>
    <p:extLst>
      <p:ext uri="{BB962C8B-B14F-4D97-AF65-F5344CB8AC3E}">
        <p14:creationId xmlns:p14="http://schemas.microsoft.com/office/powerpoint/2010/main" val="397601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EE784-8D79-47D6-BBD3-A96962DB5F15}" type="datetime1">
              <a:rPr lang="en-US" smtClean="0"/>
              <a:t>8/31/2023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Sponsored by the Medical College of Wisconsin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9E361-724C-4C2E-B24B-94022B32CB8E}" type="slidenum">
              <a:rPr lang="en-US" smtClean="0"/>
              <a:t>‹#›</a:t>
            </a:fld>
            <a:endParaRPr lang="en-US"/>
          </a:p>
        </p:txBody>
      </p:sp>
    </p:spTree>
    <p:extLst>
      <p:ext uri="{BB962C8B-B14F-4D97-AF65-F5344CB8AC3E}">
        <p14:creationId xmlns:p14="http://schemas.microsoft.com/office/powerpoint/2010/main" val="1997687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e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jpe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hyperlink" Target="https://doi.org/10.1111/jsr.1282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s://mcwisc.co1.qualtrics.com/jfe/form/SV_5AsiRN6fZQjzKh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9.jpeg"/><Relationship Id="rId4" Type="http://schemas.openxmlformats.org/officeDocument/2006/relationships/image" Target="../media/image2.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019C-2EBF-D46D-A9AD-6858CE6227BD}"/>
              </a:ext>
            </a:extLst>
          </p:cNvPr>
          <p:cNvSpPr>
            <a:spLocks noGrp="1"/>
          </p:cNvSpPr>
          <p:nvPr>
            <p:ph type="ctrTitle"/>
          </p:nvPr>
        </p:nvSpPr>
        <p:spPr>
          <a:xfrm>
            <a:off x="1523998" y="1360421"/>
            <a:ext cx="9144000" cy="2387600"/>
          </a:xfrm>
        </p:spPr>
        <p:txBody>
          <a:bodyPr>
            <a:normAutofit fontScale="90000"/>
          </a:bodyPr>
          <a:lstStyle/>
          <a:p>
            <a:r>
              <a:rPr lang="en-US" b="1" dirty="0"/>
              <a:t>Nightmare management: Behavioral interventions for primary care</a:t>
            </a:r>
          </a:p>
        </p:txBody>
      </p:sp>
      <p:sp>
        <p:nvSpPr>
          <p:cNvPr id="3" name="Subtitle 2">
            <a:extLst>
              <a:ext uri="{FF2B5EF4-FFF2-40B4-BE49-F238E27FC236}">
                <a16:creationId xmlns:a16="http://schemas.microsoft.com/office/drawing/2014/main" id="{1B3DA649-8E84-8CB1-285E-1DE69FDED234}"/>
              </a:ext>
            </a:extLst>
          </p:cNvPr>
          <p:cNvSpPr>
            <a:spLocks noGrp="1"/>
          </p:cNvSpPr>
          <p:nvPr>
            <p:ph type="subTitle" idx="1"/>
          </p:nvPr>
        </p:nvSpPr>
        <p:spPr>
          <a:xfrm>
            <a:off x="1552378" y="4180107"/>
            <a:ext cx="9144000" cy="1655762"/>
          </a:xfrm>
        </p:spPr>
        <p:txBody>
          <a:bodyPr/>
          <a:lstStyle/>
          <a:p>
            <a:r>
              <a:rPr lang="en-US" sz="2400" dirty="0"/>
              <a:t>Kathleen A. </a:t>
            </a:r>
            <a:r>
              <a:rPr lang="en-US" sz="2400" dirty="0" err="1"/>
              <a:t>McNamara,</a:t>
            </a:r>
            <a:r>
              <a:rPr lang="en-US" sz="2400" dirty="0"/>
              <a:t> PhD, LCSW</a:t>
            </a:r>
          </a:p>
          <a:p>
            <a:r>
              <a:rPr lang="en-US" sz="2400" dirty="0"/>
              <a:t>Mark A. Dixon, PhD, LCSW</a:t>
            </a:r>
          </a:p>
          <a:p>
            <a:endParaRPr lang="en-US" dirty="0"/>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1" y="6356350"/>
            <a:ext cx="12191999"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i="1" dirty="0">
                <a:solidFill>
                  <a:schemeClr val="tx1"/>
                </a:solidFill>
                <a:latin typeface="Franklin Gothic Book" panose="020B0503020102020204" pitchFamily="34" charset="0"/>
              </a:rPr>
              <a:t>Sponsored by the </a:t>
            </a:r>
            <a:r>
              <a:rPr lang="en-US" sz="1600" b="1" i="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a:t>
            </a:fld>
            <a:endParaRPr lang="en-US"/>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1151114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10</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itle 1">
            <a:extLst>
              <a:ext uri="{FF2B5EF4-FFF2-40B4-BE49-F238E27FC236}">
                <a16:creationId xmlns:a16="http://schemas.microsoft.com/office/drawing/2014/main" id="{3F2D4F7C-D64C-CB71-1B02-182963BA52B2}"/>
              </a:ext>
            </a:extLst>
          </p:cNvPr>
          <p:cNvSpPr>
            <a:spLocks noGrp="1"/>
          </p:cNvSpPr>
          <p:nvPr>
            <p:ph type="title"/>
          </p:nvPr>
        </p:nvSpPr>
        <p:spPr>
          <a:xfrm>
            <a:off x="838199" y="699796"/>
            <a:ext cx="10666445" cy="990892"/>
          </a:xfrm>
        </p:spPr>
        <p:txBody>
          <a:bodyPr>
            <a:noAutofit/>
          </a:bodyPr>
          <a:lstStyle/>
          <a:p>
            <a:r>
              <a:rPr lang="en-US" sz="3600" b="1" dirty="0">
                <a:latin typeface="+mn-lt"/>
              </a:rPr>
              <a:t>Impact, cont. </a:t>
            </a:r>
            <a:r>
              <a:rPr lang="en-US" sz="2800" dirty="0">
                <a:latin typeface="+mn-lt"/>
              </a:rPr>
              <a:t>(DSM 5-TR, 2022; </a:t>
            </a:r>
            <a:r>
              <a:rPr lang="en-US" sz="2800" dirty="0" err="1">
                <a:latin typeface="+mn-lt"/>
              </a:rPr>
              <a:t>Gieselmann</a:t>
            </a:r>
            <a:r>
              <a:rPr lang="en-US" sz="2800" dirty="0">
                <a:latin typeface="+mn-lt"/>
              </a:rPr>
              <a:t> et al., 2018)</a:t>
            </a:r>
          </a:p>
        </p:txBody>
      </p:sp>
      <p:graphicFrame>
        <p:nvGraphicFramePr>
          <p:cNvPr id="3" name="Diagram 2">
            <a:extLst>
              <a:ext uri="{FF2B5EF4-FFF2-40B4-BE49-F238E27FC236}">
                <a16:creationId xmlns:a16="http://schemas.microsoft.com/office/drawing/2014/main" id="{A21BAC5C-0AFB-F052-07BB-E56E616AA629}"/>
              </a:ext>
            </a:extLst>
          </p:cNvPr>
          <p:cNvGraphicFramePr/>
          <p:nvPr>
            <p:extLst>
              <p:ext uri="{D42A27DB-BD31-4B8C-83A1-F6EECF244321}">
                <p14:modId xmlns:p14="http://schemas.microsoft.com/office/powerpoint/2010/main" val="30391249"/>
              </p:ext>
            </p:extLst>
          </p:nvPr>
        </p:nvGraphicFramePr>
        <p:xfrm>
          <a:off x="882485" y="1690688"/>
          <a:ext cx="661884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Content Placeholder 9" descr="Black birds flying between tall trees in dark forest">
            <a:extLst>
              <a:ext uri="{FF2B5EF4-FFF2-40B4-BE49-F238E27FC236}">
                <a16:creationId xmlns:a16="http://schemas.microsoft.com/office/drawing/2014/main" id="{1322C516-E318-6DE7-73C6-A98338747464}"/>
              </a:ext>
            </a:extLst>
          </p:cNvPr>
          <p:cNvPicPr>
            <a:picLocks noGrp="1" noChangeAspect="1"/>
          </p:cNvPicPr>
          <p:nvPr>
            <p:ph idx="1"/>
          </p:nvPr>
        </p:nvPicPr>
        <p:blipFill rotWithShape="1">
          <a:blip r:embed="rId9" cstate="print">
            <a:extLst>
              <a:ext uri="{28A0092B-C50C-407E-A947-70E740481C1C}">
                <a14:useLocalDpi xmlns:a14="http://schemas.microsoft.com/office/drawing/2010/main" val="0"/>
              </a:ext>
            </a:extLst>
          </a:blip>
          <a:srcRect l="20614" r="9495"/>
          <a:stretch/>
        </p:blipFill>
        <p:spPr>
          <a:xfrm>
            <a:off x="7746714" y="2181224"/>
            <a:ext cx="4333283" cy="39429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4371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11</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itle 1">
            <a:extLst>
              <a:ext uri="{FF2B5EF4-FFF2-40B4-BE49-F238E27FC236}">
                <a16:creationId xmlns:a16="http://schemas.microsoft.com/office/drawing/2014/main" id="{40D58AB2-979E-A5F4-714D-5F3091B0E731}"/>
              </a:ext>
            </a:extLst>
          </p:cNvPr>
          <p:cNvSpPr>
            <a:spLocks noGrp="1"/>
          </p:cNvSpPr>
          <p:nvPr>
            <p:ph type="title"/>
          </p:nvPr>
        </p:nvSpPr>
        <p:spPr>
          <a:xfrm>
            <a:off x="838199" y="699796"/>
            <a:ext cx="10666445" cy="990892"/>
          </a:xfrm>
        </p:spPr>
        <p:txBody>
          <a:bodyPr>
            <a:normAutofit/>
          </a:bodyPr>
          <a:lstStyle/>
          <a:p>
            <a:r>
              <a:rPr lang="en-US" sz="3600" b="1" dirty="0">
                <a:latin typeface="+mn-lt"/>
              </a:rPr>
              <a:t>Common Types of Dreams</a:t>
            </a:r>
          </a:p>
        </p:txBody>
      </p:sp>
      <p:pic>
        <p:nvPicPr>
          <p:cNvPr id="3" name="Content Placeholder 3">
            <a:extLst>
              <a:ext uri="{FF2B5EF4-FFF2-40B4-BE49-F238E27FC236}">
                <a16:creationId xmlns:a16="http://schemas.microsoft.com/office/drawing/2014/main" id="{539FDB4D-B688-424E-A086-0B448429FC2F}"/>
              </a:ext>
            </a:extLst>
          </p:cNvPr>
          <p:cNvPicPr>
            <a:picLocks noGrp="1" noChangeAspect="1"/>
          </p:cNvPicPr>
          <p:nvPr>
            <p:ph idx="1"/>
          </p:nvPr>
        </p:nvPicPr>
        <p:blipFill>
          <a:blip r:embed="rId5"/>
          <a:stretch>
            <a:fillRect/>
          </a:stretch>
        </p:blipFill>
        <p:spPr>
          <a:xfrm>
            <a:off x="998376" y="1806866"/>
            <a:ext cx="10506268" cy="4351338"/>
          </a:xfrm>
          <a:prstGeom prst="rect">
            <a:avLst/>
          </a:prstGeom>
          <a:ln w="57150">
            <a:solidFill>
              <a:schemeClr val="accent5"/>
            </a:solidFill>
          </a:ln>
        </p:spPr>
      </p:pic>
    </p:spTree>
    <p:extLst>
      <p:ext uri="{BB962C8B-B14F-4D97-AF65-F5344CB8AC3E}">
        <p14:creationId xmlns:p14="http://schemas.microsoft.com/office/powerpoint/2010/main" val="116511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12</a:t>
            </a:fld>
            <a:endParaRPr lang="en-US"/>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Content Placeholder 5">
            <a:extLst>
              <a:ext uri="{FF2B5EF4-FFF2-40B4-BE49-F238E27FC236}">
                <a16:creationId xmlns:a16="http://schemas.microsoft.com/office/drawing/2014/main" id="{DB150C49-CDA7-F3F0-1D10-3AC27B9F2B6F}"/>
              </a:ext>
            </a:extLst>
          </p:cNvPr>
          <p:cNvSpPr txBox="1">
            <a:spLocks/>
          </p:cNvSpPr>
          <p:nvPr/>
        </p:nvSpPr>
        <p:spPr>
          <a:xfrm>
            <a:off x="838200" y="181552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3BBB1BDB-C766-908D-C241-DD2DB2C51F2B}"/>
              </a:ext>
            </a:extLst>
          </p:cNvPr>
          <p:cNvSpPr txBox="1"/>
          <p:nvPr/>
        </p:nvSpPr>
        <p:spPr>
          <a:xfrm>
            <a:off x="998376" y="1197429"/>
            <a:ext cx="7859874" cy="1138773"/>
          </a:xfrm>
          <a:prstGeom prst="rect">
            <a:avLst/>
          </a:prstGeom>
          <a:noFill/>
        </p:spPr>
        <p:txBody>
          <a:bodyPr wrap="square" rtlCol="0">
            <a:spAutoFit/>
          </a:bodyPr>
          <a:lstStyle/>
          <a:p>
            <a:r>
              <a:rPr lang="en-US" sz="3600" b="1" dirty="0">
                <a:cs typeface="Calibri" panose="020F0502020204030204" pitchFamily="34" charset="0"/>
              </a:rPr>
              <a:t>Common Nightmare Themes</a:t>
            </a:r>
          </a:p>
          <a:p>
            <a:endParaRPr lang="en-US" sz="3200" b="1" dirty="0">
              <a:latin typeface="+mj-lt"/>
              <a:cs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3155374121"/>
              </p:ext>
            </p:extLst>
          </p:nvPr>
        </p:nvGraphicFramePr>
        <p:xfrm>
          <a:off x="552451" y="1524000"/>
          <a:ext cx="11235966" cy="4815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575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13</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itle 1">
            <a:extLst>
              <a:ext uri="{FF2B5EF4-FFF2-40B4-BE49-F238E27FC236}">
                <a16:creationId xmlns:a16="http://schemas.microsoft.com/office/drawing/2014/main" id="{EFB972D1-539D-101A-1252-5C13C8C166AD}"/>
              </a:ext>
            </a:extLst>
          </p:cNvPr>
          <p:cNvSpPr>
            <a:spLocks noGrp="1"/>
          </p:cNvSpPr>
          <p:nvPr>
            <p:ph type="title"/>
          </p:nvPr>
        </p:nvSpPr>
        <p:spPr>
          <a:xfrm>
            <a:off x="838199" y="699796"/>
            <a:ext cx="10666445" cy="990892"/>
          </a:xfrm>
        </p:spPr>
        <p:txBody>
          <a:bodyPr>
            <a:normAutofit/>
          </a:bodyPr>
          <a:lstStyle/>
          <a:p>
            <a:r>
              <a:rPr lang="en-US" sz="3600" b="1" dirty="0">
                <a:latin typeface="+mn-lt"/>
              </a:rPr>
              <a:t>Nightmare Distress </a:t>
            </a:r>
            <a:r>
              <a:rPr lang="en-US" sz="2800" dirty="0">
                <a:latin typeface="+mn-lt"/>
              </a:rPr>
              <a:t>(</a:t>
            </a:r>
            <a:r>
              <a:rPr lang="en-US" sz="2800" dirty="0" err="1">
                <a:latin typeface="+mn-lt"/>
              </a:rPr>
              <a:t>Schredl</a:t>
            </a:r>
            <a:r>
              <a:rPr lang="en-US" sz="2800" dirty="0">
                <a:latin typeface="+mn-lt"/>
              </a:rPr>
              <a:t> et al., 2021)</a:t>
            </a:r>
          </a:p>
        </p:txBody>
      </p:sp>
      <p:sp>
        <p:nvSpPr>
          <p:cNvPr id="3" name="Content Placeholder 2">
            <a:extLst>
              <a:ext uri="{FF2B5EF4-FFF2-40B4-BE49-F238E27FC236}">
                <a16:creationId xmlns:a16="http://schemas.microsoft.com/office/drawing/2014/main" id="{40EC2815-67F2-99DA-B13B-5F0C39734242}"/>
              </a:ext>
            </a:extLst>
          </p:cNvPr>
          <p:cNvSpPr>
            <a:spLocks noGrp="1"/>
          </p:cNvSpPr>
          <p:nvPr>
            <p:ph idx="1"/>
          </p:nvPr>
        </p:nvSpPr>
        <p:spPr>
          <a:xfrm>
            <a:off x="838200" y="1825625"/>
            <a:ext cx="10515600" cy="4351338"/>
          </a:xfrm>
        </p:spPr>
        <p:txBody>
          <a:bodyPr>
            <a:normAutofit/>
          </a:bodyPr>
          <a:lstStyle/>
          <a:p>
            <a:r>
              <a:rPr lang="en-US" dirty="0"/>
              <a:t>Controlling for nightmare frequency, these factors are associated with nightmare distress:</a:t>
            </a:r>
          </a:p>
          <a:p>
            <a:pPr lvl="1"/>
            <a:r>
              <a:rPr lang="en-US" dirty="0"/>
              <a:t>Neuroticism</a:t>
            </a:r>
          </a:p>
          <a:p>
            <a:pPr lvl="2"/>
            <a:r>
              <a:rPr lang="en-US" dirty="0">
                <a:solidFill>
                  <a:srgbClr val="212121"/>
                </a:solidFill>
              </a:rPr>
              <a:t>Strongest predictor of nightmare distress</a:t>
            </a:r>
            <a:endParaRPr lang="en-US" b="0" i="0" dirty="0">
              <a:solidFill>
                <a:srgbClr val="212121"/>
              </a:solidFill>
              <a:effectLst/>
            </a:endParaRPr>
          </a:p>
          <a:p>
            <a:pPr lvl="1"/>
            <a:r>
              <a:rPr lang="en-US" b="0" i="0" dirty="0">
                <a:solidFill>
                  <a:srgbClr val="212121"/>
                </a:solidFill>
                <a:effectLst/>
              </a:rPr>
              <a:t>Extraversion</a:t>
            </a:r>
          </a:p>
          <a:p>
            <a:pPr lvl="1"/>
            <a:r>
              <a:rPr lang="en-US" dirty="0">
                <a:solidFill>
                  <a:srgbClr val="212121"/>
                </a:solidFill>
              </a:rPr>
              <a:t>L</a:t>
            </a:r>
            <a:r>
              <a:rPr lang="en-US" b="0" i="0" dirty="0">
                <a:solidFill>
                  <a:srgbClr val="212121"/>
                </a:solidFill>
                <a:effectLst/>
              </a:rPr>
              <a:t>ow agreeableness</a:t>
            </a:r>
            <a:endParaRPr lang="en-US" dirty="0"/>
          </a:p>
          <a:p>
            <a:pPr lvl="1"/>
            <a:r>
              <a:rPr lang="en-US" dirty="0"/>
              <a:t>Female sex</a:t>
            </a:r>
          </a:p>
          <a:p>
            <a:pPr lvl="1"/>
            <a:r>
              <a:rPr lang="en-US" b="0" i="0" dirty="0">
                <a:solidFill>
                  <a:srgbClr val="212121"/>
                </a:solidFill>
                <a:effectLst/>
              </a:rPr>
              <a:t>Negative beliefs about nightmares</a:t>
            </a:r>
          </a:p>
          <a:p>
            <a:pPr lvl="1"/>
            <a:r>
              <a:rPr lang="en-US" b="0" i="0" dirty="0">
                <a:solidFill>
                  <a:srgbClr val="212121"/>
                </a:solidFill>
                <a:effectLst/>
              </a:rPr>
              <a:t>Low education</a:t>
            </a:r>
          </a:p>
          <a:p>
            <a:pPr lvl="1"/>
            <a:endParaRPr lang="en-US" dirty="0"/>
          </a:p>
        </p:txBody>
      </p:sp>
      <p:sp>
        <p:nvSpPr>
          <p:cNvPr id="6" name="TextBox 5">
            <a:extLst>
              <a:ext uri="{FF2B5EF4-FFF2-40B4-BE49-F238E27FC236}">
                <a16:creationId xmlns:a16="http://schemas.microsoft.com/office/drawing/2014/main" id="{D893E4C6-3F5B-8602-3515-4A94216541C4}"/>
              </a:ext>
            </a:extLst>
          </p:cNvPr>
          <p:cNvSpPr txBox="1"/>
          <p:nvPr/>
        </p:nvSpPr>
        <p:spPr>
          <a:xfrm>
            <a:off x="8650514" y="4717143"/>
            <a:ext cx="3338286" cy="1477328"/>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Targeting nightmare </a:t>
            </a:r>
            <a:r>
              <a:rPr lang="en-US" i="1" dirty="0"/>
              <a:t>distress</a:t>
            </a:r>
            <a:r>
              <a:rPr lang="en-US" dirty="0"/>
              <a:t> has been found to be more relevant to mental health than targeting nightmare </a:t>
            </a:r>
            <a:r>
              <a:rPr lang="en-US" i="1" dirty="0"/>
              <a:t>frequency</a:t>
            </a:r>
            <a:r>
              <a:rPr lang="en-US" dirty="0"/>
              <a:t> (</a:t>
            </a:r>
            <a:r>
              <a:rPr lang="en-US" dirty="0" err="1"/>
              <a:t>Gieselmann</a:t>
            </a:r>
            <a:r>
              <a:rPr lang="en-US" dirty="0"/>
              <a:t> et al., 2018)</a:t>
            </a:r>
          </a:p>
        </p:txBody>
      </p:sp>
    </p:spTree>
    <p:extLst>
      <p:ext uri="{BB962C8B-B14F-4D97-AF65-F5344CB8AC3E}">
        <p14:creationId xmlns:p14="http://schemas.microsoft.com/office/powerpoint/2010/main" val="83326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14</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itle 1">
            <a:extLst>
              <a:ext uri="{FF2B5EF4-FFF2-40B4-BE49-F238E27FC236}">
                <a16:creationId xmlns:a16="http://schemas.microsoft.com/office/drawing/2014/main" id="{669F2F59-25F3-7675-B01A-1CB5329D5E32}"/>
              </a:ext>
            </a:extLst>
          </p:cNvPr>
          <p:cNvSpPr>
            <a:spLocks noGrp="1"/>
          </p:cNvSpPr>
          <p:nvPr>
            <p:ph type="title"/>
          </p:nvPr>
        </p:nvSpPr>
        <p:spPr>
          <a:xfrm>
            <a:off x="838199" y="699796"/>
            <a:ext cx="10666445" cy="990892"/>
          </a:xfrm>
        </p:spPr>
        <p:txBody>
          <a:bodyPr>
            <a:normAutofit/>
          </a:bodyPr>
          <a:lstStyle/>
          <a:p>
            <a:r>
              <a:rPr lang="en-US" sz="3600" b="1" dirty="0">
                <a:latin typeface="+mn-lt"/>
              </a:rPr>
              <a:t>Nightmare Distress Questionnaire </a:t>
            </a:r>
            <a:r>
              <a:rPr lang="en-US" sz="2800" dirty="0">
                <a:latin typeface="+mn-lt"/>
              </a:rPr>
              <a:t>(</a:t>
            </a:r>
            <a:r>
              <a:rPr lang="en-US" sz="2800" dirty="0" err="1">
                <a:latin typeface="+mn-lt"/>
              </a:rPr>
              <a:t>Belicki</a:t>
            </a:r>
            <a:r>
              <a:rPr lang="en-US" sz="2800" dirty="0">
                <a:latin typeface="+mn-lt"/>
              </a:rPr>
              <a:t>, 1992)</a:t>
            </a:r>
          </a:p>
        </p:txBody>
      </p:sp>
      <p:sp>
        <p:nvSpPr>
          <p:cNvPr id="3" name="Content Placeholder 2">
            <a:extLst>
              <a:ext uri="{FF2B5EF4-FFF2-40B4-BE49-F238E27FC236}">
                <a16:creationId xmlns:a16="http://schemas.microsoft.com/office/drawing/2014/main" id="{25C4BBF6-BF46-E36D-3428-56BF3FC1B8D7}"/>
              </a:ext>
            </a:extLst>
          </p:cNvPr>
          <p:cNvSpPr>
            <a:spLocks noGrp="1"/>
          </p:cNvSpPr>
          <p:nvPr>
            <p:ph idx="1"/>
          </p:nvPr>
        </p:nvSpPr>
        <p:spPr>
          <a:xfrm>
            <a:off x="838200" y="1825625"/>
            <a:ext cx="11063514" cy="4332579"/>
          </a:xfrm>
        </p:spPr>
        <p:txBody>
          <a:bodyPr>
            <a:normAutofit lnSpcReduction="10000"/>
          </a:bodyPr>
          <a:lstStyle/>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When you awaken from a nightmare, do you find you keep thinking about it and have difficulty putting it out of your mind?</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Do you ever find yourself avoiding or disliking or fearing someone because they were in your nightmare?</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Are you ever afraid to fall asleep for fear of having a nightmare?</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After you awaken from a nightmare, do you have difficulty falling back asleep?</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Do nightmares interfere with the quality of your sleep?</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Do you have difficulties coping with nightmares?</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Do you feel you have a problem with nightmares?</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Do nightmares affect your well-being?</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Do you ever have the feeling that something which happened in your nightmare has really occurred?</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Do your nightmares foretell the future?</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When you have a nightmare, does it ever seem so real that when you awaken you have difficulty convincing yourself it’s “just a dream”?</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In the past year, have you considered seeking professional help for your nightmares?</a:t>
            </a:r>
          </a:p>
          <a:p>
            <a:pPr marL="342900" marR="0" lvl="0" indent="-342900">
              <a:lnSpc>
                <a:spcPct val="107000"/>
              </a:lnSpc>
              <a:spcBef>
                <a:spcPts val="0"/>
              </a:spcBef>
              <a:spcAft>
                <a:spcPts val="80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If a treatment were available which might help you control or stop your nightmares, how interested would you be in participating? </a:t>
            </a:r>
          </a:p>
          <a:p>
            <a:pPr marL="0" marR="0"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Never (0)                    Sometimes (1)	             Half of the time (2)                   Most of the time (3)	                 Always (4)</a:t>
            </a:r>
          </a:p>
          <a:p>
            <a:endParaRPr lang="en-US" sz="2400" dirty="0"/>
          </a:p>
        </p:txBody>
      </p:sp>
    </p:spTree>
    <p:extLst>
      <p:ext uri="{BB962C8B-B14F-4D97-AF65-F5344CB8AC3E}">
        <p14:creationId xmlns:p14="http://schemas.microsoft.com/office/powerpoint/2010/main" val="1575172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15</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pic>
        <p:nvPicPr>
          <p:cNvPr id="2" name="Picture 1">
            <a:extLst>
              <a:ext uri="{FF2B5EF4-FFF2-40B4-BE49-F238E27FC236}">
                <a16:creationId xmlns:a16="http://schemas.microsoft.com/office/drawing/2014/main" id="{E3B42539-88C3-8523-1670-8E657419EF7B}"/>
              </a:ext>
            </a:extLst>
          </p:cNvPr>
          <p:cNvPicPr>
            <a:picLocks noChangeAspect="1"/>
          </p:cNvPicPr>
          <p:nvPr/>
        </p:nvPicPr>
        <p:blipFill rotWithShape="1">
          <a:blip r:embed="rId5"/>
          <a:srcRect l="11833" t="17350" r="12104" b="30230"/>
          <a:stretch/>
        </p:blipFill>
        <p:spPr>
          <a:xfrm>
            <a:off x="8034169" y="2949171"/>
            <a:ext cx="3303833" cy="1195369"/>
          </a:xfrm>
          <a:prstGeom prst="rect">
            <a:avLst/>
          </a:prstGeom>
          <a:ln>
            <a:solidFill>
              <a:schemeClr val="tx1"/>
            </a:solidFill>
          </a:ln>
        </p:spPr>
      </p:pic>
      <p:pic>
        <p:nvPicPr>
          <p:cNvPr id="3" name="Picture 6" descr="Amazon.com: Memoirs of a Geisha: A Novel: 9780679781585: Golden, Arthur:  Books">
            <a:extLst>
              <a:ext uri="{FF2B5EF4-FFF2-40B4-BE49-F238E27FC236}">
                <a16:creationId xmlns:a16="http://schemas.microsoft.com/office/drawing/2014/main" id="{D71B8726-4E8F-D7EE-0CED-929E86FF25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38002" y="2846592"/>
            <a:ext cx="838200" cy="1292032"/>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00C37D1-6FCD-A9DB-5DB6-3C89DC3821ED}"/>
              </a:ext>
            </a:extLst>
          </p:cNvPr>
          <p:cNvPicPr>
            <a:picLocks noChangeAspect="1"/>
          </p:cNvPicPr>
          <p:nvPr/>
        </p:nvPicPr>
        <p:blipFill>
          <a:blip r:embed="rId7"/>
          <a:stretch>
            <a:fillRect/>
          </a:stretch>
        </p:blipFill>
        <p:spPr>
          <a:xfrm>
            <a:off x="1830795" y="834780"/>
            <a:ext cx="5916122" cy="5424150"/>
          </a:xfrm>
          <a:prstGeom prst="rect">
            <a:avLst/>
          </a:prstGeom>
        </p:spPr>
      </p:pic>
      <p:sp>
        <p:nvSpPr>
          <p:cNvPr id="8" name="TextBox 7">
            <a:extLst>
              <a:ext uri="{FF2B5EF4-FFF2-40B4-BE49-F238E27FC236}">
                <a16:creationId xmlns:a16="http://schemas.microsoft.com/office/drawing/2014/main" id="{D1184B9D-EE85-C4E3-BD31-4D465E09B248}"/>
              </a:ext>
            </a:extLst>
          </p:cNvPr>
          <p:cNvSpPr txBox="1"/>
          <p:nvPr/>
        </p:nvSpPr>
        <p:spPr>
          <a:xfrm>
            <a:off x="24104" y="5692777"/>
            <a:ext cx="1948543" cy="646331"/>
          </a:xfrm>
          <a:prstGeom prst="rect">
            <a:avLst/>
          </a:prstGeom>
          <a:noFill/>
        </p:spPr>
        <p:txBody>
          <a:bodyPr wrap="square" rtlCol="0">
            <a:spAutoFit/>
          </a:bodyPr>
          <a:lstStyle/>
          <a:p>
            <a:pPr algn="ctr"/>
            <a:r>
              <a:rPr lang="en-US" sz="1200" b="0" i="1" dirty="0">
                <a:solidFill>
                  <a:srgbClr val="282828"/>
                </a:solidFill>
                <a:effectLst/>
                <a:latin typeface="Modern Love Caps" panose="020B0604020202020204" pitchFamily="82" charset="0"/>
              </a:rPr>
              <a:t>Figure</a:t>
            </a:r>
            <a:r>
              <a:rPr lang="en-US" sz="1200" b="0" i="0" dirty="0">
                <a:solidFill>
                  <a:srgbClr val="282828"/>
                </a:solidFill>
                <a:effectLst/>
                <a:latin typeface="Modern Love Caps" panose="020B0604020202020204" pitchFamily="82" charset="0"/>
              </a:rPr>
              <a:t>: Vicious cycle of nightmares</a:t>
            </a:r>
          </a:p>
          <a:p>
            <a:pPr algn="ctr"/>
            <a:r>
              <a:rPr lang="en-US" sz="1200" dirty="0">
                <a:latin typeface="Modern Love Caps" panose="020B0604020202020204" pitchFamily="82" charset="0"/>
              </a:rPr>
              <a:t>(</a:t>
            </a:r>
            <a:r>
              <a:rPr lang="en-US" sz="1200" dirty="0" err="1">
                <a:latin typeface="Modern Love Caps" panose="020B0604020202020204" pitchFamily="82" charset="0"/>
              </a:rPr>
              <a:t>Haeyen</a:t>
            </a:r>
            <a:r>
              <a:rPr lang="en-US" sz="1200" dirty="0">
                <a:latin typeface="Modern Love Caps" panose="020B0604020202020204" pitchFamily="82" charset="0"/>
              </a:rPr>
              <a:t> &amp; </a:t>
            </a:r>
            <a:r>
              <a:rPr lang="en-US" sz="1200" dirty="0" err="1">
                <a:latin typeface="Modern Love Caps" panose="020B0604020202020204" pitchFamily="82" charset="0"/>
              </a:rPr>
              <a:t>Staal</a:t>
            </a:r>
            <a:r>
              <a:rPr lang="en-US" sz="1200" dirty="0">
                <a:latin typeface="Modern Love Caps" panose="020B0604020202020204" pitchFamily="82" charset="0"/>
              </a:rPr>
              <a:t>, 2021)</a:t>
            </a:r>
          </a:p>
        </p:txBody>
      </p:sp>
    </p:spTree>
    <p:extLst>
      <p:ext uri="{BB962C8B-B14F-4D97-AF65-F5344CB8AC3E}">
        <p14:creationId xmlns:p14="http://schemas.microsoft.com/office/powerpoint/2010/main" val="384583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16</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itle 1">
            <a:extLst>
              <a:ext uri="{FF2B5EF4-FFF2-40B4-BE49-F238E27FC236}">
                <a16:creationId xmlns:a16="http://schemas.microsoft.com/office/drawing/2014/main" id="{D53485DC-E287-8CDD-A28F-3531FE934323}"/>
              </a:ext>
            </a:extLst>
          </p:cNvPr>
          <p:cNvSpPr>
            <a:spLocks noGrp="1"/>
          </p:cNvSpPr>
          <p:nvPr>
            <p:ph type="title"/>
          </p:nvPr>
        </p:nvSpPr>
        <p:spPr>
          <a:xfrm>
            <a:off x="838199" y="841746"/>
            <a:ext cx="10810875" cy="762593"/>
          </a:xfrm>
        </p:spPr>
        <p:txBody>
          <a:bodyPr>
            <a:normAutofit fontScale="90000"/>
          </a:bodyPr>
          <a:lstStyle/>
          <a:p>
            <a:br>
              <a:rPr lang="en-US" sz="3600" b="1" dirty="0"/>
            </a:br>
            <a:r>
              <a:rPr lang="en-US" sz="4000" b="1" dirty="0">
                <a:latin typeface="+mn-lt"/>
              </a:rPr>
              <a:t>Imagery Rehearsal Therapy (aka Nightmare Rescripting)</a:t>
            </a:r>
          </a:p>
        </p:txBody>
      </p:sp>
      <p:sp>
        <p:nvSpPr>
          <p:cNvPr id="3" name="Content Placeholder 2">
            <a:extLst>
              <a:ext uri="{FF2B5EF4-FFF2-40B4-BE49-F238E27FC236}">
                <a16:creationId xmlns:a16="http://schemas.microsoft.com/office/drawing/2014/main" id="{04E3D31A-3BCB-30AF-BC57-EF35F0063737}"/>
              </a:ext>
            </a:extLst>
          </p:cNvPr>
          <p:cNvSpPr>
            <a:spLocks noGrp="1"/>
          </p:cNvSpPr>
          <p:nvPr>
            <p:ph idx="1"/>
          </p:nvPr>
        </p:nvSpPr>
        <p:spPr>
          <a:xfrm>
            <a:off x="838198" y="1701652"/>
            <a:ext cx="8347841" cy="364024"/>
          </a:xfrm>
        </p:spPr>
        <p:txBody>
          <a:bodyPr>
            <a:normAutofit fontScale="85000" lnSpcReduction="10000"/>
          </a:bodyPr>
          <a:lstStyle/>
          <a:p>
            <a:pPr marL="0" indent="0">
              <a:buNone/>
            </a:pPr>
            <a:r>
              <a:rPr lang="en-US" sz="2000" dirty="0"/>
              <a:t>-CBT-inspired intervention; 6+ psychotherapy sessions; can be adapted to primary care</a:t>
            </a:r>
          </a:p>
          <a:p>
            <a:endParaRPr lang="en-US" dirty="0"/>
          </a:p>
        </p:txBody>
      </p:sp>
      <p:graphicFrame>
        <p:nvGraphicFramePr>
          <p:cNvPr id="11" name="Diagram 10">
            <a:extLst>
              <a:ext uri="{FF2B5EF4-FFF2-40B4-BE49-F238E27FC236}">
                <a16:creationId xmlns:a16="http://schemas.microsoft.com/office/drawing/2014/main" id="{2E9F61A6-1630-F67D-BB4B-2FC249C13E6B}"/>
              </a:ext>
            </a:extLst>
          </p:cNvPr>
          <p:cNvGraphicFramePr/>
          <p:nvPr>
            <p:extLst>
              <p:ext uri="{D42A27DB-BD31-4B8C-83A1-F6EECF244321}">
                <p14:modId xmlns:p14="http://schemas.microsoft.com/office/powerpoint/2010/main" val="2721390234"/>
              </p:ext>
            </p:extLst>
          </p:nvPr>
        </p:nvGraphicFramePr>
        <p:xfrm>
          <a:off x="838198" y="2196662"/>
          <a:ext cx="10515602" cy="39313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ibbon: Tilted Down 14">
            <a:extLst>
              <a:ext uri="{FF2B5EF4-FFF2-40B4-BE49-F238E27FC236}">
                <a16:creationId xmlns:a16="http://schemas.microsoft.com/office/drawing/2014/main" id="{50447B0E-C035-40CE-B4B7-276AFE0367D8}"/>
              </a:ext>
            </a:extLst>
          </p:cNvPr>
          <p:cNvSpPr/>
          <p:nvPr/>
        </p:nvSpPr>
        <p:spPr>
          <a:xfrm>
            <a:off x="700978" y="2310811"/>
            <a:ext cx="686387" cy="496111"/>
          </a:xfrm>
          <a:prstGeom prst="ribb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6" name="Ribbon: Tilted Down 15">
            <a:extLst>
              <a:ext uri="{FF2B5EF4-FFF2-40B4-BE49-F238E27FC236}">
                <a16:creationId xmlns:a16="http://schemas.microsoft.com/office/drawing/2014/main" id="{5982A15F-45D1-9178-63F2-2ED0746F4B43}"/>
              </a:ext>
            </a:extLst>
          </p:cNvPr>
          <p:cNvSpPr/>
          <p:nvPr/>
        </p:nvSpPr>
        <p:spPr>
          <a:xfrm>
            <a:off x="700978" y="3380110"/>
            <a:ext cx="686387" cy="496111"/>
          </a:xfrm>
          <a:prstGeom prst="ribbon">
            <a:avLst/>
          </a:prstGeom>
          <a:solidFill>
            <a:srgbClr val="E283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7" name="Ribbon: Tilted Down 16">
            <a:extLst>
              <a:ext uri="{FF2B5EF4-FFF2-40B4-BE49-F238E27FC236}">
                <a16:creationId xmlns:a16="http://schemas.microsoft.com/office/drawing/2014/main" id="{A97AB60C-CAC2-235C-07A1-4DCADBF0C458}"/>
              </a:ext>
            </a:extLst>
          </p:cNvPr>
          <p:cNvSpPr/>
          <p:nvPr/>
        </p:nvSpPr>
        <p:spPr>
          <a:xfrm>
            <a:off x="700977" y="4506024"/>
            <a:ext cx="686387" cy="496111"/>
          </a:xfrm>
          <a:prstGeom prst="ribbon">
            <a:avLst/>
          </a:prstGeom>
          <a:solidFill>
            <a:srgbClr val="EB99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8" name="Ribbon: Tilted Down 17">
            <a:extLst>
              <a:ext uri="{FF2B5EF4-FFF2-40B4-BE49-F238E27FC236}">
                <a16:creationId xmlns:a16="http://schemas.microsoft.com/office/drawing/2014/main" id="{65B82179-B330-BA43-52AE-829C6B7D0B15}"/>
              </a:ext>
            </a:extLst>
          </p:cNvPr>
          <p:cNvSpPr/>
          <p:nvPr/>
        </p:nvSpPr>
        <p:spPr>
          <a:xfrm>
            <a:off x="700976" y="5559449"/>
            <a:ext cx="686387" cy="496111"/>
          </a:xfrm>
          <a:prstGeom prst="ribbon">
            <a:avLst/>
          </a:prstGeom>
          <a:solidFill>
            <a:srgbClr val="F3B2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Tree>
    <p:extLst>
      <p:ext uri="{BB962C8B-B14F-4D97-AF65-F5344CB8AC3E}">
        <p14:creationId xmlns:p14="http://schemas.microsoft.com/office/powerpoint/2010/main" val="22763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17</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11" name="TextBox 10">
            <a:extLst>
              <a:ext uri="{FF2B5EF4-FFF2-40B4-BE49-F238E27FC236}">
                <a16:creationId xmlns:a16="http://schemas.microsoft.com/office/drawing/2014/main" id="{ADA04C33-4844-0703-4D87-171A243C294E}"/>
              </a:ext>
            </a:extLst>
          </p:cNvPr>
          <p:cNvSpPr txBox="1"/>
          <p:nvPr/>
        </p:nvSpPr>
        <p:spPr>
          <a:xfrm>
            <a:off x="183623" y="1796065"/>
            <a:ext cx="9197622" cy="1938992"/>
          </a:xfrm>
          <a:prstGeom prst="rect">
            <a:avLst/>
          </a:prstGeom>
          <a:solidFill>
            <a:schemeClr val="bg2"/>
          </a:solidFill>
          <a:ln>
            <a:solidFill>
              <a:schemeClr val="tx1"/>
            </a:solidFill>
          </a:ln>
        </p:spPr>
        <p:txBody>
          <a:bodyPr wrap="square" rtlCol="0">
            <a:spAutoFit/>
          </a:bodyPr>
          <a:lstStyle/>
          <a:p>
            <a:r>
              <a:rPr lang="en-US" sz="2000" dirty="0"/>
              <a:t>Nightmare “script”: </a:t>
            </a:r>
          </a:p>
          <a:p>
            <a:r>
              <a:rPr lang="en-US" sz="2000" i="1" dirty="0"/>
              <a:t>I’m alone in a dark room, it feels like a basement, it’s cold. There aren’t any windows. I see a bright light and a shadow, which startle me. I try to run towards some stairs in the distance but my feet are completely stuck to the ground, it’s like my legs become vaporized and I can’t move forward. I feel more and more petrified and then I wake up gasping and exhausted.</a:t>
            </a:r>
          </a:p>
        </p:txBody>
      </p:sp>
      <p:sp>
        <p:nvSpPr>
          <p:cNvPr id="12" name="TextBox 11">
            <a:extLst>
              <a:ext uri="{FF2B5EF4-FFF2-40B4-BE49-F238E27FC236}">
                <a16:creationId xmlns:a16="http://schemas.microsoft.com/office/drawing/2014/main" id="{59A3D164-37AE-14F3-BF82-7DAF474DB7A5}"/>
              </a:ext>
            </a:extLst>
          </p:cNvPr>
          <p:cNvSpPr txBox="1"/>
          <p:nvPr/>
        </p:nvSpPr>
        <p:spPr>
          <a:xfrm>
            <a:off x="2720799" y="3988746"/>
            <a:ext cx="9476640" cy="1938992"/>
          </a:xfrm>
          <a:prstGeom prst="rect">
            <a:avLst/>
          </a:prstGeom>
          <a:solidFill>
            <a:srgbClr val="74C0A4"/>
          </a:solidFill>
          <a:ln>
            <a:solidFill>
              <a:schemeClr val="tx1"/>
            </a:solidFill>
          </a:ln>
        </p:spPr>
        <p:txBody>
          <a:bodyPr wrap="square" rtlCol="0">
            <a:spAutoFit/>
          </a:bodyPr>
          <a:lstStyle/>
          <a:p>
            <a:r>
              <a:rPr lang="en-US" sz="2000" dirty="0"/>
              <a:t>New “script”:</a:t>
            </a:r>
          </a:p>
          <a:p>
            <a:r>
              <a:rPr lang="en-US" sz="2000" i="1" dirty="0"/>
              <a:t>I’m alone in a dark room, it feels like a basement, it’s cold. There aren’t any windows. I see a shadow and quickly realize it’s a colony of koalas! They smell like eucalyptus! They’re all wearing glow-in-the-dark necklaces! It lights up the space in these cool colors. Then they start talking to me! They speak English in these cute high-pitched voices and they want to dance with me! We dance together all day!</a:t>
            </a:r>
          </a:p>
        </p:txBody>
      </p:sp>
      <p:sp>
        <p:nvSpPr>
          <p:cNvPr id="16" name="Title 1">
            <a:extLst>
              <a:ext uri="{FF2B5EF4-FFF2-40B4-BE49-F238E27FC236}">
                <a16:creationId xmlns:a16="http://schemas.microsoft.com/office/drawing/2014/main" id="{635D57B4-59CB-83F3-FA09-267C5F83BCF4}"/>
              </a:ext>
            </a:extLst>
          </p:cNvPr>
          <p:cNvSpPr>
            <a:spLocks noGrp="1"/>
          </p:cNvSpPr>
          <p:nvPr>
            <p:ph type="title"/>
          </p:nvPr>
        </p:nvSpPr>
        <p:spPr>
          <a:xfrm>
            <a:off x="838200" y="841746"/>
            <a:ext cx="10124090" cy="762593"/>
          </a:xfrm>
        </p:spPr>
        <p:txBody>
          <a:bodyPr>
            <a:normAutofit fontScale="90000"/>
          </a:bodyPr>
          <a:lstStyle/>
          <a:p>
            <a:br>
              <a:rPr lang="en-US" sz="3600" b="1" dirty="0"/>
            </a:br>
            <a:r>
              <a:rPr lang="en-US" sz="4000" b="1" dirty="0">
                <a:latin typeface="+mn-lt"/>
              </a:rPr>
              <a:t>Imagery Rehearsal Therapy Example</a:t>
            </a:r>
          </a:p>
        </p:txBody>
      </p:sp>
      <p:pic>
        <p:nvPicPr>
          <p:cNvPr id="3076" name="Picture 4" descr="Australia Has Declared Koalas An Endangered Species">
            <a:extLst>
              <a:ext uri="{FF2B5EF4-FFF2-40B4-BE49-F238E27FC236}">
                <a16:creationId xmlns:a16="http://schemas.microsoft.com/office/drawing/2014/main" id="{573EB660-906B-DEA8-C578-C223A1092D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24" y="4102351"/>
            <a:ext cx="2619375" cy="1743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17" descr="Shadow of a person">
            <a:extLst>
              <a:ext uri="{FF2B5EF4-FFF2-40B4-BE49-F238E27FC236}">
                <a16:creationId xmlns:a16="http://schemas.microsoft.com/office/drawing/2014/main" id="{68DC0A77-8E1D-1FAD-F847-614DBEE0CC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0978" y="1898617"/>
            <a:ext cx="2612352" cy="1741568"/>
          </a:xfrm>
          <a:prstGeom prst="rect">
            <a:avLst/>
          </a:prstGeom>
          <a:ln>
            <a:solidFill>
              <a:schemeClr val="tx1"/>
            </a:solidFill>
          </a:ln>
        </p:spPr>
      </p:pic>
    </p:spTree>
    <p:extLst>
      <p:ext uri="{BB962C8B-B14F-4D97-AF65-F5344CB8AC3E}">
        <p14:creationId xmlns:p14="http://schemas.microsoft.com/office/powerpoint/2010/main" val="12045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18</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11" name="TextBox 10">
            <a:extLst>
              <a:ext uri="{FF2B5EF4-FFF2-40B4-BE49-F238E27FC236}">
                <a16:creationId xmlns:a16="http://schemas.microsoft.com/office/drawing/2014/main" id="{ADA04C33-4844-0703-4D87-171A243C294E}"/>
              </a:ext>
            </a:extLst>
          </p:cNvPr>
          <p:cNvSpPr txBox="1"/>
          <p:nvPr/>
        </p:nvSpPr>
        <p:spPr>
          <a:xfrm>
            <a:off x="536028" y="1857937"/>
            <a:ext cx="8968988" cy="1631216"/>
          </a:xfrm>
          <a:prstGeom prst="rect">
            <a:avLst/>
          </a:prstGeom>
          <a:solidFill>
            <a:schemeClr val="bg2"/>
          </a:solidFill>
          <a:ln>
            <a:solidFill>
              <a:schemeClr val="tx1"/>
            </a:solidFill>
          </a:ln>
        </p:spPr>
        <p:txBody>
          <a:bodyPr wrap="square" rtlCol="0">
            <a:spAutoFit/>
          </a:bodyPr>
          <a:lstStyle/>
          <a:p>
            <a:r>
              <a:rPr lang="en-US" sz="2000" dirty="0"/>
              <a:t>Nightmare “script”: </a:t>
            </a:r>
            <a:r>
              <a:rPr lang="en-US" sz="2000" i="1" dirty="0"/>
              <a:t>I am in an elevator alone, it’s dark, I can feel that it’s moving but I don’t know if it’s going up or down, suddenly it stops and the doors start to open. I see my assailant there, the same person who attacked me years ago, he’s staring at me, and he starts to walk inside the elevator. I freeze in fear and then wake up gasping for air, feeling cold, sweaty, and my heart is beating out of my chest. </a:t>
            </a:r>
          </a:p>
        </p:txBody>
      </p:sp>
      <p:sp>
        <p:nvSpPr>
          <p:cNvPr id="15" name="Ribbon: Tilted Down 14">
            <a:extLst>
              <a:ext uri="{FF2B5EF4-FFF2-40B4-BE49-F238E27FC236}">
                <a16:creationId xmlns:a16="http://schemas.microsoft.com/office/drawing/2014/main" id="{CF694591-184E-A2E4-0BF4-27BD3F2724C7}"/>
              </a:ext>
            </a:extLst>
          </p:cNvPr>
          <p:cNvSpPr/>
          <p:nvPr/>
        </p:nvSpPr>
        <p:spPr>
          <a:xfrm>
            <a:off x="2647001" y="4082422"/>
            <a:ext cx="6706182" cy="1198107"/>
          </a:xfrm>
          <a:prstGeom prst="ribb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masis MT Pro" panose="020B0604020202020204" pitchFamily="18" charset="0"/>
              </a:rPr>
              <a:t>Rescript the above recurring nightmare with your group</a:t>
            </a:r>
          </a:p>
        </p:txBody>
      </p:sp>
      <p:sp>
        <p:nvSpPr>
          <p:cNvPr id="16" name="Title 1">
            <a:extLst>
              <a:ext uri="{FF2B5EF4-FFF2-40B4-BE49-F238E27FC236}">
                <a16:creationId xmlns:a16="http://schemas.microsoft.com/office/drawing/2014/main" id="{635D57B4-59CB-83F3-FA09-267C5F83BCF4}"/>
              </a:ext>
            </a:extLst>
          </p:cNvPr>
          <p:cNvSpPr>
            <a:spLocks noGrp="1"/>
          </p:cNvSpPr>
          <p:nvPr>
            <p:ph type="title"/>
          </p:nvPr>
        </p:nvSpPr>
        <p:spPr>
          <a:xfrm>
            <a:off x="838200" y="841746"/>
            <a:ext cx="10124090" cy="762593"/>
          </a:xfrm>
        </p:spPr>
        <p:txBody>
          <a:bodyPr>
            <a:normAutofit fontScale="90000"/>
          </a:bodyPr>
          <a:lstStyle/>
          <a:p>
            <a:br>
              <a:rPr lang="en-US" sz="3600" b="1" dirty="0"/>
            </a:br>
            <a:r>
              <a:rPr lang="en-US" sz="4000" b="1" dirty="0">
                <a:latin typeface="+mn-lt"/>
              </a:rPr>
              <a:t>Imagery Rehearsal Therapy Practice</a:t>
            </a:r>
          </a:p>
        </p:txBody>
      </p:sp>
      <p:pic>
        <p:nvPicPr>
          <p:cNvPr id="3" name="Picture 2" descr="Person in the dark">
            <a:extLst>
              <a:ext uri="{FF2B5EF4-FFF2-40B4-BE49-F238E27FC236}">
                <a16:creationId xmlns:a16="http://schemas.microsoft.com/office/drawing/2014/main" id="{423448A5-F8BF-DA1F-0063-B30BCA2385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0700" y="1797245"/>
            <a:ext cx="2628900" cy="1752600"/>
          </a:xfrm>
          <a:prstGeom prst="rect">
            <a:avLst/>
          </a:prstGeom>
        </p:spPr>
      </p:pic>
    </p:spTree>
    <p:extLst>
      <p:ext uri="{BB962C8B-B14F-4D97-AF65-F5344CB8AC3E}">
        <p14:creationId xmlns:p14="http://schemas.microsoft.com/office/powerpoint/2010/main" val="250272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19</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itle 1">
            <a:extLst>
              <a:ext uri="{FF2B5EF4-FFF2-40B4-BE49-F238E27FC236}">
                <a16:creationId xmlns:a16="http://schemas.microsoft.com/office/drawing/2014/main" id="{9ACF338E-4962-1E4E-4357-F30EA507A0CD}"/>
              </a:ext>
            </a:extLst>
          </p:cNvPr>
          <p:cNvSpPr>
            <a:spLocks noGrp="1"/>
          </p:cNvSpPr>
          <p:nvPr>
            <p:ph type="title"/>
          </p:nvPr>
        </p:nvSpPr>
        <p:spPr>
          <a:xfrm>
            <a:off x="195743" y="890198"/>
            <a:ext cx="11996257" cy="990892"/>
          </a:xfrm>
        </p:spPr>
        <p:txBody>
          <a:bodyPr>
            <a:noAutofit/>
          </a:bodyPr>
          <a:lstStyle/>
          <a:p>
            <a:r>
              <a:rPr lang="en-US" sz="3600" b="1" dirty="0">
                <a:latin typeface="+mn-lt"/>
              </a:rPr>
              <a:t>Desensitization and Exposure Therapy </a:t>
            </a:r>
            <a:br>
              <a:rPr lang="en-US" sz="3600" b="1" dirty="0">
                <a:latin typeface="+mn-lt"/>
              </a:rPr>
            </a:br>
            <a:r>
              <a:rPr lang="en-US" sz="2800" dirty="0">
                <a:latin typeface="+mn-lt"/>
              </a:rPr>
              <a:t>(</a:t>
            </a:r>
            <a:r>
              <a:rPr lang="en-US" sz="2800" dirty="0" err="1">
                <a:latin typeface="+mn-lt"/>
              </a:rPr>
              <a:t>Gieselmann</a:t>
            </a:r>
            <a:r>
              <a:rPr lang="en-US" sz="2800" dirty="0">
                <a:latin typeface="+mn-lt"/>
              </a:rPr>
              <a:t> et al., 2018)</a:t>
            </a:r>
          </a:p>
        </p:txBody>
      </p:sp>
      <p:sp>
        <p:nvSpPr>
          <p:cNvPr id="3" name="Content Placeholder 2">
            <a:extLst>
              <a:ext uri="{FF2B5EF4-FFF2-40B4-BE49-F238E27FC236}">
                <a16:creationId xmlns:a16="http://schemas.microsoft.com/office/drawing/2014/main" id="{43AF9D1A-C3CF-4A2F-3656-A3A5ABBD369A}"/>
              </a:ext>
            </a:extLst>
          </p:cNvPr>
          <p:cNvSpPr>
            <a:spLocks noGrp="1"/>
          </p:cNvSpPr>
          <p:nvPr>
            <p:ph idx="1"/>
          </p:nvPr>
        </p:nvSpPr>
        <p:spPr>
          <a:xfrm>
            <a:off x="923976" y="2187574"/>
            <a:ext cx="8492167" cy="4351338"/>
          </a:xfrm>
        </p:spPr>
        <p:txBody>
          <a:bodyPr>
            <a:normAutofit fontScale="92500" lnSpcReduction="20000"/>
          </a:bodyPr>
          <a:lstStyle/>
          <a:p>
            <a:pPr marL="514350" indent="-514350">
              <a:buAutoNum type="arabicParenR"/>
            </a:pPr>
            <a:r>
              <a:rPr lang="en-US" dirty="0"/>
              <a:t>Teach muscle relaxation</a:t>
            </a:r>
          </a:p>
          <a:p>
            <a:pPr marL="514350" indent="-514350">
              <a:buAutoNum type="arabicParenR"/>
            </a:pPr>
            <a:r>
              <a:rPr lang="en-US" dirty="0"/>
              <a:t>List distressing nightmares from least to most upsetting</a:t>
            </a:r>
          </a:p>
          <a:p>
            <a:pPr marL="514350" indent="-514350">
              <a:buAutoNum type="arabicParenR"/>
            </a:pPr>
            <a:r>
              <a:rPr lang="en-US" dirty="0"/>
              <a:t>Vividly imagine the least distressing nightmare scenario </a:t>
            </a:r>
          </a:p>
          <a:p>
            <a:pPr marL="971550" lvl="1" indent="-514350">
              <a:buFont typeface="+mj-lt"/>
              <a:buAutoNum type="alphaLcParenR"/>
            </a:pPr>
            <a:r>
              <a:rPr lang="en-US" dirty="0"/>
              <a:t>Use muscle relaxation techniques whenever tension arises</a:t>
            </a:r>
          </a:p>
          <a:p>
            <a:pPr marL="971550" lvl="1" indent="-514350">
              <a:buFont typeface="+mj-lt"/>
              <a:buAutoNum type="alphaLcParenR"/>
            </a:pPr>
            <a:r>
              <a:rPr lang="en-US" dirty="0"/>
              <a:t>Continue until subjective distress significantly decreased</a:t>
            </a:r>
          </a:p>
          <a:p>
            <a:pPr marL="514350" indent="-514350">
              <a:buAutoNum type="arabicParenR"/>
            </a:pPr>
            <a:r>
              <a:rPr lang="en-US" dirty="0"/>
              <a:t>Continue above process with remaining distressing scenarios</a:t>
            </a:r>
          </a:p>
          <a:p>
            <a:endParaRPr lang="en-US" dirty="0"/>
          </a:p>
        </p:txBody>
      </p:sp>
      <p:pic>
        <p:nvPicPr>
          <p:cNvPr id="10" name="Picture 9" descr="Woman meditating indoor">
            <a:extLst>
              <a:ext uri="{FF2B5EF4-FFF2-40B4-BE49-F238E27FC236}">
                <a16:creationId xmlns:a16="http://schemas.microsoft.com/office/drawing/2014/main" id="{86F6A425-0E74-948A-A5C8-F4FB30772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2721" y="1590560"/>
            <a:ext cx="2093536" cy="1395690"/>
          </a:xfrm>
          <a:prstGeom prst="rect">
            <a:avLst/>
          </a:prstGeom>
          <a:ln>
            <a:solidFill>
              <a:schemeClr val="tx1"/>
            </a:solidFill>
          </a:ln>
        </p:spPr>
      </p:pic>
      <p:pic>
        <p:nvPicPr>
          <p:cNvPr id="16" name="Picture 15" descr="Man exercising indoor">
            <a:extLst>
              <a:ext uri="{FF2B5EF4-FFF2-40B4-BE49-F238E27FC236}">
                <a16:creationId xmlns:a16="http://schemas.microsoft.com/office/drawing/2014/main" id="{1F4BCEE3-D44A-A0E8-5E38-4C872F86D4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2721" y="3179837"/>
            <a:ext cx="2093536" cy="1395690"/>
          </a:xfrm>
          <a:prstGeom prst="rect">
            <a:avLst/>
          </a:prstGeom>
          <a:ln>
            <a:solidFill>
              <a:schemeClr val="tx1"/>
            </a:solidFill>
          </a:ln>
        </p:spPr>
      </p:pic>
      <p:pic>
        <p:nvPicPr>
          <p:cNvPr id="20" name="Picture 19" descr="Woman in flannel shirt holding and hugging dog with hands around its neck and front leg">
            <a:extLst>
              <a:ext uri="{FF2B5EF4-FFF2-40B4-BE49-F238E27FC236}">
                <a16:creationId xmlns:a16="http://schemas.microsoft.com/office/drawing/2014/main" id="{145BE49A-B86B-9747-0A08-877F630C65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2721" y="4767073"/>
            <a:ext cx="2093536" cy="1395691"/>
          </a:xfrm>
          <a:prstGeom prst="rect">
            <a:avLst/>
          </a:prstGeom>
          <a:ln>
            <a:solidFill>
              <a:schemeClr val="tx1"/>
            </a:solidFill>
          </a:ln>
        </p:spPr>
      </p:pic>
    </p:spTree>
    <p:extLst>
      <p:ext uri="{BB962C8B-B14F-4D97-AF65-F5344CB8AC3E}">
        <p14:creationId xmlns:p14="http://schemas.microsoft.com/office/powerpoint/2010/main" val="79502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a:t>
            </a:fld>
            <a:endParaRPr lang="en-US"/>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979715"/>
            <a:ext cx="4068147" cy="1077218"/>
          </a:xfrm>
          <a:prstGeom prst="rect">
            <a:avLst/>
          </a:prstGeom>
          <a:noFill/>
        </p:spPr>
        <p:txBody>
          <a:bodyPr wrap="square" rtlCol="0">
            <a:spAutoFit/>
          </a:bodyPr>
          <a:lstStyle/>
          <a:p>
            <a:r>
              <a:rPr lang="en-US" sz="3200" b="1" dirty="0">
                <a:latin typeface="Franklin Gothic Book" panose="020B0503020102020204" pitchFamily="34" charset="0"/>
              </a:rPr>
              <a:t>Please check-in to this session</a:t>
            </a:r>
          </a:p>
        </p:txBody>
      </p:sp>
      <p:sp>
        <p:nvSpPr>
          <p:cNvPr id="8" name="TextBox 7">
            <a:extLst>
              <a:ext uri="{FF2B5EF4-FFF2-40B4-BE49-F238E27FC236}">
                <a16:creationId xmlns:a16="http://schemas.microsoft.com/office/drawing/2014/main" id="{65F9FB0C-D7B6-6DAA-A408-0A0589172081}"/>
              </a:ext>
            </a:extLst>
          </p:cNvPr>
          <p:cNvSpPr txBox="1"/>
          <p:nvPr/>
        </p:nvSpPr>
        <p:spPr>
          <a:xfrm>
            <a:off x="793102" y="2048999"/>
            <a:ext cx="4147867" cy="2985433"/>
          </a:xfrm>
          <a:prstGeom prst="rect">
            <a:avLst/>
          </a:prstGeom>
          <a:noFill/>
        </p:spPr>
        <p:txBody>
          <a:bodyPr wrap="square" rtlCol="0">
            <a:spAutoFit/>
          </a:bodyPr>
          <a:lstStyle/>
          <a:p>
            <a:r>
              <a:rPr lang="en-US" sz="2000" dirty="0">
                <a:latin typeface="Franklin Gothic Book" panose="020B0503020102020204" pitchFamily="34" charset="0"/>
              </a:rPr>
              <a:t>You can use the QR code to the right which should also be available in written form at the entrance to the room.</a:t>
            </a:r>
          </a:p>
          <a:p>
            <a:endParaRPr lang="en-US" sz="2000" dirty="0">
              <a:latin typeface="Franklin Gothic Book" panose="020B0503020102020204" pitchFamily="34" charset="0"/>
            </a:endParaRPr>
          </a:p>
          <a:p>
            <a:r>
              <a:rPr lang="en-US" sz="2000" dirty="0">
                <a:latin typeface="Franklin Gothic Book" panose="020B0503020102020204" pitchFamily="34" charset="0"/>
              </a:rPr>
              <a:t>You can also use this code in your app.</a:t>
            </a:r>
          </a:p>
          <a:p>
            <a:endParaRPr lang="en-US" sz="2000" dirty="0">
              <a:latin typeface="Franklin Gothic Book" panose="020B0503020102020204" pitchFamily="34" charset="0"/>
            </a:endParaRPr>
          </a:p>
          <a:p>
            <a:r>
              <a:rPr lang="en-US" sz="2800" b="1" i="0" dirty="0">
                <a:solidFill>
                  <a:schemeClr val="accent6"/>
                </a:solidFill>
                <a:effectLst/>
                <a:latin typeface="Franklin Gothic Book" panose="020B0503020102020204" pitchFamily="34" charset="0"/>
              </a:rPr>
              <a:t>Self Check-In Code: RJE3E</a:t>
            </a:r>
            <a:endParaRPr lang="en-US" sz="2800" b="1" i="1" dirty="0">
              <a:solidFill>
                <a:schemeClr val="accent6"/>
              </a:solidFill>
              <a:latin typeface="Franklin Gothic Book" panose="020B0503020102020204" pitchFamily="34" charset="0"/>
            </a:endParaRPr>
          </a:p>
        </p:txBody>
      </p:sp>
      <p:pic>
        <p:nvPicPr>
          <p:cNvPr id="1026" name="Picture 2">
            <a:extLst>
              <a:ext uri="{FF2B5EF4-FFF2-40B4-BE49-F238E27FC236}">
                <a16:creationId xmlns:a16="http://schemas.microsoft.com/office/drawing/2014/main" id="{739A8E50-C065-EE4A-B907-F848ED66B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366" y="1745699"/>
            <a:ext cx="3358836" cy="335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27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20</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itle 1">
            <a:extLst>
              <a:ext uri="{FF2B5EF4-FFF2-40B4-BE49-F238E27FC236}">
                <a16:creationId xmlns:a16="http://schemas.microsoft.com/office/drawing/2014/main" id="{9ACF338E-4962-1E4E-4357-F30EA507A0CD}"/>
              </a:ext>
            </a:extLst>
          </p:cNvPr>
          <p:cNvSpPr>
            <a:spLocks noGrp="1"/>
          </p:cNvSpPr>
          <p:nvPr>
            <p:ph type="title"/>
          </p:nvPr>
        </p:nvSpPr>
        <p:spPr>
          <a:xfrm>
            <a:off x="195743" y="890198"/>
            <a:ext cx="11996257" cy="990892"/>
          </a:xfrm>
        </p:spPr>
        <p:txBody>
          <a:bodyPr>
            <a:noAutofit/>
          </a:bodyPr>
          <a:lstStyle/>
          <a:p>
            <a:r>
              <a:rPr lang="en-US" sz="3600" b="1" dirty="0">
                <a:latin typeface="+mn-lt"/>
              </a:rPr>
              <a:t>Exposure, Relaxation and Rescripting Therapy </a:t>
            </a:r>
            <a:br>
              <a:rPr lang="en-US" sz="3600" b="1" dirty="0">
                <a:latin typeface="+mn-lt"/>
              </a:rPr>
            </a:br>
            <a:r>
              <a:rPr lang="en-US" sz="2800" b="1" dirty="0">
                <a:latin typeface="+mn-lt"/>
              </a:rPr>
              <a:t>(ERRT; Aurora et al., 2010) </a:t>
            </a:r>
          </a:p>
        </p:txBody>
      </p:sp>
      <p:sp>
        <p:nvSpPr>
          <p:cNvPr id="3" name="Content Placeholder 2">
            <a:extLst>
              <a:ext uri="{FF2B5EF4-FFF2-40B4-BE49-F238E27FC236}">
                <a16:creationId xmlns:a16="http://schemas.microsoft.com/office/drawing/2014/main" id="{43AF9D1A-C3CF-4A2F-3656-A3A5ABBD369A}"/>
              </a:ext>
            </a:extLst>
          </p:cNvPr>
          <p:cNvSpPr>
            <a:spLocks noGrp="1"/>
          </p:cNvSpPr>
          <p:nvPr>
            <p:ph idx="1"/>
          </p:nvPr>
        </p:nvSpPr>
        <p:spPr>
          <a:xfrm>
            <a:off x="923976" y="2187574"/>
            <a:ext cx="10864441" cy="4351338"/>
          </a:xfrm>
        </p:spPr>
        <p:txBody>
          <a:bodyPr>
            <a:normAutofit/>
          </a:bodyPr>
          <a:lstStyle/>
          <a:p>
            <a:endParaRPr lang="en-US" dirty="0"/>
          </a:p>
          <a:p>
            <a:r>
              <a:rPr lang="en-US" dirty="0"/>
              <a:t>Combines: </a:t>
            </a:r>
          </a:p>
          <a:p>
            <a:pPr lvl="1">
              <a:buFont typeface="Wingdings" panose="05000000000000000000" pitchFamily="2" charset="2"/>
              <a:buChar char="v"/>
            </a:pPr>
            <a:r>
              <a:rPr lang="en-US" b="1" dirty="0"/>
              <a:t> Desensitization and Exposure Therapy</a:t>
            </a:r>
          </a:p>
          <a:p>
            <a:pPr lvl="1">
              <a:buFont typeface="Wingdings" panose="05000000000000000000" pitchFamily="2" charset="2"/>
              <a:buChar char="v"/>
            </a:pPr>
            <a:r>
              <a:rPr lang="en-US" b="1" dirty="0"/>
              <a:t> Nightmare Rescripting/Imagery Rehearsal Therapy</a:t>
            </a:r>
            <a:r>
              <a:rPr lang="en-US" dirty="0"/>
              <a:t>  </a:t>
            </a:r>
          </a:p>
          <a:p>
            <a:endParaRPr lang="en-US" dirty="0"/>
          </a:p>
          <a:p>
            <a:r>
              <a:rPr lang="en-US" dirty="0"/>
              <a:t>Approx. 6 psychotherapy sessions, but both elements can be adapted to primary care</a:t>
            </a:r>
          </a:p>
        </p:txBody>
      </p:sp>
    </p:spTree>
    <p:extLst>
      <p:ext uri="{BB962C8B-B14F-4D97-AF65-F5344CB8AC3E}">
        <p14:creationId xmlns:p14="http://schemas.microsoft.com/office/powerpoint/2010/main" val="3054331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21</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itle 1">
            <a:extLst>
              <a:ext uri="{FF2B5EF4-FFF2-40B4-BE49-F238E27FC236}">
                <a16:creationId xmlns:a16="http://schemas.microsoft.com/office/drawing/2014/main" id="{C340FD2E-BCF8-5CC4-C204-56E432E236A3}"/>
              </a:ext>
            </a:extLst>
          </p:cNvPr>
          <p:cNvSpPr>
            <a:spLocks noGrp="1"/>
          </p:cNvSpPr>
          <p:nvPr>
            <p:ph type="title"/>
          </p:nvPr>
        </p:nvSpPr>
        <p:spPr>
          <a:xfrm>
            <a:off x="838199" y="699796"/>
            <a:ext cx="10666445" cy="990892"/>
          </a:xfrm>
        </p:spPr>
        <p:txBody>
          <a:bodyPr>
            <a:normAutofit/>
          </a:bodyPr>
          <a:lstStyle/>
          <a:p>
            <a:r>
              <a:rPr lang="en-US" sz="3600" b="1" dirty="0">
                <a:latin typeface="+mn-lt"/>
              </a:rPr>
              <a:t>History of Dream Interpretation </a:t>
            </a:r>
            <a:r>
              <a:rPr lang="en-US" sz="2800" dirty="0">
                <a:latin typeface="+mn-lt"/>
              </a:rPr>
              <a:t>(Barrett, 2013)</a:t>
            </a:r>
          </a:p>
        </p:txBody>
      </p:sp>
      <p:sp>
        <p:nvSpPr>
          <p:cNvPr id="3" name="Content Placeholder 2">
            <a:extLst>
              <a:ext uri="{FF2B5EF4-FFF2-40B4-BE49-F238E27FC236}">
                <a16:creationId xmlns:a16="http://schemas.microsoft.com/office/drawing/2014/main" id="{60653858-F187-CC26-E230-9771CFEE80AE}"/>
              </a:ext>
            </a:extLst>
          </p:cNvPr>
          <p:cNvSpPr>
            <a:spLocks noGrp="1"/>
          </p:cNvSpPr>
          <p:nvPr>
            <p:ph idx="1"/>
          </p:nvPr>
        </p:nvSpPr>
        <p:spPr>
          <a:xfrm>
            <a:off x="838200" y="1825624"/>
            <a:ext cx="10515600" cy="4527049"/>
          </a:xfrm>
        </p:spPr>
        <p:txBody>
          <a:bodyPr>
            <a:normAutofit/>
          </a:bodyPr>
          <a:lstStyle/>
          <a:p>
            <a:r>
              <a:rPr lang="en-US" dirty="0"/>
              <a:t>Anciently, dreams were often revelatory of future events</a:t>
            </a:r>
          </a:p>
          <a:p>
            <a:endParaRPr lang="en-US" dirty="0"/>
          </a:p>
          <a:p>
            <a:endParaRPr lang="en-US" dirty="0"/>
          </a:p>
          <a:p>
            <a:endParaRPr lang="en-US" dirty="0"/>
          </a:p>
          <a:p>
            <a:endParaRPr lang="en-US" dirty="0"/>
          </a:p>
          <a:p>
            <a:endParaRPr lang="en-US" dirty="0"/>
          </a:p>
          <a:p>
            <a:r>
              <a:rPr lang="en-US" dirty="0"/>
              <a:t>Heraclitus (Greek philosopher): dreams are a communication process of the individual which operates during sleep</a:t>
            </a:r>
          </a:p>
        </p:txBody>
      </p:sp>
      <p:pic>
        <p:nvPicPr>
          <p:cNvPr id="6" name="Picture 5"/>
          <p:cNvPicPr>
            <a:picLocks noChangeAspect="1"/>
          </p:cNvPicPr>
          <p:nvPr/>
        </p:nvPicPr>
        <p:blipFill>
          <a:blip r:embed="rId5"/>
          <a:stretch>
            <a:fillRect/>
          </a:stretch>
        </p:blipFill>
        <p:spPr>
          <a:xfrm>
            <a:off x="1153037" y="2595058"/>
            <a:ext cx="4533191" cy="2578825"/>
          </a:xfrm>
          <a:prstGeom prst="rect">
            <a:avLst/>
          </a:prstGeom>
          <a:ln w="28575">
            <a:solidFill>
              <a:schemeClr val="tx1"/>
            </a:solidFill>
          </a:ln>
        </p:spPr>
      </p:pic>
      <p:pic>
        <p:nvPicPr>
          <p:cNvPr id="8" name="Picture 7"/>
          <p:cNvPicPr>
            <a:picLocks noChangeAspect="1"/>
          </p:cNvPicPr>
          <p:nvPr/>
        </p:nvPicPr>
        <p:blipFill>
          <a:blip r:embed="rId6"/>
          <a:stretch>
            <a:fillRect/>
          </a:stretch>
        </p:blipFill>
        <p:spPr>
          <a:xfrm>
            <a:off x="6343650" y="2615444"/>
            <a:ext cx="4352728" cy="2578825"/>
          </a:xfrm>
          <a:prstGeom prst="rect">
            <a:avLst/>
          </a:prstGeom>
          <a:ln w="28575">
            <a:solidFill>
              <a:schemeClr val="tx1"/>
            </a:solidFill>
          </a:ln>
        </p:spPr>
      </p:pic>
    </p:spTree>
    <p:extLst>
      <p:ext uri="{BB962C8B-B14F-4D97-AF65-F5344CB8AC3E}">
        <p14:creationId xmlns:p14="http://schemas.microsoft.com/office/powerpoint/2010/main" val="148017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22</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itle 1">
            <a:extLst>
              <a:ext uri="{FF2B5EF4-FFF2-40B4-BE49-F238E27FC236}">
                <a16:creationId xmlns:a16="http://schemas.microsoft.com/office/drawing/2014/main" id="{C340FD2E-BCF8-5CC4-C204-56E432E236A3}"/>
              </a:ext>
            </a:extLst>
          </p:cNvPr>
          <p:cNvSpPr>
            <a:spLocks noGrp="1"/>
          </p:cNvSpPr>
          <p:nvPr>
            <p:ph type="title"/>
          </p:nvPr>
        </p:nvSpPr>
        <p:spPr>
          <a:xfrm>
            <a:off x="838199" y="699796"/>
            <a:ext cx="10666445" cy="990892"/>
          </a:xfrm>
        </p:spPr>
        <p:txBody>
          <a:bodyPr>
            <a:normAutofit/>
          </a:bodyPr>
          <a:lstStyle/>
          <a:p>
            <a:r>
              <a:rPr lang="en-US" sz="3600" b="1" dirty="0">
                <a:latin typeface="+mn-lt"/>
              </a:rPr>
              <a:t>History of Dream Interpretation Cont’d </a:t>
            </a:r>
            <a:r>
              <a:rPr lang="en-US" sz="2800" dirty="0">
                <a:latin typeface="+mn-lt"/>
              </a:rPr>
              <a:t>(Barrett, 2013)</a:t>
            </a:r>
          </a:p>
        </p:txBody>
      </p:sp>
      <p:sp>
        <p:nvSpPr>
          <p:cNvPr id="3" name="Content Placeholder 2">
            <a:extLst>
              <a:ext uri="{FF2B5EF4-FFF2-40B4-BE49-F238E27FC236}">
                <a16:creationId xmlns:a16="http://schemas.microsoft.com/office/drawing/2014/main" id="{60653858-F187-CC26-E230-9771CFEE80AE}"/>
              </a:ext>
            </a:extLst>
          </p:cNvPr>
          <p:cNvSpPr>
            <a:spLocks noGrp="1"/>
          </p:cNvSpPr>
          <p:nvPr>
            <p:ph idx="1"/>
          </p:nvPr>
        </p:nvSpPr>
        <p:spPr>
          <a:xfrm>
            <a:off x="838200" y="1825624"/>
            <a:ext cx="10448926" cy="4527049"/>
          </a:xfrm>
        </p:spPr>
        <p:txBody>
          <a:bodyPr>
            <a:normAutofit/>
          </a:bodyPr>
          <a:lstStyle/>
          <a:p>
            <a:r>
              <a:rPr lang="en-US" dirty="0"/>
              <a:t>Basic dream analysis schemes stem from three models:</a:t>
            </a:r>
          </a:p>
          <a:p>
            <a:pPr lvl="1"/>
            <a:r>
              <a:rPr lang="en-US" dirty="0"/>
              <a:t>Freud </a:t>
            </a:r>
          </a:p>
          <a:p>
            <a:pPr lvl="2"/>
            <a:r>
              <a:rPr lang="en-US" dirty="0"/>
              <a:t>Thoughts of and meaning of dreams lay outside the conscious mind</a:t>
            </a:r>
          </a:p>
          <a:p>
            <a:pPr lvl="2"/>
            <a:r>
              <a:rPr lang="en-US" dirty="0"/>
              <a:t>Dreams are “wish-fulfillment” to protect sleeper from unsatisfied needs</a:t>
            </a:r>
          </a:p>
          <a:p>
            <a:pPr lvl="1"/>
            <a:r>
              <a:rPr lang="en-US" dirty="0"/>
              <a:t>Jung </a:t>
            </a:r>
          </a:p>
          <a:p>
            <a:pPr lvl="2"/>
            <a:r>
              <a:rPr lang="en-US" dirty="0"/>
              <a:t>A</a:t>
            </a:r>
            <a:r>
              <a:rPr lang="en-US" i="1" dirty="0"/>
              <a:t>rchetypes</a:t>
            </a:r>
            <a:r>
              <a:rPr lang="en-US" dirty="0"/>
              <a:t> (mother, hero) based on individual experience </a:t>
            </a:r>
          </a:p>
          <a:p>
            <a:pPr lvl="2"/>
            <a:r>
              <a:rPr lang="en-US" i="1" dirty="0"/>
              <a:t>Compensation</a:t>
            </a:r>
            <a:r>
              <a:rPr lang="en-US" dirty="0"/>
              <a:t> balances patterns of thinking v. feeling, sensing v. intuition</a:t>
            </a:r>
          </a:p>
          <a:p>
            <a:pPr lvl="1"/>
            <a:r>
              <a:rPr lang="en-US" dirty="0"/>
              <a:t>Adler </a:t>
            </a:r>
          </a:p>
          <a:p>
            <a:pPr lvl="2"/>
            <a:r>
              <a:rPr lang="en-US" dirty="0"/>
              <a:t>Dreams are a problem solving tool to prepare for waking life </a:t>
            </a:r>
          </a:p>
          <a:p>
            <a:pPr lvl="2"/>
            <a:r>
              <a:rPr lang="en-US" dirty="0"/>
              <a:t>“Practice” defenses and plans for future behavior</a:t>
            </a:r>
          </a:p>
        </p:txBody>
      </p:sp>
    </p:spTree>
    <p:extLst>
      <p:ext uri="{BB962C8B-B14F-4D97-AF65-F5344CB8AC3E}">
        <p14:creationId xmlns:p14="http://schemas.microsoft.com/office/powerpoint/2010/main" val="73350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FD42-4BD9-AD00-5AE1-EA0A38D572EF}"/>
              </a:ext>
            </a:extLst>
          </p:cNvPr>
          <p:cNvSpPr>
            <a:spLocks noGrp="1"/>
          </p:cNvSpPr>
          <p:nvPr>
            <p:ph type="title"/>
          </p:nvPr>
        </p:nvSpPr>
        <p:spPr>
          <a:xfrm>
            <a:off x="739775" y="1056482"/>
            <a:ext cx="10515600" cy="939800"/>
          </a:xfrm>
        </p:spPr>
        <p:txBody>
          <a:bodyPr>
            <a:normAutofit/>
          </a:bodyPr>
          <a:lstStyle/>
          <a:p>
            <a:r>
              <a:rPr lang="en-US" sz="3600" b="1" dirty="0">
                <a:latin typeface="+mn-lt"/>
              </a:rPr>
              <a:t>Dream Interpretation Perspectives</a:t>
            </a:r>
          </a:p>
        </p:txBody>
      </p:sp>
      <p:sp>
        <p:nvSpPr>
          <p:cNvPr id="8" name="Text Placeholder 7"/>
          <p:cNvSpPr>
            <a:spLocks noGrp="1"/>
          </p:cNvSpPr>
          <p:nvPr>
            <p:ph type="body" idx="1"/>
          </p:nvPr>
        </p:nvSpPr>
        <p:spPr>
          <a:xfrm>
            <a:off x="839788" y="1996281"/>
            <a:ext cx="5157787" cy="508794"/>
          </a:xfrm>
          <a:solidFill>
            <a:schemeClr val="accent5">
              <a:lumMod val="60000"/>
              <a:lumOff val="40000"/>
            </a:schemeClr>
          </a:solidFill>
          <a:ln w="28575">
            <a:solidFill>
              <a:schemeClr val="tx1"/>
            </a:solidFill>
          </a:ln>
        </p:spPr>
        <p:txBody>
          <a:bodyPr/>
          <a:lstStyle/>
          <a:p>
            <a:pPr algn="ctr"/>
            <a:r>
              <a:rPr lang="en-US" dirty="0"/>
              <a:t>Historical</a:t>
            </a:r>
          </a:p>
        </p:txBody>
      </p:sp>
      <p:sp>
        <p:nvSpPr>
          <p:cNvPr id="3" name="Content Placeholder 2">
            <a:extLst>
              <a:ext uri="{FF2B5EF4-FFF2-40B4-BE49-F238E27FC236}">
                <a16:creationId xmlns:a16="http://schemas.microsoft.com/office/drawing/2014/main" id="{498D8D5B-6C5D-8133-925D-1D2D97D9AC21}"/>
              </a:ext>
            </a:extLst>
          </p:cNvPr>
          <p:cNvSpPr>
            <a:spLocks noGrp="1"/>
          </p:cNvSpPr>
          <p:nvPr>
            <p:ph sz="half" idx="2"/>
          </p:nvPr>
        </p:nvSpPr>
        <p:spPr/>
        <p:txBody>
          <a:bodyPr>
            <a:normAutofit/>
          </a:bodyPr>
          <a:lstStyle/>
          <a:p>
            <a:r>
              <a:rPr lang="en-US" dirty="0"/>
              <a:t>Interpret dreams for the patient</a:t>
            </a:r>
          </a:p>
          <a:p>
            <a:endParaRPr lang="en-US" dirty="0"/>
          </a:p>
          <a:p>
            <a:endParaRPr lang="en-US" dirty="0"/>
          </a:p>
          <a:p>
            <a:pPr marL="0" indent="0">
              <a:buNone/>
            </a:pPr>
            <a:endParaRPr lang="en-US" dirty="0"/>
          </a:p>
          <a:p>
            <a:pPr lvl="1"/>
            <a:endParaRPr lang="en-US" dirty="0"/>
          </a:p>
          <a:p>
            <a:endParaRPr lang="en-US" dirty="0"/>
          </a:p>
        </p:txBody>
      </p:sp>
      <p:sp>
        <p:nvSpPr>
          <p:cNvPr id="9" name="Text Placeholder 8"/>
          <p:cNvSpPr>
            <a:spLocks noGrp="1"/>
          </p:cNvSpPr>
          <p:nvPr>
            <p:ph type="body" sz="quarter" idx="3"/>
          </p:nvPr>
        </p:nvSpPr>
        <p:spPr>
          <a:xfrm>
            <a:off x="6172200" y="1996281"/>
            <a:ext cx="5183188" cy="508793"/>
          </a:xfrm>
          <a:solidFill>
            <a:schemeClr val="accent4">
              <a:lumMod val="60000"/>
              <a:lumOff val="40000"/>
            </a:schemeClr>
          </a:solidFill>
          <a:ln w="28575">
            <a:solidFill>
              <a:schemeClr val="tx1"/>
            </a:solidFill>
          </a:ln>
        </p:spPr>
        <p:txBody>
          <a:bodyPr/>
          <a:lstStyle/>
          <a:p>
            <a:pPr algn="ctr"/>
            <a:r>
              <a:rPr lang="en-US" dirty="0"/>
              <a:t>Modern</a:t>
            </a:r>
          </a:p>
        </p:txBody>
      </p:sp>
      <p:sp>
        <p:nvSpPr>
          <p:cNvPr id="10" name="Content Placeholder 9"/>
          <p:cNvSpPr>
            <a:spLocks noGrp="1"/>
          </p:cNvSpPr>
          <p:nvPr>
            <p:ph sz="quarter" idx="4"/>
          </p:nvPr>
        </p:nvSpPr>
        <p:spPr/>
        <p:txBody>
          <a:bodyPr>
            <a:normAutofit/>
          </a:bodyPr>
          <a:lstStyle/>
          <a:p>
            <a:r>
              <a:rPr lang="en-US" dirty="0"/>
              <a:t>Use of patient centric methods </a:t>
            </a:r>
          </a:p>
          <a:p>
            <a:pPr lvl="1"/>
            <a:endParaRPr lang="en-US" dirty="0"/>
          </a:p>
          <a:p>
            <a:pPr marL="457200" lvl="1" indent="0" algn="ctr">
              <a:buNone/>
            </a:pPr>
            <a:r>
              <a:rPr lang="en-US" i="1" dirty="0"/>
              <a:t>“</a:t>
            </a:r>
          </a:p>
          <a:p>
            <a:endParaRPr lang="en-US" dirty="0"/>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23</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pic>
        <p:nvPicPr>
          <p:cNvPr id="6" name="Picture 5"/>
          <p:cNvPicPr>
            <a:picLocks noChangeAspect="1"/>
          </p:cNvPicPr>
          <p:nvPr/>
        </p:nvPicPr>
        <p:blipFill>
          <a:blip r:embed="rId5"/>
          <a:stretch>
            <a:fillRect/>
          </a:stretch>
        </p:blipFill>
        <p:spPr>
          <a:xfrm>
            <a:off x="1598531" y="3129756"/>
            <a:ext cx="3640299" cy="2775743"/>
          </a:xfrm>
          <a:prstGeom prst="rect">
            <a:avLst/>
          </a:prstGeom>
          <a:ln w="28575">
            <a:solidFill>
              <a:schemeClr val="tx1"/>
            </a:solidFill>
          </a:ln>
        </p:spPr>
      </p:pic>
      <p:pic>
        <p:nvPicPr>
          <p:cNvPr id="11" name="Picture 10"/>
          <p:cNvPicPr>
            <a:picLocks noChangeAspect="1"/>
          </p:cNvPicPr>
          <p:nvPr/>
        </p:nvPicPr>
        <p:blipFill>
          <a:blip r:embed="rId6"/>
          <a:stretch>
            <a:fillRect/>
          </a:stretch>
        </p:blipFill>
        <p:spPr>
          <a:xfrm>
            <a:off x="7130256" y="3129757"/>
            <a:ext cx="3267075" cy="2798610"/>
          </a:xfrm>
          <a:prstGeom prst="rect">
            <a:avLst/>
          </a:prstGeom>
          <a:ln w="28575">
            <a:solidFill>
              <a:schemeClr val="tx1"/>
            </a:solidFill>
          </a:ln>
        </p:spPr>
      </p:pic>
    </p:spTree>
    <p:extLst>
      <p:ext uri="{BB962C8B-B14F-4D97-AF65-F5344CB8AC3E}">
        <p14:creationId xmlns:p14="http://schemas.microsoft.com/office/powerpoint/2010/main" val="767544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FD42-4BD9-AD00-5AE1-EA0A38D572EF}"/>
              </a:ext>
            </a:extLst>
          </p:cNvPr>
          <p:cNvSpPr>
            <a:spLocks noGrp="1"/>
          </p:cNvSpPr>
          <p:nvPr>
            <p:ph type="title"/>
          </p:nvPr>
        </p:nvSpPr>
        <p:spPr>
          <a:xfrm>
            <a:off x="739775" y="1056482"/>
            <a:ext cx="10515600" cy="939800"/>
          </a:xfrm>
        </p:spPr>
        <p:txBody>
          <a:bodyPr>
            <a:normAutofit/>
          </a:bodyPr>
          <a:lstStyle/>
          <a:p>
            <a:r>
              <a:rPr lang="en-US" sz="3600" b="1" dirty="0">
                <a:latin typeface="+mn-lt"/>
              </a:rPr>
              <a:t>Dream Interpretation Tool</a:t>
            </a:r>
          </a:p>
        </p:txBody>
      </p:sp>
      <p:sp>
        <p:nvSpPr>
          <p:cNvPr id="8" name="Text Placeholder 7"/>
          <p:cNvSpPr>
            <a:spLocks noGrp="1"/>
          </p:cNvSpPr>
          <p:nvPr>
            <p:ph type="body" idx="1"/>
          </p:nvPr>
        </p:nvSpPr>
        <p:spPr>
          <a:xfrm>
            <a:off x="839788" y="1996281"/>
            <a:ext cx="5157787" cy="508794"/>
          </a:xfrm>
          <a:solidFill>
            <a:schemeClr val="accent5">
              <a:lumMod val="60000"/>
              <a:lumOff val="40000"/>
            </a:schemeClr>
          </a:solidFill>
          <a:ln w="28575">
            <a:solidFill>
              <a:schemeClr val="tx1"/>
            </a:solidFill>
          </a:ln>
        </p:spPr>
        <p:txBody>
          <a:bodyPr/>
          <a:lstStyle/>
          <a:p>
            <a:pPr algn="ctr"/>
            <a:r>
              <a:rPr lang="en-US" dirty="0"/>
              <a:t>Historical</a:t>
            </a:r>
          </a:p>
        </p:txBody>
      </p:sp>
      <p:sp>
        <p:nvSpPr>
          <p:cNvPr id="3" name="Content Placeholder 2">
            <a:extLst>
              <a:ext uri="{FF2B5EF4-FFF2-40B4-BE49-F238E27FC236}">
                <a16:creationId xmlns:a16="http://schemas.microsoft.com/office/drawing/2014/main" id="{498D8D5B-6C5D-8133-925D-1D2D97D9AC21}"/>
              </a:ext>
            </a:extLst>
          </p:cNvPr>
          <p:cNvSpPr>
            <a:spLocks noGrp="1"/>
          </p:cNvSpPr>
          <p:nvPr>
            <p:ph sz="half" idx="2"/>
          </p:nvPr>
        </p:nvSpPr>
        <p:spPr/>
        <p:txBody>
          <a:bodyPr>
            <a:normAutofit/>
          </a:bodyPr>
          <a:lstStyle/>
          <a:p>
            <a:r>
              <a:rPr lang="en-US" dirty="0"/>
              <a:t>Dream analysis and interpretation</a:t>
            </a:r>
          </a:p>
          <a:p>
            <a:r>
              <a:rPr lang="en-US" dirty="0"/>
              <a:t>Symbolic development using common interpretations</a:t>
            </a:r>
          </a:p>
          <a:p>
            <a:r>
              <a:rPr lang="en-US" dirty="0"/>
              <a:t>Reliance on the logic or symbolism behind the dream</a:t>
            </a:r>
          </a:p>
          <a:p>
            <a:r>
              <a:rPr lang="en-US" dirty="0"/>
              <a:t>Free association</a:t>
            </a:r>
          </a:p>
          <a:p>
            <a:endParaRPr lang="en-US" dirty="0"/>
          </a:p>
          <a:p>
            <a:endParaRPr lang="en-US" dirty="0"/>
          </a:p>
          <a:p>
            <a:endParaRPr lang="en-US" dirty="0"/>
          </a:p>
          <a:p>
            <a:pPr marL="0" indent="0">
              <a:buNone/>
            </a:pPr>
            <a:endParaRPr lang="en-US" dirty="0"/>
          </a:p>
          <a:p>
            <a:pPr lvl="1"/>
            <a:endParaRPr lang="en-US" dirty="0"/>
          </a:p>
          <a:p>
            <a:endParaRPr lang="en-US" dirty="0"/>
          </a:p>
        </p:txBody>
      </p:sp>
      <p:sp>
        <p:nvSpPr>
          <p:cNvPr id="9" name="Text Placeholder 8"/>
          <p:cNvSpPr>
            <a:spLocks noGrp="1"/>
          </p:cNvSpPr>
          <p:nvPr>
            <p:ph type="body" sz="quarter" idx="3"/>
          </p:nvPr>
        </p:nvSpPr>
        <p:spPr>
          <a:xfrm>
            <a:off x="6172200" y="1996281"/>
            <a:ext cx="5183188" cy="508793"/>
          </a:xfrm>
          <a:solidFill>
            <a:schemeClr val="accent4">
              <a:lumMod val="60000"/>
              <a:lumOff val="40000"/>
            </a:schemeClr>
          </a:solidFill>
          <a:ln w="28575">
            <a:solidFill>
              <a:schemeClr val="tx1"/>
            </a:solidFill>
          </a:ln>
        </p:spPr>
        <p:txBody>
          <a:bodyPr/>
          <a:lstStyle/>
          <a:p>
            <a:pPr algn="ctr"/>
            <a:r>
              <a:rPr lang="en-US" dirty="0"/>
              <a:t>Modern</a:t>
            </a:r>
          </a:p>
        </p:txBody>
      </p:sp>
      <p:sp>
        <p:nvSpPr>
          <p:cNvPr id="10" name="Content Placeholder 9"/>
          <p:cNvSpPr>
            <a:spLocks noGrp="1"/>
          </p:cNvSpPr>
          <p:nvPr>
            <p:ph sz="quarter" idx="4"/>
          </p:nvPr>
        </p:nvSpPr>
        <p:spPr/>
        <p:txBody>
          <a:bodyPr>
            <a:normAutofit/>
          </a:bodyPr>
          <a:lstStyle/>
          <a:p>
            <a:r>
              <a:rPr lang="en-US" dirty="0"/>
              <a:t>Frequent use of open-ended questions</a:t>
            </a:r>
          </a:p>
          <a:p>
            <a:r>
              <a:rPr lang="en-US" dirty="0"/>
              <a:t>Individual examination of images and associations with events</a:t>
            </a:r>
          </a:p>
          <a:p>
            <a:r>
              <a:rPr lang="en-US" dirty="0"/>
              <a:t>Seek rich descriptions of what an images means to the person</a:t>
            </a:r>
          </a:p>
          <a:p>
            <a:r>
              <a:rPr lang="en-US" dirty="0"/>
              <a:t>Dream diaries</a:t>
            </a:r>
          </a:p>
        </p:txBody>
      </p:sp>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24</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Tree>
    <p:extLst>
      <p:ext uri="{BB962C8B-B14F-4D97-AF65-F5344CB8AC3E}">
        <p14:creationId xmlns:p14="http://schemas.microsoft.com/office/powerpoint/2010/main" val="1584434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25</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itle 9">
            <a:extLst>
              <a:ext uri="{FF2B5EF4-FFF2-40B4-BE49-F238E27FC236}">
                <a16:creationId xmlns:a16="http://schemas.microsoft.com/office/drawing/2014/main" id="{677255BD-A1B6-3855-A2BC-FE36F44E18DF}"/>
              </a:ext>
            </a:extLst>
          </p:cNvPr>
          <p:cNvSpPr>
            <a:spLocks noGrp="1"/>
          </p:cNvSpPr>
          <p:nvPr>
            <p:ph type="title"/>
          </p:nvPr>
        </p:nvSpPr>
        <p:spPr>
          <a:xfrm>
            <a:off x="838199" y="699796"/>
            <a:ext cx="10666445" cy="990892"/>
          </a:xfrm>
        </p:spPr>
        <p:txBody>
          <a:bodyPr>
            <a:normAutofit/>
          </a:bodyPr>
          <a:lstStyle/>
          <a:p>
            <a:r>
              <a:rPr lang="en-US" sz="3600" b="1" dirty="0">
                <a:latin typeface="+mn-lt"/>
              </a:rPr>
              <a:t>Hall and Van de Castle Coding System </a:t>
            </a:r>
            <a:r>
              <a:rPr lang="en-US" sz="2800" dirty="0">
                <a:latin typeface="+mn-lt"/>
              </a:rPr>
              <a:t>(1962)</a:t>
            </a:r>
          </a:p>
        </p:txBody>
      </p:sp>
      <p:sp>
        <p:nvSpPr>
          <p:cNvPr id="3" name="Content Placeholder 5">
            <a:extLst>
              <a:ext uri="{FF2B5EF4-FFF2-40B4-BE49-F238E27FC236}">
                <a16:creationId xmlns:a16="http://schemas.microsoft.com/office/drawing/2014/main" id="{DF88910B-5B2D-A3B0-53F9-1921CD871F47}"/>
              </a:ext>
            </a:extLst>
          </p:cNvPr>
          <p:cNvSpPr>
            <a:spLocks noGrp="1"/>
          </p:cNvSpPr>
          <p:nvPr>
            <p:ph idx="1"/>
          </p:nvPr>
        </p:nvSpPr>
        <p:spPr>
          <a:xfrm>
            <a:off x="838200" y="1825625"/>
            <a:ext cx="10515600" cy="4351338"/>
          </a:xfrm>
        </p:spPr>
        <p:txBody>
          <a:bodyPr>
            <a:normAutofit fontScale="85000" lnSpcReduction="20000"/>
          </a:bodyPr>
          <a:lstStyle/>
          <a:p>
            <a:r>
              <a:rPr lang="en-US" b="1" dirty="0"/>
              <a:t>Physical surroundings: </a:t>
            </a:r>
            <a:r>
              <a:rPr lang="en-US" dirty="0"/>
              <a:t>Settings and Objects</a:t>
            </a:r>
          </a:p>
          <a:p>
            <a:r>
              <a:rPr lang="en-US" b="1" dirty="0"/>
              <a:t>Characters: </a:t>
            </a:r>
            <a:r>
              <a:rPr lang="en-US" dirty="0"/>
              <a:t>Persons (indiv vs group) and Animals</a:t>
            </a:r>
          </a:p>
          <a:p>
            <a:r>
              <a:rPr lang="en-US" b="1" dirty="0"/>
              <a:t>Social interactions: </a:t>
            </a:r>
            <a:r>
              <a:rPr lang="en-US" dirty="0"/>
              <a:t>Aggressive (8), Friendly (7), Sexual (5) </a:t>
            </a:r>
          </a:p>
          <a:p>
            <a:r>
              <a:rPr lang="en-US" b="1" dirty="0"/>
              <a:t>Activities:</a:t>
            </a:r>
            <a:r>
              <a:rPr lang="en-US" dirty="0"/>
              <a:t> Communication, Thinking, Physical Activities</a:t>
            </a:r>
          </a:p>
          <a:p>
            <a:r>
              <a:rPr lang="en-US" b="1" dirty="0"/>
              <a:t>Achievement outcomes: </a:t>
            </a:r>
            <a:r>
              <a:rPr lang="en-US" dirty="0"/>
              <a:t>Success, Failure</a:t>
            </a:r>
          </a:p>
          <a:p>
            <a:r>
              <a:rPr lang="en-US" b="1" dirty="0"/>
              <a:t>Environmental press:</a:t>
            </a:r>
            <a:r>
              <a:rPr lang="en-US" dirty="0"/>
              <a:t> Misfortune, Good Fortune</a:t>
            </a:r>
          </a:p>
          <a:p>
            <a:r>
              <a:rPr lang="en-US" b="1" dirty="0"/>
              <a:t>Emotions:</a:t>
            </a:r>
            <a:r>
              <a:rPr lang="en-US" dirty="0"/>
              <a:t> Anger, Apprehension, Happiness, Sadness, Confusion</a:t>
            </a:r>
          </a:p>
          <a:p>
            <a:r>
              <a:rPr lang="en-US" b="1" dirty="0"/>
              <a:t>Descriptive elements:</a:t>
            </a:r>
            <a:r>
              <a:rPr lang="en-US" dirty="0"/>
              <a:t> Modifiers (e.g. size, velocity, etc.), Temporal scale</a:t>
            </a:r>
          </a:p>
          <a:p>
            <a:r>
              <a:rPr lang="en-US" b="1" dirty="0"/>
              <a:t>Theoretical scales: </a:t>
            </a:r>
            <a:r>
              <a:rPr lang="en-US" dirty="0"/>
              <a:t>Castration Anxiety, Oral Incorporations</a:t>
            </a:r>
          </a:p>
          <a:p>
            <a:pPr marL="0" indent="0">
              <a:buNone/>
            </a:pPr>
            <a:r>
              <a:rPr lang="en-US" sz="2200" dirty="0"/>
              <a:t>(</a:t>
            </a:r>
            <a:r>
              <a:rPr lang="en-US" sz="2200" dirty="0" err="1"/>
              <a:t>Schredl</a:t>
            </a:r>
            <a:r>
              <a:rPr lang="en-US" sz="2200" dirty="0"/>
              <a:t>, 2010)</a:t>
            </a:r>
          </a:p>
          <a:p>
            <a:endParaRPr lang="en-US" dirty="0"/>
          </a:p>
        </p:txBody>
      </p:sp>
    </p:spTree>
    <p:extLst>
      <p:ext uri="{BB962C8B-B14F-4D97-AF65-F5344CB8AC3E}">
        <p14:creationId xmlns:p14="http://schemas.microsoft.com/office/powerpoint/2010/main" val="78808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26</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itle 1">
            <a:extLst>
              <a:ext uri="{FF2B5EF4-FFF2-40B4-BE49-F238E27FC236}">
                <a16:creationId xmlns:a16="http://schemas.microsoft.com/office/drawing/2014/main" id="{D44C72B5-DA6A-3AD0-ED52-1ABCA0B00169}"/>
              </a:ext>
            </a:extLst>
          </p:cNvPr>
          <p:cNvSpPr>
            <a:spLocks noGrp="1"/>
          </p:cNvSpPr>
          <p:nvPr>
            <p:ph type="title"/>
          </p:nvPr>
        </p:nvSpPr>
        <p:spPr>
          <a:xfrm>
            <a:off x="838199" y="699796"/>
            <a:ext cx="10666445" cy="990892"/>
          </a:xfrm>
        </p:spPr>
        <p:txBody>
          <a:bodyPr>
            <a:normAutofit/>
          </a:bodyPr>
          <a:lstStyle/>
          <a:p>
            <a:r>
              <a:rPr lang="en-US" sz="3600" b="1" dirty="0">
                <a:latin typeface="+mn-lt"/>
              </a:rPr>
              <a:t>Structural Dream Analysis </a:t>
            </a:r>
            <a:r>
              <a:rPr lang="en-US" sz="2800" dirty="0">
                <a:latin typeface="+mn-lt"/>
              </a:rPr>
              <a:t>(</a:t>
            </a:r>
            <a:r>
              <a:rPr lang="en-US" sz="2800" dirty="0" err="1">
                <a:latin typeface="+mn-lt"/>
              </a:rPr>
              <a:t>Roesler</a:t>
            </a:r>
            <a:r>
              <a:rPr lang="en-US" sz="2800" dirty="0">
                <a:latin typeface="+mn-lt"/>
              </a:rPr>
              <a:t>, 2020)</a:t>
            </a:r>
          </a:p>
        </p:txBody>
      </p:sp>
      <p:sp>
        <p:nvSpPr>
          <p:cNvPr id="3" name="Content Placeholder 2">
            <a:extLst>
              <a:ext uri="{FF2B5EF4-FFF2-40B4-BE49-F238E27FC236}">
                <a16:creationId xmlns:a16="http://schemas.microsoft.com/office/drawing/2014/main" id="{1A368B8C-F526-1009-B97B-53EF850C5BCB}"/>
              </a:ext>
            </a:extLst>
          </p:cNvPr>
          <p:cNvSpPr>
            <a:spLocks noGrp="1"/>
          </p:cNvSpPr>
          <p:nvPr>
            <p:ph idx="1"/>
          </p:nvPr>
        </p:nvSpPr>
        <p:spPr>
          <a:xfrm>
            <a:off x="838200" y="1825625"/>
            <a:ext cx="10515600" cy="4351338"/>
          </a:xfrm>
        </p:spPr>
        <p:txBody>
          <a:bodyPr>
            <a:normAutofit fontScale="85000" lnSpcReduction="10000"/>
          </a:bodyPr>
          <a:lstStyle/>
          <a:p>
            <a:r>
              <a:rPr lang="en-US" dirty="0"/>
              <a:t>Meaning in not found in symbols and elements</a:t>
            </a:r>
          </a:p>
          <a:p>
            <a:r>
              <a:rPr lang="en-US" dirty="0"/>
              <a:t>Core to interpretation is the relationship between elements and the course of action taken in the dream (i.e. the structure)</a:t>
            </a:r>
          </a:p>
          <a:p>
            <a:r>
              <a:rPr lang="en-US" dirty="0"/>
              <a:t>Types of dreams based on structure and ego strength</a:t>
            </a:r>
          </a:p>
          <a:p>
            <a:pPr lvl="1"/>
            <a:r>
              <a:rPr lang="en-US" dirty="0"/>
              <a:t>No dream ego present—observation of a scene</a:t>
            </a:r>
          </a:p>
          <a:p>
            <a:pPr lvl="1"/>
            <a:r>
              <a:rPr lang="en-US" dirty="0"/>
              <a:t>Threat to dream ego—feelings of powerlessness or attempt to escape</a:t>
            </a:r>
          </a:p>
          <a:p>
            <a:pPr lvl="1"/>
            <a:r>
              <a:rPr lang="en-US" dirty="0"/>
              <a:t>Performance requirement—may not have the right tools/skills</a:t>
            </a:r>
          </a:p>
          <a:p>
            <a:pPr lvl="1"/>
            <a:r>
              <a:rPr lang="en-US" dirty="0"/>
              <a:t>Mobility dream—moving towards a destination (specific or unclear)</a:t>
            </a:r>
          </a:p>
          <a:p>
            <a:pPr lvl="1"/>
            <a:r>
              <a:rPr lang="en-US" dirty="0"/>
              <a:t>Social interaction—making contact and communication with people or figures</a:t>
            </a:r>
          </a:p>
          <a:p>
            <a:r>
              <a:rPr lang="en-US" dirty="0"/>
              <a:t>Support of continuity hypothesis that dreams are an extension of some elements of waking life</a:t>
            </a:r>
          </a:p>
        </p:txBody>
      </p:sp>
    </p:spTree>
    <p:extLst>
      <p:ext uri="{BB962C8B-B14F-4D97-AF65-F5344CB8AC3E}">
        <p14:creationId xmlns:p14="http://schemas.microsoft.com/office/powerpoint/2010/main" val="2765111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27</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11" name="Title 6">
            <a:extLst>
              <a:ext uri="{FF2B5EF4-FFF2-40B4-BE49-F238E27FC236}">
                <a16:creationId xmlns:a16="http://schemas.microsoft.com/office/drawing/2014/main" id="{26D95DDB-7146-D05B-AB10-F9121DE883C7}"/>
              </a:ext>
            </a:extLst>
          </p:cNvPr>
          <p:cNvSpPr>
            <a:spLocks noGrp="1"/>
          </p:cNvSpPr>
          <p:nvPr>
            <p:ph type="title"/>
          </p:nvPr>
        </p:nvSpPr>
        <p:spPr>
          <a:xfrm>
            <a:off x="838200" y="365125"/>
            <a:ext cx="10515600" cy="1325563"/>
          </a:xfrm>
        </p:spPr>
        <p:txBody>
          <a:bodyPr>
            <a:normAutofit/>
          </a:bodyPr>
          <a:lstStyle/>
          <a:p>
            <a:r>
              <a:rPr lang="en-US" sz="3600" b="1" dirty="0">
                <a:latin typeface="+mn-lt"/>
              </a:rPr>
              <a:t>Ethics of Dream Interpretation</a:t>
            </a:r>
          </a:p>
        </p:txBody>
      </p:sp>
      <p:sp>
        <p:nvSpPr>
          <p:cNvPr id="16" name="Content Placeholder 7">
            <a:extLst>
              <a:ext uri="{FF2B5EF4-FFF2-40B4-BE49-F238E27FC236}">
                <a16:creationId xmlns:a16="http://schemas.microsoft.com/office/drawing/2014/main" id="{BE03CDB8-D2A7-B633-A026-44BE5E4A438A}"/>
              </a:ext>
            </a:extLst>
          </p:cNvPr>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endParaRPr lang="en-US" i="1"/>
          </a:p>
          <a:p>
            <a:pPr marL="0" indent="0" algn="ctr">
              <a:buFont typeface="Arial" panose="020B0604020202020204" pitchFamily="34" charset="0"/>
              <a:buNone/>
            </a:pPr>
            <a:r>
              <a:rPr lang="en-US" sz="4000" i="1"/>
              <a:t>“Ethical dreamwork </a:t>
            </a:r>
            <a:r>
              <a:rPr lang="en-US" sz="4000" b="1" i="1"/>
              <a:t>helps</a:t>
            </a:r>
            <a:r>
              <a:rPr lang="en-US" sz="4000" i="1"/>
              <a:t> the dreamer work with </a:t>
            </a:r>
            <a:r>
              <a:rPr lang="en-US" sz="4000" b="1" i="1"/>
              <a:t>his/her own</a:t>
            </a:r>
            <a:r>
              <a:rPr lang="en-US" sz="4000" i="1"/>
              <a:t> dream images, feelings, and associations, and </a:t>
            </a:r>
            <a:r>
              <a:rPr lang="en-US" sz="4000" b="1" i="1"/>
              <a:t>guides</a:t>
            </a:r>
            <a:r>
              <a:rPr lang="en-US" sz="4000" i="1"/>
              <a:t> the dreamer to more fully experience, appreciate, and understand the dream.” </a:t>
            </a:r>
          </a:p>
          <a:p>
            <a:pPr marL="0" indent="0" algn="ctr">
              <a:buFont typeface="Arial" panose="020B0604020202020204" pitchFamily="34" charset="0"/>
              <a:buNone/>
            </a:pPr>
            <a:endParaRPr lang="en-US" i="1"/>
          </a:p>
          <a:p>
            <a:pPr marL="0" indent="0" algn="ctr">
              <a:buFont typeface="Arial" panose="020B0604020202020204" pitchFamily="34" charset="0"/>
              <a:buNone/>
            </a:pPr>
            <a:r>
              <a:rPr lang="en-US"/>
              <a:t>ASD Ethics Statement</a:t>
            </a:r>
            <a:endParaRPr lang="en-US" dirty="0"/>
          </a:p>
        </p:txBody>
      </p:sp>
    </p:spTree>
    <p:extLst>
      <p:ext uri="{BB962C8B-B14F-4D97-AF65-F5344CB8AC3E}">
        <p14:creationId xmlns:p14="http://schemas.microsoft.com/office/powerpoint/2010/main" val="3819022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28</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itle 1">
            <a:extLst>
              <a:ext uri="{FF2B5EF4-FFF2-40B4-BE49-F238E27FC236}">
                <a16:creationId xmlns:a16="http://schemas.microsoft.com/office/drawing/2014/main" id="{DAEECCFB-BF69-23E9-B62A-003E8388F3DF}"/>
              </a:ext>
            </a:extLst>
          </p:cNvPr>
          <p:cNvSpPr>
            <a:spLocks noGrp="1"/>
          </p:cNvSpPr>
          <p:nvPr>
            <p:ph type="title"/>
          </p:nvPr>
        </p:nvSpPr>
        <p:spPr>
          <a:xfrm>
            <a:off x="838199" y="699796"/>
            <a:ext cx="10666445" cy="990892"/>
          </a:xfrm>
        </p:spPr>
        <p:txBody>
          <a:bodyPr>
            <a:normAutofit/>
          </a:bodyPr>
          <a:lstStyle/>
          <a:p>
            <a:r>
              <a:rPr lang="en-US" sz="3600" b="1" dirty="0">
                <a:latin typeface="+mn-lt"/>
              </a:rPr>
              <a:t>References</a:t>
            </a:r>
          </a:p>
        </p:txBody>
      </p:sp>
      <p:sp>
        <p:nvSpPr>
          <p:cNvPr id="3" name="Content Placeholder 2">
            <a:extLst>
              <a:ext uri="{FF2B5EF4-FFF2-40B4-BE49-F238E27FC236}">
                <a16:creationId xmlns:a16="http://schemas.microsoft.com/office/drawing/2014/main" id="{F8D0026F-2988-EBC0-3BD3-C9F1461520A1}"/>
              </a:ext>
            </a:extLst>
          </p:cNvPr>
          <p:cNvSpPr>
            <a:spLocks noGrp="1"/>
          </p:cNvSpPr>
          <p:nvPr>
            <p:ph idx="1"/>
          </p:nvPr>
        </p:nvSpPr>
        <p:spPr>
          <a:xfrm>
            <a:off x="838200" y="1825625"/>
            <a:ext cx="10515600" cy="4351338"/>
          </a:xfrm>
        </p:spPr>
        <p:txBody>
          <a:bodyPr>
            <a:normAutofit fontScale="40000" lnSpcReduction="20000"/>
          </a:bodyPr>
          <a:lstStyle/>
          <a:p>
            <a:endParaRPr lang="en-US" dirty="0">
              <a:latin typeface="+mj-lt"/>
            </a:endParaRPr>
          </a:p>
          <a:p>
            <a:r>
              <a:rPr lang="en-US" dirty="0" err="1">
                <a:latin typeface="+mj-lt"/>
              </a:rPr>
              <a:t>Assefa</a:t>
            </a:r>
            <a:r>
              <a:rPr lang="en-US" dirty="0">
                <a:latin typeface="+mj-lt"/>
              </a:rPr>
              <a:t>, S. Z., Diaz-Abad, M., </a:t>
            </a:r>
            <a:r>
              <a:rPr lang="en-US" dirty="0" err="1">
                <a:latin typeface="+mj-lt"/>
              </a:rPr>
              <a:t>Wickwire</a:t>
            </a:r>
            <a:r>
              <a:rPr lang="en-US" dirty="0">
                <a:latin typeface="+mj-lt"/>
              </a:rPr>
              <a:t>, E. M., &amp; Scharf, S. M. (2015). The Functions of Sleep. AIMS Neuroscience, 2(3), 155-171. https://doi.org/10.3934/Neuroscience.2015.3.155</a:t>
            </a:r>
          </a:p>
          <a:p>
            <a:r>
              <a:rPr lang="en-US" dirty="0">
                <a:latin typeface="+mj-lt"/>
              </a:rPr>
              <a:t>Aurora, R. N., Zak, R. S., Auerbach, S. H., Casey, K. R., </a:t>
            </a:r>
            <a:r>
              <a:rPr lang="en-US" dirty="0" err="1">
                <a:latin typeface="+mj-lt"/>
              </a:rPr>
              <a:t>Chowdhuri</a:t>
            </a:r>
            <a:r>
              <a:rPr lang="en-US" dirty="0">
                <a:latin typeface="+mj-lt"/>
              </a:rPr>
              <a:t>, S., </a:t>
            </a:r>
            <a:r>
              <a:rPr lang="en-US" dirty="0" err="1">
                <a:latin typeface="+mj-lt"/>
              </a:rPr>
              <a:t>Karippot</a:t>
            </a:r>
            <a:r>
              <a:rPr lang="en-US" dirty="0">
                <a:latin typeface="+mj-lt"/>
              </a:rPr>
              <a:t>, A., </a:t>
            </a:r>
            <a:r>
              <a:rPr lang="en-US" dirty="0" err="1">
                <a:latin typeface="+mj-lt"/>
              </a:rPr>
              <a:t>Maganti</a:t>
            </a:r>
            <a:r>
              <a:rPr lang="en-US" dirty="0">
                <a:latin typeface="+mj-lt"/>
              </a:rPr>
              <a:t>, R. K., </a:t>
            </a:r>
            <a:r>
              <a:rPr lang="en-US" dirty="0" err="1">
                <a:latin typeface="+mj-lt"/>
              </a:rPr>
              <a:t>Ramar</a:t>
            </a:r>
            <a:r>
              <a:rPr lang="en-US" dirty="0">
                <a:latin typeface="+mj-lt"/>
              </a:rPr>
              <a:t>, K., Kristo, D. A., </a:t>
            </a:r>
            <a:r>
              <a:rPr lang="en-US" dirty="0" err="1">
                <a:latin typeface="+mj-lt"/>
              </a:rPr>
              <a:t>Bista</a:t>
            </a:r>
            <a:r>
              <a:rPr lang="en-US" dirty="0">
                <a:latin typeface="+mj-lt"/>
              </a:rPr>
              <a:t>, S. R., </a:t>
            </a:r>
            <a:r>
              <a:rPr lang="en-US" dirty="0" err="1">
                <a:latin typeface="+mj-lt"/>
              </a:rPr>
              <a:t>Lamm</a:t>
            </a:r>
            <a:r>
              <a:rPr lang="en-US" dirty="0">
                <a:latin typeface="+mj-lt"/>
              </a:rPr>
              <a:t>, C. I., Morgenthaler, T. I., &amp; Tracy, S. L. (2010). Best practice guide for the treatment of nightmare disorder in adults. Journal of Clinical Sleep Medicine, 6(4), 389–401. https://doi.org/10.5664/jcsm.27883</a:t>
            </a:r>
          </a:p>
          <a:p>
            <a:r>
              <a:rPr lang="en-US" dirty="0">
                <a:latin typeface="+mj-lt"/>
              </a:rPr>
              <a:t>Barrett, D. (2023). Dream interpretation. In C. A. </a:t>
            </a:r>
            <a:r>
              <a:rPr lang="en-US" dirty="0" err="1">
                <a:latin typeface="+mj-lt"/>
              </a:rPr>
              <a:t>Kushida</a:t>
            </a:r>
            <a:r>
              <a:rPr lang="en-US" dirty="0">
                <a:latin typeface="+mj-lt"/>
              </a:rPr>
              <a:t> (Ed.), </a:t>
            </a:r>
            <a:r>
              <a:rPr lang="en-US" i="1" dirty="0">
                <a:latin typeface="+mj-lt"/>
              </a:rPr>
              <a:t>Encyclopedia of sleep and circadian rhythms, 2</a:t>
            </a:r>
            <a:r>
              <a:rPr lang="en-US" i="1" baseline="30000" dirty="0">
                <a:latin typeface="+mj-lt"/>
              </a:rPr>
              <a:t>nd</a:t>
            </a:r>
            <a:r>
              <a:rPr lang="en-US" i="1" dirty="0">
                <a:latin typeface="+mj-lt"/>
              </a:rPr>
              <a:t> Edition </a:t>
            </a:r>
            <a:r>
              <a:rPr lang="en-US" dirty="0">
                <a:latin typeface="+mj-lt"/>
              </a:rPr>
              <a:t>(pp.181-184). Academic Press.</a:t>
            </a:r>
          </a:p>
          <a:p>
            <a:r>
              <a:rPr lang="en-US" dirty="0" err="1">
                <a:latin typeface="+mj-lt"/>
              </a:rPr>
              <a:t>Belicki</a:t>
            </a:r>
            <a:r>
              <a:rPr lang="en-US" dirty="0">
                <a:latin typeface="+mj-lt"/>
              </a:rPr>
              <a:t>, K. (1992). Nightmare frequency versus nightmare distress: Relations to psychopathology and cognitive style. </a:t>
            </a:r>
            <a:r>
              <a:rPr lang="en-US" i="1" dirty="0">
                <a:latin typeface="+mj-lt"/>
              </a:rPr>
              <a:t>Journal of Abnormal Psychology, 101,</a:t>
            </a:r>
            <a:r>
              <a:rPr lang="en-US" dirty="0">
                <a:latin typeface="+mj-lt"/>
              </a:rPr>
              <a:t> 592–597. https://doi. org/10.1037/0021-843x.101.3.592</a:t>
            </a:r>
          </a:p>
          <a:p>
            <a:r>
              <a:rPr lang="en-US" b="0" i="1" dirty="0">
                <a:effectLst/>
                <a:latin typeface="+mj-lt"/>
              </a:rPr>
              <a:t>Diagnostic and statistical manual of mental disorders : DSM-5-TR</a:t>
            </a:r>
            <a:r>
              <a:rPr lang="en-US" b="0" i="0" dirty="0">
                <a:effectLst/>
                <a:latin typeface="+mj-lt"/>
              </a:rPr>
              <a:t> (5th edition, text revision.). (2022). American Psychiatric Association Publishing.</a:t>
            </a:r>
            <a:endParaRPr lang="en-US" dirty="0">
              <a:latin typeface="+mj-lt"/>
            </a:endParaRPr>
          </a:p>
          <a:p>
            <a:r>
              <a:rPr lang="en-US" b="0" i="0" dirty="0" err="1">
                <a:effectLst/>
                <a:latin typeface="+mj-lt"/>
              </a:rPr>
              <a:t>Gieselmann</a:t>
            </a:r>
            <a:r>
              <a:rPr lang="en-US" b="0" i="0" dirty="0">
                <a:effectLst/>
                <a:latin typeface="+mj-lt"/>
              </a:rPr>
              <a:t>, </a:t>
            </a:r>
            <a:r>
              <a:rPr lang="en-US" b="0" i="0" dirty="0" err="1">
                <a:effectLst/>
                <a:latin typeface="+mj-lt"/>
              </a:rPr>
              <a:t>Ait</a:t>
            </a:r>
            <a:r>
              <a:rPr lang="en-US" b="0" i="0" dirty="0">
                <a:effectLst/>
                <a:latin typeface="+mj-lt"/>
              </a:rPr>
              <a:t> </a:t>
            </a:r>
            <a:r>
              <a:rPr lang="en-US" b="0" i="0" dirty="0" err="1">
                <a:effectLst/>
                <a:latin typeface="+mj-lt"/>
              </a:rPr>
              <a:t>Aoudia</a:t>
            </a:r>
            <a:r>
              <a:rPr lang="en-US" b="0" i="0" dirty="0">
                <a:effectLst/>
                <a:latin typeface="+mj-lt"/>
              </a:rPr>
              <a:t>, M., </a:t>
            </a:r>
            <a:r>
              <a:rPr lang="en-US" b="0" i="0" dirty="0" err="1">
                <a:effectLst/>
                <a:latin typeface="+mj-lt"/>
              </a:rPr>
              <a:t>Carr</a:t>
            </a:r>
            <a:r>
              <a:rPr lang="en-US" b="0" i="0" dirty="0">
                <a:effectLst/>
                <a:latin typeface="+mj-lt"/>
              </a:rPr>
              <a:t>, M., Germain, A., </a:t>
            </a:r>
            <a:r>
              <a:rPr lang="en-US" b="0" i="0" dirty="0" err="1">
                <a:effectLst/>
                <a:latin typeface="+mj-lt"/>
              </a:rPr>
              <a:t>Gorzka</a:t>
            </a:r>
            <a:r>
              <a:rPr lang="en-US" b="0" i="0" dirty="0">
                <a:effectLst/>
                <a:latin typeface="+mj-lt"/>
              </a:rPr>
              <a:t>, R., </a:t>
            </a:r>
            <a:r>
              <a:rPr lang="en-US" b="0" i="0" dirty="0" err="1">
                <a:effectLst/>
                <a:latin typeface="+mj-lt"/>
              </a:rPr>
              <a:t>Holzinger</a:t>
            </a:r>
            <a:r>
              <a:rPr lang="en-US" b="0" i="0" dirty="0">
                <a:effectLst/>
                <a:latin typeface="+mj-lt"/>
              </a:rPr>
              <a:t>, B., </a:t>
            </a:r>
            <a:r>
              <a:rPr lang="en-US" b="0" i="0" dirty="0" err="1">
                <a:effectLst/>
                <a:latin typeface="+mj-lt"/>
              </a:rPr>
              <a:t>Kleim</a:t>
            </a:r>
            <a:r>
              <a:rPr lang="en-US" b="0" i="0" dirty="0">
                <a:effectLst/>
                <a:latin typeface="+mj-lt"/>
              </a:rPr>
              <a:t>, B., Krakow, B., Kunze, A. ., </a:t>
            </a:r>
            <a:r>
              <a:rPr lang="en-US" b="0" i="0" dirty="0" err="1">
                <a:effectLst/>
                <a:latin typeface="+mj-lt"/>
              </a:rPr>
              <a:t>Lancee</a:t>
            </a:r>
            <a:r>
              <a:rPr lang="en-US" b="0" i="0" dirty="0">
                <a:effectLst/>
                <a:latin typeface="+mj-lt"/>
              </a:rPr>
              <a:t>, J., </a:t>
            </a:r>
            <a:r>
              <a:rPr lang="en-US" b="0" i="0" dirty="0" err="1">
                <a:effectLst/>
                <a:latin typeface="+mj-lt"/>
              </a:rPr>
              <a:t>Nadorff</a:t>
            </a:r>
            <a:r>
              <a:rPr lang="en-US" b="0" i="0" dirty="0">
                <a:effectLst/>
                <a:latin typeface="+mj-lt"/>
              </a:rPr>
              <a:t>, M. ., Nielsen, T., Riemann, D., </a:t>
            </a:r>
            <a:r>
              <a:rPr lang="en-US" b="0" i="0" dirty="0" err="1">
                <a:effectLst/>
                <a:latin typeface="+mj-lt"/>
              </a:rPr>
              <a:t>Sandahl</a:t>
            </a:r>
            <a:r>
              <a:rPr lang="en-US" b="0" i="0" dirty="0">
                <a:effectLst/>
                <a:latin typeface="+mj-lt"/>
              </a:rPr>
              <a:t>, H., </a:t>
            </a:r>
            <a:r>
              <a:rPr lang="en-US" b="0" i="0" dirty="0" err="1">
                <a:effectLst/>
                <a:latin typeface="+mj-lt"/>
              </a:rPr>
              <a:t>Schlarb</a:t>
            </a:r>
            <a:r>
              <a:rPr lang="en-US" b="0" i="0" dirty="0">
                <a:effectLst/>
                <a:latin typeface="+mj-lt"/>
              </a:rPr>
              <a:t>, A., Schmid, C., </a:t>
            </a:r>
            <a:r>
              <a:rPr lang="en-US" b="0" i="0" dirty="0" err="1">
                <a:effectLst/>
                <a:latin typeface="+mj-lt"/>
              </a:rPr>
              <a:t>Schredl</a:t>
            </a:r>
            <a:r>
              <a:rPr lang="en-US" b="0" i="0" dirty="0">
                <a:effectLst/>
                <a:latin typeface="+mj-lt"/>
              </a:rPr>
              <a:t>, M., </a:t>
            </a:r>
            <a:r>
              <a:rPr lang="en-US" b="0" i="0" dirty="0" err="1">
                <a:effectLst/>
                <a:latin typeface="+mj-lt"/>
              </a:rPr>
              <a:t>Spoormaker</a:t>
            </a:r>
            <a:r>
              <a:rPr lang="en-US" b="0" i="0" dirty="0">
                <a:effectLst/>
                <a:latin typeface="+mj-lt"/>
              </a:rPr>
              <a:t>, V. ., </a:t>
            </a:r>
            <a:r>
              <a:rPr lang="en-US" b="0" i="0" dirty="0" err="1">
                <a:effectLst/>
                <a:latin typeface="+mj-lt"/>
              </a:rPr>
              <a:t>Steil</a:t>
            </a:r>
            <a:r>
              <a:rPr lang="en-US" b="0" i="0" dirty="0">
                <a:effectLst/>
                <a:latin typeface="+mj-lt"/>
              </a:rPr>
              <a:t>, R., … </a:t>
            </a:r>
            <a:r>
              <a:rPr lang="en-US" b="0" i="0" dirty="0" err="1">
                <a:effectLst/>
                <a:latin typeface="+mj-lt"/>
              </a:rPr>
              <a:t>Pietrowsky</a:t>
            </a:r>
            <a:r>
              <a:rPr lang="en-US" b="0" i="0" dirty="0">
                <a:effectLst/>
                <a:latin typeface="+mj-lt"/>
              </a:rPr>
              <a:t>, R. (2019). </a:t>
            </a:r>
            <a:r>
              <a:rPr lang="en-US" b="0" i="0" dirty="0" err="1">
                <a:effectLst/>
                <a:latin typeface="+mj-lt"/>
              </a:rPr>
              <a:t>Aetiology</a:t>
            </a:r>
            <a:r>
              <a:rPr lang="en-US" b="0" i="0" dirty="0">
                <a:effectLst/>
                <a:latin typeface="+mj-lt"/>
              </a:rPr>
              <a:t> and treatment of nightmare disorder: State of the art and future perspectives. </a:t>
            </a:r>
            <a:r>
              <a:rPr lang="en-US" b="0" i="1" dirty="0">
                <a:effectLst/>
                <a:latin typeface="+mj-lt"/>
              </a:rPr>
              <a:t>Journal of Sleep Research</a:t>
            </a:r>
            <a:r>
              <a:rPr lang="en-US" b="0" i="0" dirty="0">
                <a:effectLst/>
                <a:latin typeface="+mj-lt"/>
              </a:rPr>
              <a:t>, </a:t>
            </a:r>
            <a:r>
              <a:rPr lang="en-US" b="0" i="1" dirty="0">
                <a:effectLst/>
                <a:latin typeface="+mj-lt"/>
              </a:rPr>
              <a:t>28</a:t>
            </a:r>
            <a:r>
              <a:rPr lang="en-US" b="0" i="0" dirty="0">
                <a:effectLst/>
                <a:latin typeface="+mj-lt"/>
              </a:rPr>
              <a:t>(4), e12820–n/a. </a:t>
            </a:r>
            <a:r>
              <a:rPr lang="en-US" b="0" i="0" dirty="0">
                <a:effectLst/>
                <a:latin typeface="+mj-lt"/>
                <a:hlinkClick r:id="rId4"/>
              </a:rPr>
              <a:t>https://doi.org/10.1111/jsr.12820</a:t>
            </a:r>
            <a:endParaRPr lang="en-US" b="0" i="0" dirty="0">
              <a:effectLst/>
              <a:latin typeface="+mj-lt"/>
            </a:endParaRPr>
          </a:p>
          <a:p>
            <a:r>
              <a:rPr lang="en-US" b="0" i="0" dirty="0" err="1">
                <a:solidFill>
                  <a:srgbClr val="3A3A3A"/>
                </a:solidFill>
                <a:effectLst/>
                <a:latin typeface="+mj-lt"/>
              </a:rPr>
              <a:t>Haeyen</a:t>
            </a:r>
            <a:r>
              <a:rPr lang="en-US" b="0" i="0" dirty="0">
                <a:solidFill>
                  <a:srgbClr val="3A3A3A"/>
                </a:solidFill>
                <a:effectLst/>
                <a:latin typeface="+mj-lt"/>
              </a:rPr>
              <a:t>, &amp; </a:t>
            </a:r>
            <a:r>
              <a:rPr lang="en-US" b="0" i="0" dirty="0" err="1">
                <a:solidFill>
                  <a:srgbClr val="3A3A3A"/>
                </a:solidFill>
                <a:effectLst/>
                <a:latin typeface="+mj-lt"/>
              </a:rPr>
              <a:t>Staal</a:t>
            </a:r>
            <a:r>
              <a:rPr lang="en-US" b="0" i="0" dirty="0">
                <a:solidFill>
                  <a:srgbClr val="3A3A3A"/>
                </a:solidFill>
                <a:effectLst/>
                <a:latin typeface="+mj-lt"/>
              </a:rPr>
              <a:t>, M. (2021). Imagery Rehearsal Based Art Therapy: Treatment of Post-traumatic Nightmares in Art Therapy. </a:t>
            </a:r>
            <a:r>
              <a:rPr lang="en-US" b="0" i="1" dirty="0">
                <a:solidFill>
                  <a:srgbClr val="3A3A3A"/>
                </a:solidFill>
                <a:effectLst/>
                <a:latin typeface="+mj-lt"/>
              </a:rPr>
              <a:t>Frontiers in Psychology</a:t>
            </a:r>
            <a:r>
              <a:rPr lang="en-US" b="0" i="0" dirty="0">
                <a:solidFill>
                  <a:srgbClr val="3A3A3A"/>
                </a:solidFill>
                <a:effectLst/>
                <a:latin typeface="+mj-lt"/>
              </a:rPr>
              <a:t>, </a:t>
            </a:r>
            <a:r>
              <a:rPr lang="en-US" b="0" i="1" dirty="0">
                <a:solidFill>
                  <a:srgbClr val="3A3A3A"/>
                </a:solidFill>
                <a:effectLst/>
                <a:latin typeface="+mj-lt"/>
              </a:rPr>
              <a:t>11</a:t>
            </a:r>
            <a:r>
              <a:rPr lang="en-US" b="0" i="0" dirty="0">
                <a:solidFill>
                  <a:srgbClr val="3A3A3A"/>
                </a:solidFill>
                <a:effectLst/>
                <a:latin typeface="+mj-lt"/>
              </a:rPr>
              <a:t>, 628717–628717. https://doi.org/10.3389/fpsyg.2020.628717</a:t>
            </a:r>
            <a:endParaRPr lang="en-US" dirty="0">
              <a:latin typeface="+mj-lt"/>
            </a:endParaRPr>
          </a:p>
          <a:p>
            <a:r>
              <a:rPr lang="en-US" dirty="0" err="1">
                <a:latin typeface="+mj-lt"/>
              </a:rPr>
              <a:t>Roesler</a:t>
            </a:r>
            <a:r>
              <a:rPr lang="en-US" dirty="0">
                <a:latin typeface="+mj-lt"/>
              </a:rPr>
              <a:t>, C. (2020). Jungian theory of dreaming and contemporary dream research–findings from the research project ‘Structural Dream Analysis’. </a:t>
            </a:r>
            <a:r>
              <a:rPr lang="en-US" i="1" dirty="0">
                <a:latin typeface="+mj-lt"/>
              </a:rPr>
              <a:t>Journal of Analytical Psychology</a:t>
            </a:r>
            <a:r>
              <a:rPr lang="en-US" dirty="0">
                <a:latin typeface="+mj-lt"/>
              </a:rPr>
              <a:t>, </a:t>
            </a:r>
            <a:r>
              <a:rPr lang="en-US" i="1" dirty="0">
                <a:latin typeface="+mj-lt"/>
              </a:rPr>
              <a:t>65</a:t>
            </a:r>
            <a:r>
              <a:rPr lang="en-US" dirty="0">
                <a:latin typeface="+mj-lt"/>
              </a:rPr>
              <a:t>(1), 44-62.</a:t>
            </a:r>
          </a:p>
          <a:p>
            <a:r>
              <a:rPr lang="en-US" dirty="0" err="1">
                <a:latin typeface="+mj-lt"/>
              </a:rPr>
              <a:t>Schredl</a:t>
            </a:r>
            <a:r>
              <a:rPr lang="en-US" dirty="0">
                <a:latin typeface="+mj-lt"/>
              </a:rPr>
              <a:t>, M. (2010). Dream content analysis: Basic principles. </a:t>
            </a:r>
            <a:r>
              <a:rPr lang="en-US" i="1" dirty="0">
                <a:latin typeface="+mj-lt"/>
              </a:rPr>
              <a:t>International Journal of Dream Research</a:t>
            </a:r>
            <a:r>
              <a:rPr lang="en-US" dirty="0">
                <a:latin typeface="+mj-lt"/>
              </a:rPr>
              <a:t>, </a:t>
            </a:r>
            <a:r>
              <a:rPr lang="en-US" i="1" dirty="0">
                <a:latin typeface="+mj-lt"/>
              </a:rPr>
              <a:t>3</a:t>
            </a:r>
            <a:r>
              <a:rPr lang="en-US" dirty="0">
                <a:latin typeface="+mj-lt"/>
              </a:rPr>
              <a:t>(1), 65-73.</a:t>
            </a:r>
          </a:p>
          <a:p>
            <a:r>
              <a:rPr lang="en-US" b="0" i="0" dirty="0" err="1">
                <a:effectLst/>
                <a:latin typeface="+mj-lt"/>
              </a:rPr>
              <a:t>Schredl</a:t>
            </a:r>
            <a:r>
              <a:rPr lang="en-US" b="0" i="0" dirty="0">
                <a:effectLst/>
                <a:latin typeface="+mj-lt"/>
              </a:rPr>
              <a:t>, M., Schramm, F., Valli, K., Mueller, E. M., &amp; Sandman, N. (2021). Nightmare distress questionnaire: Associated factors. </a:t>
            </a:r>
            <a:r>
              <a:rPr lang="en-US" b="0" i="1" dirty="0">
                <a:effectLst/>
                <a:latin typeface="+mj-lt"/>
              </a:rPr>
              <a:t>Journal of Clinical Sleep Medicine</a:t>
            </a:r>
            <a:r>
              <a:rPr lang="en-US" b="0" i="0" dirty="0">
                <a:effectLst/>
                <a:latin typeface="+mj-lt"/>
              </a:rPr>
              <a:t>, </a:t>
            </a:r>
            <a:r>
              <a:rPr lang="en-US" b="0" i="1" dirty="0">
                <a:effectLst/>
                <a:latin typeface="+mj-lt"/>
              </a:rPr>
              <a:t>17</a:t>
            </a:r>
            <a:r>
              <a:rPr lang="en-US" b="0" i="0" dirty="0">
                <a:effectLst/>
                <a:latin typeface="+mj-lt"/>
              </a:rPr>
              <a:t>(1), 61–67. https://doi.org/10.5664/JCSM.8824</a:t>
            </a:r>
            <a:endParaRPr lang="en-US" dirty="0">
              <a:latin typeface="+mj-lt"/>
            </a:endParaRPr>
          </a:p>
        </p:txBody>
      </p:sp>
    </p:spTree>
    <p:extLst>
      <p:ext uri="{BB962C8B-B14F-4D97-AF65-F5344CB8AC3E}">
        <p14:creationId xmlns:p14="http://schemas.microsoft.com/office/powerpoint/2010/main" val="4130165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29</a:t>
            </a:fld>
            <a:endParaRPr lang="en-US"/>
          </a:p>
        </p:txBody>
      </p:sp>
      <p:sp>
        <p:nvSpPr>
          <p:cNvPr id="14" name="TextBox 13">
            <a:extLst>
              <a:ext uri="{FF2B5EF4-FFF2-40B4-BE49-F238E27FC236}">
                <a16:creationId xmlns:a16="http://schemas.microsoft.com/office/drawing/2014/main" id="{8643D0FE-1B17-805B-E261-0BD215A5B662}"/>
              </a:ext>
            </a:extLst>
          </p:cNvPr>
          <p:cNvSpPr txBox="1"/>
          <p:nvPr/>
        </p:nvSpPr>
        <p:spPr>
          <a:xfrm>
            <a:off x="0" y="-27477"/>
            <a:ext cx="12236741"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1169324"/>
            <a:ext cx="5302898" cy="646331"/>
          </a:xfrm>
          <a:prstGeom prst="rect">
            <a:avLst/>
          </a:prstGeom>
          <a:noFill/>
        </p:spPr>
        <p:txBody>
          <a:bodyPr wrap="square" rtlCol="0">
            <a:spAutoFit/>
          </a:bodyPr>
          <a:lstStyle/>
          <a:p>
            <a:r>
              <a:rPr lang="en-US" sz="3600" b="1" dirty="0">
                <a:latin typeface="Franklin Gothic Book" panose="020B0503020102020204" pitchFamily="34" charset="0"/>
              </a:rPr>
              <a:t>Session Evaluation Link</a:t>
            </a:r>
          </a:p>
        </p:txBody>
      </p:sp>
      <p:sp>
        <p:nvSpPr>
          <p:cNvPr id="8" name="TextBox 7">
            <a:extLst>
              <a:ext uri="{FF2B5EF4-FFF2-40B4-BE49-F238E27FC236}">
                <a16:creationId xmlns:a16="http://schemas.microsoft.com/office/drawing/2014/main" id="{65F9FB0C-D7B6-6DAA-A408-0A0589172081}"/>
              </a:ext>
            </a:extLst>
          </p:cNvPr>
          <p:cNvSpPr txBox="1"/>
          <p:nvPr/>
        </p:nvSpPr>
        <p:spPr>
          <a:xfrm>
            <a:off x="793102" y="2313497"/>
            <a:ext cx="4869467" cy="2369880"/>
          </a:xfrm>
          <a:prstGeom prst="rect">
            <a:avLst/>
          </a:prstGeom>
          <a:noFill/>
        </p:spPr>
        <p:txBody>
          <a:bodyPr wrap="square" rtlCol="0">
            <a:spAutoFit/>
          </a:bodyPr>
          <a:lstStyle/>
          <a:p>
            <a:pPr marL="342900" indent="-342900">
              <a:buFont typeface="Arial" panose="020B0604020202020204" pitchFamily="34" charset="0"/>
              <a:buChar char="•"/>
            </a:pPr>
            <a:r>
              <a:rPr lang="en-US" sz="2800" b="1" i="1" dirty="0">
                <a:latin typeface="Franklin Gothic Book" panose="020B0503020102020204" pitchFamily="34" charset="0"/>
                <a:hlinkClick r:id="rId4"/>
              </a:rPr>
              <a:t>Session Evaluation Link</a:t>
            </a:r>
            <a:endParaRPr lang="en-US" sz="2800" b="1" i="1" dirty="0">
              <a:latin typeface="Franklin Gothic Book" panose="020B0503020102020204" pitchFamily="34" charset="0"/>
            </a:endParaRPr>
          </a:p>
          <a:p>
            <a:endParaRPr lang="en-US" sz="2400" dirty="0">
              <a:latin typeface="Franklin Gothic Book" panose="020B0503020102020204" pitchFamily="34" charset="0"/>
            </a:endParaRPr>
          </a:p>
          <a:p>
            <a:pPr marL="342900" indent="-342900">
              <a:buFont typeface="Arial" panose="020B0604020202020204" pitchFamily="34" charset="0"/>
              <a:buChar char="•"/>
            </a:pPr>
            <a:r>
              <a:rPr lang="en-US" sz="2400" dirty="0">
                <a:latin typeface="Franklin Gothic Book" panose="020B0503020102020204" pitchFamily="34" charset="0"/>
              </a:rPr>
              <a:t>Please complete an evaluation of this session.  There is a direct link in your conference app.  You can also use this QR code.</a:t>
            </a:r>
          </a:p>
        </p:txBody>
      </p:sp>
      <p:pic>
        <p:nvPicPr>
          <p:cNvPr id="3" name="Picture 2" descr="A qr code on a white background&#10;&#10;Description automatically generated">
            <a:extLst>
              <a:ext uri="{FF2B5EF4-FFF2-40B4-BE49-F238E27FC236}">
                <a16:creationId xmlns:a16="http://schemas.microsoft.com/office/drawing/2014/main" id="{94029A79-26AF-CBA4-7396-6E8185F71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349" y="1047749"/>
            <a:ext cx="4751840" cy="4751840"/>
          </a:xfrm>
          <a:prstGeom prst="rect">
            <a:avLst/>
          </a:prstGeom>
        </p:spPr>
      </p:pic>
    </p:spTree>
    <p:extLst>
      <p:ext uri="{BB962C8B-B14F-4D97-AF65-F5344CB8AC3E}">
        <p14:creationId xmlns:p14="http://schemas.microsoft.com/office/powerpoint/2010/main" val="1427567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3</a:t>
            </a:fld>
            <a:endParaRPr lang="en-US"/>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979715"/>
            <a:ext cx="10605796"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Disclosures</a:t>
            </a:r>
          </a:p>
        </p:txBody>
      </p:sp>
      <p:sp>
        <p:nvSpPr>
          <p:cNvPr id="2" name="Content Placeholder 5">
            <a:extLst>
              <a:ext uri="{FF2B5EF4-FFF2-40B4-BE49-F238E27FC236}">
                <a16:creationId xmlns:a16="http://schemas.microsoft.com/office/drawing/2014/main" id="{DB150C49-CDA7-F3F0-1D10-3AC27B9F2B6F}"/>
              </a:ext>
            </a:extLst>
          </p:cNvPr>
          <p:cNvSpPr txBox="1">
            <a:spLocks/>
          </p:cNvSpPr>
          <p:nvPr/>
        </p:nvSpPr>
        <p:spPr>
          <a:xfrm>
            <a:off x="838200" y="181552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There are no financial disclosures related to this presentation.</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Information, ideas, and presentation should not be construed to represent the policy or recommendations of the US Government, Department of Defense, or US Air Force</a:t>
            </a:r>
          </a:p>
        </p:txBody>
      </p:sp>
    </p:spTree>
    <p:extLst>
      <p:ext uri="{BB962C8B-B14F-4D97-AF65-F5344CB8AC3E}">
        <p14:creationId xmlns:p14="http://schemas.microsoft.com/office/powerpoint/2010/main" val="4180876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30</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pic>
        <p:nvPicPr>
          <p:cNvPr id="2" name="Picture 1">
            <a:extLst>
              <a:ext uri="{FF2B5EF4-FFF2-40B4-BE49-F238E27FC236}">
                <a16:creationId xmlns:a16="http://schemas.microsoft.com/office/drawing/2014/main" id="{8EEF0703-F9D6-9C5D-546A-F09FCD692630}"/>
              </a:ext>
            </a:extLst>
          </p:cNvPr>
          <p:cNvPicPr>
            <a:picLocks noChangeAspect="1"/>
          </p:cNvPicPr>
          <p:nvPr/>
        </p:nvPicPr>
        <p:blipFill>
          <a:blip r:embed="rId5"/>
          <a:stretch>
            <a:fillRect/>
          </a:stretch>
        </p:blipFill>
        <p:spPr>
          <a:xfrm>
            <a:off x="1695635" y="612067"/>
            <a:ext cx="8800729" cy="5822408"/>
          </a:xfrm>
          <a:prstGeom prst="rect">
            <a:avLst/>
          </a:prstGeom>
          <a:ln>
            <a:solidFill>
              <a:schemeClr val="tx1"/>
            </a:solidFill>
          </a:ln>
          <a:effectLst>
            <a:outerShdw blurRad="76200" dir="13500000" sy="23000" kx="1200000" algn="br" rotWithShape="0">
              <a:prstClr val="black">
                <a:alpha val="20000"/>
              </a:prstClr>
            </a:outerShdw>
          </a:effectLst>
        </p:spPr>
      </p:pic>
      <p:sp>
        <p:nvSpPr>
          <p:cNvPr id="3" name="TextBox 2">
            <a:extLst>
              <a:ext uri="{FF2B5EF4-FFF2-40B4-BE49-F238E27FC236}">
                <a16:creationId xmlns:a16="http://schemas.microsoft.com/office/drawing/2014/main" id="{D6A45C36-3B26-165E-568A-609D9E1BA958}"/>
              </a:ext>
            </a:extLst>
          </p:cNvPr>
          <p:cNvSpPr txBox="1"/>
          <p:nvPr/>
        </p:nvSpPr>
        <p:spPr>
          <a:xfrm>
            <a:off x="10611059" y="5596932"/>
            <a:ext cx="1396721" cy="923330"/>
          </a:xfrm>
          <a:prstGeom prst="rect">
            <a:avLst/>
          </a:prstGeom>
          <a:noFill/>
        </p:spPr>
        <p:txBody>
          <a:bodyPr wrap="square" rtlCol="0">
            <a:spAutoFit/>
          </a:bodyPr>
          <a:lstStyle/>
          <a:p>
            <a:r>
              <a:rPr lang="en-US" dirty="0" err="1"/>
              <a:t>Gieselmann</a:t>
            </a:r>
            <a:r>
              <a:rPr lang="en-US" dirty="0"/>
              <a:t> et al., 2018</a:t>
            </a:r>
          </a:p>
          <a:p>
            <a:endParaRPr lang="en-US" dirty="0"/>
          </a:p>
        </p:txBody>
      </p:sp>
    </p:spTree>
    <p:extLst>
      <p:ext uri="{BB962C8B-B14F-4D97-AF65-F5344CB8AC3E}">
        <p14:creationId xmlns:p14="http://schemas.microsoft.com/office/powerpoint/2010/main" val="1484490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83DE5-E8A6-5DCC-FC06-51DF2B7F76EE}"/>
              </a:ext>
            </a:extLst>
          </p:cNvPr>
          <p:cNvPicPr>
            <a:picLocks noChangeAspect="1"/>
          </p:cNvPicPr>
          <p:nvPr/>
        </p:nvPicPr>
        <p:blipFill rotWithShape="1">
          <a:blip r:embed="rId2"/>
          <a:srcRect l="19521" t="14054"/>
          <a:stretch/>
        </p:blipFill>
        <p:spPr>
          <a:xfrm>
            <a:off x="7179894" y="1001488"/>
            <a:ext cx="4830304" cy="5158480"/>
          </a:xfrm>
          <a:prstGeom prst="rect">
            <a:avLst/>
          </a:prstGeom>
          <a:ln>
            <a:solidFill>
              <a:schemeClr val="tx1"/>
            </a:solidFill>
          </a:ln>
        </p:spPr>
      </p:pic>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4</a:t>
            </a:fld>
            <a:endParaRPr lang="en-US"/>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979715"/>
            <a:ext cx="10605796"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Goals and Objectives</a:t>
            </a:r>
          </a:p>
        </p:txBody>
      </p:sp>
      <p:sp>
        <p:nvSpPr>
          <p:cNvPr id="2" name="Content Placeholder 2">
            <a:extLst>
              <a:ext uri="{FF2B5EF4-FFF2-40B4-BE49-F238E27FC236}">
                <a16:creationId xmlns:a16="http://schemas.microsoft.com/office/drawing/2014/main" id="{170AE9C4-64F0-F41B-746B-7D28935B9757}"/>
              </a:ext>
            </a:extLst>
          </p:cNvPr>
          <p:cNvSpPr txBox="1">
            <a:spLocks/>
          </p:cNvSpPr>
          <p:nvPr/>
        </p:nvSpPr>
        <p:spPr>
          <a:xfrm>
            <a:off x="998376" y="1922271"/>
            <a:ext cx="5435081" cy="435133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t>Summarize the relationship between sleeping, nightmares, and quality of life</a:t>
            </a:r>
          </a:p>
          <a:p>
            <a:pPr marL="571500" indent="-571500" algn="l">
              <a:buFont typeface="Arial" panose="020B0604020202020204" pitchFamily="34" charset="0"/>
              <a:buChar char="•"/>
            </a:pPr>
            <a:endParaRPr lang="en-US" sz="3600" dirty="0"/>
          </a:p>
          <a:p>
            <a:pPr marL="571500" indent="-571500" algn="l">
              <a:buFont typeface="Arial" panose="020B0604020202020204" pitchFamily="34" charset="0"/>
              <a:buChar char="•"/>
            </a:pPr>
            <a:r>
              <a:rPr lang="en-US" sz="3600" dirty="0"/>
              <a:t>Explain methods of assessing patients for nightmare disorder</a:t>
            </a:r>
          </a:p>
          <a:p>
            <a:pPr marL="571500" indent="-571500" algn="l">
              <a:buFont typeface="Arial" panose="020B0604020202020204" pitchFamily="34" charset="0"/>
              <a:buChar char="•"/>
            </a:pPr>
            <a:endParaRPr lang="en-US" sz="3600" dirty="0"/>
          </a:p>
          <a:p>
            <a:pPr marL="571500" indent="-571500" algn="l">
              <a:buFont typeface="Arial" panose="020B0604020202020204" pitchFamily="34" charset="0"/>
              <a:buChar char="•"/>
            </a:pPr>
            <a:r>
              <a:rPr lang="en-US" sz="3600" dirty="0"/>
              <a:t>Demonstrate understanding of three evidence-based psychotherapeutic approaches to managing nightmare disorder</a:t>
            </a:r>
          </a:p>
        </p:txBody>
      </p:sp>
    </p:spTree>
    <p:extLst>
      <p:ext uri="{BB962C8B-B14F-4D97-AF65-F5344CB8AC3E}">
        <p14:creationId xmlns:p14="http://schemas.microsoft.com/office/powerpoint/2010/main" val="348288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5</a:t>
            </a:fld>
            <a:endParaRPr lang="en-US"/>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979715"/>
            <a:ext cx="10605796"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Role of Sleep to Your Health </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Assefa</a:t>
            </a:r>
            <a:r>
              <a:rPr lang="en-US" sz="2800" dirty="0">
                <a:latin typeface="Calibri" panose="020F0502020204030204" pitchFamily="34" charset="0"/>
                <a:cs typeface="Calibri" panose="020F0502020204030204" pitchFamily="34" charset="0"/>
              </a:rPr>
              <a:t> et al., 2015)</a:t>
            </a:r>
          </a:p>
        </p:txBody>
      </p:sp>
      <p:sp>
        <p:nvSpPr>
          <p:cNvPr id="2" name="Content Placeholder 2">
            <a:extLst>
              <a:ext uri="{FF2B5EF4-FFF2-40B4-BE49-F238E27FC236}">
                <a16:creationId xmlns:a16="http://schemas.microsoft.com/office/drawing/2014/main" id="{170AE9C4-64F0-F41B-746B-7D28935B9757}"/>
              </a:ext>
            </a:extLst>
          </p:cNvPr>
          <p:cNvSpPr txBox="1">
            <a:spLocks/>
          </p:cNvSpPr>
          <p:nvPr/>
        </p:nvSpPr>
        <p:spPr>
          <a:xfrm>
            <a:off x="998376" y="1922271"/>
            <a:ext cx="10641174"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t>Physical restoration and healing</a:t>
            </a:r>
          </a:p>
          <a:p>
            <a:pPr marL="571500" indent="-571500" algn="l">
              <a:buFont typeface="Arial" panose="020B0604020202020204" pitchFamily="34" charset="0"/>
              <a:buChar char="•"/>
            </a:pPr>
            <a:r>
              <a:rPr lang="en-US" sz="3600" dirty="0"/>
              <a:t>Boost immune functioning</a:t>
            </a:r>
          </a:p>
          <a:p>
            <a:pPr marL="571500" indent="-571500" algn="l">
              <a:buFont typeface="Arial" panose="020B0604020202020204" pitchFamily="34" charset="0"/>
              <a:buChar char="•"/>
            </a:pPr>
            <a:r>
              <a:rPr lang="en-US" sz="3600" dirty="0"/>
              <a:t>Increase energy and motivation</a:t>
            </a:r>
          </a:p>
          <a:p>
            <a:pPr marL="571500" indent="-571500" algn="l">
              <a:buFont typeface="Arial" panose="020B0604020202020204" pitchFamily="34" charset="0"/>
              <a:buChar char="•"/>
            </a:pPr>
            <a:r>
              <a:rPr lang="en-US" sz="3600" dirty="0"/>
              <a:t>Conserve energy </a:t>
            </a:r>
          </a:p>
          <a:p>
            <a:pPr marL="571500" indent="-571500" algn="l">
              <a:buFont typeface="Arial" panose="020B0604020202020204" pitchFamily="34" charset="0"/>
              <a:buChar char="•"/>
            </a:pPr>
            <a:r>
              <a:rPr lang="en-US" sz="3600" dirty="0"/>
              <a:t>Consolidate memory</a:t>
            </a:r>
          </a:p>
          <a:p>
            <a:pPr marL="571500" indent="-571500" algn="l">
              <a:buFont typeface="Arial" panose="020B0604020202020204" pitchFamily="34" charset="0"/>
              <a:buChar char="•"/>
            </a:pPr>
            <a:r>
              <a:rPr lang="en-US" sz="3600" dirty="0"/>
              <a:t>Process emotions</a:t>
            </a:r>
          </a:p>
        </p:txBody>
      </p:sp>
      <p:pic>
        <p:nvPicPr>
          <p:cNvPr id="3" name="Picture 2"/>
          <p:cNvPicPr>
            <a:picLocks noChangeAspect="1"/>
          </p:cNvPicPr>
          <p:nvPr/>
        </p:nvPicPr>
        <p:blipFill>
          <a:blip r:embed="rId5"/>
          <a:stretch>
            <a:fillRect/>
          </a:stretch>
        </p:blipFill>
        <p:spPr>
          <a:xfrm>
            <a:off x="8040866" y="3038476"/>
            <a:ext cx="3882667" cy="3110318"/>
          </a:xfrm>
          <a:prstGeom prst="rect">
            <a:avLst/>
          </a:prstGeom>
          <a:effectLst>
            <a:softEdge rad="635000"/>
          </a:effectLst>
        </p:spPr>
      </p:pic>
    </p:spTree>
    <p:extLst>
      <p:ext uri="{BB962C8B-B14F-4D97-AF65-F5344CB8AC3E}">
        <p14:creationId xmlns:p14="http://schemas.microsoft.com/office/powerpoint/2010/main" val="45164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6</a:t>
            </a:fld>
            <a:endParaRPr lang="en-US"/>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979715"/>
            <a:ext cx="10605796"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Role of Dreams</a:t>
            </a:r>
            <a:endParaRPr lang="en-US" sz="2800" b="1" dirty="0">
              <a:latin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170AE9C4-64F0-F41B-746B-7D28935B9757}"/>
              </a:ext>
            </a:extLst>
          </p:cNvPr>
          <p:cNvSpPr txBox="1">
            <a:spLocks/>
          </p:cNvSpPr>
          <p:nvPr/>
        </p:nvSpPr>
        <p:spPr>
          <a:xfrm>
            <a:off x="998376" y="1922271"/>
            <a:ext cx="10641174" cy="41832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200" dirty="0"/>
              <a:t>We know:</a:t>
            </a:r>
          </a:p>
          <a:p>
            <a:pPr marL="1028700" lvl="1" indent="-571500" algn="l">
              <a:buFont typeface="Arial" panose="020B0604020202020204" pitchFamily="34" charset="0"/>
              <a:buChar char="•"/>
            </a:pPr>
            <a:r>
              <a:rPr lang="en-US" sz="3200" dirty="0"/>
              <a:t>???</a:t>
            </a:r>
          </a:p>
          <a:p>
            <a:pPr marL="571500" indent="-571500" algn="l">
              <a:buFont typeface="Arial" panose="020B0604020202020204" pitchFamily="34" charset="0"/>
              <a:buChar char="•"/>
            </a:pPr>
            <a:endParaRPr lang="en-US" sz="3200" dirty="0"/>
          </a:p>
          <a:p>
            <a:pPr marL="571500" indent="-571500" algn="l">
              <a:buFont typeface="Arial" panose="020B0604020202020204" pitchFamily="34" charset="0"/>
              <a:buChar char="•"/>
            </a:pPr>
            <a:r>
              <a:rPr lang="en-US" sz="3200" dirty="0"/>
              <a:t>We think:</a:t>
            </a:r>
          </a:p>
          <a:p>
            <a:pPr marL="1028700" lvl="1" indent="-571500" algn="l">
              <a:buFont typeface="Arial" panose="020B0604020202020204" pitchFamily="34" charset="0"/>
              <a:buChar char="•"/>
            </a:pPr>
            <a:r>
              <a:rPr lang="en-US" sz="3200" dirty="0"/>
              <a:t>Express deep desires</a:t>
            </a:r>
          </a:p>
          <a:p>
            <a:pPr marL="1028700" lvl="1" indent="-571500" algn="l">
              <a:buFont typeface="Arial" panose="020B0604020202020204" pitchFamily="34" charset="0"/>
              <a:buChar char="•"/>
            </a:pPr>
            <a:r>
              <a:rPr lang="en-US" sz="3200" dirty="0"/>
              <a:t>Practice confrontation strategies</a:t>
            </a:r>
          </a:p>
          <a:p>
            <a:pPr marL="1028700" lvl="1" indent="-571500" algn="l">
              <a:buFont typeface="Arial" panose="020B0604020202020204" pitchFamily="34" charset="0"/>
              <a:buChar char="•"/>
            </a:pPr>
            <a:r>
              <a:rPr lang="en-US" sz="3200" dirty="0"/>
              <a:t>Face potential dangers</a:t>
            </a:r>
          </a:p>
          <a:p>
            <a:pPr marL="1028700" lvl="1" indent="-571500" algn="l">
              <a:buFont typeface="Arial" panose="020B0604020202020204" pitchFamily="34" charset="0"/>
              <a:buChar char="•"/>
            </a:pPr>
            <a:r>
              <a:rPr lang="en-US" sz="3200" dirty="0"/>
              <a:t>Resolve unfinished emotional “business”</a:t>
            </a:r>
          </a:p>
          <a:p>
            <a:pPr marL="571500" indent="-571500" algn="l">
              <a:buFont typeface="Arial" panose="020B0604020202020204" pitchFamily="34" charset="0"/>
              <a:buChar char="•"/>
            </a:pPr>
            <a:endParaRPr lang="en-US" sz="3600" dirty="0"/>
          </a:p>
          <a:p>
            <a:pPr marL="571500" indent="-571500" algn="l">
              <a:buFont typeface="Arial" panose="020B0604020202020204" pitchFamily="34" charset="0"/>
              <a:buChar char="•"/>
            </a:pPr>
            <a:endParaRPr lang="en-US" sz="3600" dirty="0"/>
          </a:p>
          <a:p>
            <a:pPr marL="571500" indent="-571500" algn="l">
              <a:buFont typeface="Arial" panose="020B0604020202020204" pitchFamily="34" charset="0"/>
              <a:buChar char="•"/>
            </a:pPr>
            <a:endParaRPr lang="en-US" sz="3600" dirty="0"/>
          </a:p>
        </p:txBody>
      </p:sp>
      <p:pic>
        <p:nvPicPr>
          <p:cNvPr id="8" name="Picture 7"/>
          <p:cNvPicPr>
            <a:picLocks noChangeAspect="1"/>
          </p:cNvPicPr>
          <p:nvPr/>
        </p:nvPicPr>
        <p:blipFill>
          <a:blip r:embed="rId5"/>
          <a:stretch>
            <a:fillRect/>
          </a:stretch>
        </p:blipFill>
        <p:spPr>
          <a:xfrm>
            <a:off x="7410450" y="1379881"/>
            <a:ext cx="4086225" cy="3338513"/>
          </a:xfrm>
          <a:prstGeom prst="rect">
            <a:avLst/>
          </a:prstGeom>
          <a:effectLst>
            <a:softEdge rad="635000"/>
          </a:effectLst>
        </p:spPr>
      </p:pic>
    </p:spTree>
    <p:extLst>
      <p:ext uri="{BB962C8B-B14F-4D97-AF65-F5344CB8AC3E}">
        <p14:creationId xmlns:p14="http://schemas.microsoft.com/office/powerpoint/2010/main" val="424573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7</a:t>
            </a:fld>
            <a:endParaRPr lang="en-US"/>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2"/>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6" name="TextBox 5">
            <a:extLst>
              <a:ext uri="{FF2B5EF4-FFF2-40B4-BE49-F238E27FC236}">
                <a16:creationId xmlns:a16="http://schemas.microsoft.com/office/drawing/2014/main" id="{4FFE417E-286B-912A-0E5F-1469866D80E4}"/>
              </a:ext>
            </a:extLst>
          </p:cNvPr>
          <p:cNvSpPr txBox="1"/>
          <p:nvPr/>
        </p:nvSpPr>
        <p:spPr>
          <a:xfrm>
            <a:off x="793102" y="905520"/>
            <a:ext cx="10605796"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What is a nightmare?</a:t>
            </a:r>
          </a:p>
        </p:txBody>
      </p:sp>
      <p:sp>
        <p:nvSpPr>
          <p:cNvPr id="2" name="Content Placeholder 2">
            <a:extLst>
              <a:ext uri="{FF2B5EF4-FFF2-40B4-BE49-F238E27FC236}">
                <a16:creationId xmlns:a16="http://schemas.microsoft.com/office/drawing/2014/main" id="{170AE9C4-64F0-F41B-746B-7D28935B9757}"/>
              </a:ext>
            </a:extLst>
          </p:cNvPr>
          <p:cNvSpPr txBox="1">
            <a:spLocks/>
          </p:cNvSpPr>
          <p:nvPr/>
        </p:nvSpPr>
        <p:spPr>
          <a:xfrm>
            <a:off x="838200" y="157228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2000" b="0" i="0" dirty="0">
                <a:solidFill>
                  <a:srgbClr val="000000"/>
                </a:solidFill>
                <a:effectLst/>
              </a:rPr>
              <a:t>Extended, extremely dysphoric dream that usually involves efforts to avoid threats to survival, security, or physical integrity (DSM-5)</a:t>
            </a:r>
          </a:p>
          <a:p>
            <a:pPr marL="571500" indent="-571500" algn="l">
              <a:buFont typeface="Arial" panose="020B0604020202020204" pitchFamily="34" charset="0"/>
              <a:buChar char="•"/>
            </a:pPr>
            <a:r>
              <a:rPr lang="en-US" sz="2000" dirty="0">
                <a:solidFill>
                  <a:srgbClr val="000000"/>
                </a:solidFill>
              </a:rPr>
              <a:t>Prevalent emotion is </a:t>
            </a:r>
            <a:r>
              <a:rPr lang="en-US" sz="2000" i="1" dirty="0">
                <a:solidFill>
                  <a:srgbClr val="000000"/>
                </a:solidFill>
              </a:rPr>
              <a:t>fear</a:t>
            </a:r>
          </a:p>
          <a:p>
            <a:pPr marL="571500" indent="-571500" algn="l">
              <a:buFont typeface="Arial" panose="020B0604020202020204" pitchFamily="34" charset="0"/>
              <a:buChar char="•"/>
            </a:pPr>
            <a:r>
              <a:rPr lang="en-US" sz="2000" b="0" i="0" dirty="0">
                <a:solidFill>
                  <a:srgbClr val="000000"/>
                </a:solidFill>
                <a:effectLst/>
              </a:rPr>
              <a:t>Usually occur during REM sleep</a:t>
            </a:r>
          </a:p>
        </p:txBody>
      </p:sp>
      <p:graphicFrame>
        <p:nvGraphicFramePr>
          <p:cNvPr id="3" name="Diagram 2">
            <a:extLst>
              <a:ext uri="{FF2B5EF4-FFF2-40B4-BE49-F238E27FC236}">
                <a16:creationId xmlns:a16="http://schemas.microsoft.com/office/drawing/2014/main" id="{8D8B7591-263A-CBCD-D4E6-76E886DE62E9}"/>
              </a:ext>
            </a:extLst>
          </p:cNvPr>
          <p:cNvGraphicFramePr/>
          <p:nvPr>
            <p:extLst>
              <p:ext uri="{D42A27DB-BD31-4B8C-83A1-F6EECF244321}">
                <p14:modId xmlns:p14="http://schemas.microsoft.com/office/powerpoint/2010/main" val="1241854403"/>
              </p:ext>
            </p:extLst>
          </p:nvPr>
        </p:nvGraphicFramePr>
        <p:xfrm>
          <a:off x="1501979" y="200117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78C8EC7C-8BBE-21DF-E1D9-08CA0F147931}"/>
              </a:ext>
            </a:extLst>
          </p:cNvPr>
          <p:cNvSpPr txBox="1"/>
          <p:nvPr/>
        </p:nvSpPr>
        <p:spPr>
          <a:xfrm>
            <a:off x="6324511" y="4248846"/>
            <a:ext cx="2638618" cy="923330"/>
          </a:xfrm>
          <a:prstGeom prst="rect">
            <a:avLst/>
          </a:prstGeom>
          <a:noFill/>
        </p:spPr>
        <p:txBody>
          <a:bodyPr wrap="square" rtlCol="0">
            <a:spAutoFit/>
          </a:bodyPr>
          <a:lstStyle/>
          <a:p>
            <a:pPr algn="ctr"/>
            <a:r>
              <a:rPr lang="en-US" sz="1800" b="0" i="0" dirty="0">
                <a:solidFill>
                  <a:srgbClr val="000000"/>
                </a:solidFill>
                <a:effectLst/>
                <a:highlight>
                  <a:srgbClr val="8CB9A2"/>
                </a:highlight>
                <a:latin typeface="Open Sans" panose="020B0604020202020204" pitchFamily="34" charset="0"/>
              </a:rPr>
              <a:t>Do not replicate a traumatic event</a:t>
            </a:r>
            <a:endParaRPr lang="en-US" sz="2400" i="1" dirty="0">
              <a:highlight>
                <a:srgbClr val="8CB9A2"/>
              </a:highlight>
            </a:endParaRPr>
          </a:p>
          <a:p>
            <a:endParaRPr lang="en-US" dirty="0">
              <a:solidFill>
                <a:schemeClr val="bg1"/>
              </a:solidFill>
            </a:endParaRPr>
          </a:p>
        </p:txBody>
      </p:sp>
      <p:sp>
        <p:nvSpPr>
          <p:cNvPr id="9" name="TextBox 8">
            <a:extLst>
              <a:ext uri="{FF2B5EF4-FFF2-40B4-BE49-F238E27FC236}">
                <a16:creationId xmlns:a16="http://schemas.microsoft.com/office/drawing/2014/main" id="{47A8A56B-07A1-7F46-969C-3FD1EF953AF7}"/>
              </a:ext>
            </a:extLst>
          </p:cNvPr>
          <p:cNvSpPr txBox="1"/>
          <p:nvPr/>
        </p:nvSpPr>
        <p:spPr>
          <a:xfrm>
            <a:off x="1825548" y="4248846"/>
            <a:ext cx="3184635" cy="923330"/>
          </a:xfrm>
          <a:prstGeom prst="rect">
            <a:avLst/>
          </a:prstGeom>
          <a:noFill/>
        </p:spPr>
        <p:txBody>
          <a:bodyPr wrap="square" rtlCol="0">
            <a:spAutoFit/>
          </a:bodyPr>
          <a:lstStyle/>
          <a:p>
            <a:pPr algn="ctr"/>
            <a:r>
              <a:rPr lang="en-US" sz="1800" b="0" i="0" dirty="0">
                <a:effectLst/>
                <a:highlight>
                  <a:srgbClr val="F3B29A"/>
                </a:highlight>
                <a:latin typeface="Open Sans" panose="020B0604020202020204" pitchFamily="34" charset="0"/>
              </a:rPr>
              <a:t>Replicate traumatic event in content and/or emotions </a:t>
            </a:r>
          </a:p>
          <a:p>
            <a:endParaRPr lang="en-US" dirty="0">
              <a:solidFill>
                <a:schemeClr val="bg1"/>
              </a:solidFill>
            </a:endParaRPr>
          </a:p>
        </p:txBody>
      </p:sp>
    </p:spTree>
    <p:extLst>
      <p:ext uri="{BB962C8B-B14F-4D97-AF65-F5344CB8AC3E}">
        <p14:creationId xmlns:p14="http://schemas.microsoft.com/office/powerpoint/2010/main" val="403110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8</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8" name="Title 1">
            <a:extLst>
              <a:ext uri="{FF2B5EF4-FFF2-40B4-BE49-F238E27FC236}">
                <a16:creationId xmlns:a16="http://schemas.microsoft.com/office/drawing/2014/main" id="{04F0CD6B-94B2-9553-5E05-03D60F4E9A0A}"/>
              </a:ext>
            </a:extLst>
          </p:cNvPr>
          <p:cNvSpPr>
            <a:spLocks noGrp="1"/>
          </p:cNvSpPr>
          <p:nvPr>
            <p:ph type="title"/>
          </p:nvPr>
        </p:nvSpPr>
        <p:spPr>
          <a:xfrm>
            <a:off x="838199" y="699796"/>
            <a:ext cx="10666445" cy="990892"/>
          </a:xfrm>
        </p:spPr>
        <p:txBody>
          <a:bodyPr>
            <a:normAutofit/>
          </a:bodyPr>
          <a:lstStyle/>
          <a:p>
            <a:r>
              <a:rPr lang="en-US" sz="3600" b="1" dirty="0">
                <a:latin typeface="+mn-lt"/>
              </a:rPr>
              <a:t>Nightmare Disorder-DSM 5 criteria</a:t>
            </a:r>
          </a:p>
        </p:txBody>
      </p:sp>
      <p:sp>
        <p:nvSpPr>
          <p:cNvPr id="10" name="Content Placeholder 2">
            <a:extLst>
              <a:ext uri="{FF2B5EF4-FFF2-40B4-BE49-F238E27FC236}">
                <a16:creationId xmlns:a16="http://schemas.microsoft.com/office/drawing/2014/main" id="{4EB232D6-42F1-E830-2E33-AE9D8E2573E0}"/>
              </a:ext>
            </a:extLst>
          </p:cNvPr>
          <p:cNvSpPr>
            <a:spLocks noGrp="1"/>
          </p:cNvSpPr>
          <p:nvPr>
            <p:ph idx="1"/>
          </p:nvPr>
        </p:nvSpPr>
        <p:spPr>
          <a:xfrm>
            <a:off x="838200" y="1825625"/>
            <a:ext cx="10515600" cy="4351338"/>
          </a:xfrm>
        </p:spPr>
        <p:txBody>
          <a:bodyPr>
            <a:normAutofit fontScale="77500" lnSpcReduction="20000"/>
          </a:bodyPr>
          <a:lstStyle/>
          <a:p>
            <a:pPr marL="514350" indent="-514350">
              <a:buAutoNum type="alphaUcPeriod"/>
            </a:pPr>
            <a:r>
              <a:rPr lang="en-US" dirty="0"/>
              <a:t>Repeated occurrences of extended, extremely dysphoric, and well-remembered dreams that usually involve efforts to avoid threats to survival, security, or physical integrity and that generally occur during the second half of the major sleep episode.</a:t>
            </a:r>
          </a:p>
          <a:p>
            <a:pPr marL="514350" indent="-514350">
              <a:buAutoNum type="alphaUcPeriod"/>
            </a:pPr>
            <a:r>
              <a:rPr lang="en-US" dirty="0"/>
              <a:t>On awakening from the dysphoric dreams, the individual rapidly becomes oriented and alert.</a:t>
            </a:r>
          </a:p>
          <a:p>
            <a:pPr marL="514350" indent="-514350">
              <a:buAutoNum type="alphaUcPeriod"/>
            </a:pPr>
            <a:r>
              <a:rPr lang="en-US" dirty="0"/>
              <a:t>The sleep disturbance causes clinically significant distress or impairment in social, occupational, or other important areas of functioning.</a:t>
            </a:r>
          </a:p>
          <a:p>
            <a:pPr marL="514350" indent="-514350">
              <a:buAutoNum type="alphaUcPeriod"/>
            </a:pPr>
            <a:r>
              <a:rPr lang="en-US" dirty="0"/>
              <a:t>The nightmare symptoms are not attributable to the physiological effects of a substance.</a:t>
            </a:r>
          </a:p>
          <a:p>
            <a:pPr marL="514350" indent="-514350">
              <a:buAutoNum type="alphaUcPeriod"/>
            </a:pPr>
            <a:endParaRPr lang="en-US" sz="100" dirty="0"/>
          </a:p>
          <a:p>
            <a:pPr marL="514350" indent="-514350">
              <a:spcBef>
                <a:spcPts val="0"/>
              </a:spcBef>
              <a:buAutoNum type="alphaUcPeriod"/>
            </a:pPr>
            <a:r>
              <a:rPr lang="en-US" dirty="0"/>
              <a:t>Coexisting mental and medical disorders do not </a:t>
            </a:r>
          </a:p>
          <a:p>
            <a:pPr marL="0" indent="0">
              <a:spcBef>
                <a:spcPts val="0"/>
              </a:spcBef>
              <a:buNone/>
            </a:pPr>
            <a:r>
              <a:rPr lang="en-US" dirty="0"/>
              <a:t>	adequately explain the predominant complaint of </a:t>
            </a:r>
          </a:p>
          <a:p>
            <a:pPr marL="0" indent="0">
              <a:spcBef>
                <a:spcPts val="0"/>
              </a:spcBef>
              <a:buNone/>
            </a:pPr>
            <a:r>
              <a:rPr lang="en-US" dirty="0"/>
              <a:t>	dysphoric dreams.</a:t>
            </a:r>
          </a:p>
          <a:p>
            <a:endParaRPr lang="en-US" dirty="0"/>
          </a:p>
        </p:txBody>
      </p:sp>
      <p:sp>
        <p:nvSpPr>
          <p:cNvPr id="11" name="TextBox 10">
            <a:extLst>
              <a:ext uri="{FF2B5EF4-FFF2-40B4-BE49-F238E27FC236}">
                <a16:creationId xmlns:a16="http://schemas.microsoft.com/office/drawing/2014/main" id="{EDAFAF14-215C-F496-1CC7-DE165589ADE3}"/>
              </a:ext>
            </a:extLst>
          </p:cNvPr>
          <p:cNvSpPr txBox="1"/>
          <p:nvPr/>
        </p:nvSpPr>
        <p:spPr>
          <a:xfrm>
            <a:off x="8662456" y="4804228"/>
            <a:ext cx="3463155" cy="923330"/>
          </a:xfrm>
          <a:prstGeom prst="rect">
            <a:avLst/>
          </a:prstGeom>
          <a:solidFill>
            <a:schemeClr val="bg2"/>
          </a:solidFill>
          <a:ln>
            <a:solidFill>
              <a:schemeClr val="tx1"/>
            </a:solidFill>
          </a:ln>
        </p:spPr>
        <p:txBody>
          <a:bodyPr wrap="square" rtlCol="0">
            <a:spAutoFit/>
          </a:bodyPr>
          <a:lstStyle/>
          <a:p>
            <a:r>
              <a:rPr lang="en-US" u="sng" dirty="0"/>
              <a:t>Acute: </a:t>
            </a:r>
            <a:r>
              <a:rPr lang="en-US" dirty="0"/>
              <a:t>≤ 1 month</a:t>
            </a:r>
          </a:p>
          <a:p>
            <a:r>
              <a:rPr lang="en-US" u="sng" dirty="0"/>
              <a:t>Subacute</a:t>
            </a:r>
            <a:r>
              <a:rPr lang="en-US" dirty="0"/>
              <a:t>: &gt; 1 month, &lt; 6 months</a:t>
            </a:r>
          </a:p>
          <a:p>
            <a:r>
              <a:rPr lang="en-US" u="sng" dirty="0"/>
              <a:t>Persistent</a:t>
            </a:r>
            <a:r>
              <a:rPr lang="en-US" dirty="0"/>
              <a:t>: ≥ 6 months</a:t>
            </a:r>
          </a:p>
        </p:txBody>
      </p:sp>
      <p:sp>
        <p:nvSpPr>
          <p:cNvPr id="12" name="TextBox 11">
            <a:extLst>
              <a:ext uri="{FF2B5EF4-FFF2-40B4-BE49-F238E27FC236}">
                <a16:creationId xmlns:a16="http://schemas.microsoft.com/office/drawing/2014/main" id="{E429ACFC-C5E7-2CC1-AE37-9B6EA5B83447}"/>
              </a:ext>
            </a:extLst>
          </p:cNvPr>
          <p:cNvSpPr txBox="1"/>
          <p:nvPr/>
        </p:nvSpPr>
        <p:spPr>
          <a:xfrm>
            <a:off x="9218040" y="4804228"/>
            <a:ext cx="2595054" cy="923330"/>
          </a:xfrm>
          <a:prstGeom prst="rect">
            <a:avLst/>
          </a:prstGeom>
          <a:solidFill>
            <a:schemeClr val="accent6">
              <a:lumMod val="20000"/>
              <a:lumOff val="80000"/>
            </a:schemeClr>
          </a:solidFill>
          <a:ln>
            <a:solidFill>
              <a:schemeClr val="tx1"/>
            </a:solidFill>
          </a:ln>
        </p:spPr>
        <p:txBody>
          <a:bodyPr wrap="square" rtlCol="0">
            <a:spAutoFit/>
          </a:bodyPr>
          <a:lstStyle/>
          <a:p>
            <a:r>
              <a:rPr lang="en-US" u="sng" dirty="0"/>
              <a:t>Mild</a:t>
            </a:r>
            <a:r>
              <a:rPr lang="en-US" dirty="0"/>
              <a:t>: avg. &lt; 1/week</a:t>
            </a:r>
          </a:p>
          <a:p>
            <a:r>
              <a:rPr lang="en-US" u="sng" dirty="0"/>
              <a:t>Moderate</a:t>
            </a:r>
            <a:r>
              <a:rPr lang="en-US" dirty="0"/>
              <a:t>: avg. 1-6/week</a:t>
            </a:r>
          </a:p>
          <a:p>
            <a:r>
              <a:rPr lang="en-US" u="sng" dirty="0"/>
              <a:t>Severe</a:t>
            </a:r>
            <a:r>
              <a:rPr lang="en-US" dirty="0"/>
              <a:t>: avg. 7/week</a:t>
            </a:r>
          </a:p>
        </p:txBody>
      </p:sp>
    </p:spTree>
    <p:extLst>
      <p:ext uri="{BB962C8B-B14F-4D97-AF65-F5344CB8AC3E}">
        <p14:creationId xmlns:p14="http://schemas.microsoft.com/office/powerpoint/2010/main" val="56881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43541D-E239-8EF1-D191-BB9026C08A28}"/>
              </a:ext>
            </a:extLst>
          </p:cNvPr>
          <p:cNvSpPr>
            <a:spLocks noGrp="1" noRot="1" noMove="1" noResize="1" noEditPoints="1" noAdjustHandles="1" noChangeArrowheads="1" noChangeShapeType="1"/>
          </p:cNvSpPr>
          <p:nvPr>
            <p:ph type="ftr" sz="quarter" idx="11"/>
          </p:nvPr>
        </p:nvSpPr>
        <p:spPr>
          <a:xfrm>
            <a:off x="0" y="6356350"/>
            <a:ext cx="12192000" cy="4961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sz="1600" dirty="0">
                <a:solidFill>
                  <a:schemeClr val="tx1"/>
                </a:solidFill>
                <a:latin typeface="Franklin Gothic Book" panose="020B0503020102020204" pitchFamily="34" charset="0"/>
              </a:rPr>
              <a:t>Sponsored by the </a:t>
            </a:r>
            <a:r>
              <a:rPr lang="en-US" sz="1600" b="1" dirty="0">
                <a:solidFill>
                  <a:schemeClr val="tx1"/>
                </a:solidFill>
                <a:latin typeface="Franklin Gothic Book" panose="020B0503020102020204" pitchFamily="34" charset="0"/>
              </a:rPr>
              <a:t>Medical College of Wisconsin</a:t>
            </a:r>
          </a:p>
        </p:txBody>
      </p:sp>
      <p:sp>
        <p:nvSpPr>
          <p:cNvPr id="5" name="Slide Number Placeholder 4">
            <a:extLst>
              <a:ext uri="{FF2B5EF4-FFF2-40B4-BE49-F238E27FC236}">
                <a16:creationId xmlns:a16="http://schemas.microsoft.com/office/drawing/2014/main" id="{3C7CC904-EC01-5B14-D0B1-445C0CDBFF7C}"/>
              </a:ext>
            </a:extLst>
          </p:cNvPr>
          <p:cNvSpPr>
            <a:spLocks noGrp="1"/>
          </p:cNvSpPr>
          <p:nvPr>
            <p:ph type="sldNum" sz="quarter" idx="12"/>
          </p:nvPr>
        </p:nvSpPr>
        <p:spPr/>
        <p:txBody>
          <a:bodyPr/>
          <a:lstStyle/>
          <a:p>
            <a:fld id="{4D89E361-724C-4C2E-B24B-94022B32CB8E}" type="slidenum">
              <a:rPr lang="en-US" smtClean="0"/>
              <a:t>9</a:t>
            </a:fld>
            <a:endParaRPr lang="en-US" dirty="0"/>
          </a:p>
        </p:txBody>
      </p:sp>
      <p:sp>
        <p:nvSpPr>
          <p:cNvPr id="14" name="TextBox 13">
            <a:extLst>
              <a:ext uri="{FF2B5EF4-FFF2-40B4-BE49-F238E27FC236}">
                <a16:creationId xmlns:a16="http://schemas.microsoft.com/office/drawing/2014/main" id="{8643D0FE-1B17-805B-E261-0BD215A5B662}"/>
              </a:ext>
            </a:extLst>
          </p:cNvPr>
          <p:cNvSpPr txBox="1">
            <a:spLocks noGrp="1" noRot="1" noMove="1" noResize="1" noEditPoints="1" noAdjustHandles="1" noChangeArrowheads="1" noChangeShapeType="1"/>
          </p:cNvSpPr>
          <p:nvPr/>
        </p:nvSpPr>
        <p:spPr>
          <a:xfrm>
            <a:off x="1" y="-27477"/>
            <a:ext cx="12192000" cy="8674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lnSpc>
                <a:spcPts val="1200"/>
              </a:lnSpc>
            </a:pPr>
            <a:endParaRPr lang="en-US" sz="2800" dirty="0">
              <a:latin typeface="Franklin Gothic Book" panose="020B0503020102020204" pitchFamily="34" charset="0"/>
            </a:endParaRPr>
          </a:p>
          <a:p>
            <a:pPr algn="ctr">
              <a:lnSpc>
                <a:spcPts val="1200"/>
              </a:lnSpc>
            </a:pPr>
            <a:endParaRPr lang="en-US" sz="2800" dirty="0">
              <a:latin typeface="Franklin Gothic Book" panose="020B0503020102020204" pitchFamily="34" charset="0"/>
            </a:endParaRPr>
          </a:p>
          <a:p>
            <a:pPr algn="ctr">
              <a:lnSpc>
                <a:spcPts val="800"/>
              </a:lnSpc>
            </a:pPr>
            <a:r>
              <a:rPr lang="en-US" sz="2800" dirty="0">
                <a:latin typeface="Franklin Gothic Book" panose="020B0503020102020204" pitchFamily="34" charset="0"/>
              </a:rPr>
              <a:t>The 44</a:t>
            </a:r>
            <a:r>
              <a:rPr lang="en-US" sz="2800" baseline="30000" dirty="0">
                <a:latin typeface="Franklin Gothic Book" panose="020B0503020102020204" pitchFamily="34" charset="0"/>
              </a:rPr>
              <a:t>th</a:t>
            </a:r>
            <a:r>
              <a:rPr lang="en-US" sz="2800" dirty="0">
                <a:latin typeface="Franklin Gothic Book" panose="020B0503020102020204" pitchFamily="34" charset="0"/>
              </a:rPr>
              <a:t> Forum for Behavioral Science in Family Medicine</a:t>
            </a: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a:p>
            <a:pPr algn="ctr">
              <a:lnSpc>
                <a:spcPts val="800"/>
              </a:lnSpc>
            </a:pPr>
            <a:endParaRPr lang="en-US" sz="280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E89BCB5D-62E3-69E6-3F10-B81E4C4AD376}"/>
              </a:ext>
            </a:extLst>
          </p:cNvPr>
          <p:cNvPicPr>
            <a:picLocks noChangeAspect="1"/>
          </p:cNvPicPr>
          <p:nvPr/>
        </p:nvPicPr>
        <p:blipFill>
          <a:blip r:embed="rId3"/>
          <a:stretch>
            <a:fillRect/>
          </a:stretch>
        </p:blipFill>
        <p:spPr>
          <a:xfrm>
            <a:off x="10696378" y="5539"/>
            <a:ext cx="1092039" cy="768902"/>
          </a:xfrm>
          <a:prstGeom prst="rect">
            <a:avLst/>
          </a:prstGeom>
        </p:spPr>
      </p:pic>
      <p:pic>
        <p:nvPicPr>
          <p:cNvPr id="7" name="Picture 6" descr="A logo for a forum&#10;&#10;Description automatically generated">
            <a:extLst>
              <a:ext uri="{FF2B5EF4-FFF2-40B4-BE49-F238E27FC236}">
                <a16:creationId xmlns:a16="http://schemas.microsoft.com/office/drawing/2014/main" id="{FC6820D0-A7B8-17D7-E985-8EBA9689D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3" y="-27478"/>
            <a:ext cx="594793" cy="884660"/>
          </a:xfrm>
          <a:prstGeom prst="rect">
            <a:avLst/>
          </a:prstGeom>
        </p:spPr>
      </p:pic>
      <p:sp>
        <p:nvSpPr>
          <p:cNvPr id="2" name="Title 1">
            <a:extLst>
              <a:ext uri="{FF2B5EF4-FFF2-40B4-BE49-F238E27FC236}">
                <a16:creationId xmlns:a16="http://schemas.microsoft.com/office/drawing/2014/main" id="{6D4FD7DA-0BA5-D03E-F81D-9A9955D17D9A}"/>
              </a:ext>
            </a:extLst>
          </p:cNvPr>
          <p:cNvSpPr>
            <a:spLocks noGrp="1"/>
          </p:cNvSpPr>
          <p:nvPr>
            <p:ph type="title"/>
          </p:nvPr>
        </p:nvSpPr>
        <p:spPr>
          <a:xfrm>
            <a:off x="838199" y="699796"/>
            <a:ext cx="10935985" cy="990892"/>
          </a:xfrm>
        </p:spPr>
        <p:txBody>
          <a:bodyPr>
            <a:normAutofit/>
          </a:bodyPr>
          <a:lstStyle/>
          <a:p>
            <a:r>
              <a:rPr lang="en-US" sz="3600" b="1" dirty="0">
                <a:latin typeface="+mn-lt"/>
              </a:rPr>
              <a:t>Impact of Nightmares </a:t>
            </a:r>
            <a:r>
              <a:rPr lang="en-US" sz="2800" dirty="0">
                <a:latin typeface="+mn-lt"/>
              </a:rPr>
              <a:t>(DSM 5-TR)</a:t>
            </a:r>
          </a:p>
        </p:txBody>
      </p:sp>
      <p:graphicFrame>
        <p:nvGraphicFramePr>
          <p:cNvPr id="3" name="Content Placeholder 9">
            <a:extLst>
              <a:ext uri="{FF2B5EF4-FFF2-40B4-BE49-F238E27FC236}">
                <a16:creationId xmlns:a16="http://schemas.microsoft.com/office/drawing/2014/main" id="{CC73C618-081E-4869-21CF-DAB24E1005FC}"/>
              </a:ext>
            </a:extLst>
          </p:cNvPr>
          <p:cNvGraphicFramePr>
            <a:graphicFrameLocks noGrp="1"/>
          </p:cNvGraphicFramePr>
          <p:nvPr>
            <p:ph idx="1"/>
            <p:extLst>
              <p:ext uri="{D42A27DB-BD31-4B8C-83A1-F6EECF244321}">
                <p14:modId xmlns:p14="http://schemas.microsoft.com/office/powerpoint/2010/main" val="1747120725"/>
              </p:ext>
            </p:extLst>
          </p:nvPr>
        </p:nvGraphicFramePr>
        <p:xfrm>
          <a:off x="838200" y="1825625"/>
          <a:ext cx="7750996"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Lightning on a dark background">
            <a:extLst>
              <a:ext uri="{FF2B5EF4-FFF2-40B4-BE49-F238E27FC236}">
                <a16:creationId xmlns:a16="http://schemas.microsoft.com/office/drawing/2014/main" id="{29535096-6CC4-2BFB-81C0-05CFA53C68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70148" y="1743432"/>
            <a:ext cx="3257468" cy="4514555"/>
          </a:xfrm>
          <a:prstGeom prst="rect">
            <a:avLst/>
          </a:prstGeom>
          <a:effectLst>
            <a:softEdge rad="50800"/>
          </a:effectLst>
        </p:spPr>
      </p:pic>
    </p:spTree>
    <p:extLst>
      <p:ext uri="{BB962C8B-B14F-4D97-AF65-F5344CB8AC3E}">
        <p14:creationId xmlns:p14="http://schemas.microsoft.com/office/powerpoint/2010/main" val="11196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4th Forum PPT_Nightmares_14Aug" id="{87821078-183F-48B4-B33A-A7DAA2E62D89}" vid="{CB8F1D18-167C-429A-8B2E-4B49945D4F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44th Forum PPT_Nightmares_14Aug</Template>
  <TotalTime>8801</TotalTime>
  <Words>4092</Words>
  <Application>Microsoft Office PowerPoint</Application>
  <PresentationFormat>Widescreen</PresentationFormat>
  <Paragraphs>527</Paragraphs>
  <Slides>30</Slides>
  <Notes>20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Amasis MT Pro</vt:lpstr>
      <vt:lpstr>Arial</vt:lpstr>
      <vt:lpstr>Calibri</vt:lpstr>
      <vt:lpstr>Calibri Light</vt:lpstr>
      <vt:lpstr>Cambria</vt:lpstr>
      <vt:lpstr>Franklin Gothic Book</vt:lpstr>
      <vt:lpstr>Modern Love Caps</vt:lpstr>
      <vt:lpstr>Open Sans</vt:lpstr>
      <vt:lpstr>Wingdings</vt:lpstr>
      <vt:lpstr>Office Theme</vt:lpstr>
      <vt:lpstr>Nightmare management: Behavioral interventions for primary care</vt:lpstr>
      <vt:lpstr>PowerPoint Presentation</vt:lpstr>
      <vt:lpstr>PowerPoint Presentation</vt:lpstr>
      <vt:lpstr>PowerPoint Presentation</vt:lpstr>
      <vt:lpstr>PowerPoint Presentation</vt:lpstr>
      <vt:lpstr>PowerPoint Presentation</vt:lpstr>
      <vt:lpstr>PowerPoint Presentation</vt:lpstr>
      <vt:lpstr>Nightmare Disorder-DSM 5 criteria</vt:lpstr>
      <vt:lpstr>Impact of Nightmares (DSM 5-TR)</vt:lpstr>
      <vt:lpstr>Impact, cont. (DSM 5-TR, 2022; Gieselmann et al., 2018)</vt:lpstr>
      <vt:lpstr>Common Types of Dreams</vt:lpstr>
      <vt:lpstr>PowerPoint Presentation</vt:lpstr>
      <vt:lpstr>Nightmare Distress (Schredl et al., 2021)</vt:lpstr>
      <vt:lpstr>Nightmare Distress Questionnaire (Belicki, 1992)</vt:lpstr>
      <vt:lpstr>PowerPoint Presentation</vt:lpstr>
      <vt:lpstr> Imagery Rehearsal Therapy (aka Nightmare Rescripting)</vt:lpstr>
      <vt:lpstr> Imagery Rehearsal Therapy Example</vt:lpstr>
      <vt:lpstr> Imagery Rehearsal Therapy Practice</vt:lpstr>
      <vt:lpstr>Desensitization and Exposure Therapy  (Gieselmann et al., 2018)</vt:lpstr>
      <vt:lpstr>Exposure, Relaxation and Rescripting Therapy  (ERRT; Aurora et al., 2010) </vt:lpstr>
      <vt:lpstr>History of Dream Interpretation (Barrett, 2013)</vt:lpstr>
      <vt:lpstr>History of Dream Interpretation Cont’d (Barrett, 2013)</vt:lpstr>
      <vt:lpstr>Dream Interpretation Perspectives</vt:lpstr>
      <vt:lpstr>Dream Interpretation Tool</vt:lpstr>
      <vt:lpstr>Hall and Van de Castle Coding System (1962)</vt:lpstr>
      <vt:lpstr>Structural Dream Analysis (Roesler, 2020)</vt:lpstr>
      <vt:lpstr>Ethics of Dream Interpretation</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Nightmare management: Behavioral interventions for primary care</dc:title>
  <dc:creator>Microsoft account</dc:creator>
  <cp:lastModifiedBy>Mcnamara, Kathleen A Maj USAF (USA)</cp:lastModifiedBy>
  <cp:revision>23</cp:revision>
  <dcterms:created xsi:type="dcterms:W3CDTF">2023-08-29T10:53:37Z</dcterms:created>
  <dcterms:modified xsi:type="dcterms:W3CDTF">2023-09-04T15:12:06Z</dcterms:modified>
</cp:coreProperties>
</file>