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handoutMasterIdLst>
    <p:handoutMasterId r:id="rId29"/>
  </p:handoutMasterIdLst>
  <p:sldIdLst>
    <p:sldId id="256" r:id="rId2"/>
    <p:sldId id="257" r:id="rId3"/>
    <p:sldId id="258" r:id="rId4"/>
    <p:sldId id="299" r:id="rId5"/>
    <p:sldId id="280" r:id="rId6"/>
    <p:sldId id="260" r:id="rId7"/>
    <p:sldId id="259" r:id="rId8"/>
    <p:sldId id="281" r:id="rId9"/>
    <p:sldId id="284" r:id="rId10"/>
    <p:sldId id="290" r:id="rId11"/>
    <p:sldId id="291" r:id="rId12"/>
    <p:sldId id="300" r:id="rId13"/>
    <p:sldId id="262" r:id="rId14"/>
    <p:sldId id="289" r:id="rId15"/>
    <p:sldId id="282" r:id="rId16"/>
    <p:sldId id="295" r:id="rId17"/>
    <p:sldId id="297" r:id="rId18"/>
    <p:sldId id="296" r:id="rId19"/>
    <p:sldId id="292" r:id="rId20"/>
    <p:sldId id="283" r:id="rId21"/>
    <p:sldId id="285" r:id="rId22"/>
    <p:sldId id="286" r:id="rId23"/>
    <p:sldId id="287" r:id="rId24"/>
    <p:sldId id="288" r:id="rId25"/>
    <p:sldId id="298" r:id="rId26"/>
    <p:sldId id="274"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FB87C"/>
    <a:srgbClr val="DECEA6"/>
    <a:srgbClr val="D9C697"/>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22"/>
    <p:restoredTop sz="83333" autoAdjust="0"/>
  </p:normalViewPr>
  <p:slideViewPr>
    <p:cSldViewPr>
      <p:cViewPr varScale="1">
        <p:scale>
          <a:sx n="59" d="100"/>
          <a:sy n="59" d="100"/>
        </p:scale>
        <p:origin x="1532" y="44"/>
      </p:cViewPr>
      <p:guideLst>
        <p:guide orient="horz" pos="2160"/>
        <p:guide pos="2880"/>
      </p:guideLst>
    </p:cSldViewPr>
  </p:slideViewPr>
  <p:notesTextViewPr>
    <p:cViewPr>
      <p:scale>
        <a:sx n="1" d="1"/>
        <a:sy n="1" d="1"/>
      </p:scale>
      <p:origin x="0" y="0"/>
    </p:cViewPr>
  </p:notesTextViewPr>
  <p:sorterViewPr>
    <p:cViewPr>
      <p:scale>
        <a:sx n="66" d="100"/>
        <a:sy n="66" d="100"/>
      </p:scale>
      <p:origin x="0" y="-7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697" cy="458447"/>
          </a:xfrm>
          <a:prstGeom prst="rect">
            <a:avLst/>
          </a:prstGeom>
        </p:spPr>
        <p:txBody>
          <a:bodyPr vert="horz" lIns="89584" tIns="44792" rIns="89584" bIns="44792" rtlCol="0"/>
          <a:lstStyle>
            <a:lvl1pPr algn="l">
              <a:defRPr sz="1200"/>
            </a:lvl1pPr>
          </a:lstStyle>
          <a:p>
            <a:endParaRPr lang="en-US"/>
          </a:p>
        </p:txBody>
      </p:sp>
      <p:sp>
        <p:nvSpPr>
          <p:cNvPr id="3" name="Date Placeholder 2"/>
          <p:cNvSpPr>
            <a:spLocks noGrp="1"/>
          </p:cNvSpPr>
          <p:nvPr>
            <p:ph type="dt" sz="quarter" idx="1"/>
          </p:nvPr>
        </p:nvSpPr>
        <p:spPr>
          <a:xfrm>
            <a:off x="3884753" y="1"/>
            <a:ext cx="2971697" cy="458447"/>
          </a:xfrm>
          <a:prstGeom prst="rect">
            <a:avLst/>
          </a:prstGeom>
        </p:spPr>
        <p:txBody>
          <a:bodyPr vert="horz" lIns="89584" tIns="44792" rIns="89584" bIns="44792" rtlCol="0"/>
          <a:lstStyle>
            <a:lvl1pPr algn="r">
              <a:defRPr sz="1200"/>
            </a:lvl1pPr>
          </a:lstStyle>
          <a:p>
            <a:fld id="{887E1774-1BCA-43D2-9336-00B2FC5CDB9F}" type="datetimeFigureOut">
              <a:rPr lang="en-US" smtClean="0"/>
              <a:t>2/2/2019</a:t>
            </a:fld>
            <a:endParaRPr lang="en-US"/>
          </a:p>
        </p:txBody>
      </p:sp>
      <p:sp>
        <p:nvSpPr>
          <p:cNvPr id="4" name="Footer Placeholder 3"/>
          <p:cNvSpPr>
            <a:spLocks noGrp="1"/>
          </p:cNvSpPr>
          <p:nvPr>
            <p:ph type="ftr" sz="quarter" idx="2"/>
          </p:nvPr>
        </p:nvSpPr>
        <p:spPr>
          <a:xfrm>
            <a:off x="0" y="8685553"/>
            <a:ext cx="2971697" cy="458447"/>
          </a:xfrm>
          <a:prstGeom prst="rect">
            <a:avLst/>
          </a:prstGeom>
        </p:spPr>
        <p:txBody>
          <a:bodyPr vert="horz" lIns="89584" tIns="44792" rIns="89584" bIns="44792" rtlCol="0" anchor="b"/>
          <a:lstStyle>
            <a:lvl1pPr algn="l">
              <a:defRPr sz="1200"/>
            </a:lvl1pPr>
          </a:lstStyle>
          <a:p>
            <a:endParaRPr lang="en-US"/>
          </a:p>
        </p:txBody>
      </p:sp>
      <p:sp>
        <p:nvSpPr>
          <p:cNvPr id="5" name="Slide Number Placeholder 4"/>
          <p:cNvSpPr>
            <a:spLocks noGrp="1"/>
          </p:cNvSpPr>
          <p:nvPr>
            <p:ph type="sldNum" sz="quarter" idx="3"/>
          </p:nvPr>
        </p:nvSpPr>
        <p:spPr>
          <a:xfrm>
            <a:off x="3884753" y="8685553"/>
            <a:ext cx="2971697" cy="458447"/>
          </a:xfrm>
          <a:prstGeom prst="rect">
            <a:avLst/>
          </a:prstGeom>
        </p:spPr>
        <p:txBody>
          <a:bodyPr vert="horz" lIns="89584" tIns="44792" rIns="89584" bIns="44792" rtlCol="0" anchor="b"/>
          <a:lstStyle>
            <a:lvl1pPr algn="r">
              <a:defRPr sz="1200"/>
            </a:lvl1pPr>
          </a:lstStyle>
          <a:p>
            <a:fld id="{3955CD06-6862-4AF0-ACFD-ADB187A91274}" type="slidenum">
              <a:rPr lang="en-US" smtClean="0"/>
              <a:t>‹#›</a:t>
            </a:fld>
            <a:endParaRPr lang="en-US"/>
          </a:p>
        </p:txBody>
      </p:sp>
    </p:spTree>
    <p:extLst>
      <p:ext uri="{BB962C8B-B14F-4D97-AF65-F5344CB8AC3E}">
        <p14:creationId xmlns:p14="http://schemas.microsoft.com/office/powerpoint/2010/main" val="13198703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697" cy="456889"/>
          </a:xfrm>
          <a:prstGeom prst="rect">
            <a:avLst/>
          </a:prstGeom>
        </p:spPr>
        <p:txBody>
          <a:bodyPr vert="horz" lIns="89584" tIns="44792" rIns="89584" bIns="44792" rtlCol="0"/>
          <a:lstStyle>
            <a:lvl1pPr algn="l">
              <a:defRPr sz="1200"/>
            </a:lvl1pPr>
          </a:lstStyle>
          <a:p>
            <a:endParaRPr lang="en-US"/>
          </a:p>
        </p:txBody>
      </p:sp>
      <p:sp>
        <p:nvSpPr>
          <p:cNvPr id="3" name="Date Placeholder 2"/>
          <p:cNvSpPr>
            <a:spLocks noGrp="1"/>
          </p:cNvSpPr>
          <p:nvPr>
            <p:ph type="dt" idx="1"/>
          </p:nvPr>
        </p:nvSpPr>
        <p:spPr>
          <a:xfrm>
            <a:off x="3884753" y="0"/>
            <a:ext cx="2971697" cy="456889"/>
          </a:xfrm>
          <a:prstGeom prst="rect">
            <a:avLst/>
          </a:prstGeom>
        </p:spPr>
        <p:txBody>
          <a:bodyPr vert="horz" lIns="89584" tIns="44792" rIns="89584" bIns="44792" rtlCol="0"/>
          <a:lstStyle>
            <a:lvl1pPr algn="r">
              <a:defRPr sz="1200"/>
            </a:lvl1pPr>
          </a:lstStyle>
          <a:p>
            <a:fld id="{2DD840D2-6861-0C45-9A8C-EC3D7FD5012E}" type="datetimeFigureOut">
              <a:rPr lang="en-US" smtClean="0"/>
              <a:t>2/2/2019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89584" tIns="44792" rIns="89584" bIns="44792" rtlCol="0" anchor="ctr"/>
          <a:lstStyle/>
          <a:p>
            <a:endParaRPr lang="en-US"/>
          </a:p>
        </p:txBody>
      </p:sp>
      <p:sp>
        <p:nvSpPr>
          <p:cNvPr id="5" name="Notes Placeholder 4"/>
          <p:cNvSpPr>
            <a:spLocks noGrp="1"/>
          </p:cNvSpPr>
          <p:nvPr>
            <p:ph type="body" sz="quarter" idx="3"/>
          </p:nvPr>
        </p:nvSpPr>
        <p:spPr>
          <a:xfrm>
            <a:off x="685180" y="4342777"/>
            <a:ext cx="5487640" cy="4115111"/>
          </a:xfrm>
          <a:prstGeom prst="rect">
            <a:avLst/>
          </a:prstGeom>
        </p:spPr>
        <p:txBody>
          <a:bodyPr vert="horz" lIns="89584" tIns="44792" rIns="89584" bIns="4479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552"/>
            <a:ext cx="2971697" cy="456889"/>
          </a:xfrm>
          <a:prstGeom prst="rect">
            <a:avLst/>
          </a:prstGeom>
        </p:spPr>
        <p:txBody>
          <a:bodyPr vert="horz" lIns="89584" tIns="44792" rIns="89584" bIns="44792" rtlCol="0" anchor="b"/>
          <a:lstStyle>
            <a:lvl1pPr algn="l">
              <a:defRPr sz="1200"/>
            </a:lvl1pPr>
          </a:lstStyle>
          <a:p>
            <a:endParaRPr lang="en-US"/>
          </a:p>
        </p:txBody>
      </p:sp>
      <p:sp>
        <p:nvSpPr>
          <p:cNvPr id="7" name="Slide Number Placeholder 6"/>
          <p:cNvSpPr>
            <a:spLocks noGrp="1"/>
          </p:cNvSpPr>
          <p:nvPr>
            <p:ph type="sldNum" sz="quarter" idx="5"/>
          </p:nvPr>
        </p:nvSpPr>
        <p:spPr>
          <a:xfrm>
            <a:off x="3884753" y="8685552"/>
            <a:ext cx="2971697" cy="456889"/>
          </a:xfrm>
          <a:prstGeom prst="rect">
            <a:avLst/>
          </a:prstGeom>
        </p:spPr>
        <p:txBody>
          <a:bodyPr vert="horz" lIns="89584" tIns="44792" rIns="89584" bIns="44792" rtlCol="0" anchor="b"/>
          <a:lstStyle>
            <a:lvl1pPr algn="r">
              <a:defRPr sz="1200"/>
            </a:lvl1pPr>
          </a:lstStyle>
          <a:p>
            <a:fld id="{226DBC07-B80C-7042-9360-910B3BC5638F}" type="slidenum">
              <a:rPr lang="en-US" smtClean="0"/>
              <a:t>‹#›</a:t>
            </a:fld>
            <a:endParaRPr lang="en-US"/>
          </a:p>
        </p:txBody>
      </p:sp>
    </p:spTree>
    <p:extLst>
      <p:ext uri="{BB962C8B-B14F-4D97-AF65-F5344CB8AC3E}">
        <p14:creationId xmlns:p14="http://schemas.microsoft.com/office/powerpoint/2010/main" val="257947805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26DBC07-B80C-7042-9360-910B3BC5638F}" type="slidenum">
              <a:rPr lang="en-US" smtClean="0"/>
              <a:t>1</a:t>
            </a:fld>
            <a:endParaRPr lang="en-US"/>
          </a:p>
        </p:txBody>
      </p:sp>
    </p:spTree>
    <p:extLst>
      <p:ext uri="{BB962C8B-B14F-4D97-AF65-F5344CB8AC3E}">
        <p14:creationId xmlns:p14="http://schemas.microsoft.com/office/powerpoint/2010/main" val="21087138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6131C3E-7D46-4C0E-B07F-F94B22D412CC}" type="datetimeFigureOut">
              <a:rPr lang="en-US" smtClean="0"/>
              <a:t>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877610-E1EF-4721-A2C5-7393156ECC73}" type="slidenum">
              <a:rPr lang="en-US" smtClean="0"/>
              <a:t>‹#›</a:t>
            </a:fld>
            <a:endParaRPr lang="en-US"/>
          </a:p>
        </p:txBody>
      </p:sp>
    </p:spTree>
    <p:extLst>
      <p:ext uri="{BB962C8B-B14F-4D97-AF65-F5344CB8AC3E}">
        <p14:creationId xmlns:p14="http://schemas.microsoft.com/office/powerpoint/2010/main" val="30445584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CFB87C"/>
                </a:solidFill>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6131C3E-7D46-4C0E-B07F-F94B22D412CC}" type="datetimeFigureOut">
              <a:rPr lang="en-US" smtClean="0"/>
              <a:t>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877610-E1EF-4721-A2C5-7393156ECC73}" type="slidenum">
              <a:rPr lang="en-US" smtClean="0"/>
              <a:t>‹#›</a:t>
            </a:fld>
            <a:endParaRPr lang="en-US"/>
          </a:p>
        </p:txBody>
      </p:sp>
    </p:spTree>
    <p:extLst>
      <p:ext uri="{BB962C8B-B14F-4D97-AF65-F5344CB8AC3E}">
        <p14:creationId xmlns:p14="http://schemas.microsoft.com/office/powerpoint/2010/main" val="1702833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6131C3E-7D46-4C0E-B07F-F94B22D412CC}" type="datetimeFigureOut">
              <a:rPr lang="en-US" smtClean="0"/>
              <a:t>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877610-E1EF-4721-A2C5-7393156ECC73}" type="slidenum">
              <a:rPr lang="en-US" smtClean="0"/>
              <a:t>‹#›</a:t>
            </a:fld>
            <a:endParaRPr lang="en-US"/>
          </a:p>
        </p:txBody>
      </p:sp>
    </p:spTree>
    <p:extLst>
      <p:ext uri="{BB962C8B-B14F-4D97-AF65-F5344CB8AC3E}">
        <p14:creationId xmlns:p14="http://schemas.microsoft.com/office/powerpoint/2010/main" val="21949189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u="none">
                <a:solidFill>
                  <a:srgbClr val="CFB87C"/>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6131C3E-7D46-4C0E-B07F-F94B22D412CC}" type="datetimeFigureOut">
              <a:rPr lang="en-US" smtClean="0"/>
              <a:t>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877610-E1EF-4721-A2C5-7393156ECC73}" type="slidenum">
              <a:rPr lang="en-US" smtClean="0"/>
              <a:t>‹#›</a:t>
            </a:fld>
            <a:endParaRPr lang="en-US"/>
          </a:p>
        </p:txBody>
      </p:sp>
      <p:cxnSp>
        <p:nvCxnSpPr>
          <p:cNvPr id="8" name="Straight Connector 7"/>
          <p:cNvCxnSpPr/>
          <p:nvPr userDrawn="1"/>
        </p:nvCxnSpPr>
        <p:spPr>
          <a:xfrm>
            <a:off x="457200" y="1295400"/>
            <a:ext cx="8229600" cy="0"/>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35125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6131C3E-7D46-4C0E-B07F-F94B22D412CC}" type="datetimeFigureOut">
              <a:rPr lang="en-US" smtClean="0"/>
              <a:t>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877610-E1EF-4721-A2C5-7393156ECC73}" type="slidenum">
              <a:rPr lang="en-US" smtClean="0"/>
              <a:t>‹#›</a:t>
            </a:fld>
            <a:endParaRPr lang="en-US"/>
          </a:p>
        </p:txBody>
      </p:sp>
    </p:spTree>
    <p:extLst>
      <p:ext uri="{BB962C8B-B14F-4D97-AF65-F5344CB8AC3E}">
        <p14:creationId xmlns:p14="http://schemas.microsoft.com/office/powerpoint/2010/main" val="13758781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CFB87C"/>
                </a:solidFill>
              </a:defRPr>
            </a:lvl1pPr>
          </a:lstStyle>
          <a:p>
            <a:r>
              <a:rPr lang="en-US" dirty="0"/>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6131C3E-7D46-4C0E-B07F-F94B22D412CC}" type="datetimeFigureOut">
              <a:rPr lang="en-US" smtClean="0"/>
              <a:t>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877610-E1EF-4721-A2C5-7393156ECC73}" type="slidenum">
              <a:rPr lang="en-US" smtClean="0"/>
              <a:t>‹#›</a:t>
            </a:fld>
            <a:endParaRPr lang="en-US"/>
          </a:p>
        </p:txBody>
      </p:sp>
      <p:cxnSp>
        <p:nvCxnSpPr>
          <p:cNvPr id="8" name="Straight Connector 7"/>
          <p:cNvCxnSpPr/>
          <p:nvPr userDrawn="1"/>
        </p:nvCxnSpPr>
        <p:spPr>
          <a:xfrm>
            <a:off x="457200" y="1295400"/>
            <a:ext cx="8229600" cy="0"/>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748448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CFB87C"/>
                </a:solidFill>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6131C3E-7D46-4C0E-B07F-F94B22D412CC}" type="datetimeFigureOut">
              <a:rPr lang="en-US" smtClean="0"/>
              <a:t>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E877610-E1EF-4721-A2C5-7393156ECC73}" type="slidenum">
              <a:rPr lang="en-US" smtClean="0"/>
              <a:t>‹#›</a:t>
            </a:fld>
            <a:endParaRPr lang="en-US"/>
          </a:p>
        </p:txBody>
      </p:sp>
      <p:cxnSp>
        <p:nvCxnSpPr>
          <p:cNvPr id="10" name="Straight Connector 9"/>
          <p:cNvCxnSpPr/>
          <p:nvPr userDrawn="1"/>
        </p:nvCxnSpPr>
        <p:spPr>
          <a:xfrm>
            <a:off x="457200" y="1295400"/>
            <a:ext cx="8229600" cy="0"/>
          </a:xfrm>
          <a:prstGeom prst="line">
            <a:avLst/>
          </a:prstGeom>
          <a:ln w="254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37006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CFB87C"/>
                </a:solidFill>
              </a:defRPr>
            </a:lvl1pPr>
          </a:lstStyle>
          <a:p>
            <a:r>
              <a:rPr lang="en-US" dirty="0"/>
              <a:t>Click to edit Master title style</a:t>
            </a:r>
          </a:p>
        </p:txBody>
      </p:sp>
      <p:sp>
        <p:nvSpPr>
          <p:cNvPr id="3" name="Date Placeholder 2"/>
          <p:cNvSpPr>
            <a:spLocks noGrp="1"/>
          </p:cNvSpPr>
          <p:nvPr>
            <p:ph type="dt" sz="half" idx="10"/>
          </p:nvPr>
        </p:nvSpPr>
        <p:spPr/>
        <p:txBody>
          <a:bodyPr/>
          <a:lstStyle/>
          <a:p>
            <a:fld id="{C6131C3E-7D46-4C0E-B07F-F94B22D412CC}" type="datetimeFigureOut">
              <a:rPr lang="en-US" smtClean="0"/>
              <a:t>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877610-E1EF-4721-A2C5-7393156ECC73}" type="slidenum">
              <a:rPr lang="en-US" smtClean="0"/>
              <a:t>‹#›</a:t>
            </a:fld>
            <a:endParaRPr lang="en-US"/>
          </a:p>
        </p:txBody>
      </p:sp>
      <p:cxnSp>
        <p:nvCxnSpPr>
          <p:cNvPr id="6" name="Straight Connector 5"/>
          <p:cNvCxnSpPr/>
          <p:nvPr userDrawn="1"/>
        </p:nvCxnSpPr>
        <p:spPr>
          <a:xfrm>
            <a:off x="457200" y="1295400"/>
            <a:ext cx="8229600" cy="0"/>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96962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131C3E-7D46-4C0E-B07F-F94B22D412CC}" type="datetimeFigureOut">
              <a:rPr lang="en-US" smtClean="0"/>
              <a:t>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E877610-E1EF-4721-A2C5-7393156ECC73}" type="slidenum">
              <a:rPr lang="en-US" smtClean="0"/>
              <a:t>‹#›</a:t>
            </a:fld>
            <a:endParaRPr lang="en-US"/>
          </a:p>
        </p:txBody>
      </p:sp>
    </p:spTree>
    <p:extLst>
      <p:ext uri="{BB962C8B-B14F-4D97-AF65-F5344CB8AC3E}">
        <p14:creationId xmlns:p14="http://schemas.microsoft.com/office/powerpoint/2010/main" val="28961454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6131C3E-7D46-4C0E-B07F-F94B22D412CC}" type="datetimeFigureOut">
              <a:rPr lang="en-US" smtClean="0"/>
              <a:t>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877610-E1EF-4721-A2C5-7393156ECC73}" type="slidenum">
              <a:rPr lang="en-US" smtClean="0"/>
              <a:t>‹#›</a:t>
            </a:fld>
            <a:endParaRPr lang="en-US"/>
          </a:p>
        </p:txBody>
      </p:sp>
    </p:spTree>
    <p:extLst>
      <p:ext uri="{BB962C8B-B14F-4D97-AF65-F5344CB8AC3E}">
        <p14:creationId xmlns:p14="http://schemas.microsoft.com/office/powerpoint/2010/main" val="14394154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6131C3E-7D46-4C0E-B07F-F94B22D412CC}" type="datetimeFigureOut">
              <a:rPr lang="en-US" smtClean="0"/>
              <a:t>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877610-E1EF-4721-A2C5-7393156ECC73}" type="slidenum">
              <a:rPr lang="en-US" smtClean="0"/>
              <a:t>‹#›</a:t>
            </a:fld>
            <a:endParaRPr lang="en-US"/>
          </a:p>
        </p:txBody>
      </p:sp>
    </p:spTree>
    <p:extLst>
      <p:ext uri="{BB962C8B-B14F-4D97-AF65-F5344CB8AC3E}">
        <p14:creationId xmlns:p14="http://schemas.microsoft.com/office/powerpoint/2010/main" val="26177188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131C3E-7D46-4C0E-B07F-F94B22D412CC}" type="datetimeFigureOut">
              <a:rPr lang="en-US" smtClean="0"/>
              <a:t>2/2/2019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877610-E1EF-4721-A2C5-7393156ECC73}" type="slidenum">
              <a:rPr lang="en-US" smtClean="0"/>
              <a:t>‹#›</a:t>
            </a:fld>
            <a:endParaRPr lang="en-US"/>
          </a:p>
        </p:txBody>
      </p:sp>
      <p:sp>
        <p:nvSpPr>
          <p:cNvPr id="7" name="Rectangle 6"/>
          <p:cNvSpPr/>
          <p:nvPr userDrawn="1"/>
        </p:nvSpPr>
        <p:spPr>
          <a:xfrm>
            <a:off x="0" y="6019800"/>
            <a:ext cx="9144000" cy="8382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prstClr val="white"/>
              </a:solidFill>
            </a:endParaRPr>
          </a:p>
        </p:txBody>
      </p:sp>
      <p:pic>
        <p:nvPicPr>
          <p:cNvPr id="8" name="Picture 10"/>
          <p:cNvPicPr>
            <a:picLocks noChangeAspect="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249238" y="6138863"/>
            <a:ext cx="3214687"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866566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1"/>
            <a:ext cx="7772400" cy="2000250"/>
          </a:xfrm>
        </p:spPr>
        <p:txBody>
          <a:bodyPr>
            <a:normAutofit fontScale="90000"/>
          </a:bodyPr>
          <a:lstStyle/>
          <a:p>
            <a:r>
              <a:rPr lang="en-US" dirty="0"/>
              <a:t>Motivational interviewing training in the clerkship year that reinforces Family Medicine as a career choice</a:t>
            </a:r>
            <a:br>
              <a:rPr lang="en-US" dirty="0"/>
            </a:br>
            <a:r>
              <a:rPr lang="en-US" dirty="0"/>
              <a:t/>
            </a:r>
            <a:br>
              <a:rPr lang="en-US" dirty="0"/>
            </a:br>
            <a:endParaRPr lang="en-US" sz="3600" dirty="0">
              <a:solidFill>
                <a:schemeClr val="tx1">
                  <a:lumMod val="50000"/>
                  <a:lumOff val="50000"/>
                </a:schemeClr>
              </a:solidFill>
            </a:endParaRPr>
          </a:p>
        </p:txBody>
      </p:sp>
      <p:sp>
        <p:nvSpPr>
          <p:cNvPr id="3" name="Subtitle 2"/>
          <p:cNvSpPr>
            <a:spLocks noGrp="1"/>
          </p:cNvSpPr>
          <p:nvPr>
            <p:ph type="subTitle" idx="1"/>
          </p:nvPr>
        </p:nvSpPr>
        <p:spPr>
          <a:xfrm>
            <a:off x="1371600" y="3429000"/>
            <a:ext cx="6400800" cy="1752600"/>
          </a:xfrm>
        </p:spPr>
        <p:txBody>
          <a:bodyPr/>
          <a:lstStyle/>
          <a:p>
            <a:r>
              <a:rPr lang="en-US" dirty="0" smtClean="0"/>
              <a:t>Deborah J Seymour, </a:t>
            </a:r>
            <a:r>
              <a:rPr lang="en-US" dirty="0" err="1" smtClean="0"/>
              <a:t>PsyD</a:t>
            </a:r>
            <a:endParaRPr lang="en-US" dirty="0" smtClean="0"/>
          </a:p>
          <a:p>
            <a:r>
              <a:rPr lang="en-US" dirty="0" smtClean="0"/>
              <a:t>Brandy Deffenbacher, MD</a:t>
            </a:r>
            <a:endParaRPr lang="en-US" dirty="0"/>
          </a:p>
        </p:txBody>
      </p:sp>
      <p:sp>
        <p:nvSpPr>
          <p:cNvPr id="4" name="TextBox 3"/>
          <p:cNvSpPr txBox="1"/>
          <p:nvPr/>
        </p:nvSpPr>
        <p:spPr>
          <a:xfrm>
            <a:off x="304800" y="5334000"/>
            <a:ext cx="8229600" cy="338554"/>
          </a:xfrm>
          <a:prstGeom prst="rect">
            <a:avLst/>
          </a:prstGeom>
          <a:noFill/>
        </p:spPr>
        <p:txBody>
          <a:bodyPr wrap="square" rtlCol="0">
            <a:spAutoFit/>
          </a:bodyPr>
          <a:lstStyle/>
          <a:p>
            <a:pPr algn="ctr"/>
            <a:r>
              <a:rPr lang="en-US" sz="1600" i="1" dirty="0" smtClean="0"/>
              <a:t>.</a:t>
            </a:r>
            <a:endParaRPr lang="en-US" sz="1600" i="1" dirty="0"/>
          </a:p>
        </p:txBody>
      </p:sp>
    </p:spTree>
    <p:extLst>
      <p:ext uri="{BB962C8B-B14F-4D97-AF65-F5344CB8AC3E}">
        <p14:creationId xmlns:p14="http://schemas.microsoft.com/office/powerpoint/2010/main" val="38728272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4088" y="328550"/>
            <a:ext cx="7900415" cy="1497074"/>
          </a:xfrm>
        </p:spPr>
        <p:txBody>
          <a:bodyPr>
            <a:normAutofit fontScale="90000"/>
          </a:bodyPr>
          <a:lstStyle/>
          <a:p>
            <a:r>
              <a:rPr lang="en-US" b="1" dirty="0" smtClean="0"/>
              <a:t>WHY PEOPLE DIE</a:t>
            </a:r>
            <a:br>
              <a:rPr lang="en-US" b="1" dirty="0" smtClean="0"/>
            </a:br>
            <a:r>
              <a:rPr lang="en-US" altLang="en-US" sz="2000" b="1" dirty="0">
                <a:latin typeface="Arial" panose="020B0604020202020204" pitchFamily="34" charset="0"/>
              </a:rPr>
              <a:t>McGinnis JM, </a:t>
            </a:r>
            <a:r>
              <a:rPr lang="en-US" altLang="en-US" sz="2000" b="1" dirty="0" err="1">
                <a:latin typeface="Arial" panose="020B0604020202020204" pitchFamily="34" charset="0"/>
              </a:rPr>
              <a:t>Foege</a:t>
            </a:r>
            <a:r>
              <a:rPr lang="en-US" altLang="en-US" sz="2000" b="1" dirty="0">
                <a:latin typeface="Arial" panose="020B0604020202020204" pitchFamily="34" charset="0"/>
              </a:rPr>
              <a:t> WH. Actual Causes of Death in the United States. JAMA 1993;270:2207-12.</a:t>
            </a:r>
            <a:br>
              <a:rPr lang="en-US" altLang="en-US" sz="2000" b="1" dirty="0">
                <a:latin typeface="Arial" panose="020B0604020202020204" pitchFamily="34" charset="0"/>
              </a:rPr>
            </a:br>
            <a:r>
              <a:rPr lang="en-US" altLang="en-US" sz="2000" b="1" dirty="0" err="1">
                <a:latin typeface="Arial" panose="020B0604020202020204" pitchFamily="34" charset="0"/>
              </a:rPr>
              <a:t>Mokdad</a:t>
            </a:r>
            <a:r>
              <a:rPr lang="en-US" altLang="en-US" sz="2000" b="1" dirty="0">
                <a:latin typeface="Arial" panose="020B0604020202020204" pitchFamily="34" charset="0"/>
              </a:rPr>
              <a:t> AH, Marks JS, Stroup DF, </a:t>
            </a:r>
            <a:r>
              <a:rPr lang="en-US" altLang="en-US" sz="2000" b="1" dirty="0" err="1">
                <a:latin typeface="Arial" panose="020B0604020202020204" pitchFamily="34" charset="0"/>
              </a:rPr>
              <a:t>Gerberding</a:t>
            </a:r>
            <a:r>
              <a:rPr lang="en-US" altLang="en-US" sz="2000" b="1" dirty="0">
                <a:latin typeface="Arial" panose="020B0604020202020204" pitchFamily="34" charset="0"/>
              </a:rPr>
              <a:t> JL. Actual Causes of Death in the United States, 2000. JAMA 2004;291:1230-1245</a:t>
            </a:r>
            <a:r>
              <a:rPr lang="en-US" altLang="en-US" sz="2000" b="1" dirty="0">
                <a:latin typeface="Calibri" panose="020F0502020204030204" pitchFamily="34" charset="0"/>
              </a:rPr>
              <a:t>.</a:t>
            </a:r>
            <a:br>
              <a:rPr lang="en-US" altLang="en-US" sz="2000" b="1" dirty="0">
                <a:latin typeface="Calibri" panose="020F0502020204030204" pitchFamily="34" charset="0"/>
              </a:rPr>
            </a:br>
            <a:endParaRPr lang="en-US" sz="2000" b="1"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04088" y="1825624"/>
            <a:ext cx="7900415" cy="4895215"/>
          </a:xfrm>
        </p:spPr>
      </p:pic>
    </p:spTree>
    <p:extLst>
      <p:ext uri="{BB962C8B-B14F-4D97-AF65-F5344CB8AC3E}">
        <p14:creationId xmlns:p14="http://schemas.microsoft.com/office/powerpoint/2010/main" val="35280539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Spirit of motivational interviewing</a:t>
            </a:r>
            <a:endParaRPr lang="en-US" dirty="0"/>
          </a:p>
        </p:txBody>
      </p:sp>
      <p:sp>
        <p:nvSpPr>
          <p:cNvPr id="3" name="Text Placeholder 2"/>
          <p:cNvSpPr>
            <a:spLocks noGrp="1"/>
          </p:cNvSpPr>
          <p:nvPr>
            <p:ph type="body" idx="1"/>
          </p:nvPr>
        </p:nvSpPr>
        <p:spPr>
          <a:xfrm>
            <a:off x="629842" y="1681163"/>
            <a:ext cx="3868340" cy="659701"/>
          </a:xfrm>
        </p:spPr>
        <p:txBody>
          <a:bodyPr/>
          <a:lstStyle/>
          <a:p>
            <a:r>
              <a:rPr lang="en-US" dirty="0" smtClean="0"/>
              <a:t>Motivational interviewing</a:t>
            </a:r>
            <a:endParaRPr lang="en-US" dirty="0"/>
          </a:p>
        </p:txBody>
      </p:sp>
      <p:sp>
        <p:nvSpPr>
          <p:cNvPr id="4" name="Content Placeholder 3"/>
          <p:cNvSpPr>
            <a:spLocks noGrp="1"/>
          </p:cNvSpPr>
          <p:nvPr>
            <p:ph sz="half" idx="2"/>
          </p:nvPr>
        </p:nvSpPr>
        <p:spPr/>
        <p:txBody>
          <a:bodyPr/>
          <a:lstStyle/>
          <a:p>
            <a:r>
              <a:rPr lang="en-US" dirty="0" smtClean="0"/>
              <a:t>Guides</a:t>
            </a:r>
          </a:p>
          <a:p>
            <a:r>
              <a:rPr lang="en-US" dirty="0" smtClean="0"/>
              <a:t>Explores</a:t>
            </a:r>
          </a:p>
          <a:p>
            <a:r>
              <a:rPr lang="en-US" dirty="0" smtClean="0"/>
              <a:t>Asks	</a:t>
            </a:r>
          </a:p>
          <a:p>
            <a:r>
              <a:rPr lang="en-US" dirty="0" smtClean="0"/>
              <a:t>Patient values</a:t>
            </a:r>
          </a:p>
          <a:p>
            <a:r>
              <a:rPr lang="en-US" dirty="0" smtClean="0"/>
              <a:t>Listens	</a:t>
            </a:r>
          </a:p>
          <a:p>
            <a:r>
              <a:rPr lang="en-US" dirty="0" smtClean="0"/>
              <a:t>Collaboration</a:t>
            </a:r>
          </a:p>
          <a:p>
            <a:r>
              <a:rPr lang="en-US" dirty="0" smtClean="0"/>
              <a:t>Autonomy		</a:t>
            </a:r>
            <a:endParaRPr lang="en-US" dirty="0"/>
          </a:p>
        </p:txBody>
      </p:sp>
      <p:sp>
        <p:nvSpPr>
          <p:cNvPr id="5" name="Text Placeholder 4"/>
          <p:cNvSpPr>
            <a:spLocks noGrp="1"/>
          </p:cNvSpPr>
          <p:nvPr>
            <p:ph type="body" sz="quarter" idx="3"/>
          </p:nvPr>
        </p:nvSpPr>
        <p:spPr>
          <a:xfrm>
            <a:off x="4629150" y="1681163"/>
            <a:ext cx="3887391" cy="659701"/>
          </a:xfrm>
        </p:spPr>
        <p:txBody>
          <a:bodyPr/>
          <a:lstStyle/>
          <a:p>
            <a:r>
              <a:rPr lang="en-US" dirty="0" smtClean="0"/>
              <a:t>‘Old school’ behavior change</a:t>
            </a:r>
            <a:endParaRPr lang="en-US" dirty="0"/>
          </a:p>
        </p:txBody>
      </p:sp>
      <p:sp>
        <p:nvSpPr>
          <p:cNvPr id="6" name="Content Placeholder 5"/>
          <p:cNvSpPr>
            <a:spLocks noGrp="1"/>
          </p:cNvSpPr>
          <p:nvPr>
            <p:ph sz="quarter" idx="4"/>
          </p:nvPr>
        </p:nvSpPr>
        <p:spPr/>
        <p:txBody>
          <a:bodyPr/>
          <a:lstStyle/>
          <a:p>
            <a:r>
              <a:rPr lang="en-US" dirty="0" smtClean="0"/>
              <a:t>Directs</a:t>
            </a:r>
          </a:p>
          <a:p>
            <a:r>
              <a:rPr lang="en-US" dirty="0" smtClean="0"/>
              <a:t>Instructs</a:t>
            </a:r>
          </a:p>
          <a:p>
            <a:r>
              <a:rPr lang="en-US" dirty="0" smtClean="0"/>
              <a:t>Tells</a:t>
            </a:r>
          </a:p>
          <a:p>
            <a:r>
              <a:rPr lang="en-US" dirty="0" smtClean="0"/>
              <a:t>Provider values</a:t>
            </a:r>
          </a:p>
          <a:p>
            <a:r>
              <a:rPr lang="en-US" dirty="0" smtClean="0"/>
              <a:t>Fixes</a:t>
            </a:r>
          </a:p>
          <a:p>
            <a:r>
              <a:rPr lang="en-US" dirty="0" smtClean="0"/>
              <a:t>Confrontation</a:t>
            </a:r>
          </a:p>
          <a:p>
            <a:r>
              <a:rPr lang="en-US" dirty="0" smtClean="0"/>
              <a:t>Authority</a:t>
            </a:r>
            <a:endParaRPr lang="en-US" dirty="0"/>
          </a:p>
        </p:txBody>
      </p:sp>
    </p:spTree>
    <p:extLst>
      <p:ext uri="{BB962C8B-B14F-4D97-AF65-F5344CB8AC3E}">
        <p14:creationId xmlns:p14="http://schemas.microsoft.com/office/powerpoint/2010/main" val="143846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 Skills highlighted</a:t>
            </a:r>
            <a:endParaRPr lang="en-US" dirty="0"/>
          </a:p>
        </p:txBody>
      </p:sp>
      <p:sp>
        <p:nvSpPr>
          <p:cNvPr id="3" name="Content Placeholder 2"/>
          <p:cNvSpPr>
            <a:spLocks noGrp="1"/>
          </p:cNvSpPr>
          <p:nvPr>
            <p:ph idx="1"/>
          </p:nvPr>
        </p:nvSpPr>
        <p:spPr/>
        <p:txBody>
          <a:bodyPr>
            <a:normAutofit/>
          </a:bodyPr>
          <a:lstStyle/>
          <a:p>
            <a:r>
              <a:rPr lang="en-US" dirty="0" smtClean="0"/>
              <a:t>The five A’s</a:t>
            </a:r>
          </a:p>
          <a:p>
            <a:r>
              <a:rPr lang="en-US" dirty="0" smtClean="0"/>
              <a:t>OARS</a:t>
            </a:r>
          </a:p>
          <a:p>
            <a:r>
              <a:rPr lang="en-US" dirty="0" smtClean="0"/>
              <a:t>Listening for and evoking change talk</a:t>
            </a:r>
          </a:p>
          <a:p>
            <a:r>
              <a:rPr lang="en-US" dirty="0" smtClean="0"/>
              <a:t>Scaling of importance </a:t>
            </a:r>
            <a:r>
              <a:rPr lang="en-US" smtClean="0"/>
              <a:t>and confidence</a:t>
            </a:r>
            <a:endParaRPr lang="en-US" dirty="0" smtClean="0"/>
          </a:p>
          <a:p>
            <a:r>
              <a:rPr lang="en-US" dirty="0" smtClean="0"/>
              <a:t>Reflecting ambivalence</a:t>
            </a:r>
          </a:p>
          <a:p>
            <a:r>
              <a:rPr lang="en-US" dirty="0" smtClean="0"/>
              <a:t>Looking forward and backward</a:t>
            </a:r>
          </a:p>
          <a:p>
            <a:r>
              <a:rPr lang="en-US" dirty="0" smtClean="0"/>
              <a:t>Rolling with resistance/avoiding conflict</a:t>
            </a:r>
            <a:endParaRPr lang="en-US" dirty="0"/>
          </a:p>
        </p:txBody>
      </p:sp>
    </p:spTree>
    <p:extLst>
      <p:ext uri="{BB962C8B-B14F-4D97-AF65-F5344CB8AC3E}">
        <p14:creationId xmlns:p14="http://schemas.microsoft.com/office/powerpoint/2010/main" val="15661739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clerkship assignment</a:t>
            </a:r>
            <a:endParaRPr lang="en-US" dirty="0"/>
          </a:p>
        </p:txBody>
      </p:sp>
      <p:sp>
        <p:nvSpPr>
          <p:cNvPr id="3" name="Content Placeholder 2"/>
          <p:cNvSpPr>
            <a:spLocks noGrp="1"/>
          </p:cNvSpPr>
          <p:nvPr>
            <p:ph idx="1"/>
          </p:nvPr>
        </p:nvSpPr>
        <p:spPr/>
        <p:txBody>
          <a:bodyPr/>
          <a:lstStyle/>
          <a:p>
            <a:r>
              <a:rPr lang="en-US" dirty="0" smtClean="0"/>
              <a:t>Reading of </a:t>
            </a:r>
            <a:r>
              <a:rPr lang="en-US" dirty="0" err="1" smtClean="0"/>
              <a:t>Rollnick</a:t>
            </a:r>
            <a:r>
              <a:rPr lang="en-US" dirty="0" smtClean="0"/>
              <a:t>, Miller </a:t>
            </a:r>
            <a:r>
              <a:rPr lang="en-US" dirty="0" smtClean="0"/>
              <a:t>and </a:t>
            </a:r>
            <a:r>
              <a:rPr lang="en-US" dirty="0" smtClean="0"/>
              <a:t>Butler</a:t>
            </a:r>
            <a:r>
              <a:rPr lang="en-US" dirty="0" smtClean="0"/>
              <a:t> </a:t>
            </a:r>
            <a:endParaRPr lang="en-US" dirty="0" smtClean="0"/>
          </a:p>
          <a:p>
            <a:r>
              <a:rPr lang="en-US" dirty="0" smtClean="0"/>
              <a:t>Documentation of 2 patient interactions in which a MI skill was practiced</a:t>
            </a:r>
          </a:p>
          <a:p>
            <a:r>
              <a:rPr lang="en-US" dirty="0" smtClean="0"/>
              <a:t>Case write up ends with student asking a question about MI</a:t>
            </a:r>
          </a:p>
          <a:p>
            <a:r>
              <a:rPr lang="en-US" dirty="0" smtClean="0"/>
              <a:t>One write up in rural and one in urban clerkship sites</a:t>
            </a:r>
            <a:endParaRPr lang="en-US" dirty="0"/>
          </a:p>
        </p:txBody>
      </p:sp>
    </p:spTree>
    <p:extLst>
      <p:ext uri="{BB962C8B-B14F-4D97-AF65-F5344CB8AC3E}">
        <p14:creationId xmlns:p14="http://schemas.microsoft.com/office/powerpoint/2010/main" val="30373471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265810"/>
          </a:xfrm>
        </p:spPr>
        <p:txBody>
          <a:bodyPr>
            <a:normAutofit fontScale="90000"/>
          </a:bodyPr>
          <a:lstStyle/>
          <a:p>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rot="5400000">
            <a:off x="2086228" y="1333628"/>
            <a:ext cx="5264151" cy="4425695"/>
          </a:xfrm>
        </p:spPr>
      </p:pic>
    </p:spTree>
    <p:extLst>
      <p:ext uri="{BB962C8B-B14F-4D97-AF65-F5344CB8AC3E}">
        <p14:creationId xmlns:p14="http://schemas.microsoft.com/office/powerpoint/2010/main" val="33391039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Session 2 “intra-session”</a:t>
            </a:r>
            <a:endParaRPr lang="en-US" dirty="0"/>
          </a:p>
        </p:txBody>
      </p:sp>
      <p:sp>
        <p:nvSpPr>
          <p:cNvPr id="3" name="Content Placeholder 2"/>
          <p:cNvSpPr>
            <a:spLocks noGrp="1"/>
          </p:cNvSpPr>
          <p:nvPr>
            <p:ph idx="1"/>
          </p:nvPr>
        </p:nvSpPr>
        <p:spPr/>
        <p:txBody>
          <a:bodyPr/>
          <a:lstStyle/>
          <a:p>
            <a:r>
              <a:rPr lang="en-US" dirty="0" smtClean="0"/>
              <a:t>Slides and discussion of their experiences ‘in the field’</a:t>
            </a:r>
          </a:p>
          <a:p>
            <a:pPr lvl="1"/>
            <a:r>
              <a:rPr lang="en-US" dirty="0" smtClean="0"/>
              <a:t>Slides are excerpts of the cases that the students turned in and the questions they write up</a:t>
            </a:r>
          </a:p>
          <a:p>
            <a:r>
              <a:rPr lang="en-US" dirty="0" smtClean="0"/>
              <a:t>Second practice case (role play)</a:t>
            </a:r>
          </a:p>
          <a:p>
            <a:r>
              <a:rPr lang="en-US" dirty="0" smtClean="0"/>
              <a:t>Discussion of what went well and challenges with the practice case</a:t>
            </a:r>
          </a:p>
          <a:p>
            <a:endParaRPr lang="en-US" dirty="0"/>
          </a:p>
        </p:txBody>
      </p:sp>
    </p:spTree>
    <p:extLst>
      <p:ext uri="{BB962C8B-B14F-4D97-AF65-F5344CB8AC3E}">
        <p14:creationId xmlns:p14="http://schemas.microsoft.com/office/powerpoint/2010/main" val="35281870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intra-session slide</a:t>
            </a:r>
            <a:endParaRPr lang="en-US" dirty="0"/>
          </a:p>
        </p:txBody>
      </p:sp>
      <p:sp>
        <p:nvSpPr>
          <p:cNvPr id="3" name="Content Placeholder 2"/>
          <p:cNvSpPr>
            <a:spLocks noGrp="1"/>
          </p:cNvSpPr>
          <p:nvPr>
            <p:ph sz="quarter" idx="4294967295"/>
          </p:nvPr>
        </p:nvSpPr>
        <p:spPr>
          <a:xfrm>
            <a:off x="685330" y="1676400"/>
            <a:ext cx="7772870" cy="3886200"/>
          </a:xfrm>
          <a:prstGeom prst="rect">
            <a:avLst/>
          </a:prstGeom>
        </p:spPr>
        <p:txBody>
          <a:bodyPr>
            <a:normAutofit lnSpcReduction="10000"/>
          </a:bodyPr>
          <a:lstStyle/>
          <a:p>
            <a:pPr marL="0" indent="0">
              <a:buNone/>
            </a:pPr>
            <a:r>
              <a:rPr lang="en-US" dirty="0"/>
              <a:t>I would like to learn more about how to handle situations when patients exhibit serious push-back. My clinic has adopted a policy wherein they are tapering every patient who is on chronic opioids off of them. I have seen a variety of responses from the patients, but I was wondering if there are any specific tools to use in those situations. </a:t>
            </a:r>
          </a:p>
          <a:p>
            <a:endParaRPr lang="en-US" dirty="0"/>
          </a:p>
        </p:txBody>
      </p:sp>
    </p:spTree>
    <p:extLst>
      <p:ext uri="{BB962C8B-B14F-4D97-AF65-F5344CB8AC3E}">
        <p14:creationId xmlns:p14="http://schemas.microsoft.com/office/powerpoint/2010/main" val="20611257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intra-session slide</a:t>
            </a:r>
            <a:endParaRPr lang="en-US" dirty="0"/>
          </a:p>
        </p:txBody>
      </p:sp>
      <p:sp>
        <p:nvSpPr>
          <p:cNvPr id="3" name="Content Placeholder 2"/>
          <p:cNvSpPr>
            <a:spLocks noGrp="1"/>
          </p:cNvSpPr>
          <p:nvPr>
            <p:ph idx="1"/>
          </p:nvPr>
        </p:nvSpPr>
        <p:spPr/>
        <p:txBody>
          <a:bodyPr>
            <a:normAutofit/>
          </a:bodyPr>
          <a:lstStyle/>
          <a:p>
            <a:r>
              <a:rPr lang="en-US" dirty="0"/>
              <a:t>Poly substance abuse (Xanax and narcotics) in a patient with pain and anxiety that is not treated by behavioral health professionals</a:t>
            </a:r>
          </a:p>
          <a:p>
            <a:pPr marL="0" indent="0">
              <a:buNone/>
            </a:pPr>
            <a:endParaRPr lang="en-US" dirty="0" smtClean="0"/>
          </a:p>
          <a:p>
            <a:pPr lvl="1"/>
            <a:r>
              <a:rPr lang="en-US" sz="3200" i="1" dirty="0"/>
              <a:t>How do you regain trust with a patient who has damaged it by yelling and cussing at you and lying to you repeatedly by changing her story over and over?</a:t>
            </a:r>
          </a:p>
        </p:txBody>
      </p:sp>
    </p:spTree>
    <p:extLst>
      <p:ext uri="{BB962C8B-B14F-4D97-AF65-F5344CB8AC3E}">
        <p14:creationId xmlns:p14="http://schemas.microsoft.com/office/powerpoint/2010/main" val="30711661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intra-session slide</a:t>
            </a:r>
            <a:endParaRPr lang="en-US" dirty="0"/>
          </a:p>
        </p:txBody>
      </p:sp>
      <p:sp>
        <p:nvSpPr>
          <p:cNvPr id="3" name="Content Placeholder 2"/>
          <p:cNvSpPr>
            <a:spLocks noGrp="1"/>
          </p:cNvSpPr>
          <p:nvPr>
            <p:ph idx="1"/>
          </p:nvPr>
        </p:nvSpPr>
        <p:spPr/>
        <p:txBody>
          <a:bodyPr>
            <a:normAutofit/>
          </a:bodyPr>
          <a:lstStyle/>
          <a:p>
            <a:r>
              <a:rPr lang="en-US" i="1" dirty="0"/>
              <a:t>My biggest question is how to counsel a patient and guide the conversation when the patient has incredible challenges and obstacles going on in their life that I can hardly speak to. For instance, I find it difficult to talk to a patient about exercise when they are going through a </a:t>
            </a:r>
            <a:r>
              <a:rPr lang="en-US" i="1" dirty="0" smtClean="0"/>
              <a:t>divorce</a:t>
            </a:r>
            <a:r>
              <a:rPr lang="en-US" i="1" dirty="0" smtClean="0"/>
              <a:t>, are homeless and have 2 kids</a:t>
            </a:r>
            <a:endParaRPr lang="en-US" dirty="0"/>
          </a:p>
        </p:txBody>
      </p:sp>
    </p:spTree>
    <p:extLst>
      <p:ext uri="{BB962C8B-B14F-4D97-AF65-F5344CB8AC3E}">
        <p14:creationId xmlns:p14="http://schemas.microsoft.com/office/powerpoint/2010/main" val="36280590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Themes from MI case documentation</a:t>
            </a:r>
            <a:endParaRPr lang="en-US" dirty="0"/>
          </a:p>
        </p:txBody>
      </p:sp>
      <p:sp>
        <p:nvSpPr>
          <p:cNvPr id="3" name="Content Placeholder 2"/>
          <p:cNvSpPr>
            <a:spLocks noGrp="1"/>
          </p:cNvSpPr>
          <p:nvPr>
            <p:ph idx="1"/>
          </p:nvPr>
        </p:nvSpPr>
        <p:spPr/>
        <p:txBody>
          <a:bodyPr/>
          <a:lstStyle/>
          <a:p>
            <a:r>
              <a:rPr lang="en-US" dirty="0" smtClean="0"/>
              <a:t>What to do with patients that do not want to change a behavior?</a:t>
            </a:r>
          </a:p>
          <a:p>
            <a:r>
              <a:rPr lang="en-US" dirty="0" smtClean="0"/>
              <a:t>How do you find time to do MI?</a:t>
            </a:r>
          </a:p>
          <a:p>
            <a:r>
              <a:rPr lang="en-US" dirty="0" smtClean="0"/>
              <a:t>Questions </a:t>
            </a:r>
            <a:r>
              <a:rPr lang="en-US" dirty="0" smtClean="0"/>
              <a:t>about MI vs. patient education</a:t>
            </a:r>
            <a:endParaRPr lang="en-US" dirty="0" smtClean="0"/>
          </a:p>
          <a:p>
            <a:r>
              <a:rPr lang="en-US" dirty="0" smtClean="0"/>
              <a:t>Questions about does empathy and acknowledgment = endorsement of unhealthy behavior?</a:t>
            </a:r>
          </a:p>
          <a:p>
            <a:endParaRPr lang="en-US" dirty="0" smtClean="0"/>
          </a:p>
          <a:p>
            <a:endParaRPr lang="en-US" dirty="0"/>
          </a:p>
        </p:txBody>
      </p:sp>
    </p:spTree>
    <p:extLst>
      <p:ext uri="{BB962C8B-B14F-4D97-AF65-F5344CB8AC3E}">
        <p14:creationId xmlns:p14="http://schemas.microsoft.com/office/powerpoint/2010/main" val="22867994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Disclosures</a:t>
            </a:r>
          </a:p>
        </p:txBody>
      </p:sp>
      <p:sp>
        <p:nvSpPr>
          <p:cNvPr id="3" name="Content Placeholder 2"/>
          <p:cNvSpPr>
            <a:spLocks noGrp="1"/>
          </p:cNvSpPr>
          <p:nvPr>
            <p:ph idx="1"/>
          </p:nvPr>
        </p:nvSpPr>
        <p:spPr/>
        <p:txBody>
          <a:bodyPr/>
          <a:lstStyle/>
          <a:p>
            <a:r>
              <a:rPr lang="en-US" dirty="0"/>
              <a:t>None</a:t>
            </a:r>
          </a:p>
        </p:txBody>
      </p:sp>
    </p:spTree>
    <p:extLst>
      <p:ext uri="{BB962C8B-B14F-4D97-AF65-F5344CB8AC3E}">
        <p14:creationId xmlns:p14="http://schemas.microsoft.com/office/powerpoint/2010/main" val="21834045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 of new curriculum</a:t>
            </a:r>
            <a:endParaRPr lang="en-US" dirty="0"/>
          </a:p>
        </p:txBody>
      </p:sp>
      <p:sp>
        <p:nvSpPr>
          <p:cNvPr id="3" name="Content Placeholder 2"/>
          <p:cNvSpPr>
            <a:spLocks noGrp="1"/>
          </p:cNvSpPr>
          <p:nvPr>
            <p:ph idx="1"/>
          </p:nvPr>
        </p:nvSpPr>
        <p:spPr/>
        <p:txBody>
          <a:bodyPr/>
          <a:lstStyle/>
          <a:p>
            <a:pPr marL="0" indent="0">
              <a:buNone/>
            </a:pPr>
            <a:r>
              <a:rPr lang="en-US" dirty="0"/>
              <a:t>How well did orientation prepare you for the rotation? </a:t>
            </a:r>
            <a:endParaRPr lang="en-US" dirty="0" smtClean="0"/>
          </a:p>
          <a:p>
            <a:r>
              <a:rPr lang="en-US" dirty="0" smtClean="0"/>
              <a:t>2017-18</a:t>
            </a:r>
            <a:r>
              <a:rPr lang="en-US" dirty="0"/>
              <a:t> 54.8% of students  responded with very well/exceptionally </a:t>
            </a:r>
            <a:r>
              <a:rPr lang="en-US" dirty="0" smtClean="0"/>
              <a:t>well </a:t>
            </a:r>
          </a:p>
          <a:p>
            <a:r>
              <a:rPr lang="en-US" dirty="0" smtClean="0"/>
              <a:t>2018-2019 </a:t>
            </a:r>
            <a:r>
              <a:rPr lang="en-US" dirty="0"/>
              <a:t>66.3% (only difference was addition of MI/HBC workshop)</a:t>
            </a:r>
          </a:p>
          <a:p>
            <a:pPr marL="0" indent="0">
              <a:buNone/>
            </a:pPr>
            <a:endParaRPr lang="en-US" dirty="0"/>
          </a:p>
          <a:p>
            <a:endParaRPr lang="en-US" dirty="0"/>
          </a:p>
        </p:txBody>
      </p:sp>
    </p:spTree>
    <p:extLst>
      <p:ext uri="{BB962C8B-B14F-4D97-AF65-F5344CB8AC3E}">
        <p14:creationId xmlns:p14="http://schemas.microsoft.com/office/powerpoint/2010/main" val="40779718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 of new curriculum</a:t>
            </a:r>
            <a:endParaRPr lang="en-US" dirty="0"/>
          </a:p>
        </p:txBody>
      </p:sp>
      <p:sp>
        <p:nvSpPr>
          <p:cNvPr id="3" name="Content Placeholder 2"/>
          <p:cNvSpPr>
            <a:spLocks noGrp="1"/>
          </p:cNvSpPr>
          <p:nvPr>
            <p:ph idx="1"/>
          </p:nvPr>
        </p:nvSpPr>
        <p:spPr/>
        <p:txBody>
          <a:bodyPr/>
          <a:lstStyle/>
          <a:p>
            <a:pPr marL="0" indent="0">
              <a:buNone/>
            </a:pPr>
            <a:r>
              <a:rPr lang="en-US" dirty="0"/>
              <a:t>How well did the </a:t>
            </a:r>
            <a:r>
              <a:rPr lang="en-US" dirty="0" smtClean="0"/>
              <a:t>intra-session </a:t>
            </a:r>
            <a:r>
              <a:rPr lang="en-US" dirty="0"/>
              <a:t>activities contribute to your learning? </a:t>
            </a:r>
            <a:endParaRPr lang="en-US" dirty="0" smtClean="0"/>
          </a:p>
          <a:p>
            <a:r>
              <a:rPr lang="en-US" dirty="0" smtClean="0"/>
              <a:t>2017-18 </a:t>
            </a:r>
            <a:r>
              <a:rPr lang="en-US" dirty="0"/>
              <a:t>58.6% responded very well/exceptionally </a:t>
            </a:r>
            <a:r>
              <a:rPr lang="en-US" dirty="0" smtClean="0"/>
              <a:t>well</a:t>
            </a:r>
          </a:p>
          <a:p>
            <a:r>
              <a:rPr lang="en-US" dirty="0" smtClean="0"/>
              <a:t>This </a:t>
            </a:r>
            <a:r>
              <a:rPr lang="en-US" dirty="0"/>
              <a:t>year 61.% of students responded w/ very well/exceptionally well</a:t>
            </a:r>
          </a:p>
          <a:p>
            <a:pPr marL="0" indent="0">
              <a:buNone/>
            </a:pPr>
            <a:endParaRPr lang="en-US" dirty="0"/>
          </a:p>
          <a:p>
            <a:endParaRPr lang="en-US" dirty="0"/>
          </a:p>
        </p:txBody>
      </p:sp>
    </p:spTree>
    <p:extLst>
      <p:ext uri="{BB962C8B-B14F-4D97-AF65-F5344CB8AC3E}">
        <p14:creationId xmlns:p14="http://schemas.microsoft.com/office/powerpoint/2010/main" val="37735881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 of new curriculum</a:t>
            </a:r>
            <a:endParaRPr lang="en-US" dirty="0"/>
          </a:p>
        </p:txBody>
      </p:sp>
      <p:sp>
        <p:nvSpPr>
          <p:cNvPr id="3" name="Content Placeholder 2"/>
          <p:cNvSpPr>
            <a:spLocks noGrp="1"/>
          </p:cNvSpPr>
          <p:nvPr>
            <p:ph idx="1"/>
          </p:nvPr>
        </p:nvSpPr>
        <p:spPr/>
        <p:txBody>
          <a:bodyPr/>
          <a:lstStyle/>
          <a:p>
            <a:pPr marL="0" indent="0">
              <a:buNone/>
            </a:pPr>
            <a:r>
              <a:rPr lang="en-US" dirty="0"/>
              <a:t>W</a:t>
            </a:r>
            <a:r>
              <a:rPr lang="en-US" dirty="0" smtClean="0"/>
              <a:t>hat </a:t>
            </a:r>
            <a:r>
              <a:rPr lang="en-US" dirty="0"/>
              <a:t>was overall quality of didactic teaching (seminars, lectures, </a:t>
            </a:r>
            <a:r>
              <a:rPr lang="en-US" dirty="0" smtClean="0"/>
              <a:t>etc.) </a:t>
            </a:r>
            <a:r>
              <a:rPr lang="en-US" dirty="0"/>
              <a:t>during orientation and </a:t>
            </a:r>
            <a:r>
              <a:rPr lang="en-US" dirty="0" smtClean="0"/>
              <a:t>intra-session</a:t>
            </a:r>
            <a:r>
              <a:rPr lang="en-US" dirty="0"/>
              <a:t>? </a:t>
            </a:r>
            <a:endParaRPr lang="en-US" dirty="0" smtClean="0"/>
          </a:p>
          <a:p>
            <a:r>
              <a:rPr lang="en-US" dirty="0" smtClean="0"/>
              <a:t>2017-18 </a:t>
            </a:r>
            <a:r>
              <a:rPr lang="en-US" dirty="0"/>
              <a:t>53.6% responded w/ very </a:t>
            </a:r>
            <a:r>
              <a:rPr lang="en-US" dirty="0" smtClean="0"/>
              <a:t>good/excellent </a:t>
            </a:r>
          </a:p>
          <a:p>
            <a:r>
              <a:rPr lang="en-US" dirty="0" smtClean="0"/>
              <a:t>This </a:t>
            </a:r>
            <a:r>
              <a:rPr lang="en-US" dirty="0"/>
              <a:t>year 65.2% (again, only change for both is addition of MI/HBC workshops)</a:t>
            </a:r>
          </a:p>
          <a:p>
            <a:pPr marL="0" indent="0">
              <a:buNone/>
            </a:pPr>
            <a:endParaRPr lang="en-US" dirty="0"/>
          </a:p>
          <a:p>
            <a:endParaRPr lang="en-US" dirty="0"/>
          </a:p>
        </p:txBody>
      </p:sp>
    </p:spTree>
    <p:extLst>
      <p:ext uri="{BB962C8B-B14F-4D97-AF65-F5344CB8AC3E}">
        <p14:creationId xmlns:p14="http://schemas.microsoft.com/office/powerpoint/2010/main" val="30096334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 –preceptor views</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Preceptor comments</a:t>
            </a:r>
            <a:r>
              <a:rPr lang="en-US" dirty="0"/>
              <a:t> </a:t>
            </a:r>
          </a:p>
          <a:p>
            <a:r>
              <a:rPr lang="en-US" dirty="0"/>
              <a:t>Student is a very good communicator and it was easy for them to build rapport with patients on sensitive topics.  Student was motivated to help patients improve their habits to work toward healthy </a:t>
            </a:r>
            <a:r>
              <a:rPr lang="en-US" dirty="0" smtClean="0"/>
              <a:t>living</a:t>
            </a:r>
            <a:endParaRPr lang="en-US" dirty="0"/>
          </a:p>
          <a:p>
            <a:r>
              <a:rPr lang="en-US" dirty="0"/>
              <a:t>Over the course of the month student worked on streamlining their presentations, motivational interviewing, evidence based practice, and shared-decision making skills and after a few weeks they were performing at or above solid intern level.   </a:t>
            </a:r>
          </a:p>
          <a:p>
            <a:pPr marL="0" indent="0">
              <a:buNone/>
            </a:pPr>
            <a:endParaRPr lang="en-US" dirty="0"/>
          </a:p>
          <a:p>
            <a:endParaRPr lang="en-US" dirty="0"/>
          </a:p>
        </p:txBody>
      </p:sp>
    </p:spTree>
    <p:extLst>
      <p:ext uri="{BB962C8B-B14F-4D97-AF65-F5344CB8AC3E}">
        <p14:creationId xmlns:p14="http://schemas.microsoft.com/office/powerpoint/2010/main" val="22183606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Evaluation – student views</a:t>
            </a:r>
            <a:endParaRPr lang="en-US" dirty="0"/>
          </a:p>
        </p:txBody>
      </p:sp>
      <p:sp>
        <p:nvSpPr>
          <p:cNvPr id="3" name="Content Placeholder 2"/>
          <p:cNvSpPr>
            <a:spLocks noGrp="1"/>
          </p:cNvSpPr>
          <p:nvPr>
            <p:ph idx="1"/>
          </p:nvPr>
        </p:nvSpPr>
        <p:spPr>
          <a:xfrm>
            <a:off x="457200" y="1371600"/>
            <a:ext cx="8229600" cy="4572001"/>
          </a:xfrm>
        </p:spPr>
        <p:txBody>
          <a:bodyPr>
            <a:normAutofit fontScale="25000" lnSpcReduction="20000"/>
          </a:bodyPr>
          <a:lstStyle/>
          <a:p>
            <a:pPr marL="0" indent="0">
              <a:buNone/>
            </a:pPr>
            <a:r>
              <a:rPr lang="en-US" sz="9600" dirty="0" smtClean="0"/>
              <a:t>….. </a:t>
            </a:r>
            <a:r>
              <a:rPr lang="en-US" sz="9600" dirty="0"/>
              <a:t>my mother was having some weird symptoms: newly-onset anxiety, headaches, and dizziness.  My mom, ironically, hates doctors and was adamantly refusing to go to have her symptoms checked, much to the chagrin of my father and the rest of my family.</a:t>
            </a:r>
          </a:p>
          <a:p>
            <a:pPr marL="0" indent="0">
              <a:buNone/>
            </a:pPr>
            <a:endParaRPr lang="en-US" sz="9600" dirty="0"/>
          </a:p>
          <a:p>
            <a:pPr marL="0" indent="0">
              <a:buNone/>
            </a:pPr>
            <a:r>
              <a:rPr lang="en-US" sz="9600" dirty="0" smtClean="0"/>
              <a:t> </a:t>
            </a:r>
            <a:r>
              <a:rPr lang="en-US" sz="9600" dirty="0"/>
              <a:t>We had just gone over our introduction to motivational interviewing, and I used some of the techniques you taught us; asking questions like ‘how bad would your symptoms have to get before you would consider going to the doctor?’  I successfully convinced her to go in for an MRI and they found a massive tumor in her right temporal lobe.  Luckily, we caught it early enough that it was still low-grade.  She had it excised and is on chemo with her neuro-oncologist expecting her to be cured in a year’s time.  </a:t>
            </a:r>
          </a:p>
          <a:p>
            <a:pPr marL="0" indent="0">
              <a:buNone/>
            </a:pPr>
            <a:endParaRPr lang="en-US" dirty="0"/>
          </a:p>
          <a:p>
            <a:endParaRPr lang="en-US" dirty="0"/>
          </a:p>
        </p:txBody>
      </p:sp>
    </p:spTree>
    <p:extLst>
      <p:ext uri="{BB962C8B-B14F-4D97-AF65-F5344CB8AC3E}">
        <p14:creationId xmlns:p14="http://schemas.microsoft.com/office/powerpoint/2010/main" val="2977660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Evaluation – student views</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endParaRPr lang="en-US" sz="5500" dirty="0"/>
          </a:p>
          <a:p>
            <a:pPr marL="0" indent="0">
              <a:buNone/>
            </a:pPr>
            <a:r>
              <a:rPr lang="en-US" sz="5500" dirty="0" smtClean="0"/>
              <a:t>She </a:t>
            </a:r>
            <a:r>
              <a:rPr lang="en-US" sz="5500" dirty="0"/>
              <a:t>now thinks that my convincing her to go to her doctor saved her life, though I think this is probably a little exaggerated.  </a:t>
            </a:r>
          </a:p>
          <a:p>
            <a:pPr marL="0" indent="0">
              <a:buNone/>
            </a:pPr>
            <a:r>
              <a:rPr lang="en-US" sz="5500" dirty="0" smtClean="0"/>
              <a:t>Exaggerated </a:t>
            </a:r>
            <a:r>
              <a:rPr lang="en-US" sz="5500" dirty="0"/>
              <a:t>or not, however, I do feel like using the techniques had a very positive impact on my mother’s cancer outcome and wanted to share this with you and thank you.</a:t>
            </a:r>
          </a:p>
          <a:p>
            <a:pPr marL="0" indent="0">
              <a:buNone/>
            </a:pPr>
            <a:endParaRPr lang="en-US" dirty="0"/>
          </a:p>
          <a:p>
            <a:endParaRPr lang="en-US" dirty="0"/>
          </a:p>
        </p:txBody>
      </p:sp>
    </p:spTree>
    <p:extLst>
      <p:ext uri="{BB962C8B-B14F-4D97-AF65-F5344CB8AC3E}">
        <p14:creationId xmlns:p14="http://schemas.microsoft.com/office/powerpoint/2010/main" val="10842538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30739117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normAutofit fontScale="92500" lnSpcReduction="10000"/>
          </a:bodyPr>
          <a:lstStyle/>
          <a:p>
            <a:pPr lvl="0"/>
            <a:r>
              <a:rPr lang="en-US" dirty="0"/>
              <a:t>Describe key motivational interviewing skills that are an effective starting place for medical students in their clerkship year.</a:t>
            </a:r>
          </a:p>
          <a:p>
            <a:pPr lvl="0"/>
            <a:r>
              <a:rPr lang="en-US" dirty="0"/>
              <a:t>Describe and discuss an experiential motivational interviewing curriculum for third year clerkship students.</a:t>
            </a:r>
          </a:p>
          <a:p>
            <a:pPr lvl="0"/>
            <a:r>
              <a:rPr lang="en-US" dirty="0"/>
              <a:t>Identify ways in which positive experiences with motivational interviewing can encourage students towards choosing family medicine as their specialty.</a:t>
            </a:r>
          </a:p>
          <a:p>
            <a:endParaRPr lang="en-US" dirty="0"/>
          </a:p>
        </p:txBody>
      </p:sp>
    </p:spTree>
    <p:extLst>
      <p:ext uri="{BB962C8B-B14F-4D97-AF65-F5344CB8AC3E}">
        <p14:creationId xmlns:p14="http://schemas.microsoft.com/office/powerpoint/2010/main" val="33257088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Timing</a:t>
            </a:r>
            <a:endParaRPr lang="en-US" dirty="0"/>
          </a:p>
        </p:txBody>
      </p:sp>
      <p:sp>
        <p:nvSpPr>
          <p:cNvPr id="3" name="Content Placeholder 2"/>
          <p:cNvSpPr>
            <a:spLocks noGrp="1"/>
          </p:cNvSpPr>
          <p:nvPr>
            <p:ph idx="1"/>
          </p:nvPr>
        </p:nvSpPr>
        <p:spPr/>
        <p:txBody>
          <a:bodyPr/>
          <a:lstStyle/>
          <a:p>
            <a:r>
              <a:rPr lang="en-US" dirty="0" smtClean="0"/>
              <a:t>Describe what we do in each session</a:t>
            </a:r>
          </a:p>
          <a:p>
            <a:r>
              <a:rPr lang="en-US" dirty="0" smtClean="0"/>
              <a:t>Highlight key content of didactic aspect</a:t>
            </a:r>
          </a:p>
          <a:p>
            <a:r>
              <a:rPr lang="en-US" dirty="0" smtClean="0"/>
              <a:t>Share evaluation data</a:t>
            </a:r>
          </a:p>
          <a:p>
            <a:r>
              <a:rPr lang="en-US" dirty="0" smtClean="0"/>
              <a:t>Discuss and share other approaches</a:t>
            </a:r>
            <a:endParaRPr lang="en-US" dirty="0"/>
          </a:p>
        </p:txBody>
      </p:sp>
    </p:spTree>
    <p:extLst>
      <p:ext uri="{BB962C8B-B14F-4D97-AF65-F5344CB8AC3E}">
        <p14:creationId xmlns:p14="http://schemas.microsoft.com/office/powerpoint/2010/main" val="7250616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1310BEA-76DE-41CA-AE11-BE6A750AC504}"/>
              </a:ext>
            </a:extLst>
          </p:cNvPr>
          <p:cNvSpPr>
            <a:spLocks noGrp="1"/>
          </p:cNvSpPr>
          <p:nvPr>
            <p:ph type="title"/>
          </p:nvPr>
        </p:nvSpPr>
        <p:spPr/>
        <p:txBody>
          <a:bodyPr/>
          <a:lstStyle/>
          <a:p>
            <a:r>
              <a:rPr lang="en-US" dirty="0" smtClean="0"/>
              <a:t>Context</a:t>
            </a:r>
            <a:endParaRPr lang="en-US" dirty="0"/>
          </a:p>
        </p:txBody>
      </p:sp>
      <p:sp>
        <p:nvSpPr>
          <p:cNvPr id="3" name="Content Placeholder 2">
            <a:extLst>
              <a:ext uri="{FF2B5EF4-FFF2-40B4-BE49-F238E27FC236}">
                <a16:creationId xmlns:a16="http://schemas.microsoft.com/office/drawing/2014/main" xmlns="" id="{7FAFC4CC-4473-4E67-ACB6-0431048890B7}"/>
              </a:ext>
            </a:extLst>
          </p:cNvPr>
          <p:cNvSpPr>
            <a:spLocks noGrp="1"/>
          </p:cNvSpPr>
          <p:nvPr>
            <p:ph idx="1"/>
          </p:nvPr>
        </p:nvSpPr>
        <p:spPr/>
        <p:txBody>
          <a:bodyPr/>
          <a:lstStyle/>
          <a:p>
            <a:r>
              <a:rPr lang="en-US" dirty="0" smtClean="0"/>
              <a:t>Set goal of increasing interest in Family Medicine on our campus</a:t>
            </a:r>
          </a:p>
          <a:p>
            <a:r>
              <a:rPr lang="en-US" dirty="0" smtClean="0"/>
              <a:t>184 medical students per class</a:t>
            </a:r>
          </a:p>
          <a:p>
            <a:r>
              <a:rPr lang="en-US" dirty="0" smtClean="0"/>
              <a:t>No motivational interviewing (MI) course until Fall 2018</a:t>
            </a:r>
          </a:p>
          <a:p>
            <a:r>
              <a:rPr lang="en-US" dirty="0" smtClean="0"/>
              <a:t>Very little exposure to motivational interviewing (MI) and health behavior change in general curricula</a:t>
            </a:r>
            <a:endParaRPr lang="en-US" dirty="0"/>
          </a:p>
        </p:txBody>
      </p:sp>
    </p:spTree>
    <p:extLst>
      <p:ext uri="{BB962C8B-B14F-4D97-AF65-F5344CB8AC3E}">
        <p14:creationId xmlns:p14="http://schemas.microsoft.com/office/powerpoint/2010/main" val="9977099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Context</a:t>
            </a:r>
            <a:endParaRPr lang="en-US" dirty="0"/>
          </a:p>
        </p:txBody>
      </p:sp>
      <p:sp>
        <p:nvSpPr>
          <p:cNvPr id="3" name="Content Placeholder 2"/>
          <p:cNvSpPr>
            <a:spLocks noGrp="1"/>
          </p:cNvSpPr>
          <p:nvPr>
            <p:ph idx="1"/>
          </p:nvPr>
        </p:nvSpPr>
        <p:spPr/>
        <p:txBody>
          <a:bodyPr/>
          <a:lstStyle/>
          <a:p>
            <a:r>
              <a:rPr lang="en-US" dirty="0" smtClean="0"/>
              <a:t>Change in leadership in our UME group</a:t>
            </a:r>
          </a:p>
          <a:p>
            <a:r>
              <a:rPr lang="en-US" dirty="0" smtClean="0"/>
              <a:t>Renewed energy and focus on promoting FM as the career choice</a:t>
            </a:r>
          </a:p>
          <a:p>
            <a:r>
              <a:rPr lang="en-US" dirty="0" smtClean="0"/>
              <a:t>Students asking for MI training</a:t>
            </a:r>
          </a:p>
          <a:p>
            <a:r>
              <a:rPr lang="en-US" dirty="0" smtClean="0"/>
              <a:t>Students hearing preceptors discuss patient behavior in negative and hopeless terms</a:t>
            </a:r>
          </a:p>
          <a:p>
            <a:r>
              <a:rPr lang="en-US" dirty="0" smtClean="0"/>
              <a:t>Students reporting their preceptors are openly burnt out and unhappy with work</a:t>
            </a:r>
            <a:endParaRPr lang="en-US" dirty="0"/>
          </a:p>
        </p:txBody>
      </p:sp>
    </p:spTree>
    <p:extLst>
      <p:ext uri="{BB962C8B-B14F-4D97-AF65-F5344CB8AC3E}">
        <p14:creationId xmlns:p14="http://schemas.microsoft.com/office/powerpoint/2010/main" val="31953976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Description of curriculum</a:t>
            </a:r>
            <a:endParaRPr lang="en-US" dirty="0"/>
          </a:p>
        </p:txBody>
      </p:sp>
      <p:sp>
        <p:nvSpPr>
          <p:cNvPr id="3" name="Content Placeholder 2"/>
          <p:cNvSpPr>
            <a:spLocks noGrp="1"/>
          </p:cNvSpPr>
          <p:nvPr>
            <p:ph idx="1"/>
          </p:nvPr>
        </p:nvSpPr>
        <p:spPr/>
        <p:txBody>
          <a:bodyPr/>
          <a:lstStyle/>
          <a:p>
            <a:r>
              <a:rPr lang="en-US" dirty="0" smtClean="0"/>
              <a:t>8 week clerkship 4 weeks rural, 4 weeks urban outpatient FM and IM practices</a:t>
            </a:r>
          </a:p>
          <a:p>
            <a:r>
              <a:rPr lang="en-US" dirty="0" smtClean="0"/>
              <a:t>Two MI sessions that are 2 hours each</a:t>
            </a:r>
          </a:p>
          <a:p>
            <a:r>
              <a:rPr lang="en-US" dirty="0" smtClean="0"/>
              <a:t>First one at orientation session</a:t>
            </a:r>
          </a:p>
          <a:p>
            <a:r>
              <a:rPr lang="en-US" dirty="0" smtClean="0"/>
              <a:t>Second at the halfway point </a:t>
            </a:r>
          </a:p>
          <a:p>
            <a:r>
              <a:rPr lang="en-US" dirty="0" smtClean="0"/>
              <a:t>During clerkship assignments that focus on HBC and </a:t>
            </a:r>
            <a:r>
              <a:rPr lang="en-US" dirty="0" smtClean="0"/>
              <a:t>MI with their patients</a:t>
            </a:r>
            <a:endParaRPr lang="en-US" dirty="0"/>
          </a:p>
        </p:txBody>
      </p:sp>
    </p:spTree>
    <p:extLst>
      <p:ext uri="{BB962C8B-B14F-4D97-AF65-F5344CB8AC3E}">
        <p14:creationId xmlns:p14="http://schemas.microsoft.com/office/powerpoint/2010/main" val="24081640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Session 1 Orientation</a:t>
            </a:r>
            <a:endParaRPr lang="en-US" dirty="0"/>
          </a:p>
        </p:txBody>
      </p:sp>
      <p:sp>
        <p:nvSpPr>
          <p:cNvPr id="3" name="Content Placeholder 2"/>
          <p:cNvSpPr>
            <a:spLocks noGrp="1"/>
          </p:cNvSpPr>
          <p:nvPr>
            <p:ph idx="1"/>
          </p:nvPr>
        </p:nvSpPr>
        <p:spPr/>
        <p:txBody>
          <a:bodyPr>
            <a:normAutofit lnSpcReduction="10000"/>
          </a:bodyPr>
          <a:lstStyle/>
          <a:p>
            <a:r>
              <a:rPr lang="en-US" dirty="0" smtClean="0"/>
              <a:t>Yes, but/ Yes, and </a:t>
            </a:r>
            <a:r>
              <a:rPr lang="en-US" dirty="0" smtClean="0"/>
              <a:t>exercise</a:t>
            </a:r>
          </a:p>
          <a:p>
            <a:pPr lvl="1"/>
            <a:r>
              <a:rPr lang="en-US" dirty="0" smtClean="0"/>
              <a:t>Yay medical improvisation curricula from K Watson</a:t>
            </a:r>
            <a:endParaRPr lang="en-US" dirty="0" smtClean="0"/>
          </a:p>
          <a:p>
            <a:r>
              <a:rPr lang="en-US" dirty="0"/>
              <a:t>Slide presentation with emphasis on “spirit of MI”</a:t>
            </a:r>
          </a:p>
          <a:p>
            <a:r>
              <a:rPr lang="en-US" dirty="0" smtClean="0"/>
              <a:t>Discussion with spontaneous role play if opportunity arises</a:t>
            </a:r>
          </a:p>
          <a:p>
            <a:r>
              <a:rPr lang="en-US" dirty="0" smtClean="0"/>
              <a:t>Practice specific MI skills with role played patient </a:t>
            </a:r>
            <a:r>
              <a:rPr lang="en-US" dirty="0" smtClean="0"/>
              <a:t>case followed by discussion</a:t>
            </a:r>
            <a:endParaRPr lang="en-US" dirty="0" smtClean="0"/>
          </a:p>
          <a:p>
            <a:pPr marL="0" indent="0">
              <a:buNone/>
            </a:pPr>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31211849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064305"/>
          </a:xfrm>
        </p:spPr>
        <p:txBody>
          <a:bodyPr>
            <a:normAutofit fontScale="90000"/>
          </a:bodyPr>
          <a:lstStyle/>
          <a:p>
            <a:r>
              <a:rPr lang="en-US" dirty="0" smtClean="0"/>
              <a:t>Content of lecture slides</a:t>
            </a:r>
            <a:r>
              <a:rPr lang="en-US" dirty="0"/>
              <a:t> </a:t>
            </a:r>
            <a:r>
              <a:rPr lang="en-US" dirty="0" smtClean="0"/>
              <a:t>at orientation</a:t>
            </a:r>
            <a:endParaRPr lang="en-US" dirty="0"/>
          </a:p>
        </p:txBody>
      </p:sp>
      <p:sp>
        <p:nvSpPr>
          <p:cNvPr id="3" name="Content Placeholder 2"/>
          <p:cNvSpPr>
            <a:spLocks noGrp="1"/>
          </p:cNvSpPr>
          <p:nvPr>
            <p:ph idx="1"/>
          </p:nvPr>
        </p:nvSpPr>
        <p:spPr/>
        <p:txBody>
          <a:bodyPr/>
          <a:lstStyle/>
          <a:p>
            <a:r>
              <a:rPr lang="en-US" dirty="0" smtClean="0"/>
              <a:t>Pie graph of </a:t>
            </a:r>
            <a:r>
              <a:rPr lang="en-US" dirty="0" err="1" smtClean="0"/>
              <a:t>Mokdad’s</a:t>
            </a:r>
            <a:r>
              <a:rPr lang="en-US" dirty="0" smtClean="0"/>
              <a:t> (JAMA 2004) study ‘actual causes of death’ showing 40% of cause of death is behavior</a:t>
            </a:r>
          </a:p>
          <a:p>
            <a:r>
              <a:rPr lang="en-US" dirty="0" smtClean="0"/>
              <a:t>Deep dive into the </a:t>
            </a:r>
            <a:r>
              <a:rPr lang="en-US" b="1" i="1" dirty="0" smtClean="0"/>
              <a:t>spirit of motivational interviewing</a:t>
            </a:r>
            <a:endParaRPr lang="en-US" dirty="0" smtClean="0"/>
          </a:p>
          <a:p>
            <a:r>
              <a:rPr lang="en-US" dirty="0" smtClean="0"/>
              <a:t>Identify/explain/demonstrate 5 specific skills</a:t>
            </a:r>
            <a:endParaRPr lang="en-US" dirty="0"/>
          </a:p>
        </p:txBody>
      </p:sp>
    </p:spTree>
    <p:extLst>
      <p:ext uri="{BB962C8B-B14F-4D97-AF65-F5344CB8AC3E}">
        <p14:creationId xmlns:p14="http://schemas.microsoft.com/office/powerpoint/2010/main" val="31674082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4394</TotalTime>
  <Words>1013</Words>
  <Application>Microsoft Office PowerPoint</Application>
  <PresentationFormat>On-screen Show (4:3)</PresentationFormat>
  <Paragraphs>119</Paragraphs>
  <Slides>26</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26</vt:i4>
      </vt:variant>
    </vt:vector>
  </HeadingPairs>
  <TitlesOfParts>
    <vt:vector size="29" baseType="lpstr">
      <vt:lpstr>Arial</vt:lpstr>
      <vt:lpstr>Calibri</vt:lpstr>
      <vt:lpstr>Office Theme</vt:lpstr>
      <vt:lpstr>Motivational interviewing training in the clerkship year that reinforces Family Medicine as a career choice  </vt:lpstr>
      <vt:lpstr>Disclosures</vt:lpstr>
      <vt:lpstr>Objectives</vt:lpstr>
      <vt:lpstr>Timing</vt:lpstr>
      <vt:lpstr>Context</vt:lpstr>
      <vt:lpstr>Context</vt:lpstr>
      <vt:lpstr>Description of curriculum</vt:lpstr>
      <vt:lpstr>Session 1 Orientation</vt:lpstr>
      <vt:lpstr>Content of lecture slides at orientation</vt:lpstr>
      <vt:lpstr>WHY PEOPLE DIE McGinnis JM, Foege WH. Actual Causes of Death in the United States. JAMA 1993;270:2207-12. Mokdad AH, Marks JS, Stroup DF, Gerberding JL. Actual Causes of Death in the United States, 2000. JAMA 2004;291:1230-1245. </vt:lpstr>
      <vt:lpstr>Spirit of motivational interviewing</vt:lpstr>
      <vt:lpstr>Specific Skills highlighted</vt:lpstr>
      <vt:lpstr>In clerkship assignment</vt:lpstr>
      <vt:lpstr>PowerPoint Presentation</vt:lpstr>
      <vt:lpstr>Session 2 “intra-session”</vt:lpstr>
      <vt:lpstr>Sample intra-session slide</vt:lpstr>
      <vt:lpstr>Sample intra-session slide</vt:lpstr>
      <vt:lpstr>Sample intra-session slide</vt:lpstr>
      <vt:lpstr>Themes from MI case documentation</vt:lpstr>
      <vt:lpstr>Evaluation of new curriculum</vt:lpstr>
      <vt:lpstr>Evaluation of new curriculum</vt:lpstr>
      <vt:lpstr>Evaluation of new curriculum</vt:lpstr>
      <vt:lpstr>Evaluation –preceptor views</vt:lpstr>
      <vt:lpstr>Evaluation – student views</vt:lpstr>
      <vt:lpstr>Evaluation – student views</vt:lpstr>
      <vt:lpstr>Discussion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June 10 Medical Education Group presentation</dc:title>
  <dc:creator>Seymour, Deb</dc:creator>
  <cp:lastModifiedBy>Seymour, Deb</cp:lastModifiedBy>
  <cp:revision>425</cp:revision>
  <cp:lastPrinted>2018-08-08T14:51:31Z</cp:lastPrinted>
  <dcterms:created xsi:type="dcterms:W3CDTF">2015-05-06T15:49:03Z</dcterms:created>
  <dcterms:modified xsi:type="dcterms:W3CDTF">2019-02-02T19:42:00Z</dcterms:modified>
</cp:coreProperties>
</file>