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6" r:id="rId3"/>
    <p:sldMasterId id="2147483668" r:id="rId4"/>
    <p:sldMasterId id="2147483664" r:id="rId5"/>
    <p:sldMasterId id="2147483670" r:id="rId6"/>
  </p:sldMasterIdLst>
  <p:notesMasterIdLst>
    <p:notesMasterId r:id="rId40"/>
  </p:notesMasterIdLst>
  <p:handoutMasterIdLst>
    <p:handoutMasterId r:id="rId41"/>
  </p:handoutMasterIdLst>
  <p:sldIdLst>
    <p:sldId id="267" r:id="rId7"/>
    <p:sldId id="262" r:id="rId8"/>
    <p:sldId id="299" r:id="rId9"/>
    <p:sldId id="270" r:id="rId10"/>
    <p:sldId id="273" r:id="rId11"/>
    <p:sldId id="298" r:id="rId12"/>
    <p:sldId id="276" r:id="rId13"/>
    <p:sldId id="278" r:id="rId14"/>
    <p:sldId id="277" r:id="rId15"/>
    <p:sldId id="279" r:id="rId16"/>
    <p:sldId id="280" r:id="rId17"/>
    <p:sldId id="281" r:id="rId18"/>
    <p:sldId id="295" r:id="rId19"/>
    <p:sldId id="300" r:id="rId20"/>
    <p:sldId id="283" r:id="rId21"/>
    <p:sldId id="301" r:id="rId22"/>
    <p:sldId id="284" r:id="rId23"/>
    <p:sldId id="302" r:id="rId24"/>
    <p:sldId id="297" r:id="rId25"/>
    <p:sldId id="303" r:id="rId26"/>
    <p:sldId id="286" r:id="rId27"/>
    <p:sldId id="304" r:id="rId28"/>
    <p:sldId id="287" r:id="rId29"/>
    <p:sldId id="288" r:id="rId30"/>
    <p:sldId id="305" r:id="rId31"/>
    <p:sldId id="296" r:id="rId32"/>
    <p:sldId id="290" r:id="rId33"/>
    <p:sldId id="306" r:id="rId34"/>
    <p:sldId id="307" r:id="rId35"/>
    <p:sldId id="293" r:id="rId36"/>
    <p:sldId id="294" r:id="rId37"/>
    <p:sldId id="263" r:id="rId38"/>
    <p:sldId id="266" r:id="rId39"/>
  </p:sldIdLst>
  <p:sldSz cx="3657600" cy="2743200"/>
  <p:notesSz cx="7010400" cy="9296400"/>
  <p:defaultTextStyle>
    <a:defPPr>
      <a:defRPr lang="en-US"/>
    </a:defPPr>
    <a:lvl1pPr marL="0" algn="l" defTabSz="307238" rtl="0" eaLnBrk="1" latinLnBrk="0" hangingPunct="1">
      <a:defRPr sz="605" kern="1200">
        <a:solidFill>
          <a:schemeClr val="tx1"/>
        </a:solidFill>
        <a:latin typeface="+mn-lt"/>
        <a:ea typeface="+mn-ea"/>
        <a:cs typeface="+mn-cs"/>
      </a:defRPr>
    </a:lvl1pPr>
    <a:lvl2pPr marL="153619" algn="l" defTabSz="307238" rtl="0" eaLnBrk="1" latinLnBrk="0" hangingPunct="1">
      <a:defRPr sz="605" kern="1200">
        <a:solidFill>
          <a:schemeClr val="tx1"/>
        </a:solidFill>
        <a:latin typeface="+mn-lt"/>
        <a:ea typeface="+mn-ea"/>
        <a:cs typeface="+mn-cs"/>
      </a:defRPr>
    </a:lvl2pPr>
    <a:lvl3pPr marL="307238" algn="l" defTabSz="307238" rtl="0" eaLnBrk="1" latinLnBrk="0" hangingPunct="1">
      <a:defRPr sz="605" kern="1200">
        <a:solidFill>
          <a:schemeClr val="tx1"/>
        </a:solidFill>
        <a:latin typeface="+mn-lt"/>
        <a:ea typeface="+mn-ea"/>
        <a:cs typeface="+mn-cs"/>
      </a:defRPr>
    </a:lvl3pPr>
    <a:lvl4pPr marL="460858" algn="l" defTabSz="307238" rtl="0" eaLnBrk="1" latinLnBrk="0" hangingPunct="1">
      <a:defRPr sz="605" kern="1200">
        <a:solidFill>
          <a:schemeClr val="tx1"/>
        </a:solidFill>
        <a:latin typeface="+mn-lt"/>
        <a:ea typeface="+mn-ea"/>
        <a:cs typeface="+mn-cs"/>
      </a:defRPr>
    </a:lvl4pPr>
    <a:lvl5pPr marL="614477" algn="l" defTabSz="307238" rtl="0" eaLnBrk="1" latinLnBrk="0" hangingPunct="1">
      <a:defRPr sz="605" kern="1200">
        <a:solidFill>
          <a:schemeClr val="tx1"/>
        </a:solidFill>
        <a:latin typeface="+mn-lt"/>
        <a:ea typeface="+mn-ea"/>
        <a:cs typeface="+mn-cs"/>
      </a:defRPr>
    </a:lvl5pPr>
    <a:lvl6pPr marL="768096" algn="l" defTabSz="307238" rtl="0" eaLnBrk="1" latinLnBrk="0" hangingPunct="1">
      <a:defRPr sz="605" kern="1200">
        <a:solidFill>
          <a:schemeClr val="tx1"/>
        </a:solidFill>
        <a:latin typeface="+mn-lt"/>
        <a:ea typeface="+mn-ea"/>
        <a:cs typeface="+mn-cs"/>
      </a:defRPr>
    </a:lvl6pPr>
    <a:lvl7pPr marL="921715" algn="l" defTabSz="307238" rtl="0" eaLnBrk="1" latinLnBrk="0" hangingPunct="1">
      <a:defRPr sz="605" kern="1200">
        <a:solidFill>
          <a:schemeClr val="tx1"/>
        </a:solidFill>
        <a:latin typeface="+mn-lt"/>
        <a:ea typeface="+mn-ea"/>
        <a:cs typeface="+mn-cs"/>
      </a:defRPr>
    </a:lvl7pPr>
    <a:lvl8pPr marL="1075334" algn="l" defTabSz="307238" rtl="0" eaLnBrk="1" latinLnBrk="0" hangingPunct="1">
      <a:defRPr sz="605" kern="1200">
        <a:solidFill>
          <a:schemeClr val="tx1"/>
        </a:solidFill>
        <a:latin typeface="+mn-lt"/>
        <a:ea typeface="+mn-ea"/>
        <a:cs typeface="+mn-cs"/>
      </a:defRPr>
    </a:lvl8pPr>
    <a:lvl9pPr marL="1228954" algn="l" defTabSz="307238" rtl="0" eaLnBrk="1" latinLnBrk="0" hangingPunct="1">
      <a:defRPr sz="6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66214" autoAdjust="0"/>
  </p:normalViewPr>
  <p:slideViewPr>
    <p:cSldViewPr snapToGrid="0" snapToObjects="1" showGuides="1">
      <p:cViewPr varScale="1">
        <p:scale>
          <a:sx n="107" d="100"/>
          <a:sy n="107"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F5B2B74-010A-4E67-9F8F-FCBB1B548514}" type="datetimeFigureOut">
              <a:rPr lang="en-US" smtClean="0"/>
              <a:t>1/29/2020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6FEA2F0-B6C6-4102-8B71-0FAF82CA7504}" type="slidenum">
              <a:rPr lang="en-US" smtClean="0"/>
              <a:t>‹#›</a:t>
            </a:fld>
            <a:endParaRPr lang="en-US"/>
          </a:p>
        </p:txBody>
      </p:sp>
    </p:spTree>
    <p:extLst>
      <p:ext uri="{BB962C8B-B14F-4D97-AF65-F5344CB8AC3E}">
        <p14:creationId xmlns:p14="http://schemas.microsoft.com/office/powerpoint/2010/main" val="4250564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2C0BDFB-497B-4D0C-9117-6267A6E7D5D3}" type="datetimeFigureOut">
              <a:rPr lang="en-US" smtClean="0"/>
              <a:t>1/29/2020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08F44A-CB77-4EB6-ACFC-C57EBA45B253}" type="slidenum">
              <a:rPr lang="en-US" smtClean="0"/>
              <a:t>‹#›</a:t>
            </a:fld>
            <a:endParaRPr lang="en-US"/>
          </a:p>
        </p:txBody>
      </p:sp>
    </p:spTree>
    <p:extLst>
      <p:ext uri="{BB962C8B-B14F-4D97-AF65-F5344CB8AC3E}">
        <p14:creationId xmlns:p14="http://schemas.microsoft.com/office/powerpoint/2010/main" val="121792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tfm.org/about/keyinitiatives/preceptorexpansion/buildingbettercollaborativespilo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fm.org/teachingresources/resourcesfor/students/student-onboarding/#853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200"/>
            </a:pPr>
            <a:r>
              <a:rPr lang="en-US"/>
              <a:t>A cross-disciplinary initiative</a:t>
            </a:r>
            <a:endParaRPr/>
          </a:p>
          <a:p>
            <a:pPr>
              <a:buClr>
                <a:schemeClr val="dk1"/>
              </a:buClr>
              <a:buSzPts val="1200"/>
            </a:pPr>
            <a:endParaRPr/>
          </a:p>
        </p:txBody>
      </p:sp>
      <p:sp>
        <p:nvSpPr>
          <p:cNvPr id="31" name="Google Shape;31;p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buClr>
                <a:schemeClr val="dk1"/>
              </a:buClr>
              <a:buSzPts val="1200"/>
            </a:pPr>
            <a:fld id="{00000000-1234-1234-1234-123412341234}" type="slidenum">
              <a:rPr lang="en-US"/>
              <a:pPr>
                <a:buClr>
                  <a:schemeClr val="dk1"/>
                </a:buClr>
                <a:buSzPts val="1200"/>
              </a:pPr>
              <a:t>1</a:t>
            </a:fld>
            <a:endParaRPr/>
          </a:p>
        </p:txBody>
      </p:sp>
    </p:spTree>
    <p:extLst>
      <p:ext uri="{BB962C8B-B14F-4D97-AF65-F5344CB8AC3E}">
        <p14:creationId xmlns:p14="http://schemas.microsoft.com/office/powerpoint/2010/main" val="29913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1d6647332_0_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61d6647332_0_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buClr>
                <a:schemeClr val="dk1"/>
              </a:buClr>
              <a:buSzPts val="1200"/>
            </a:pPr>
            <a:r>
              <a:rPr lang="en-US" dirty="0"/>
              <a:t>QJ:  How to Be Awesome:  written by Vince WinklerPrins</a:t>
            </a:r>
            <a:endParaRPr dirty="0"/>
          </a:p>
          <a:p>
            <a:pPr marL="465887" indent="-323533">
              <a:buClr>
                <a:schemeClr val="dk1"/>
              </a:buClr>
              <a:buSzPts val="1400"/>
              <a:buFont typeface="Calibri"/>
              <a:buChar char="●"/>
            </a:pPr>
            <a:r>
              <a:rPr lang="en-US" dirty="0"/>
              <a:t>highlights differences between working in inpatient settings and ambulatory care, describes core features of primary care practice, and outlines specific strategies for interacting in the clinical settings (presentations using SNAPPS model, describes </a:t>
            </a:r>
            <a:r>
              <a:rPr lang="en-US" dirty="0" err="1"/>
              <a:t>wellcare</a:t>
            </a:r>
            <a:r>
              <a:rPr lang="en-US" dirty="0"/>
              <a:t> and chronic care, utilizing USPSTF guidelines, and highlights a number of other ways the student can promote their own learning, be helpful to the preceptor, and contribute positively to patient care). </a:t>
            </a:r>
            <a:endParaRPr dirty="0"/>
          </a:p>
          <a:p>
            <a:pPr marL="465887" indent="-323533">
              <a:buClr>
                <a:schemeClr val="dk1"/>
              </a:buClr>
              <a:buSzPts val="1400"/>
              <a:buFont typeface="Calibri"/>
              <a:buChar char="●"/>
            </a:pPr>
            <a:endParaRPr dirty="0"/>
          </a:p>
          <a:p>
            <a:pPr>
              <a:buClr>
                <a:schemeClr val="dk1"/>
              </a:buClr>
              <a:buSzPts val="1200"/>
            </a:pPr>
            <a:endParaRPr dirty="0"/>
          </a:p>
          <a:p>
            <a:pPr>
              <a:buClr>
                <a:schemeClr val="dk1"/>
              </a:buClr>
              <a:buSzPts val="1200"/>
            </a:pPr>
            <a:endParaRPr dirty="0"/>
          </a:p>
        </p:txBody>
      </p:sp>
      <p:sp>
        <p:nvSpPr>
          <p:cNvPr id="126" name="Google Shape;126;g61d6647332_0_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buClr>
                <a:srgbClr val="000000"/>
              </a:buClr>
              <a:buSzPts val="1200"/>
            </a:pPr>
            <a:fld id="{00000000-1234-1234-1234-123412341234}" type="slidenum">
              <a:rPr lang="en-US"/>
              <a:pPr>
                <a:buClr>
                  <a:srgbClr val="000000"/>
                </a:buClr>
                <a:buSzPts val="1200"/>
              </a:pPr>
              <a:t>11</a:t>
            </a:fld>
            <a:endParaRPr/>
          </a:p>
        </p:txBody>
      </p:sp>
    </p:spTree>
    <p:extLst>
      <p:ext uri="{BB962C8B-B14F-4D97-AF65-F5344CB8AC3E}">
        <p14:creationId xmlns:p14="http://schemas.microsoft.com/office/powerpoint/2010/main" val="366758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9: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buClr>
                <a:schemeClr val="dk1"/>
              </a:buClr>
              <a:buSzPts val="1200"/>
            </a:pPr>
            <a:r>
              <a:rPr lang="en-US" dirty="0"/>
              <a:t>QJ: free on website, faculty can access (for students) </a:t>
            </a:r>
            <a:endParaRPr dirty="0"/>
          </a:p>
          <a:p>
            <a:pPr>
              <a:buClr>
                <a:schemeClr val="dk1"/>
              </a:buClr>
              <a:buSzPts val="1200"/>
            </a:pPr>
            <a:r>
              <a:rPr lang="en-US" dirty="0"/>
              <a:t>Our tactic  team has also developed 3 brief online training modules which are educational for students and also help integrate them in the clinic in a more meaningful.  Each module is brief (~15 minutes) and focuses on topics - writing a high-quality billable note, med rec, MI.  </a:t>
            </a:r>
            <a:endParaRPr dirty="0"/>
          </a:p>
          <a:p>
            <a:pPr marL="465887" indent="-323533">
              <a:buClr>
                <a:schemeClr val="dk1"/>
              </a:buClr>
              <a:buSzPts val="1400"/>
              <a:buFont typeface="Calibri"/>
              <a:buChar char="●"/>
            </a:pPr>
            <a:r>
              <a:rPr lang="en-US" dirty="0"/>
              <a:t>goal is to complete all 3 modules prior to starting clinical rotations</a:t>
            </a:r>
            <a:endParaRPr dirty="0"/>
          </a:p>
          <a:p>
            <a:pPr>
              <a:buClr>
                <a:schemeClr val="dk1"/>
              </a:buClr>
              <a:buSzPts val="1200"/>
            </a:pPr>
            <a:endParaRPr dirty="0"/>
          </a:p>
          <a:p>
            <a:pPr>
              <a:buClr>
                <a:schemeClr val="dk1"/>
              </a:buClr>
              <a:buSzPts val="1200"/>
            </a:pPr>
            <a:endParaRPr dirty="0"/>
          </a:p>
        </p:txBody>
      </p:sp>
      <p:sp>
        <p:nvSpPr>
          <p:cNvPr id="134" name="Google Shape;134;p19: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buClr>
                <a:srgbClr val="000000"/>
              </a:buClr>
              <a:buSzPts val="1200"/>
            </a:pPr>
            <a:fld id="{00000000-1234-1234-1234-123412341234}" type="slidenum">
              <a:rPr lang="en-US"/>
              <a:pPr>
                <a:buClr>
                  <a:srgbClr val="000000"/>
                </a:buClr>
                <a:buSzPts val="1200"/>
              </a:pPr>
              <a:t>12</a:t>
            </a:fld>
            <a:endParaRPr/>
          </a:p>
        </p:txBody>
      </p:sp>
    </p:spTree>
    <p:extLst>
      <p:ext uri="{BB962C8B-B14F-4D97-AF65-F5344CB8AC3E}">
        <p14:creationId xmlns:p14="http://schemas.microsoft.com/office/powerpoint/2010/main" val="64943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8F44A-CB77-4EB6-ACFC-C57EBA45B253}" type="slidenum">
              <a:rPr lang="en-US" smtClean="0"/>
              <a:t>13</a:t>
            </a:fld>
            <a:endParaRPr lang="en-US"/>
          </a:p>
        </p:txBody>
      </p:sp>
    </p:spTree>
    <p:extLst>
      <p:ext uri="{BB962C8B-B14F-4D97-AF65-F5344CB8AC3E}">
        <p14:creationId xmlns:p14="http://schemas.microsoft.com/office/powerpoint/2010/main" val="382124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333333"/>
              </a:buClr>
              <a:buSzPts val="1050"/>
              <a:buFont typeface="Arial"/>
              <a:buNone/>
            </a:pPr>
            <a:r>
              <a:rPr lang="en-US" sz="1050">
                <a:solidFill>
                  <a:srgbClr val="333333"/>
                </a:solidFill>
                <a:latin typeface="Arial"/>
                <a:ea typeface="Arial"/>
                <a:cs typeface="Arial"/>
                <a:sym typeface="Arial"/>
              </a:rPr>
              <a:t>EW: </a:t>
            </a:r>
            <a:endParaRPr sz="1050">
              <a:solidFill>
                <a:srgbClr val="333333"/>
              </a:solidFill>
              <a:latin typeface="Arial"/>
              <a:ea typeface="Arial"/>
              <a:cs typeface="Arial"/>
              <a:sym typeface="Arial"/>
            </a:endParaRPr>
          </a:p>
          <a:p>
            <a:pPr marL="0" lvl="0" indent="0" algn="l" rtl="0">
              <a:lnSpc>
                <a:spcPct val="150000"/>
              </a:lnSpc>
              <a:spcBef>
                <a:spcPts val="0"/>
              </a:spcBef>
              <a:spcAft>
                <a:spcPts val="0"/>
              </a:spcAft>
              <a:buClr>
                <a:srgbClr val="333333"/>
              </a:buClr>
              <a:buSzPts val="1050"/>
              <a:buFont typeface="Arial"/>
              <a:buNone/>
            </a:pPr>
            <a:r>
              <a:rPr lang="en-US" sz="1050">
                <a:solidFill>
                  <a:srgbClr val="333333"/>
                </a:solidFill>
                <a:latin typeface="Arial"/>
                <a:ea typeface="Arial"/>
                <a:cs typeface="Arial"/>
                <a:sym typeface="Arial"/>
              </a:rPr>
              <a:t>15 collaboratives, with family medicine departments as their core, were selected for each of the three projects through a competitive application process. Preference was given to departments collaborating with two or more other specialties/departments/professions. From 2019 - 2020, departments and their collaborators will test the materials and processes being developed as part of Tactic 3, as well as recognition and incentive programs being developed as part of Tactic 5. The teams will participate in online and in-person learning communities to share/learn about intervention approaches; conduct standardized pre/post measurement; and disseminate their findings.</a:t>
            </a:r>
            <a:br>
              <a:rPr lang="en-US" sz="1050">
                <a:solidFill>
                  <a:srgbClr val="333333"/>
                </a:solidFill>
                <a:latin typeface="Arial"/>
                <a:ea typeface="Arial"/>
                <a:cs typeface="Arial"/>
                <a:sym typeface="Arial"/>
              </a:rPr>
            </a:br>
            <a:endParaRPr sz="1050">
              <a:solidFill>
                <a:srgbClr val="333333"/>
              </a:solidFill>
              <a:latin typeface="Arial"/>
              <a:ea typeface="Arial"/>
              <a:cs typeface="Arial"/>
              <a:sym typeface="Arial"/>
            </a:endParaRPr>
          </a:p>
          <a:p>
            <a:pPr marL="0" lvl="0" indent="0" algn="l" rtl="0">
              <a:lnSpc>
                <a:spcPct val="150000"/>
              </a:lnSpc>
              <a:spcBef>
                <a:spcPts val="0"/>
              </a:spcBef>
              <a:spcAft>
                <a:spcPts val="0"/>
              </a:spcAft>
              <a:buClr>
                <a:srgbClr val="333333"/>
              </a:buClr>
              <a:buSzPts val="1050"/>
              <a:buFont typeface="Arial"/>
              <a:buNone/>
            </a:pPr>
            <a:r>
              <a:rPr lang="en-US" sz="1050" u="sng">
                <a:solidFill>
                  <a:srgbClr val="333333"/>
                </a:solidFill>
                <a:latin typeface="Arial"/>
                <a:ea typeface="Arial"/>
                <a:cs typeface="Arial"/>
                <a:sym typeface="Arial"/>
              </a:rPr>
              <a:t>Status:</a:t>
            </a:r>
            <a:r>
              <a:rPr lang="en-US" sz="1050">
                <a:solidFill>
                  <a:srgbClr val="333333"/>
                </a:solidFill>
                <a:latin typeface="Arial"/>
                <a:ea typeface="Arial"/>
                <a:cs typeface="Arial"/>
                <a:sym typeface="Arial"/>
              </a:rPr>
              <a:t> Testing of the materials began in May/June 2019. Pilot participants will meet to share and learn from each at the end of October 2019. All projects will wrap up by September 2020. </a:t>
            </a:r>
            <a:endParaRPr sz="1050">
              <a:solidFill>
                <a:srgbClr val="333333"/>
              </a:solidFill>
              <a:latin typeface="Arial"/>
              <a:ea typeface="Arial"/>
              <a:cs typeface="Arial"/>
              <a:sym typeface="Arial"/>
            </a:endParaRPr>
          </a:p>
          <a:p>
            <a:pPr marL="0" lvl="0" indent="0" algn="l" rtl="0">
              <a:lnSpc>
                <a:spcPct val="150000"/>
              </a:lnSpc>
              <a:spcBef>
                <a:spcPts val="0"/>
              </a:spcBef>
              <a:spcAft>
                <a:spcPts val="0"/>
              </a:spcAft>
              <a:buClr>
                <a:schemeClr val="dk1"/>
              </a:buClr>
              <a:buSzPts val="1050"/>
              <a:buFont typeface="Calibri"/>
              <a:buNone/>
            </a:pPr>
            <a:endParaRPr sz="1050">
              <a:solidFill>
                <a:srgbClr val="333333"/>
              </a:solidFill>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p>
        </p:txBody>
      </p:sp>
      <p:sp>
        <p:nvSpPr>
          <p:cNvPr id="142" name="Google Shape;14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1d6647332_0_2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1d6647332_0_25: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EW family medicine departments are the core of each pilot educational collaborative, with 1-3 other specialties/departments/professions</a:t>
            </a:r>
            <a:endParaRPr/>
          </a:p>
        </p:txBody>
      </p:sp>
      <p:sp>
        <p:nvSpPr>
          <p:cNvPr id="150" name="Google Shape;150;g61d6647332_0_25: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15</a:t>
            </a:fld>
            <a:endParaRPr/>
          </a:p>
        </p:txBody>
      </p:sp>
    </p:spTree>
    <p:extLst>
      <p:ext uri="{BB962C8B-B14F-4D97-AF65-F5344CB8AC3E}">
        <p14:creationId xmlns:p14="http://schemas.microsoft.com/office/powerpoint/2010/main" val="2370264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1d6647332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1d6647332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EW family medicine departments are the core of each pilot educational collaborative, with 1-3 other specialties/departments/professions</a:t>
            </a:r>
            <a:endParaRPr/>
          </a:p>
        </p:txBody>
      </p:sp>
      <p:sp>
        <p:nvSpPr>
          <p:cNvPr id="150" name="Google Shape;150;g61d6647332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1d6647332_0_3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1d6647332_0_33: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EW</a:t>
            </a:r>
            <a:endParaRPr/>
          </a:p>
        </p:txBody>
      </p:sp>
      <p:sp>
        <p:nvSpPr>
          <p:cNvPr id="158" name="Google Shape;158;g61d6647332_0_33: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fld id="{00000000-1234-1234-1234-123412341234}" type="slidenum">
              <a:rPr lang="en-US"/>
              <a:pPr/>
              <a:t>17</a:t>
            </a:fld>
            <a:endParaRPr/>
          </a:p>
        </p:txBody>
      </p:sp>
    </p:spTree>
    <p:extLst>
      <p:ext uri="{BB962C8B-B14F-4D97-AF65-F5344CB8AC3E}">
        <p14:creationId xmlns:p14="http://schemas.microsoft.com/office/powerpoint/2010/main" val="919257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1d6647332_0_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1d6647332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EW</a:t>
            </a:r>
            <a:endParaRPr/>
          </a:p>
        </p:txBody>
      </p:sp>
      <p:sp>
        <p:nvSpPr>
          <p:cNvPr id="158" name="Google Shape;158;g61d6647332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1d6647332_0_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1d6647332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EW</a:t>
            </a:r>
          </a:p>
          <a:p>
            <a:pPr marL="0" lvl="0" indent="0" algn="l" rtl="0">
              <a:spcBef>
                <a:spcPts val="0"/>
              </a:spcBef>
              <a:spcAft>
                <a:spcPts val="0"/>
              </a:spcAft>
              <a:buNone/>
            </a:pPr>
            <a:r>
              <a:rPr lang="en-US" dirty="0"/>
              <a:t>Is there a way to track whether students have completed the modules? </a:t>
            </a:r>
          </a:p>
          <a:p>
            <a:pPr marL="0" lvl="0" indent="0" algn="l" rtl="0">
              <a:spcBef>
                <a:spcPts val="0"/>
              </a:spcBef>
              <a:spcAft>
                <a:spcPts val="0"/>
              </a:spcAft>
              <a:buNone/>
            </a:pPr>
            <a:r>
              <a:rPr lang="en-US" i="1" dirty="0"/>
              <a:t>After a student has completed the module, he or she can download a certificate of completion for each module.</a:t>
            </a:r>
          </a:p>
          <a:p>
            <a:pPr marL="0" lvl="0" indent="0" algn="l" rtl="0">
              <a:spcBef>
                <a:spcPts val="0"/>
              </a:spcBef>
              <a:spcAft>
                <a:spcPts val="0"/>
              </a:spcAft>
              <a:buNone/>
            </a:pPr>
            <a:r>
              <a:rPr lang="en-US" dirty="0"/>
              <a:t>Can faculty or preceptors access the student modules? </a:t>
            </a:r>
          </a:p>
          <a:p>
            <a:pPr marL="0" lvl="0" indent="0" algn="l" rtl="0">
              <a:spcBef>
                <a:spcPts val="0"/>
              </a:spcBef>
              <a:spcAft>
                <a:spcPts val="0"/>
              </a:spcAft>
              <a:buNone/>
            </a:pPr>
            <a:r>
              <a:rPr lang="en-US" i="1" dirty="0"/>
              <a:t>Yes, these modules are freely available to anyone who wants to take them.</a:t>
            </a:r>
          </a:p>
          <a:p>
            <a:pPr marL="0" lvl="0" indent="0" algn="l" rtl="0">
              <a:spcBef>
                <a:spcPts val="0"/>
              </a:spcBef>
              <a:spcAft>
                <a:spcPts val="0"/>
              </a:spcAft>
              <a:buNone/>
            </a:pPr>
            <a:r>
              <a:rPr lang="en-US" dirty="0"/>
              <a:t>Can a student update their student passport as they continue to gain rotation and procedural experience throughout the year?</a:t>
            </a:r>
          </a:p>
          <a:p>
            <a:pPr marL="0" lvl="0" indent="0" algn="l" rtl="0">
              <a:spcBef>
                <a:spcPts val="0"/>
              </a:spcBef>
              <a:spcAft>
                <a:spcPts val="0"/>
              </a:spcAft>
              <a:buNone/>
            </a:pPr>
            <a:r>
              <a:rPr lang="en-US" i="1" dirty="0"/>
              <a:t>Yes! The student passport is created online with a unique student account for this reason. </a:t>
            </a:r>
          </a:p>
          <a:p>
            <a:pPr marL="0" lvl="0" indent="0" algn="l" rtl="0">
              <a:spcBef>
                <a:spcPts val="0"/>
              </a:spcBef>
              <a:spcAft>
                <a:spcPts val="0"/>
              </a:spcAft>
              <a:buNone/>
            </a:pPr>
            <a:r>
              <a:rPr lang="en-US" dirty="0"/>
              <a:t>Can a school edit or modify the content of the student passport? </a:t>
            </a:r>
          </a:p>
          <a:p>
            <a:pPr marL="0" lvl="0" indent="0" algn="l" rtl="0">
              <a:spcBef>
                <a:spcPts val="0"/>
              </a:spcBef>
              <a:spcAft>
                <a:spcPts val="0"/>
              </a:spcAft>
              <a:buNone/>
            </a:pPr>
            <a:r>
              <a:rPr lang="en-US" i="1" dirty="0"/>
              <a:t>No, the goal is for institutions to use the same standardized passport so that a community preceptor gets the same information with every student.</a:t>
            </a:r>
          </a:p>
          <a:p>
            <a:pPr marL="0" lvl="0" indent="0" algn="l" rtl="0">
              <a:spcBef>
                <a:spcPts val="0"/>
              </a:spcBef>
              <a:spcAft>
                <a:spcPts val="0"/>
              </a:spcAft>
              <a:buNone/>
            </a:pPr>
            <a:endParaRPr dirty="0"/>
          </a:p>
        </p:txBody>
      </p:sp>
      <p:sp>
        <p:nvSpPr>
          <p:cNvPr id="165" name="Google Shape;165;g61d6647332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3651cb40e_0_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3651cb40e_0_1: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dirty="0"/>
              <a:t>EW</a:t>
            </a:r>
            <a:endParaRPr dirty="0"/>
          </a:p>
          <a:p>
            <a:r>
              <a:rPr lang="en-US" dirty="0"/>
              <a:t>most of the data is from 3rd year med students</a:t>
            </a:r>
          </a:p>
          <a:p>
            <a:r>
              <a:rPr lang="en-US" dirty="0"/>
              <a:t>About 5% PA students</a:t>
            </a:r>
          </a:p>
          <a:p>
            <a:r>
              <a:rPr lang="en-US" dirty="0"/>
              <a:t>3.5% pharmacy students</a:t>
            </a:r>
            <a:endParaRPr dirty="0"/>
          </a:p>
        </p:txBody>
      </p:sp>
      <p:sp>
        <p:nvSpPr>
          <p:cNvPr id="172" name="Google Shape;172;g63651cb40e_0_1: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21</a:t>
            </a:fld>
            <a:endParaRPr/>
          </a:p>
        </p:txBody>
      </p:sp>
    </p:spTree>
    <p:extLst>
      <p:ext uri="{BB962C8B-B14F-4D97-AF65-F5344CB8AC3E}">
        <p14:creationId xmlns:p14="http://schemas.microsoft.com/office/powerpoint/2010/main" val="71716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VW</a:t>
            </a:r>
            <a:endParaRPr/>
          </a:p>
        </p:txBody>
      </p:sp>
      <p:sp>
        <p:nvSpPr>
          <p:cNvPr id="38" name="Google Shape;3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3651cb40e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3651cb40e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EW</a:t>
            </a:r>
            <a:endParaRPr dirty="0"/>
          </a:p>
          <a:p>
            <a:pPr marL="0" lvl="0" indent="0" algn="l" rtl="0">
              <a:spcBef>
                <a:spcPts val="0"/>
              </a:spcBef>
              <a:spcAft>
                <a:spcPts val="0"/>
              </a:spcAft>
              <a:buNone/>
            </a:pPr>
            <a:r>
              <a:rPr lang="en-US" dirty="0"/>
              <a:t>most of the data is from 3rd year med students</a:t>
            </a:r>
          </a:p>
          <a:p>
            <a:pPr marL="0" lvl="0" indent="0" algn="l" rtl="0">
              <a:spcBef>
                <a:spcPts val="0"/>
              </a:spcBef>
              <a:spcAft>
                <a:spcPts val="0"/>
              </a:spcAft>
              <a:buNone/>
            </a:pPr>
            <a:r>
              <a:rPr lang="en-US" dirty="0"/>
              <a:t>About 5% PA students</a:t>
            </a:r>
          </a:p>
          <a:p>
            <a:pPr marL="0" lvl="0" indent="0" algn="l" rtl="0">
              <a:spcBef>
                <a:spcPts val="0"/>
              </a:spcBef>
              <a:spcAft>
                <a:spcPts val="0"/>
              </a:spcAft>
              <a:buNone/>
            </a:pPr>
            <a:r>
              <a:rPr lang="en-US" dirty="0"/>
              <a:t>3.5% pharmacy students</a:t>
            </a:r>
            <a:endParaRPr dirty="0"/>
          </a:p>
        </p:txBody>
      </p:sp>
      <p:sp>
        <p:nvSpPr>
          <p:cNvPr id="172" name="Google Shape;172;g63651cb40e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1d6647332_0_4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1d6647332_0_43: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dirty="0"/>
              <a:t>EW </a:t>
            </a:r>
            <a:endParaRPr dirty="0"/>
          </a:p>
          <a:p>
            <a:r>
              <a:rPr lang="en-US" dirty="0"/>
              <a:t>18% Strongly Agree</a:t>
            </a:r>
            <a:endParaRPr dirty="0"/>
          </a:p>
          <a:p>
            <a:r>
              <a:rPr lang="en-US" dirty="0"/>
              <a:t>62% Agree</a:t>
            </a:r>
          </a:p>
          <a:p>
            <a:r>
              <a:rPr lang="en-US" dirty="0"/>
              <a:t>= 80% agree</a:t>
            </a:r>
            <a:endParaRPr dirty="0"/>
          </a:p>
        </p:txBody>
      </p:sp>
      <p:sp>
        <p:nvSpPr>
          <p:cNvPr id="179" name="Google Shape;179;g61d6647332_0_43: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23</a:t>
            </a:fld>
            <a:endParaRPr/>
          </a:p>
        </p:txBody>
      </p:sp>
    </p:spTree>
    <p:extLst>
      <p:ext uri="{BB962C8B-B14F-4D97-AF65-F5344CB8AC3E}">
        <p14:creationId xmlns:p14="http://schemas.microsoft.com/office/powerpoint/2010/main" val="147035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1d6647332_0_4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1d6647332_0_49: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dirty="0"/>
              <a:t>EW</a:t>
            </a:r>
            <a:endParaRPr dirty="0"/>
          </a:p>
          <a:p>
            <a:r>
              <a:rPr lang="en-US" dirty="0"/>
              <a:t>35% strongly agree</a:t>
            </a:r>
            <a:endParaRPr dirty="0"/>
          </a:p>
          <a:p>
            <a:r>
              <a:rPr lang="en-US" dirty="0"/>
              <a:t>57% agree</a:t>
            </a:r>
          </a:p>
          <a:p>
            <a:r>
              <a:rPr lang="en-US" dirty="0"/>
              <a:t>=92% total agree or strongly agree</a:t>
            </a:r>
            <a:endParaRPr dirty="0"/>
          </a:p>
        </p:txBody>
      </p:sp>
      <p:sp>
        <p:nvSpPr>
          <p:cNvPr id="186" name="Google Shape;186;g61d6647332_0_49: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24</a:t>
            </a:fld>
            <a:endParaRPr/>
          </a:p>
        </p:txBody>
      </p:sp>
    </p:spTree>
    <p:extLst>
      <p:ext uri="{BB962C8B-B14F-4D97-AF65-F5344CB8AC3E}">
        <p14:creationId xmlns:p14="http://schemas.microsoft.com/office/powerpoint/2010/main" val="2893772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1d6647332_0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1d6647332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61d6647332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200"/>
            </a:pPr>
            <a:endParaRPr dirty="0"/>
          </a:p>
        </p:txBody>
      </p:sp>
      <p:sp>
        <p:nvSpPr>
          <p:cNvPr id="199" name="Google Shape;199;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2096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4" name="Google Shape;20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3b2ab81d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1" name="Google Shape;211;g63b2ab81d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200"/>
            </a:pPr>
            <a:endParaRPr/>
          </a:p>
        </p:txBody>
      </p:sp>
      <p:sp>
        <p:nvSpPr>
          <p:cNvPr id="219" name="Google Shape;219;p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5904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3b775de6c_0_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buClr>
                <a:schemeClr val="dk1"/>
              </a:buClr>
              <a:buSzPts val="1200"/>
            </a:pPr>
            <a:endParaRPr/>
          </a:p>
        </p:txBody>
      </p:sp>
      <p:sp>
        <p:nvSpPr>
          <p:cNvPr id="225" name="Google Shape;225;g63b775de6c_0_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235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200"/>
            </a:pPr>
            <a:r>
              <a:rPr lang="en-US"/>
              <a:t>VW  </a:t>
            </a:r>
            <a:endParaRPr/>
          </a:p>
          <a:p>
            <a:pPr marL="174708" indent="-129413">
              <a:buClr>
                <a:schemeClr val="dk1"/>
              </a:buClr>
              <a:buSzPts val="1100"/>
              <a:buFont typeface="Helvetica Neue"/>
              <a:buChar char="•"/>
            </a:pPr>
            <a:r>
              <a:rPr lang="en-US" sz="1100">
                <a:latin typeface="Helvetica Neue"/>
                <a:ea typeface="Helvetica Neue"/>
                <a:cs typeface="Helvetica Neue"/>
                <a:sym typeface="Helvetica Neue"/>
              </a:rPr>
              <a:t>Growth of number of training programs and class sizes</a:t>
            </a:r>
            <a:endParaRPr sz="1100">
              <a:latin typeface="Helvetica Neue"/>
              <a:ea typeface="Helvetica Neue"/>
              <a:cs typeface="Helvetica Neue"/>
              <a:sym typeface="Helvetica Neue"/>
            </a:endParaRPr>
          </a:p>
          <a:p>
            <a:pPr marL="174708" indent="-101265">
              <a:lnSpc>
                <a:spcPct val="80000"/>
              </a:lnSpc>
              <a:spcBef>
                <a:spcPts val="764"/>
              </a:spcBef>
              <a:buClr>
                <a:schemeClr val="dk1"/>
              </a:buClr>
              <a:buSzPts val="1100"/>
              <a:buFont typeface="Helvetica Neue"/>
              <a:buChar char="•"/>
            </a:pPr>
            <a:r>
              <a:rPr lang="en-US" sz="1100">
                <a:latin typeface="Helvetica Neue"/>
                <a:ea typeface="Helvetica Neue"/>
                <a:cs typeface="Helvetica Neue"/>
                <a:sym typeface="Helvetica Neue"/>
              </a:rPr>
              <a:t>More clinical education of healthcare learners sites with intense competition for space—MAs/scribes/other learners</a:t>
            </a:r>
            <a:endParaRPr sz="1100">
              <a:latin typeface="Helvetica Neue"/>
              <a:ea typeface="Helvetica Neue"/>
              <a:cs typeface="Helvetica Neue"/>
              <a:sym typeface="Helvetica Neue"/>
            </a:endParaRPr>
          </a:p>
          <a:p>
            <a:pPr marL="174708" indent="-101265">
              <a:lnSpc>
                <a:spcPct val="80000"/>
              </a:lnSpc>
              <a:spcBef>
                <a:spcPts val="764"/>
              </a:spcBef>
              <a:buClr>
                <a:schemeClr val="dk1"/>
              </a:buClr>
              <a:buSzPts val="1100"/>
              <a:buFont typeface="Helvetica Neue"/>
              <a:buChar char="•"/>
            </a:pPr>
            <a:r>
              <a:rPr lang="en-US" sz="1100">
                <a:latin typeface="Helvetica Neue"/>
                <a:ea typeface="Helvetica Neue"/>
                <a:cs typeface="Helvetica Neue"/>
                <a:sym typeface="Helvetica Neue"/>
              </a:rPr>
              <a:t>The work of the programs increasingly concerns recruitment/retention of preceptors. </a:t>
            </a:r>
            <a:endParaRPr sz="1100">
              <a:latin typeface="Helvetica Neue"/>
              <a:ea typeface="Helvetica Neue"/>
              <a:cs typeface="Helvetica Neue"/>
              <a:sym typeface="Helvetica Neue"/>
            </a:endParaRPr>
          </a:p>
          <a:p>
            <a:pPr marL="174708" indent="-101265">
              <a:lnSpc>
                <a:spcPct val="80000"/>
              </a:lnSpc>
              <a:spcBef>
                <a:spcPts val="764"/>
              </a:spcBef>
              <a:buClr>
                <a:schemeClr val="dk1"/>
              </a:buClr>
              <a:buSzPts val="1100"/>
              <a:buFont typeface="Helvetica Neue"/>
              <a:buChar char="•"/>
            </a:pPr>
            <a:r>
              <a:rPr lang="en-US" sz="1100">
                <a:latin typeface="Helvetica Neue"/>
                <a:ea typeface="Helvetica Neue"/>
                <a:cs typeface="Helvetica Neue"/>
                <a:sym typeface="Helvetica Neue"/>
              </a:rPr>
              <a:t>Many health care training entities have weak systems to provide clinical training and put the onus on students to find training sites </a:t>
            </a:r>
            <a:endParaRPr sz="1100">
              <a:latin typeface="Helvetica Neue"/>
              <a:ea typeface="Helvetica Neue"/>
              <a:cs typeface="Helvetica Neue"/>
              <a:sym typeface="Helvetica Neue"/>
            </a:endParaRPr>
          </a:p>
          <a:p>
            <a:pPr marL="174708">
              <a:lnSpc>
                <a:spcPct val="80000"/>
              </a:lnSpc>
              <a:spcBef>
                <a:spcPts val="764"/>
              </a:spcBef>
            </a:pPr>
            <a:endParaRPr sz="900"/>
          </a:p>
        </p:txBody>
      </p:sp>
      <p:sp>
        <p:nvSpPr>
          <p:cNvPr id="52" name="Google Shape;52;p5: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buClr>
                <a:schemeClr val="dk1"/>
              </a:buClr>
              <a:buSzPts val="1200"/>
            </a:pPr>
            <a:fld id="{00000000-1234-1234-1234-123412341234}" type="slidenum">
              <a:rPr lang="en-US"/>
              <a:pPr>
                <a:buClr>
                  <a:schemeClr val="dk1"/>
                </a:buClr>
                <a:buSzPts val="1200"/>
              </a:pPr>
              <a:t>4</a:t>
            </a:fld>
            <a:endParaRPr/>
          </a:p>
        </p:txBody>
      </p:sp>
    </p:spTree>
    <p:extLst>
      <p:ext uri="{BB962C8B-B14F-4D97-AF65-F5344CB8AC3E}">
        <p14:creationId xmlns:p14="http://schemas.microsoft.com/office/powerpoint/2010/main" val="352963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8: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200"/>
            </a:pPr>
            <a:r>
              <a:rPr lang="en-US"/>
              <a:t>VW</a:t>
            </a:r>
            <a:endParaRPr/>
          </a:p>
        </p:txBody>
      </p:sp>
      <p:sp>
        <p:nvSpPr>
          <p:cNvPr id="76" name="Google Shape;76;p8: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buClr>
                <a:schemeClr val="dk1"/>
              </a:buClr>
              <a:buSzPts val="1200"/>
            </a:pPr>
            <a:fld id="{00000000-1234-1234-1234-123412341234}" type="slidenum">
              <a:rPr lang="en-US"/>
              <a:pPr>
                <a:buClr>
                  <a:schemeClr val="dk1"/>
                </a:buClr>
                <a:buSzPts val="1200"/>
              </a:pPr>
              <a:t>5</a:t>
            </a:fld>
            <a:endParaRPr/>
          </a:p>
        </p:txBody>
      </p:sp>
    </p:spTree>
    <p:extLst>
      <p:ext uri="{BB962C8B-B14F-4D97-AF65-F5344CB8AC3E}">
        <p14:creationId xmlns:p14="http://schemas.microsoft.com/office/powerpoint/2010/main" val="90509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8928280D-88DE-48B6-B875-439559AC669D}" type="slidenum">
              <a:rPr lang="en-US" smtClean="0"/>
              <a:t>6</a:t>
            </a:fld>
            <a:endParaRPr lang="en-US"/>
          </a:p>
        </p:txBody>
      </p:sp>
    </p:spTree>
    <p:extLst>
      <p:ext uri="{BB962C8B-B14F-4D97-AF65-F5344CB8AC3E}">
        <p14:creationId xmlns:p14="http://schemas.microsoft.com/office/powerpoint/2010/main" val="128549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200"/>
            </a:pPr>
            <a:r>
              <a:rPr lang="en-US" dirty="0"/>
              <a:t>Click and go to website from slide</a:t>
            </a:r>
            <a:endParaRPr dirty="0"/>
          </a:p>
        </p:txBody>
      </p:sp>
      <p:sp>
        <p:nvSpPr>
          <p:cNvPr id="95" name="Google Shape;95;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75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7: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200"/>
            </a:pPr>
            <a:r>
              <a:rPr lang="en-US" dirty="0"/>
              <a:t>Click on links in slide</a:t>
            </a:r>
          </a:p>
          <a:p>
            <a:pPr>
              <a:buClr>
                <a:schemeClr val="dk1"/>
              </a:buClr>
              <a:buSzPts val="1200"/>
            </a:pPr>
            <a:endParaRPr lang="en-US" dirty="0"/>
          </a:p>
          <a:p>
            <a:pPr>
              <a:buClr>
                <a:schemeClr val="dk1"/>
              </a:buClr>
              <a:buSzPts val="1200"/>
            </a:pPr>
            <a:r>
              <a:rPr lang="en-US" dirty="0"/>
              <a:t>QJ (modules, videos, readings, </a:t>
            </a:r>
            <a:r>
              <a:rPr lang="en-US" dirty="0" err="1"/>
              <a:t>quizzings</a:t>
            </a:r>
            <a:r>
              <a:rPr lang="en-US" dirty="0"/>
              <a:t>) cost associated ($99)-- faculty development (preceptor development) </a:t>
            </a:r>
            <a:endParaRPr dirty="0"/>
          </a:p>
          <a:p>
            <a:pPr>
              <a:lnSpc>
                <a:spcPct val="70000"/>
              </a:lnSpc>
              <a:spcBef>
                <a:spcPts val="1019"/>
              </a:spcBef>
              <a:buClr>
                <a:schemeClr val="dk1"/>
              </a:buClr>
              <a:buSzPts val="1540"/>
            </a:pPr>
            <a:endParaRPr dirty="0"/>
          </a:p>
        </p:txBody>
      </p:sp>
      <p:sp>
        <p:nvSpPr>
          <p:cNvPr id="110" name="Google Shape;110;p17: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buClr>
                <a:schemeClr val="dk1"/>
              </a:buClr>
              <a:buSzPts val="1200"/>
            </a:pPr>
            <a:fld id="{00000000-1234-1234-1234-123412341234}" type="slidenum">
              <a:rPr lang="en-US"/>
              <a:pPr>
                <a:buClr>
                  <a:schemeClr val="dk1"/>
                </a:buClr>
                <a:buSzPts val="1200"/>
              </a:pPr>
              <a:t>8</a:t>
            </a:fld>
            <a:endParaRPr/>
          </a:p>
        </p:txBody>
      </p:sp>
    </p:spTree>
    <p:extLst>
      <p:ext uri="{BB962C8B-B14F-4D97-AF65-F5344CB8AC3E}">
        <p14:creationId xmlns:p14="http://schemas.microsoft.com/office/powerpoint/2010/main" val="332105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1d6647332_0_9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61d6647332_0_99: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lnSpc>
                <a:spcPct val="70000"/>
              </a:lnSpc>
              <a:spcBef>
                <a:spcPts val="1019"/>
              </a:spcBef>
              <a:buClr>
                <a:schemeClr val="dk1"/>
              </a:buClr>
              <a:buSzPts val="1540"/>
            </a:pPr>
            <a:r>
              <a:rPr lang="en-US" sz="1600" dirty="0"/>
              <a:t>These will be piloted as part of Tactic 4 (</a:t>
            </a:r>
            <a:r>
              <a:rPr lang="en-US" sz="1600" u="sng" dirty="0">
                <a:solidFill>
                  <a:schemeClr val="hlink"/>
                </a:solidFill>
                <a:hlinkClick r:id="rId3"/>
              </a:rPr>
              <a:t>https://stfm.org/about/keyinitiatives/preceptorexpansion/buildingbettercollaborativespilot/</a:t>
            </a:r>
            <a:r>
              <a:rPr lang="en-US" sz="1600" dirty="0"/>
              <a:t>)</a:t>
            </a:r>
          </a:p>
          <a:p>
            <a:pPr>
              <a:lnSpc>
                <a:spcPct val="70000"/>
              </a:lnSpc>
              <a:spcBef>
                <a:spcPts val="1019"/>
              </a:spcBef>
              <a:buClr>
                <a:schemeClr val="dk1"/>
              </a:buClr>
              <a:buSzPts val="1540"/>
            </a:pPr>
            <a:endParaRPr lang="en-US" sz="1600" dirty="0"/>
          </a:p>
          <a:p>
            <a:pPr>
              <a:lnSpc>
                <a:spcPct val="70000"/>
              </a:lnSpc>
              <a:spcBef>
                <a:spcPts val="1019"/>
              </a:spcBef>
              <a:buClr>
                <a:schemeClr val="dk1"/>
              </a:buClr>
              <a:buSzPts val="1540"/>
            </a:pPr>
            <a:r>
              <a:rPr lang="en-US" sz="1600" dirty="0"/>
              <a:t>Click and go to website from slide</a:t>
            </a:r>
            <a:endParaRPr dirty="0"/>
          </a:p>
        </p:txBody>
      </p:sp>
      <p:sp>
        <p:nvSpPr>
          <p:cNvPr id="102" name="Google Shape;102;g61d6647332_0_99: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buClr>
                <a:schemeClr val="dk1"/>
              </a:buClr>
              <a:buSzPts val="1200"/>
            </a:pPr>
            <a:fld id="{00000000-1234-1234-1234-123412341234}" type="slidenum">
              <a:rPr lang="en-US"/>
              <a:pPr>
                <a:buClr>
                  <a:schemeClr val="dk1"/>
                </a:buClr>
                <a:buSzPts val="1200"/>
              </a:pPr>
              <a:t>9</a:t>
            </a:fld>
            <a:endParaRPr/>
          </a:p>
        </p:txBody>
      </p:sp>
    </p:spTree>
    <p:extLst>
      <p:ext uri="{BB962C8B-B14F-4D97-AF65-F5344CB8AC3E}">
        <p14:creationId xmlns:p14="http://schemas.microsoft.com/office/powerpoint/2010/main" val="180900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8: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r>
              <a:rPr lang="en-US" dirty="0"/>
              <a:t>QJ: (student access only)</a:t>
            </a:r>
            <a:endParaRPr dirty="0"/>
          </a:p>
          <a:p>
            <a:r>
              <a:rPr lang="en-US" dirty="0"/>
              <a:t> can be downloaded in PDF/word- (passport not editable)-- </a:t>
            </a:r>
            <a:endParaRPr dirty="0"/>
          </a:p>
          <a:p>
            <a:pPr marL="465887" indent="-323533">
              <a:buClr>
                <a:schemeClr val="dk1"/>
              </a:buClr>
              <a:buSzPts val="1400"/>
              <a:buFont typeface="Calibri"/>
              <a:buChar char="●"/>
            </a:pPr>
            <a:r>
              <a:rPr lang="en-US" dirty="0"/>
              <a:t>includes important student information:  demographics, previous experiences, procedures the student is comfortable with, rotation details, ensure the student has completed the recommended readings/modules, and includes verification from the educational program that the student has completed appropriate trainings such as: HIPAA, BBP, immunizations, background check, drug screening, etc.  </a:t>
            </a:r>
            <a:endParaRPr dirty="0"/>
          </a:p>
          <a:p>
            <a:pPr marL="465887" indent="-323533">
              <a:buSzPts val="1400"/>
              <a:buChar char="●"/>
            </a:pPr>
            <a:r>
              <a:rPr lang="en-US" sz="1100" dirty="0">
                <a:solidFill>
                  <a:srgbClr val="333333"/>
                </a:solidFill>
                <a:highlight>
                  <a:srgbClr val="FFFFFF"/>
                </a:highlight>
                <a:latin typeface="Arial"/>
                <a:ea typeface="Arial"/>
                <a:cs typeface="Arial"/>
                <a:sym typeface="Arial"/>
              </a:rPr>
              <a:t>The </a:t>
            </a:r>
            <a:r>
              <a:rPr lang="en-US" sz="1100" u="sng" dirty="0">
                <a:solidFill>
                  <a:srgbClr val="468B40"/>
                </a:solidFill>
                <a:highlight>
                  <a:srgbClr val="FFFFFF"/>
                </a:highlight>
                <a:latin typeface="Arial"/>
                <a:ea typeface="Arial"/>
                <a:cs typeface="Arial"/>
                <a:sym typeface="Arial"/>
                <a:hlinkClick r:id="rId3"/>
              </a:rPr>
              <a:t>passport</a:t>
            </a:r>
            <a:r>
              <a:rPr lang="en-US" sz="1100" dirty="0">
                <a:solidFill>
                  <a:srgbClr val="333333"/>
                </a:solidFill>
                <a:highlight>
                  <a:srgbClr val="FFFFFF"/>
                </a:highlight>
                <a:latin typeface="Arial"/>
                <a:ea typeface="Arial"/>
                <a:cs typeface="Arial"/>
                <a:sym typeface="Arial"/>
              </a:rPr>
              <a:t> is a document that is useful for both the preceptor and the administrators at the clinical rotation site office. It introduces the student to the preceptor by describing the student's background and clerkship goals, while also serving as a very brief HR onboarding document with details like emergency contact details and evidence that the student is ready for clinical work. </a:t>
            </a:r>
            <a:endParaRPr dirty="0"/>
          </a:p>
        </p:txBody>
      </p:sp>
      <p:sp>
        <p:nvSpPr>
          <p:cNvPr id="117" name="Google Shape;117;p18: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buClr>
                <a:srgbClr val="000000"/>
              </a:buClr>
              <a:buSzPts val="1200"/>
            </a:pPr>
            <a:fld id="{00000000-1234-1234-1234-123412341234}" type="slidenum">
              <a:rPr lang="en-US"/>
              <a:pPr>
                <a:buClr>
                  <a:srgbClr val="000000"/>
                </a:buClr>
                <a:buSzPts val="1200"/>
              </a:pPr>
              <a:t>10</a:t>
            </a:fld>
            <a:endParaRPr/>
          </a:p>
        </p:txBody>
      </p:sp>
    </p:spTree>
    <p:extLst>
      <p:ext uri="{BB962C8B-B14F-4D97-AF65-F5344CB8AC3E}">
        <p14:creationId xmlns:p14="http://schemas.microsoft.com/office/powerpoint/2010/main" val="279268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21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80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440" y="1051506"/>
            <a:ext cx="2741365" cy="588010"/>
          </a:xfrm>
        </p:spPr>
        <p:txBody>
          <a:bodyPr>
            <a:normAutofit/>
          </a:bodyPr>
          <a:lstStyle>
            <a:lvl1pPr algn="ctr">
              <a:defRPr sz="152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596927" y="1834485"/>
            <a:ext cx="2431898" cy="701040"/>
          </a:xfrm>
        </p:spPr>
        <p:txBody>
          <a:bodyPr/>
          <a:lstStyle>
            <a:lvl1pPr marL="0" marR="0" indent="0" algn="ctr" defTabSz="182880" rtl="0" eaLnBrk="1" fontAlgn="auto" latinLnBrk="0" hangingPunct="1">
              <a:lnSpc>
                <a:spcPct val="100000"/>
              </a:lnSpc>
              <a:spcBef>
                <a:spcPct val="20000"/>
              </a:spcBef>
              <a:spcAft>
                <a:spcPts val="0"/>
              </a:spcAft>
              <a:buClrTx/>
              <a:buSzTx/>
              <a:buFont typeface="Arial"/>
              <a:buNone/>
              <a:tabLst/>
              <a:defRPr sz="1200" b="0" i="1">
                <a:solidFill>
                  <a:schemeClr val="tx1"/>
                </a:solidFill>
                <a:latin typeface="Helvetica"/>
                <a:cs typeface="Helvetica"/>
              </a:defRPr>
            </a:lvl1pPr>
            <a:lvl2pPr marL="182880" indent="0" algn="ctr">
              <a:buNone/>
              <a:defRPr>
                <a:solidFill>
                  <a:schemeClr val="tx1">
                    <a:tint val="75000"/>
                  </a:schemeClr>
                </a:solidFill>
              </a:defRPr>
            </a:lvl2pPr>
            <a:lvl3pPr marL="365760" indent="0" algn="ctr">
              <a:buNone/>
              <a:defRPr>
                <a:solidFill>
                  <a:schemeClr val="tx1">
                    <a:tint val="75000"/>
                  </a:schemeClr>
                </a:solidFill>
              </a:defRPr>
            </a:lvl3pPr>
            <a:lvl4pPr marL="548640" indent="0" algn="ctr">
              <a:buNone/>
              <a:defRPr>
                <a:solidFill>
                  <a:schemeClr val="tx1">
                    <a:tint val="75000"/>
                  </a:schemeClr>
                </a:solidFill>
              </a:defRPr>
            </a:lvl4pPr>
            <a:lvl5pPr marL="731520" indent="0" algn="ctr">
              <a:buNone/>
              <a:defRPr>
                <a:solidFill>
                  <a:schemeClr val="tx1">
                    <a:tint val="75000"/>
                  </a:schemeClr>
                </a:solidFill>
              </a:defRPr>
            </a:lvl5pPr>
            <a:lvl6pPr marL="914400" indent="0" algn="ctr">
              <a:buNone/>
              <a:defRPr>
                <a:solidFill>
                  <a:schemeClr val="tx1">
                    <a:tint val="75000"/>
                  </a:schemeClr>
                </a:solidFill>
              </a:defRPr>
            </a:lvl6pPr>
            <a:lvl7pPr marL="1097280" indent="0" algn="ctr">
              <a:buNone/>
              <a:defRPr>
                <a:solidFill>
                  <a:schemeClr val="tx1">
                    <a:tint val="75000"/>
                  </a:schemeClr>
                </a:solidFill>
              </a:defRPr>
            </a:lvl7pPr>
            <a:lvl8pPr marL="1280160" indent="0" algn="ctr">
              <a:buNone/>
              <a:defRPr>
                <a:solidFill>
                  <a:schemeClr val="tx1">
                    <a:tint val="75000"/>
                  </a:schemeClr>
                </a:solidFill>
              </a:defRPr>
            </a:lvl8pPr>
            <a:lvl9pPr marL="146304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76637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68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48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99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92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251460" y="146050"/>
            <a:ext cx="3154680" cy="53028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 name="Google Shape;24;p6"/>
          <p:cNvSpPr txBox="1">
            <a:spLocks noGrp="1"/>
          </p:cNvSpPr>
          <p:nvPr>
            <p:ph type="body" idx="1"/>
          </p:nvPr>
        </p:nvSpPr>
        <p:spPr>
          <a:xfrm>
            <a:off x="251460" y="730250"/>
            <a:ext cx="3154680" cy="1740480"/>
          </a:xfrm>
          <a:prstGeom prst="rect">
            <a:avLst/>
          </a:prstGeom>
          <a:noFill/>
          <a:ln>
            <a:noFill/>
          </a:ln>
        </p:spPr>
        <p:txBody>
          <a:bodyPr spcFirstLastPara="1" wrap="square" lIns="91425" tIns="45700" rIns="91425" bIns="45700" anchor="t" anchorCtr="0">
            <a:noAutofit/>
          </a:bodyPr>
          <a:lstStyle>
            <a:lvl1pPr marL="182880" lvl="0" indent="-137160" algn="l" rtl="0">
              <a:lnSpc>
                <a:spcPct val="90000"/>
              </a:lnSpc>
              <a:spcBef>
                <a:spcPts val="300"/>
              </a:spcBef>
              <a:spcAft>
                <a:spcPts val="0"/>
              </a:spcAft>
              <a:buClr>
                <a:schemeClr val="dk1"/>
              </a:buClr>
              <a:buSzPts val="1800"/>
              <a:buChar char="•"/>
              <a:defRPr/>
            </a:lvl1pPr>
            <a:lvl2pPr marL="365760" lvl="1" indent="-137160" algn="l" rtl="0">
              <a:lnSpc>
                <a:spcPct val="90000"/>
              </a:lnSpc>
              <a:spcBef>
                <a:spcPts val="150"/>
              </a:spcBef>
              <a:spcAft>
                <a:spcPts val="0"/>
              </a:spcAft>
              <a:buClr>
                <a:schemeClr val="dk1"/>
              </a:buClr>
              <a:buSzPts val="1800"/>
              <a:buChar char="–"/>
              <a:defRPr/>
            </a:lvl2pPr>
            <a:lvl3pPr marL="548640" lvl="2" indent="-137160" algn="l" rtl="0">
              <a:lnSpc>
                <a:spcPct val="90000"/>
              </a:lnSpc>
              <a:spcBef>
                <a:spcPts val="150"/>
              </a:spcBef>
              <a:spcAft>
                <a:spcPts val="0"/>
              </a:spcAft>
              <a:buClr>
                <a:schemeClr val="dk1"/>
              </a:buClr>
              <a:buSzPts val="1800"/>
              <a:buChar char="•"/>
              <a:defRPr/>
            </a:lvl3pPr>
            <a:lvl4pPr marL="731520" lvl="3" indent="-137160" algn="l" rtl="0">
              <a:lnSpc>
                <a:spcPct val="90000"/>
              </a:lnSpc>
              <a:spcBef>
                <a:spcPts val="150"/>
              </a:spcBef>
              <a:spcAft>
                <a:spcPts val="0"/>
              </a:spcAft>
              <a:buClr>
                <a:schemeClr val="dk1"/>
              </a:buClr>
              <a:buSzPts val="1800"/>
              <a:buChar char="–"/>
              <a:defRPr/>
            </a:lvl4pPr>
            <a:lvl5pPr marL="914400" lvl="4" indent="-137160" algn="l" rtl="0">
              <a:lnSpc>
                <a:spcPct val="90000"/>
              </a:lnSpc>
              <a:spcBef>
                <a:spcPts val="150"/>
              </a:spcBef>
              <a:spcAft>
                <a:spcPts val="0"/>
              </a:spcAft>
              <a:buClr>
                <a:schemeClr val="dk1"/>
              </a:buClr>
              <a:buSzPts val="1800"/>
              <a:buChar char="»"/>
              <a:defRPr/>
            </a:lvl5pPr>
            <a:lvl6pPr marL="1097280" lvl="5" indent="-137160" algn="l" rtl="0">
              <a:lnSpc>
                <a:spcPct val="90000"/>
              </a:lnSpc>
              <a:spcBef>
                <a:spcPts val="150"/>
              </a:spcBef>
              <a:spcAft>
                <a:spcPts val="0"/>
              </a:spcAft>
              <a:buClr>
                <a:schemeClr val="dk1"/>
              </a:buClr>
              <a:buSzPts val="1800"/>
              <a:buChar char="•"/>
              <a:defRPr/>
            </a:lvl6pPr>
            <a:lvl7pPr marL="1280160" lvl="6" indent="-137160" algn="l" rtl="0">
              <a:lnSpc>
                <a:spcPct val="90000"/>
              </a:lnSpc>
              <a:spcBef>
                <a:spcPts val="150"/>
              </a:spcBef>
              <a:spcAft>
                <a:spcPts val="0"/>
              </a:spcAft>
              <a:buClr>
                <a:schemeClr val="dk1"/>
              </a:buClr>
              <a:buSzPts val="1800"/>
              <a:buChar char="•"/>
              <a:defRPr/>
            </a:lvl7pPr>
            <a:lvl8pPr marL="1463040" lvl="7" indent="-137160" algn="l" rtl="0">
              <a:lnSpc>
                <a:spcPct val="90000"/>
              </a:lnSpc>
              <a:spcBef>
                <a:spcPts val="150"/>
              </a:spcBef>
              <a:spcAft>
                <a:spcPts val="0"/>
              </a:spcAft>
              <a:buClr>
                <a:schemeClr val="dk1"/>
              </a:buClr>
              <a:buSzPts val="1800"/>
              <a:buChar char="•"/>
              <a:defRPr/>
            </a:lvl8pPr>
            <a:lvl9pPr marL="1645920" lvl="8" indent="-137160" algn="l" rtl="0">
              <a:lnSpc>
                <a:spcPct val="90000"/>
              </a:lnSpc>
              <a:spcBef>
                <a:spcPts val="150"/>
              </a:spcBef>
              <a:spcAft>
                <a:spcPts val="0"/>
              </a:spcAft>
              <a:buClr>
                <a:schemeClr val="dk1"/>
              </a:buClr>
              <a:buSzPts val="1800"/>
              <a:buChar char="•"/>
              <a:defRPr/>
            </a:lvl9pPr>
          </a:lstStyle>
          <a:p>
            <a:endParaRPr/>
          </a:p>
        </p:txBody>
      </p:sp>
      <p:sp>
        <p:nvSpPr>
          <p:cNvPr id="25" name="Google Shape;25;p6"/>
          <p:cNvSpPr txBox="1">
            <a:spLocks noGrp="1"/>
          </p:cNvSpPr>
          <p:nvPr>
            <p:ph type="dt" idx="10"/>
          </p:nvPr>
        </p:nvSpPr>
        <p:spPr>
          <a:xfrm>
            <a:off x="251460" y="2542540"/>
            <a:ext cx="822960" cy="14604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 name="Google Shape;26;p6"/>
          <p:cNvSpPr txBox="1">
            <a:spLocks noGrp="1"/>
          </p:cNvSpPr>
          <p:nvPr>
            <p:ph type="ftr" idx="11"/>
          </p:nvPr>
        </p:nvSpPr>
        <p:spPr>
          <a:xfrm>
            <a:off x="1211580" y="2542540"/>
            <a:ext cx="1234440" cy="14604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 name="Google Shape;27;p6"/>
          <p:cNvSpPr txBox="1">
            <a:spLocks noGrp="1"/>
          </p:cNvSpPr>
          <p:nvPr>
            <p:ph type="sldNum" idx="12"/>
          </p:nvPr>
        </p:nvSpPr>
        <p:spPr>
          <a:xfrm>
            <a:off x="2583180" y="2542540"/>
            <a:ext cx="822960" cy="14604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63063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388647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74320" y="1046494"/>
            <a:ext cx="3108960" cy="588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000"/>
              <a:buFont typeface="Helvetica Neue"/>
              <a:buNone/>
              <a:defRPr sz="1600"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720"/>
            </a:lvl2pPr>
            <a:lvl3pPr lvl="2">
              <a:spcBef>
                <a:spcPts val="0"/>
              </a:spcBef>
              <a:spcAft>
                <a:spcPts val="0"/>
              </a:spcAft>
              <a:buSzPts val="1400"/>
              <a:buNone/>
              <a:defRPr sz="720"/>
            </a:lvl3pPr>
            <a:lvl4pPr lvl="3">
              <a:spcBef>
                <a:spcPts val="0"/>
              </a:spcBef>
              <a:spcAft>
                <a:spcPts val="0"/>
              </a:spcAft>
              <a:buSzPts val="1400"/>
              <a:buNone/>
              <a:defRPr sz="720"/>
            </a:lvl4pPr>
            <a:lvl5pPr lvl="4">
              <a:spcBef>
                <a:spcPts val="0"/>
              </a:spcBef>
              <a:spcAft>
                <a:spcPts val="0"/>
              </a:spcAft>
              <a:buSzPts val="1400"/>
              <a:buNone/>
              <a:defRPr sz="720"/>
            </a:lvl5pPr>
            <a:lvl6pPr lvl="5">
              <a:spcBef>
                <a:spcPts val="0"/>
              </a:spcBef>
              <a:spcAft>
                <a:spcPts val="0"/>
              </a:spcAft>
              <a:buSzPts val="1400"/>
              <a:buNone/>
              <a:defRPr sz="720"/>
            </a:lvl6pPr>
            <a:lvl7pPr lvl="6">
              <a:spcBef>
                <a:spcPts val="0"/>
              </a:spcBef>
              <a:spcAft>
                <a:spcPts val="0"/>
              </a:spcAft>
              <a:buSzPts val="1400"/>
              <a:buNone/>
              <a:defRPr sz="720"/>
            </a:lvl7pPr>
            <a:lvl8pPr lvl="7">
              <a:spcBef>
                <a:spcPts val="0"/>
              </a:spcBef>
              <a:spcAft>
                <a:spcPts val="0"/>
              </a:spcAft>
              <a:buSzPts val="1400"/>
              <a:buNone/>
              <a:defRPr sz="720"/>
            </a:lvl8pPr>
            <a:lvl9pPr lvl="8">
              <a:spcBef>
                <a:spcPts val="0"/>
              </a:spcBef>
              <a:spcAft>
                <a:spcPts val="0"/>
              </a:spcAft>
              <a:buSzPts val="1400"/>
              <a:buNone/>
              <a:defRPr sz="720"/>
            </a:lvl9pPr>
          </a:lstStyle>
          <a:p>
            <a:endParaRPr/>
          </a:p>
        </p:txBody>
      </p:sp>
      <p:sp>
        <p:nvSpPr>
          <p:cNvPr id="13" name="Google Shape;13;p2"/>
          <p:cNvSpPr txBox="1">
            <a:spLocks noGrp="1"/>
          </p:cNvSpPr>
          <p:nvPr>
            <p:ph type="subTitle" idx="1"/>
          </p:nvPr>
        </p:nvSpPr>
        <p:spPr>
          <a:xfrm>
            <a:off x="548640" y="1840853"/>
            <a:ext cx="2560320" cy="701040"/>
          </a:xfrm>
          <a:prstGeom prst="rect">
            <a:avLst/>
          </a:prstGeom>
          <a:noFill/>
          <a:ln>
            <a:noFill/>
          </a:ln>
        </p:spPr>
        <p:txBody>
          <a:bodyPr spcFirstLastPara="1" wrap="square" lIns="91425" tIns="45700" rIns="91425" bIns="45700" anchor="t" anchorCtr="0">
            <a:noAutofit/>
          </a:bodyPr>
          <a:lstStyle>
            <a:lvl1pPr lvl="0" algn="ctr">
              <a:spcBef>
                <a:spcPts val="240"/>
              </a:spcBef>
              <a:spcAft>
                <a:spcPts val="0"/>
              </a:spcAft>
              <a:buClr>
                <a:srgbClr val="888888"/>
              </a:buClr>
              <a:buSzPts val="3000"/>
              <a:buNone/>
              <a:defRPr>
                <a:solidFill>
                  <a:srgbClr val="888888"/>
                </a:solidFill>
                <a:latin typeface="Helvetica Neue"/>
                <a:ea typeface="Helvetica Neue"/>
                <a:cs typeface="Helvetica Neue"/>
                <a:sym typeface="Helvetica Neue"/>
              </a:defRPr>
            </a:lvl1pPr>
            <a:lvl2pPr lvl="1" algn="ctr">
              <a:spcBef>
                <a:spcPts val="208"/>
              </a:spcBef>
              <a:spcAft>
                <a:spcPts val="0"/>
              </a:spcAft>
              <a:buClr>
                <a:srgbClr val="888888"/>
              </a:buClr>
              <a:buSzPts val="2600"/>
              <a:buNone/>
              <a:defRPr>
                <a:solidFill>
                  <a:srgbClr val="888888"/>
                </a:solidFill>
              </a:defRPr>
            </a:lvl2pPr>
            <a:lvl3pPr lvl="2" algn="ctr">
              <a:spcBef>
                <a:spcPts val="192"/>
              </a:spcBef>
              <a:spcAft>
                <a:spcPts val="0"/>
              </a:spcAft>
              <a:buClr>
                <a:srgbClr val="888888"/>
              </a:buClr>
              <a:buSzPts val="2400"/>
              <a:buNone/>
              <a:defRPr>
                <a:solidFill>
                  <a:srgbClr val="888888"/>
                </a:solidFill>
              </a:defRPr>
            </a:lvl3pPr>
            <a:lvl4pPr lvl="3" algn="ctr">
              <a:spcBef>
                <a:spcPts val="160"/>
              </a:spcBef>
              <a:spcAft>
                <a:spcPts val="0"/>
              </a:spcAft>
              <a:buClr>
                <a:srgbClr val="888888"/>
              </a:buClr>
              <a:buSzPts val="2000"/>
              <a:buNone/>
              <a:defRPr>
                <a:solidFill>
                  <a:srgbClr val="888888"/>
                </a:solidFill>
              </a:defRPr>
            </a:lvl4pPr>
            <a:lvl5pPr lvl="4" algn="ctr">
              <a:spcBef>
                <a:spcPts val="160"/>
              </a:spcBef>
              <a:spcAft>
                <a:spcPts val="0"/>
              </a:spcAft>
              <a:buClr>
                <a:srgbClr val="888888"/>
              </a:buClr>
              <a:buSzPts val="2000"/>
              <a:buNone/>
              <a:defRPr>
                <a:solidFill>
                  <a:srgbClr val="888888"/>
                </a:solidFill>
              </a:defRPr>
            </a:lvl5pPr>
            <a:lvl6pPr lvl="5" algn="ctr">
              <a:spcBef>
                <a:spcPts val="160"/>
              </a:spcBef>
              <a:spcAft>
                <a:spcPts val="0"/>
              </a:spcAft>
              <a:buClr>
                <a:srgbClr val="888888"/>
              </a:buClr>
              <a:buSzPts val="2000"/>
              <a:buNone/>
              <a:defRPr>
                <a:solidFill>
                  <a:srgbClr val="888888"/>
                </a:solidFill>
              </a:defRPr>
            </a:lvl6pPr>
            <a:lvl7pPr lvl="6" algn="ctr">
              <a:spcBef>
                <a:spcPts val="160"/>
              </a:spcBef>
              <a:spcAft>
                <a:spcPts val="0"/>
              </a:spcAft>
              <a:buClr>
                <a:srgbClr val="888888"/>
              </a:buClr>
              <a:buSzPts val="2000"/>
              <a:buNone/>
              <a:defRPr>
                <a:solidFill>
                  <a:srgbClr val="888888"/>
                </a:solidFill>
              </a:defRPr>
            </a:lvl7pPr>
            <a:lvl8pPr lvl="7" algn="ctr">
              <a:spcBef>
                <a:spcPts val="160"/>
              </a:spcBef>
              <a:spcAft>
                <a:spcPts val="0"/>
              </a:spcAft>
              <a:buClr>
                <a:srgbClr val="888888"/>
              </a:buClr>
              <a:buSzPts val="2000"/>
              <a:buNone/>
              <a:defRPr>
                <a:solidFill>
                  <a:srgbClr val="888888"/>
                </a:solidFill>
              </a:defRPr>
            </a:lvl8pPr>
            <a:lvl9pPr lvl="8" algn="ctr">
              <a:spcBef>
                <a:spcPts val="16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2710045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6.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490522-D523-E144-B674-802A4E13AF5A}"/>
              </a:ext>
            </a:extLst>
          </p:cNvPr>
          <p:cNvPicPr>
            <a:picLocks noChangeAspect="1"/>
          </p:cNvPicPr>
          <p:nvPr userDrawn="1"/>
        </p:nvPicPr>
        <p:blipFill>
          <a:blip r:embed="rId4"/>
          <a:stretch>
            <a:fillRect/>
          </a:stretch>
        </p:blipFill>
        <p:spPr>
          <a:xfrm>
            <a:off x="0" y="0"/>
            <a:ext cx="3657600" cy="2743200"/>
          </a:xfrm>
          <a:prstGeom prst="rect">
            <a:avLst/>
          </a:prstGeom>
        </p:spPr>
      </p:pic>
      <p:sp>
        <p:nvSpPr>
          <p:cNvPr id="6" name="Rectangle 5">
            <a:extLst>
              <a:ext uri="{FF2B5EF4-FFF2-40B4-BE49-F238E27FC236}">
                <a16:creationId xmlns:a16="http://schemas.microsoft.com/office/drawing/2014/main" id="{69801ACA-9CC1-1E40-804C-62178C66EBC7}"/>
              </a:ext>
            </a:extLst>
          </p:cNvPr>
          <p:cNvSpPr/>
          <p:nvPr userDrawn="1"/>
        </p:nvSpPr>
        <p:spPr>
          <a:xfrm>
            <a:off x="0" y="2328673"/>
            <a:ext cx="3657600" cy="414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BCB65FD-377F-EC4D-9CD9-96526248CF4A}"/>
              </a:ext>
            </a:extLst>
          </p:cNvPr>
          <p:cNvSpPr/>
          <p:nvPr userDrawn="1"/>
        </p:nvSpPr>
        <p:spPr>
          <a:xfrm>
            <a:off x="0" y="2460567"/>
            <a:ext cx="3657600" cy="282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D52EA1A-F52B-0C43-98B1-0590F148F2B7}"/>
              </a:ext>
            </a:extLst>
          </p:cNvPr>
          <p:cNvSpPr txBox="1"/>
          <p:nvPr userDrawn="1"/>
        </p:nvSpPr>
        <p:spPr>
          <a:xfrm>
            <a:off x="0" y="61898"/>
            <a:ext cx="3601563" cy="169277"/>
          </a:xfrm>
          <a:prstGeom prst="rect">
            <a:avLst/>
          </a:prstGeom>
          <a:noFill/>
        </p:spPr>
        <p:txBody>
          <a:bodyPr wrap="square" rtlCol="0">
            <a:spAutoFit/>
          </a:bodyPr>
          <a:lstStyle/>
          <a:p>
            <a:pPr algn="r"/>
            <a:r>
              <a:rPr lang="en-US" sz="500" b="0" i="1" dirty="0">
                <a:solidFill>
                  <a:schemeClr val="accent3"/>
                </a:solidFill>
                <a:latin typeface="Arial Narrow" panose="020B0604020202020204" pitchFamily="34" charset="0"/>
                <a:cs typeface="Arial Narrow" panose="020B0604020202020204" pitchFamily="34" charset="0"/>
              </a:rPr>
              <a:t>Join the conversation on Twitter #MSE20</a:t>
            </a:r>
          </a:p>
        </p:txBody>
      </p:sp>
    </p:spTree>
    <p:extLst>
      <p:ext uri="{BB962C8B-B14F-4D97-AF65-F5344CB8AC3E}">
        <p14:creationId xmlns:p14="http://schemas.microsoft.com/office/powerpoint/2010/main" val="3651340621"/>
      </p:ext>
    </p:extLst>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l" defTabSz="365760" rtl="0" eaLnBrk="1" latinLnBrk="0" hangingPunct="1">
        <a:lnSpc>
          <a:spcPct val="90000"/>
        </a:lnSpc>
        <a:spcBef>
          <a:spcPct val="0"/>
        </a:spcBef>
        <a:buNone/>
        <a:defRPr sz="1760" kern="1200">
          <a:solidFill>
            <a:schemeClr val="tx1"/>
          </a:solidFill>
          <a:latin typeface="+mj-lt"/>
          <a:ea typeface="+mj-ea"/>
          <a:cs typeface="+mj-cs"/>
        </a:defRPr>
      </a:lvl1pPr>
    </p:titleStyle>
    <p:bodyStyle>
      <a:lvl1pPr marL="91440" indent="-91440" algn="l" defTabSz="365760" rtl="0" eaLnBrk="1" latinLnBrk="0" hangingPunct="1">
        <a:lnSpc>
          <a:spcPct val="90000"/>
        </a:lnSpc>
        <a:spcBef>
          <a:spcPts val="400"/>
        </a:spcBef>
        <a:buFont typeface="Arial" panose="020B0604020202020204" pitchFamily="34" charset="0"/>
        <a:buChar char="•"/>
        <a:defRPr sz="1120" kern="1200">
          <a:solidFill>
            <a:schemeClr val="tx1"/>
          </a:solidFill>
          <a:latin typeface="+mn-lt"/>
          <a:ea typeface="+mn-ea"/>
          <a:cs typeface="+mn-cs"/>
        </a:defRPr>
      </a:lvl1pPr>
      <a:lvl2pPr marL="274320" indent="-91440" algn="l" defTabSz="365760" rtl="0" eaLnBrk="1" latinLnBrk="0" hangingPunct="1">
        <a:lnSpc>
          <a:spcPct val="90000"/>
        </a:lnSpc>
        <a:spcBef>
          <a:spcPts val="200"/>
        </a:spcBef>
        <a:buFont typeface="Arial" panose="020B0604020202020204" pitchFamily="34" charset="0"/>
        <a:buChar char="•"/>
        <a:defRPr sz="960" kern="1200">
          <a:solidFill>
            <a:schemeClr val="tx1"/>
          </a:solidFill>
          <a:latin typeface="+mn-lt"/>
          <a:ea typeface="+mn-ea"/>
          <a:cs typeface="+mn-cs"/>
        </a:defRPr>
      </a:lvl2pPr>
      <a:lvl3pPr marL="457200" indent="-91440" algn="l" defTabSz="365760" rtl="0" eaLnBrk="1" latinLnBrk="0" hangingPunct="1">
        <a:lnSpc>
          <a:spcPct val="90000"/>
        </a:lnSpc>
        <a:spcBef>
          <a:spcPts val="200"/>
        </a:spcBef>
        <a:buFont typeface="Arial" panose="020B0604020202020204" pitchFamily="34" charset="0"/>
        <a:buChar char="•"/>
        <a:defRPr sz="800" kern="1200">
          <a:solidFill>
            <a:schemeClr val="tx1"/>
          </a:solidFill>
          <a:latin typeface="+mn-lt"/>
          <a:ea typeface="+mn-ea"/>
          <a:cs typeface="+mn-cs"/>
        </a:defRPr>
      </a:lvl3pPr>
      <a:lvl4pPr marL="640080" indent="-91440" algn="l" defTabSz="365760" rtl="0" eaLnBrk="1" latinLnBrk="0" hangingPunct="1">
        <a:lnSpc>
          <a:spcPct val="90000"/>
        </a:lnSpc>
        <a:spcBef>
          <a:spcPts val="200"/>
        </a:spcBef>
        <a:buFont typeface="Arial" panose="020B0604020202020204" pitchFamily="34" charset="0"/>
        <a:buChar char="•"/>
        <a:defRPr sz="720" kern="1200">
          <a:solidFill>
            <a:schemeClr val="tx1"/>
          </a:solidFill>
          <a:latin typeface="+mn-lt"/>
          <a:ea typeface="+mn-ea"/>
          <a:cs typeface="+mn-cs"/>
        </a:defRPr>
      </a:lvl4pPr>
      <a:lvl5pPr marL="822960" indent="-91440" algn="l" defTabSz="365760" rtl="0" eaLnBrk="1" latinLnBrk="0" hangingPunct="1">
        <a:lnSpc>
          <a:spcPct val="90000"/>
        </a:lnSpc>
        <a:spcBef>
          <a:spcPts val="200"/>
        </a:spcBef>
        <a:buFont typeface="Arial" panose="020B0604020202020204" pitchFamily="34" charset="0"/>
        <a:buChar char="•"/>
        <a:defRPr sz="720" kern="1200">
          <a:solidFill>
            <a:schemeClr val="tx1"/>
          </a:solidFill>
          <a:latin typeface="+mn-lt"/>
          <a:ea typeface="+mn-ea"/>
          <a:cs typeface="+mn-cs"/>
        </a:defRPr>
      </a:lvl5pPr>
      <a:lvl6pPr marL="1005840" indent="-91440" algn="l" defTabSz="365760" rtl="0" eaLnBrk="1" latinLnBrk="0" hangingPunct="1">
        <a:lnSpc>
          <a:spcPct val="90000"/>
        </a:lnSpc>
        <a:spcBef>
          <a:spcPts val="200"/>
        </a:spcBef>
        <a:buFont typeface="Arial" panose="020B0604020202020204" pitchFamily="34" charset="0"/>
        <a:buChar char="•"/>
        <a:defRPr sz="720" kern="1200">
          <a:solidFill>
            <a:schemeClr val="tx1"/>
          </a:solidFill>
          <a:latin typeface="+mn-lt"/>
          <a:ea typeface="+mn-ea"/>
          <a:cs typeface="+mn-cs"/>
        </a:defRPr>
      </a:lvl6pPr>
      <a:lvl7pPr marL="1188720" indent="-91440" algn="l" defTabSz="365760" rtl="0" eaLnBrk="1" latinLnBrk="0" hangingPunct="1">
        <a:lnSpc>
          <a:spcPct val="90000"/>
        </a:lnSpc>
        <a:spcBef>
          <a:spcPts val="200"/>
        </a:spcBef>
        <a:buFont typeface="Arial" panose="020B0604020202020204" pitchFamily="34" charset="0"/>
        <a:buChar char="•"/>
        <a:defRPr sz="720" kern="1200">
          <a:solidFill>
            <a:schemeClr val="tx1"/>
          </a:solidFill>
          <a:latin typeface="+mn-lt"/>
          <a:ea typeface="+mn-ea"/>
          <a:cs typeface="+mn-cs"/>
        </a:defRPr>
      </a:lvl7pPr>
      <a:lvl8pPr marL="1371600" indent="-91440" algn="l" defTabSz="365760" rtl="0" eaLnBrk="1" latinLnBrk="0" hangingPunct="1">
        <a:lnSpc>
          <a:spcPct val="90000"/>
        </a:lnSpc>
        <a:spcBef>
          <a:spcPts val="200"/>
        </a:spcBef>
        <a:buFont typeface="Arial" panose="020B0604020202020204" pitchFamily="34" charset="0"/>
        <a:buChar char="•"/>
        <a:defRPr sz="720" kern="1200">
          <a:solidFill>
            <a:schemeClr val="tx1"/>
          </a:solidFill>
          <a:latin typeface="+mn-lt"/>
          <a:ea typeface="+mn-ea"/>
          <a:cs typeface="+mn-cs"/>
        </a:defRPr>
      </a:lvl8pPr>
      <a:lvl9pPr marL="1554480" indent="-91440" algn="l" defTabSz="365760" rtl="0" eaLnBrk="1" latinLnBrk="0" hangingPunct="1">
        <a:lnSpc>
          <a:spcPct val="90000"/>
        </a:lnSpc>
        <a:spcBef>
          <a:spcPts val="200"/>
        </a:spcBef>
        <a:buFont typeface="Arial" panose="020B0604020202020204" pitchFamily="34" charset="0"/>
        <a:buChar char="•"/>
        <a:defRPr sz="720" kern="1200">
          <a:solidFill>
            <a:schemeClr val="tx1"/>
          </a:solidFill>
          <a:latin typeface="+mn-lt"/>
          <a:ea typeface="+mn-ea"/>
          <a:cs typeface="+mn-cs"/>
        </a:defRPr>
      </a:lvl9pPr>
    </p:bodyStyle>
    <p:otherStyle>
      <a:defPPr>
        <a:defRPr lang="en-US"/>
      </a:defPPr>
      <a:lvl1pPr marL="0" algn="l" defTabSz="365760" rtl="0" eaLnBrk="1" latinLnBrk="0" hangingPunct="1">
        <a:defRPr sz="720" kern="1200">
          <a:solidFill>
            <a:schemeClr val="tx1"/>
          </a:solidFill>
          <a:latin typeface="+mn-lt"/>
          <a:ea typeface="+mn-ea"/>
          <a:cs typeface="+mn-cs"/>
        </a:defRPr>
      </a:lvl1pPr>
      <a:lvl2pPr marL="182880" algn="l" defTabSz="365760" rtl="0" eaLnBrk="1" latinLnBrk="0" hangingPunct="1">
        <a:defRPr sz="720" kern="1200">
          <a:solidFill>
            <a:schemeClr val="tx1"/>
          </a:solidFill>
          <a:latin typeface="+mn-lt"/>
          <a:ea typeface="+mn-ea"/>
          <a:cs typeface="+mn-cs"/>
        </a:defRPr>
      </a:lvl2pPr>
      <a:lvl3pPr marL="365760" algn="l" defTabSz="365760" rtl="0" eaLnBrk="1" latinLnBrk="0" hangingPunct="1">
        <a:defRPr sz="720" kern="1200">
          <a:solidFill>
            <a:schemeClr val="tx1"/>
          </a:solidFill>
          <a:latin typeface="+mn-lt"/>
          <a:ea typeface="+mn-ea"/>
          <a:cs typeface="+mn-cs"/>
        </a:defRPr>
      </a:lvl3pPr>
      <a:lvl4pPr marL="548640" algn="l" defTabSz="365760" rtl="0" eaLnBrk="1" latinLnBrk="0" hangingPunct="1">
        <a:defRPr sz="720" kern="1200">
          <a:solidFill>
            <a:schemeClr val="tx1"/>
          </a:solidFill>
          <a:latin typeface="+mn-lt"/>
          <a:ea typeface="+mn-ea"/>
          <a:cs typeface="+mn-cs"/>
        </a:defRPr>
      </a:lvl4pPr>
      <a:lvl5pPr marL="731520" algn="l" defTabSz="365760" rtl="0" eaLnBrk="1" latinLnBrk="0" hangingPunct="1">
        <a:defRPr sz="720" kern="1200">
          <a:solidFill>
            <a:schemeClr val="tx1"/>
          </a:solidFill>
          <a:latin typeface="+mn-lt"/>
          <a:ea typeface="+mn-ea"/>
          <a:cs typeface="+mn-cs"/>
        </a:defRPr>
      </a:lvl5pPr>
      <a:lvl6pPr marL="914400" algn="l" defTabSz="365760" rtl="0" eaLnBrk="1" latinLnBrk="0" hangingPunct="1">
        <a:defRPr sz="720" kern="1200">
          <a:solidFill>
            <a:schemeClr val="tx1"/>
          </a:solidFill>
          <a:latin typeface="+mn-lt"/>
          <a:ea typeface="+mn-ea"/>
          <a:cs typeface="+mn-cs"/>
        </a:defRPr>
      </a:lvl6pPr>
      <a:lvl7pPr marL="1097280" algn="l" defTabSz="365760" rtl="0" eaLnBrk="1" latinLnBrk="0" hangingPunct="1">
        <a:defRPr sz="720" kern="1200">
          <a:solidFill>
            <a:schemeClr val="tx1"/>
          </a:solidFill>
          <a:latin typeface="+mn-lt"/>
          <a:ea typeface="+mn-ea"/>
          <a:cs typeface="+mn-cs"/>
        </a:defRPr>
      </a:lvl7pPr>
      <a:lvl8pPr marL="1280160" algn="l" defTabSz="365760" rtl="0" eaLnBrk="1" latinLnBrk="0" hangingPunct="1">
        <a:defRPr sz="720" kern="1200">
          <a:solidFill>
            <a:schemeClr val="tx1"/>
          </a:solidFill>
          <a:latin typeface="+mn-lt"/>
          <a:ea typeface="+mn-ea"/>
          <a:cs typeface="+mn-cs"/>
        </a:defRPr>
      </a:lvl8pPr>
      <a:lvl9pPr marL="1463040" algn="l" defTabSz="365760" rtl="0" eaLnBrk="1" latinLnBrk="0" hangingPunct="1">
        <a:defRPr sz="7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56E3FF-A023-234E-97E3-FD73813921E8}"/>
              </a:ext>
            </a:extLst>
          </p:cNvPr>
          <p:cNvSpPr/>
          <p:nvPr userDrawn="1"/>
        </p:nvSpPr>
        <p:spPr>
          <a:xfrm>
            <a:off x="0" y="0"/>
            <a:ext cx="3657600" cy="2743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2" dirty="0"/>
          </a:p>
        </p:txBody>
      </p:sp>
      <p:sp>
        <p:nvSpPr>
          <p:cNvPr id="15" name="Rectangle 14">
            <a:extLst>
              <a:ext uri="{FF2B5EF4-FFF2-40B4-BE49-F238E27FC236}">
                <a16:creationId xmlns:a16="http://schemas.microsoft.com/office/drawing/2014/main" id="{4F2FD3BA-9993-C348-ADCF-3F8E9DB895D0}"/>
              </a:ext>
            </a:extLst>
          </p:cNvPr>
          <p:cNvSpPr/>
          <p:nvPr userDrawn="1"/>
        </p:nvSpPr>
        <p:spPr>
          <a:xfrm>
            <a:off x="0" y="2460567"/>
            <a:ext cx="3657600" cy="282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a:extLst>
              <a:ext uri="{FF2B5EF4-FFF2-40B4-BE49-F238E27FC236}">
                <a16:creationId xmlns:a16="http://schemas.microsoft.com/office/drawing/2014/main" id="{FE09C61E-19C9-0547-906F-2D0D0FA9F432}"/>
              </a:ext>
            </a:extLst>
          </p:cNvPr>
          <p:cNvSpPr txBox="1">
            <a:spLocks/>
          </p:cNvSpPr>
          <p:nvPr userDrawn="1"/>
        </p:nvSpPr>
        <p:spPr>
          <a:xfrm>
            <a:off x="46894" y="2514776"/>
            <a:ext cx="3006968" cy="23428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 b="1" i="0" dirty="0">
                <a:solidFill>
                  <a:schemeClr val="bg1"/>
                </a:solidFill>
                <a:latin typeface="Arial Narrow" panose="020B0604020202020204" pitchFamily="34" charset="0"/>
                <a:cs typeface="Arial Narrow" panose="020B0604020202020204" pitchFamily="34" charset="0"/>
              </a:rPr>
              <a:t>2020 STFM CONFERENCE ON MEDICAL STUDENT EDUCATION</a:t>
            </a:r>
          </a:p>
        </p:txBody>
      </p:sp>
      <p:grpSp>
        <p:nvGrpSpPr>
          <p:cNvPr id="18" name="Group 17">
            <a:extLst>
              <a:ext uri="{FF2B5EF4-FFF2-40B4-BE49-F238E27FC236}">
                <a16:creationId xmlns:a16="http://schemas.microsoft.com/office/drawing/2014/main" id="{F51C7418-7A10-C741-BD10-8B0F45683642}"/>
              </a:ext>
            </a:extLst>
          </p:cNvPr>
          <p:cNvGrpSpPr/>
          <p:nvPr userDrawn="1"/>
        </p:nvGrpSpPr>
        <p:grpSpPr>
          <a:xfrm>
            <a:off x="111512" y="2194560"/>
            <a:ext cx="974016" cy="207080"/>
            <a:chOff x="6222857" y="4616449"/>
            <a:chExt cx="1838522" cy="378844"/>
          </a:xfrm>
        </p:grpSpPr>
        <p:pic>
          <p:nvPicPr>
            <p:cNvPr id="19" name="Picture 18">
              <a:extLst>
                <a:ext uri="{FF2B5EF4-FFF2-40B4-BE49-F238E27FC236}">
                  <a16:creationId xmlns:a16="http://schemas.microsoft.com/office/drawing/2014/main" id="{B50FB42E-B748-6549-883E-7AC1DD90EB4E}"/>
                </a:ext>
              </a:extLst>
            </p:cNvPr>
            <p:cNvPicPr>
              <a:picLocks noChangeAspect="1"/>
            </p:cNvPicPr>
            <p:nvPr userDrawn="1"/>
          </p:nvPicPr>
          <p:blipFill>
            <a:blip r:embed="rId3"/>
            <a:stretch>
              <a:fillRect/>
            </a:stretch>
          </p:blipFill>
          <p:spPr>
            <a:xfrm>
              <a:off x="6222857" y="4671377"/>
              <a:ext cx="800483" cy="323916"/>
            </a:xfrm>
            <a:prstGeom prst="rect">
              <a:avLst/>
            </a:prstGeom>
          </p:spPr>
        </p:pic>
        <p:pic>
          <p:nvPicPr>
            <p:cNvPr id="20" name="Picture 19">
              <a:extLst>
                <a:ext uri="{FF2B5EF4-FFF2-40B4-BE49-F238E27FC236}">
                  <a16:creationId xmlns:a16="http://schemas.microsoft.com/office/drawing/2014/main" id="{A674FF09-1093-BD4F-94F1-30803A003AE2}"/>
                </a:ext>
              </a:extLst>
            </p:cNvPr>
            <p:cNvPicPr>
              <a:picLocks noChangeAspect="1"/>
            </p:cNvPicPr>
            <p:nvPr userDrawn="1"/>
          </p:nvPicPr>
          <p:blipFill>
            <a:blip r:embed="rId4"/>
            <a:stretch>
              <a:fillRect/>
            </a:stretch>
          </p:blipFill>
          <p:spPr>
            <a:xfrm>
              <a:off x="7116001" y="4616449"/>
              <a:ext cx="945378" cy="355601"/>
            </a:xfrm>
            <a:prstGeom prst="rect">
              <a:avLst/>
            </a:prstGeom>
          </p:spPr>
        </p:pic>
      </p:grpSp>
      <p:sp>
        <p:nvSpPr>
          <p:cNvPr id="9" name="TextBox 8">
            <a:extLst>
              <a:ext uri="{FF2B5EF4-FFF2-40B4-BE49-F238E27FC236}">
                <a16:creationId xmlns:a16="http://schemas.microsoft.com/office/drawing/2014/main" id="{B808A10B-37FB-0F4A-86E0-42761FE0889E}"/>
              </a:ext>
            </a:extLst>
          </p:cNvPr>
          <p:cNvSpPr txBox="1"/>
          <p:nvPr userDrawn="1"/>
        </p:nvSpPr>
        <p:spPr>
          <a:xfrm>
            <a:off x="0" y="61898"/>
            <a:ext cx="3601563" cy="169277"/>
          </a:xfrm>
          <a:prstGeom prst="rect">
            <a:avLst/>
          </a:prstGeom>
          <a:noFill/>
        </p:spPr>
        <p:txBody>
          <a:bodyPr wrap="square" rtlCol="0">
            <a:spAutoFit/>
          </a:bodyPr>
          <a:lstStyle/>
          <a:p>
            <a:pPr algn="r"/>
            <a:r>
              <a:rPr lang="en-US" sz="500" b="0" i="1" dirty="0">
                <a:solidFill>
                  <a:schemeClr val="bg1"/>
                </a:solidFill>
                <a:latin typeface="Arial Narrow" panose="020B0604020202020204" pitchFamily="34" charset="0"/>
                <a:cs typeface="Arial Narrow" panose="020B0604020202020204" pitchFamily="34" charset="0"/>
              </a:rPr>
              <a:t>Join the conversation on Twitter #MSE20</a:t>
            </a:r>
          </a:p>
        </p:txBody>
      </p:sp>
    </p:spTree>
    <p:extLst>
      <p:ext uri="{BB962C8B-B14F-4D97-AF65-F5344CB8AC3E}">
        <p14:creationId xmlns:p14="http://schemas.microsoft.com/office/powerpoint/2010/main" val="204807934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56E3FF-A023-234E-97E3-FD73813921E8}"/>
              </a:ext>
            </a:extLst>
          </p:cNvPr>
          <p:cNvSpPr/>
          <p:nvPr userDrawn="1"/>
        </p:nvSpPr>
        <p:spPr>
          <a:xfrm>
            <a:off x="0" y="0"/>
            <a:ext cx="3657600"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2" dirty="0"/>
          </a:p>
        </p:txBody>
      </p:sp>
      <p:sp>
        <p:nvSpPr>
          <p:cNvPr id="15" name="Rectangle 14">
            <a:extLst>
              <a:ext uri="{FF2B5EF4-FFF2-40B4-BE49-F238E27FC236}">
                <a16:creationId xmlns:a16="http://schemas.microsoft.com/office/drawing/2014/main" id="{4F2FD3BA-9993-C348-ADCF-3F8E9DB895D0}"/>
              </a:ext>
            </a:extLst>
          </p:cNvPr>
          <p:cNvSpPr/>
          <p:nvPr userDrawn="1"/>
        </p:nvSpPr>
        <p:spPr>
          <a:xfrm>
            <a:off x="0" y="2460567"/>
            <a:ext cx="3657600" cy="282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a:extLst>
              <a:ext uri="{FF2B5EF4-FFF2-40B4-BE49-F238E27FC236}">
                <a16:creationId xmlns:a16="http://schemas.microsoft.com/office/drawing/2014/main" id="{FE09C61E-19C9-0547-906F-2D0D0FA9F432}"/>
              </a:ext>
            </a:extLst>
          </p:cNvPr>
          <p:cNvSpPr txBox="1">
            <a:spLocks/>
          </p:cNvSpPr>
          <p:nvPr userDrawn="1"/>
        </p:nvSpPr>
        <p:spPr>
          <a:xfrm>
            <a:off x="46894" y="2514776"/>
            <a:ext cx="3006968" cy="23428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 b="1" i="0" dirty="0">
                <a:solidFill>
                  <a:schemeClr val="bg1"/>
                </a:solidFill>
                <a:latin typeface="Arial Narrow" panose="020B0604020202020204" pitchFamily="34" charset="0"/>
                <a:cs typeface="Arial Narrow" panose="020B0604020202020204" pitchFamily="34" charset="0"/>
              </a:rPr>
              <a:t>2020 STFM CONFERENCE ON MEDICAL STUDENT EDUCATION</a:t>
            </a:r>
          </a:p>
        </p:txBody>
      </p:sp>
      <p:grpSp>
        <p:nvGrpSpPr>
          <p:cNvPr id="18" name="Group 17">
            <a:extLst>
              <a:ext uri="{FF2B5EF4-FFF2-40B4-BE49-F238E27FC236}">
                <a16:creationId xmlns:a16="http://schemas.microsoft.com/office/drawing/2014/main" id="{F51C7418-7A10-C741-BD10-8B0F45683642}"/>
              </a:ext>
            </a:extLst>
          </p:cNvPr>
          <p:cNvGrpSpPr/>
          <p:nvPr userDrawn="1"/>
        </p:nvGrpSpPr>
        <p:grpSpPr>
          <a:xfrm>
            <a:off x="111512" y="2194560"/>
            <a:ext cx="974016" cy="207080"/>
            <a:chOff x="6222857" y="4616449"/>
            <a:chExt cx="1838522" cy="378844"/>
          </a:xfrm>
        </p:grpSpPr>
        <p:pic>
          <p:nvPicPr>
            <p:cNvPr id="19" name="Picture 18">
              <a:extLst>
                <a:ext uri="{FF2B5EF4-FFF2-40B4-BE49-F238E27FC236}">
                  <a16:creationId xmlns:a16="http://schemas.microsoft.com/office/drawing/2014/main" id="{B50FB42E-B748-6549-883E-7AC1DD90EB4E}"/>
                </a:ext>
              </a:extLst>
            </p:cNvPr>
            <p:cNvPicPr>
              <a:picLocks noChangeAspect="1"/>
            </p:cNvPicPr>
            <p:nvPr userDrawn="1"/>
          </p:nvPicPr>
          <p:blipFill>
            <a:blip r:embed="rId3"/>
            <a:stretch>
              <a:fillRect/>
            </a:stretch>
          </p:blipFill>
          <p:spPr>
            <a:xfrm>
              <a:off x="6222857" y="4671377"/>
              <a:ext cx="800483" cy="323916"/>
            </a:xfrm>
            <a:prstGeom prst="rect">
              <a:avLst/>
            </a:prstGeom>
          </p:spPr>
        </p:pic>
        <p:pic>
          <p:nvPicPr>
            <p:cNvPr id="20" name="Picture 19">
              <a:extLst>
                <a:ext uri="{FF2B5EF4-FFF2-40B4-BE49-F238E27FC236}">
                  <a16:creationId xmlns:a16="http://schemas.microsoft.com/office/drawing/2014/main" id="{A674FF09-1093-BD4F-94F1-30803A003AE2}"/>
                </a:ext>
              </a:extLst>
            </p:cNvPr>
            <p:cNvPicPr>
              <a:picLocks noChangeAspect="1"/>
            </p:cNvPicPr>
            <p:nvPr userDrawn="1"/>
          </p:nvPicPr>
          <p:blipFill>
            <a:blip r:embed="rId4"/>
            <a:stretch>
              <a:fillRect/>
            </a:stretch>
          </p:blipFill>
          <p:spPr>
            <a:xfrm>
              <a:off x="7116001" y="4616449"/>
              <a:ext cx="945378" cy="355601"/>
            </a:xfrm>
            <a:prstGeom prst="rect">
              <a:avLst/>
            </a:prstGeom>
          </p:spPr>
        </p:pic>
      </p:grpSp>
      <p:sp>
        <p:nvSpPr>
          <p:cNvPr id="8" name="TextBox 7">
            <a:extLst>
              <a:ext uri="{FF2B5EF4-FFF2-40B4-BE49-F238E27FC236}">
                <a16:creationId xmlns:a16="http://schemas.microsoft.com/office/drawing/2014/main" id="{01F9EBF7-0991-2E43-9DA9-F8DBF71CB7E3}"/>
              </a:ext>
            </a:extLst>
          </p:cNvPr>
          <p:cNvSpPr txBox="1"/>
          <p:nvPr userDrawn="1"/>
        </p:nvSpPr>
        <p:spPr>
          <a:xfrm>
            <a:off x="0" y="61898"/>
            <a:ext cx="3601563" cy="169277"/>
          </a:xfrm>
          <a:prstGeom prst="rect">
            <a:avLst/>
          </a:prstGeom>
          <a:noFill/>
        </p:spPr>
        <p:txBody>
          <a:bodyPr wrap="square" rtlCol="0">
            <a:spAutoFit/>
          </a:bodyPr>
          <a:lstStyle/>
          <a:p>
            <a:pPr algn="r"/>
            <a:r>
              <a:rPr lang="en-US" sz="500" b="0" i="1" dirty="0">
                <a:solidFill>
                  <a:schemeClr val="bg1"/>
                </a:solidFill>
                <a:latin typeface="Arial Narrow" panose="020B0604020202020204" pitchFamily="34" charset="0"/>
                <a:cs typeface="Arial Narrow" panose="020B0604020202020204" pitchFamily="34" charset="0"/>
              </a:rPr>
              <a:t>Join the conversation on Twitter #MSE20</a:t>
            </a:r>
          </a:p>
        </p:txBody>
      </p:sp>
    </p:spTree>
    <p:extLst>
      <p:ext uri="{BB962C8B-B14F-4D97-AF65-F5344CB8AC3E}">
        <p14:creationId xmlns:p14="http://schemas.microsoft.com/office/powerpoint/2010/main" val="308135466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56E3FF-A023-234E-97E3-FD73813921E8}"/>
              </a:ext>
            </a:extLst>
          </p:cNvPr>
          <p:cNvSpPr/>
          <p:nvPr userDrawn="1"/>
        </p:nvSpPr>
        <p:spPr>
          <a:xfrm>
            <a:off x="0" y="0"/>
            <a:ext cx="3657600" cy="274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2" dirty="0"/>
          </a:p>
        </p:txBody>
      </p:sp>
      <p:sp>
        <p:nvSpPr>
          <p:cNvPr id="15" name="Rectangle 14">
            <a:extLst>
              <a:ext uri="{FF2B5EF4-FFF2-40B4-BE49-F238E27FC236}">
                <a16:creationId xmlns:a16="http://schemas.microsoft.com/office/drawing/2014/main" id="{4F2FD3BA-9993-C348-ADCF-3F8E9DB895D0}"/>
              </a:ext>
            </a:extLst>
          </p:cNvPr>
          <p:cNvSpPr/>
          <p:nvPr userDrawn="1"/>
        </p:nvSpPr>
        <p:spPr>
          <a:xfrm>
            <a:off x="0" y="2460567"/>
            <a:ext cx="3657600" cy="282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a:extLst>
              <a:ext uri="{FF2B5EF4-FFF2-40B4-BE49-F238E27FC236}">
                <a16:creationId xmlns:a16="http://schemas.microsoft.com/office/drawing/2014/main" id="{FE09C61E-19C9-0547-906F-2D0D0FA9F432}"/>
              </a:ext>
            </a:extLst>
          </p:cNvPr>
          <p:cNvSpPr txBox="1">
            <a:spLocks/>
          </p:cNvSpPr>
          <p:nvPr userDrawn="1"/>
        </p:nvSpPr>
        <p:spPr>
          <a:xfrm>
            <a:off x="46894" y="2514776"/>
            <a:ext cx="3006968" cy="23428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 b="1" i="0" dirty="0">
                <a:solidFill>
                  <a:schemeClr val="bg1"/>
                </a:solidFill>
                <a:latin typeface="Arial Narrow" panose="020B0604020202020204" pitchFamily="34" charset="0"/>
                <a:cs typeface="Arial Narrow" panose="020B0604020202020204" pitchFamily="34" charset="0"/>
              </a:rPr>
              <a:t>2020 STFM CONFERENCE ON MEDICAL STUDENT EDUCATION</a:t>
            </a:r>
          </a:p>
        </p:txBody>
      </p:sp>
      <p:grpSp>
        <p:nvGrpSpPr>
          <p:cNvPr id="18" name="Group 17">
            <a:extLst>
              <a:ext uri="{FF2B5EF4-FFF2-40B4-BE49-F238E27FC236}">
                <a16:creationId xmlns:a16="http://schemas.microsoft.com/office/drawing/2014/main" id="{F51C7418-7A10-C741-BD10-8B0F45683642}"/>
              </a:ext>
            </a:extLst>
          </p:cNvPr>
          <p:cNvGrpSpPr/>
          <p:nvPr userDrawn="1"/>
        </p:nvGrpSpPr>
        <p:grpSpPr>
          <a:xfrm>
            <a:off x="111512" y="2194560"/>
            <a:ext cx="974016" cy="207080"/>
            <a:chOff x="6222857" y="4616449"/>
            <a:chExt cx="1838522" cy="378844"/>
          </a:xfrm>
        </p:grpSpPr>
        <p:pic>
          <p:nvPicPr>
            <p:cNvPr id="19" name="Picture 18">
              <a:extLst>
                <a:ext uri="{FF2B5EF4-FFF2-40B4-BE49-F238E27FC236}">
                  <a16:creationId xmlns:a16="http://schemas.microsoft.com/office/drawing/2014/main" id="{B50FB42E-B748-6549-883E-7AC1DD90EB4E}"/>
                </a:ext>
              </a:extLst>
            </p:cNvPr>
            <p:cNvPicPr>
              <a:picLocks noChangeAspect="1"/>
            </p:cNvPicPr>
            <p:nvPr userDrawn="1"/>
          </p:nvPicPr>
          <p:blipFill>
            <a:blip r:embed="rId3"/>
            <a:stretch>
              <a:fillRect/>
            </a:stretch>
          </p:blipFill>
          <p:spPr>
            <a:xfrm>
              <a:off x="6222857" y="4671377"/>
              <a:ext cx="800483" cy="323916"/>
            </a:xfrm>
            <a:prstGeom prst="rect">
              <a:avLst/>
            </a:prstGeom>
          </p:spPr>
        </p:pic>
        <p:pic>
          <p:nvPicPr>
            <p:cNvPr id="20" name="Picture 19">
              <a:extLst>
                <a:ext uri="{FF2B5EF4-FFF2-40B4-BE49-F238E27FC236}">
                  <a16:creationId xmlns:a16="http://schemas.microsoft.com/office/drawing/2014/main" id="{A674FF09-1093-BD4F-94F1-30803A003AE2}"/>
                </a:ext>
              </a:extLst>
            </p:cNvPr>
            <p:cNvPicPr>
              <a:picLocks noChangeAspect="1"/>
            </p:cNvPicPr>
            <p:nvPr userDrawn="1"/>
          </p:nvPicPr>
          <p:blipFill>
            <a:blip r:embed="rId4"/>
            <a:stretch>
              <a:fillRect/>
            </a:stretch>
          </p:blipFill>
          <p:spPr>
            <a:xfrm>
              <a:off x="7116001" y="4616449"/>
              <a:ext cx="945378" cy="355601"/>
            </a:xfrm>
            <a:prstGeom prst="rect">
              <a:avLst/>
            </a:prstGeom>
          </p:spPr>
        </p:pic>
      </p:grpSp>
      <p:sp>
        <p:nvSpPr>
          <p:cNvPr id="8" name="TextBox 7">
            <a:extLst>
              <a:ext uri="{FF2B5EF4-FFF2-40B4-BE49-F238E27FC236}">
                <a16:creationId xmlns:a16="http://schemas.microsoft.com/office/drawing/2014/main" id="{8FDB2089-8946-2942-83B9-618030BBA320}"/>
              </a:ext>
            </a:extLst>
          </p:cNvPr>
          <p:cNvSpPr txBox="1"/>
          <p:nvPr userDrawn="1"/>
        </p:nvSpPr>
        <p:spPr>
          <a:xfrm>
            <a:off x="0" y="61898"/>
            <a:ext cx="3601563" cy="169277"/>
          </a:xfrm>
          <a:prstGeom prst="rect">
            <a:avLst/>
          </a:prstGeom>
          <a:noFill/>
        </p:spPr>
        <p:txBody>
          <a:bodyPr wrap="square" rtlCol="0">
            <a:spAutoFit/>
          </a:bodyPr>
          <a:lstStyle/>
          <a:p>
            <a:pPr algn="r"/>
            <a:r>
              <a:rPr lang="en-US" sz="500" b="0" i="1" dirty="0">
                <a:solidFill>
                  <a:schemeClr val="bg1"/>
                </a:solidFill>
                <a:latin typeface="Arial Narrow" panose="020B0604020202020204" pitchFamily="34" charset="0"/>
                <a:cs typeface="Arial Narrow" panose="020B0604020202020204" pitchFamily="34" charset="0"/>
              </a:rPr>
              <a:t>Join the conversation on Twitter #MSE20</a:t>
            </a:r>
          </a:p>
        </p:txBody>
      </p:sp>
    </p:spTree>
    <p:extLst>
      <p:ext uri="{BB962C8B-B14F-4D97-AF65-F5344CB8AC3E}">
        <p14:creationId xmlns:p14="http://schemas.microsoft.com/office/powerpoint/2010/main" val="2458364234"/>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A1D8B2D-30B3-8D4D-BF37-05DECD1D7019}"/>
              </a:ext>
            </a:extLst>
          </p:cNvPr>
          <p:cNvSpPr/>
          <p:nvPr userDrawn="1"/>
        </p:nvSpPr>
        <p:spPr>
          <a:xfrm>
            <a:off x="0" y="2460567"/>
            <a:ext cx="3657600" cy="282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E51D49EF-A9EF-9F47-B4EE-80FE48CE5244}"/>
              </a:ext>
            </a:extLst>
          </p:cNvPr>
          <p:cNvPicPr>
            <a:picLocks noChangeAspect="1"/>
          </p:cNvPicPr>
          <p:nvPr userDrawn="1"/>
        </p:nvPicPr>
        <p:blipFill>
          <a:blip r:embed="rId6"/>
          <a:stretch>
            <a:fillRect/>
          </a:stretch>
        </p:blipFill>
        <p:spPr>
          <a:xfrm>
            <a:off x="103177" y="2200885"/>
            <a:ext cx="1004654" cy="210276"/>
          </a:xfrm>
          <a:prstGeom prst="rect">
            <a:avLst/>
          </a:prstGeom>
        </p:spPr>
      </p:pic>
      <p:sp>
        <p:nvSpPr>
          <p:cNvPr id="19" name="Subtitle 2">
            <a:extLst>
              <a:ext uri="{FF2B5EF4-FFF2-40B4-BE49-F238E27FC236}">
                <a16:creationId xmlns:a16="http://schemas.microsoft.com/office/drawing/2014/main" id="{69822C3B-3F42-994D-BEAF-CDBAF330A3DC}"/>
              </a:ext>
            </a:extLst>
          </p:cNvPr>
          <p:cNvSpPr txBox="1">
            <a:spLocks/>
          </p:cNvSpPr>
          <p:nvPr userDrawn="1"/>
        </p:nvSpPr>
        <p:spPr>
          <a:xfrm>
            <a:off x="46894" y="2514776"/>
            <a:ext cx="3006968" cy="23428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 b="1" i="0" dirty="0">
                <a:solidFill>
                  <a:schemeClr val="bg1"/>
                </a:solidFill>
                <a:latin typeface="Arial Narrow" panose="020B0604020202020204" pitchFamily="34" charset="0"/>
                <a:cs typeface="Arial Narrow" panose="020B0604020202020204" pitchFamily="34" charset="0"/>
              </a:rPr>
              <a:t>2020 STFM CONFERENCE ON MEDICAL STUDENT EDUCATION</a:t>
            </a:r>
          </a:p>
        </p:txBody>
      </p:sp>
      <p:sp>
        <p:nvSpPr>
          <p:cNvPr id="6" name="TextBox 5">
            <a:extLst>
              <a:ext uri="{FF2B5EF4-FFF2-40B4-BE49-F238E27FC236}">
                <a16:creationId xmlns:a16="http://schemas.microsoft.com/office/drawing/2014/main" id="{F3E587D8-3CD4-924D-97D0-D324C798B7C7}"/>
              </a:ext>
            </a:extLst>
          </p:cNvPr>
          <p:cNvSpPr txBox="1"/>
          <p:nvPr userDrawn="1"/>
        </p:nvSpPr>
        <p:spPr>
          <a:xfrm>
            <a:off x="0" y="61898"/>
            <a:ext cx="3601563" cy="169277"/>
          </a:xfrm>
          <a:prstGeom prst="rect">
            <a:avLst/>
          </a:prstGeom>
          <a:noFill/>
        </p:spPr>
        <p:txBody>
          <a:bodyPr wrap="square" rtlCol="0">
            <a:spAutoFit/>
          </a:bodyPr>
          <a:lstStyle/>
          <a:p>
            <a:pPr algn="r"/>
            <a:r>
              <a:rPr lang="en-US" sz="500" b="0" i="1" dirty="0">
                <a:solidFill>
                  <a:schemeClr val="accent5"/>
                </a:solidFill>
                <a:latin typeface="Arial Narrow" panose="020B0604020202020204" pitchFamily="34" charset="0"/>
                <a:cs typeface="Arial Narrow" panose="020B0604020202020204" pitchFamily="34" charset="0"/>
              </a:rPr>
              <a:t>Join the conversation on Twitter #MSE20</a:t>
            </a:r>
          </a:p>
        </p:txBody>
      </p:sp>
    </p:spTree>
    <p:extLst>
      <p:ext uri="{BB962C8B-B14F-4D97-AF65-F5344CB8AC3E}">
        <p14:creationId xmlns:p14="http://schemas.microsoft.com/office/powerpoint/2010/main" val="3464124341"/>
      </p:ext>
    </p:extLst>
  </p:cSld>
  <p:clrMap bg1="lt1" tx1="dk1" bg2="lt2" tx2="dk2" accent1="accent1" accent2="accent2" accent3="accent3" accent4="accent4" accent5="accent5" accent6="accent6" hlink="hlink" folHlink="folHlink"/>
  <p:sldLayoutIdLst>
    <p:sldLayoutId id="2147483665" r:id="rId1"/>
    <p:sldLayoutId id="2147483673" r:id="rId2"/>
    <p:sldLayoutId id="2147483674" r:id="rId3"/>
    <p:sldLayoutId id="21474836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1BF240-29FD-DC47-AADA-42D6B410D14A}"/>
              </a:ext>
            </a:extLst>
          </p:cNvPr>
          <p:cNvPicPr>
            <a:picLocks noChangeAspect="1"/>
          </p:cNvPicPr>
          <p:nvPr userDrawn="1"/>
        </p:nvPicPr>
        <p:blipFill>
          <a:blip r:embed="rId3"/>
          <a:stretch>
            <a:fillRect/>
          </a:stretch>
        </p:blipFill>
        <p:spPr>
          <a:xfrm>
            <a:off x="0" y="0"/>
            <a:ext cx="3657600" cy="2743200"/>
          </a:xfrm>
          <a:prstGeom prst="rect">
            <a:avLst/>
          </a:prstGeom>
        </p:spPr>
      </p:pic>
      <p:sp>
        <p:nvSpPr>
          <p:cNvPr id="16" name="Rectangle 15">
            <a:extLst>
              <a:ext uri="{FF2B5EF4-FFF2-40B4-BE49-F238E27FC236}">
                <a16:creationId xmlns:a16="http://schemas.microsoft.com/office/drawing/2014/main" id="{FA1D8B2D-30B3-8D4D-BF37-05DECD1D7019}"/>
              </a:ext>
            </a:extLst>
          </p:cNvPr>
          <p:cNvSpPr/>
          <p:nvPr userDrawn="1"/>
        </p:nvSpPr>
        <p:spPr>
          <a:xfrm>
            <a:off x="0" y="2460567"/>
            <a:ext cx="3657600" cy="282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2">
            <a:extLst>
              <a:ext uri="{FF2B5EF4-FFF2-40B4-BE49-F238E27FC236}">
                <a16:creationId xmlns:a16="http://schemas.microsoft.com/office/drawing/2014/main" id="{69822C3B-3F42-994D-BEAF-CDBAF330A3DC}"/>
              </a:ext>
            </a:extLst>
          </p:cNvPr>
          <p:cNvSpPr txBox="1">
            <a:spLocks/>
          </p:cNvSpPr>
          <p:nvPr userDrawn="1"/>
        </p:nvSpPr>
        <p:spPr>
          <a:xfrm>
            <a:off x="46894" y="2514776"/>
            <a:ext cx="3006968" cy="23428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 b="1" i="0" dirty="0">
                <a:solidFill>
                  <a:schemeClr val="bg1"/>
                </a:solidFill>
                <a:latin typeface="Arial Narrow" panose="020B0604020202020204" pitchFamily="34" charset="0"/>
                <a:cs typeface="Arial Narrow" panose="020B0604020202020204" pitchFamily="34" charset="0"/>
              </a:rPr>
              <a:t>2020 STFM CONFERENCE ON MEDICAL STUDENT EDUCATION</a:t>
            </a:r>
          </a:p>
        </p:txBody>
      </p:sp>
      <p:grpSp>
        <p:nvGrpSpPr>
          <p:cNvPr id="7" name="Group 6">
            <a:extLst>
              <a:ext uri="{FF2B5EF4-FFF2-40B4-BE49-F238E27FC236}">
                <a16:creationId xmlns:a16="http://schemas.microsoft.com/office/drawing/2014/main" id="{FF136C1A-01C5-6543-855E-0D7347A5F3AC}"/>
              </a:ext>
            </a:extLst>
          </p:cNvPr>
          <p:cNvGrpSpPr/>
          <p:nvPr userDrawn="1"/>
        </p:nvGrpSpPr>
        <p:grpSpPr>
          <a:xfrm>
            <a:off x="111512" y="2194560"/>
            <a:ext cx="974016" cy="207080"/>
            <a:chOff x="6222857" y="4616449"/>
            <a:chExt cx="1838522" cy="378844"/>
          </a:xfrm>
        </p:grpSpPr>
        <p:pic>
          <p:nvPicPr>
            <p:cNvPr id="8" name="Picture 7">
              <a:extLst>
                <a:ext uri="{FF2B5EF4-FFF2-40B4-BE49-F238E27FC236}">
                  <a16:creationId xmlns:a16="http://schemas.microsoft.com/office/drawing/2014/main" id="{21A70F14-6565-8149-B3BD-D81681ADF892}"/>
                </a:ext>
              </a:extLst>
            </p:cNvPr>
            <p:cNvPicPr>
              <a:picLocks noChangeAspect="1"/>
            </p:cNvPicPr>
            <p:nvPr userDrawn="1"/>
          </p:nvPicPr>
          <p:blipFill>
            <a:blip r:embed="rId4"/>
            <a:stretch>
              <a:fillRect/>
            </a:stretch>
          </p:blipFill>
          <p:spPr>
            <a:xfrm>
              <a:off x="6222857" y="4671377"/>
              <a:ext cx="800483" cy="323916"/>
            </a:xfrm>
            <a:prstGeom prst="rect">
              <a:avLst/>
            </a:prstGeom>
          </p:spPr>
        </p:pic>
        <p:pic>
          <p:nvPicPr>
            <p:cNvPr id="9" name="Picture 8">
              <a:extLst>
                <a:ext uri="{FF2B5EF4-FFF2-40B4-BE49-F238E27FC236}">
                  <a16:creationId xmlns:a16="http://schemas.microsoft.com/office/drawing/2014/main" id="{28D38BE9-E7C2-6A49-9A65-FDF76A3249CB}"/>
                </a:ext>
              </a:extLst>
            </p:cNvPr>
            <p:cNvPicPr>
              <a:picLocks noChangeAspect="1"/>
            </p:cNvPicPr>
            <p:nvPr userDrawn="1"/>
          </p:nvPicPr>
          <p:blipFill>
            <a:blip r:embed="rId5"/>
            <a:stretch>
              <a:fillRect/>
            </a:stretch>
          </p:blipFill>
          <p:spPr>
            <a:xfrm>
              <a:off x="7116001" y="4616449"/>
              <a:ext cx="945378" cy="355601"/>
            </a:xfrm>
            <a:prstGeom prst="rect">
              <a:avLst/>
            </a:prstGeom>
          </p:spPr>
        </p:pic>
      </p:grpSp>
      <p:sp>
        <p:nvSpPr>
          <p:cNvPr id="10" name="TextBox 9">
            <a:extLst>
              <a:ext uri="{FF2B5EF4-FFF2-40B4-BE49-F238E27FC236}">
                <a16:creationId xmlns:a16="http://schemas.microsoft.com/office/drawing/2014/main" id="{C55016E7-74C2-DF45-86C7-0C44406B1F89}"/>
              </a:ext>
            </a:extLst>
          </p:cNvPr>
          <p:cNvSpPr txBox="1"/>
          <p:nvPr userDrawn="1"/>
        </p:nvSpPr>
        <p:spPr>
          <a:xfrm>
            <a:off x="0" y="61898"/>
            <a:ext cx="3601563" cy="169277"/>
          </a:xfrm>
          <a:prstGeom prst="rect">
            <a:avLst/>
          </a:prstGeom>
          <a:noFill/>
        </p:spPr>
        <p:txBody>
          <a:bodyPr wrap="square" rtlCol="0">
            <a:spAutoFit/>
          </a:bodyPr>
          <a:lstStyle/>
          <a:p>
            <a:pPr algn="r"/>
            <a:r>
              <a:rPr lang="en-US" sz="500" b="0" i="1" dirty="0">
                <a:solidFill>
                  <a:schemeClr val="bg1"/>
                </a:solidFill>
                <a:latin typeface="Arial Narrow" panose="020B0604020202020204" pitchFamily="34" charset="0"/>
                <a:cs typeface="Arial Narrow" panose="020B0604020202020204" pitchFamily="34" charset="0"/>
              </a:rPr>
              <a:t>Join the conversation on Twitter #MSE20</a:t>
            </a:r>
          </a:p>
        </p:txBody>
      </p:sp>
    </p:spTree>
    <p:extLst>
      <p:ext uri="{BB962C8B-B14F-4D97-AF65-F5344CB8AC3E}">
        <p14:creationId xmlns:p14="http://schemas.microsoft.com/office/powerpoint/2010/main" val="536930351"/>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studentpassport.stfm.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stfm.org/teachingresources/resourcesfor/students/clinicalrotationtipsforstuden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stfm.org/teachingresources/resourcesfor/students/student-onboarding#8537" TargetMode="Externa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hyperlink" Target="https://www.stfm.org/clerkshiponboard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stfm.org/about/keyinitiatives/preceptorexpansion/buildingbettercollaborativespilo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stfm.org/bettertrainingexperience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stfm.org/clerkshiponboarding"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22454/FamMed.2019.379892"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www.annfammed.org/content/17/1/87.2.full" TargetMode="External"/><Relationship Id="rId5" Type="http://schemas.openxmlformats.org/officeDocument/2006/relationships/hyperlink" Target="https://members.aamc.org/eweb/upload/13-225%20wc%20report%202%20update.pdf" TargetMode="External"/><Relationship Id="rId4" Type="http://schemas.openxmlformats.org/officeDocument/2006/relationships/hyperlink" Target="https://journals.lww.com/academicmedicine/Citation/2019/05000/The_North_Carolina_Community_Preceptor_Experience_.44.aspx"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aamc.org/professional-development/affinity-groups/gsa/clinical-training-affiliation-agreement" TargetMode="External"/><Relationship Id="rId3" Type="http://schemas.openxmlformats.org/officeDocument/2006/relationships/hyperlink" Target="https://www.stfm.org/clerkshiponboarding" TargetMode="External"/><Relationship Id="rId7" Type="http://schemas.openxmlformats.org/officeDocument/2006/relationships/hyperlink" Target="https://store.aamc.org/downloadable/download/sample/sample_id/174/"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stfm.org/bettertrainingexperiences" TargetMode="External"/><Relationship Id="rId5" Type="http://schemas.openxmlformats.org/officeDocument/2006/relationships/hyperlink" Target="https://stfm.org/preceptorexpansion" TargetMode="External"/><Relationship Id="rId4" Type="http://schemas.openxmlformats.org/officeDocument/2006/relationships/hyperlink" Target="https://stfm.org/givingfeedbac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stfm.org/preceptorexpans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tore.aamc.org/downloadable/download/sample/sample_id/17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stfm.org/facultydevelopment/onlinecourses/givingfeedback/overview/" TargetMode="External"/><Relationship Id="rId4" Type="http://schemas.openxmlformats.org/officeDocument/2006/relationships/hyperlink" Target="https://www.aamc.org/professional-development/affinity-groups/gsa/clinical-training-affiliation-agreem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stfm.org/clerkshiponboard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7"/>
          <p:cNvSpPr txBox="1">
            <a:spLocks noGrp="1"/>
          </p:cNvSpPr>
          <p:nvPr>
            <p:ph type="ctrTitle"/>
          </p:nvPr>
        </p:nvSpPr>
        <p:spPr>
          <a:xfrm>
            <a:off x="201277" y="609333"/>
            <a:ext cx="3255045" cy="717697"/>
          </a:xfrm>
          <a:prstGeom prst="rect">
            <a:avLst/>
          </a:prstGeom>
          <a:noFill/>
          <a:ln>
            <a:noFill/>
          </a:ln>
        </p:spPr>
        <p:txBody>
          <a:bodyPr spcFirstLastPara="1" wrap="square" lIns="27420" tIns="13710" rIns="27420" bIns="1371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chemeClr val="dk1"/>
              </a:buClr>
              <a:buSzPts val="4000"/>
              <a:buFont typeface="Calibri"/>
              <a:buNone/>
            </a:pPr>
            <a:r>
              <a:rPr lang="en-US" sz="1600" b="1" dirty="0">
                <a:solidFill>
                  <a:schemeClr val="accent2"/>
                </a:solidFill>
                <a:latin typeface="Arial Narrow" panose="020B0604020202020204" pitchFamily="34" charset="0"/>
                <a:ea typeface="+mj-ea"/>
              </a:rPr>
              <a:t>Easing the Load of Precepting: Efficiently Integrating Students into Ambulatory Training Sites</a:t>
            </a:r>
            <a:endParaRPr sz="1600" b="1" dirty="0">
              <a:solidFill>
                <a:schemeClr val="accent2"/>
              </a:solidFill>
              <a:latin typeface="Arial Narrow" panose="020B0604020202020204" pitchFamily="34" charset="0"/>
              <a:ea typeface="+mj-ea"/>
            </a:endParaRPr>
          </a:p>
        </p:txBody>
      </p:sp>
      <p:sp>
        <p:nvSpPr>
          <p:cNvPr id="34" name="Google Shape;34;p7"/>
          <p:cNvSpPr txBox="1">
            <a:spLocks noGrp="1"/>
          </p:cNvSpPr>
          <p:nvPr>
            <p:ph type="subTitle" idx="1"/>
          </p:nvPr>
        </p:nvSpPr>
        <p:spPr>
          <a:xfrm>
            <a:off x="457200" y="1815593"/>
            <a:ext cx="2743200" cy="375056"/>
          </a:xfrm>
          <a:prstGeom prst="rect">
            <a:avLst/>
          </a:prstGeom>
          <a:noFill/>
          <a:ln>
            <a:noFill/>
          </a:ln>
        </p:spPr>
        <p:txBody>
          <a:bodyPr spcFirstLastPara="1" wrap="square" lIns="27420" tIns="13710" rIns="27420" bIns="1371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ctr" rtl="0">
              <a:lnSpc>
                <a:spcPct val="90000"/>
              </a:lnSpc>
              <a:spcBef>
                <a:spcPts val="300"/>
              </a:spcBef>
              <a:spcAft>
                <a:spcPts val="0"/>
              </a:spcAft>
              <a:buClr>
                <a:schemeClr val="dk1"/>
              </a:buClr>
              <a:buSzPts val="2400"/>
              <a:buNone/>
            </a:pPr>
            <a:r>
              <a:rPr lang="en-US" sz="800" dirty="0">
                <a:solidFill>
                  <a:srgbClr val="333E48"/>
                </a:solidFill>
              </a:rPr>
              <a:t>Vince WinklerPrins, MD, FAAFP</a:t>
            </a:r>
          </a:p>
          <a:p>
            <a:pPr algn="ctr">
              <a:lnSpc>
                <a:spcPct val="90000"/>
              </a:lnSpc>
              <a:spcBef>
                <a:spcPts val="300"/>
              </a:spcBef>
              <a:buClr>
                <a:schemeClr val="dk1"/>
              </a:buClr>
              <a:buSzPts val="2400"/>
            </a:pPr>
            <a:r>
              <a:rPr lang="en-US" sz="800" dirty="0">
                <a:solidFill>
                  <a:srgbClr val="333E48"/>
                </a:solidFill>
              </a:rPr>
              <a:t>Emily Walters, BA</a:t>
            </a:r>
          </a:p>
          <a:p>
            <a:pPr marL="0" lvl="0" indent="0" algn="ctr" rtl="0">
              <a:lnSpc>
                <a:spcPct val="90000"/>
              </a:lnSpc>
              <a:spcBef>
                <a:spcPts val="300"/>
              </a:spcBef>
              <a:spcAft>
                <a:spcPts val="0"/>
              </a:spcAft>
              <a:buClr>
                <a:schemeClr val="dk1"/>
              </a:buClr>
              <a:buSzPts val="2400"/>
              <a:buNone/>
            </a:pPr>
            <a:endParaRPr sz="800" dirty="0">
              <a:solidFill>
                <a:srgbClr val="333E48"/>
              </a:solidFill>
            </a:endParaRPr>
          </a:p>
        </p:txBody>
      </p:sp>
      <p:sp>
        <p:nvSpPr>
          <p:cNvPr id="35" name="Google Shape;35;p7"/>
          <p:cNvSpPr txBox="1"/>
          <p:nvPr/>
        </p:nvSpPr>
        <p:spPr>
          <a:xfrm>
            <a:off x="569580" y="1352847"/>
            <a:ext cx="2518440" cy="292320"/>
          </a:xfrm>
          <a:prstGeom prst="rect">
            <a:avLst/>
          </a:prstGeom>
          <a:noFill/>
          <a:ln>
            <a:noFill/>
          </a:ln>
        </p:spPr>
        <p:txBody>
          <a:bodyPr spcFirstLastPara="1" wrap="square" lIns="36570" tIns="36570" rIns="36570" bIns="3657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chemeClr val="dk1"/>
              </a:buClr>
              <a:buSzPts val="4000"/>
              <a:buFont typeface="Calibri"/>
              <a:buNone/>
            </a:pPr>
            <a:r>
              <a:rPr lang="en-US" sz="1100" b="1" dirty="0">
                <a:solidFill>
                  <a:schemeClr val="accent2"/>
                </a:solidFill>
                <a:latin typeface="Arial Narrow" panose="020B0604020202020204" pitchFamily="34" charset="0"/>
                <a:ea typeface="+mj-ea"/>
                <a:sym typeface="Helvetica Neue"/>
              </a:rPr>
              <a:t>an Update on Tactic 3 of the </a:t>
            </a:r>
            <a:br>
              <a:rPr lang="en-US" sz="1100" b="1" dirty="0">
                <a:solidFill>
                  <a:schemeClr val="accent2"/>
                </a:solidFill>
                <a:latin typeface="Arial Narrow" panose="020B0604020202020204" pitchFamily="34" charset="0"/>
                <a:ea typeface="+mj-ea"/>
                <a:sym typeface="Helvetica Neue"/>
              </a:rPr>
            </a:br>
            <a:r>
              <a:rPr lang="en-US" sz="1100" b="1" dirty="0">
                <a:solidFill>
                  <a:schemeClr val="accent2"/>
                </a:solidFill>
                <a:latin typeface="Arial Narrow" panose="020B0604020202020204" pitchFamily="34" charset="0"/>
                <a:ea typeface="+mj-ea"/>
                <a:sym typeface="Helvetica Neue"/>
              </a:rPr>
              <a:t>Preceptor Expansion Initiative</a:t>
            </a:r>
            <a:endParaRPr sz="1100" b="1" dirty="0">
              <a:solidFill>
                <a:schemeClr val="accent2"/>
              </a:solidFill>
              <a:latin typeface="Arial Narrow" panose="020B0604020202020204" pitchFamily="34" charset="0"/>
              <a:ea typeface="+mj-ea"/>
              <a:sym typeface="Helvetica Neue"/>
            </a:endParaRPr>
          </a:p>
          <a:p>
            <a:pPr marL="0" lvl="0" indent="0" algn="l" rtl="0">
              <a:spcBef>
                <a:spcPts val="0"/>
              </a:spcBef>
              <a:spcAft>
                <a:spcPts val="0"/>
              </a:spcAft>
              <a:buNone/>
            </a:pPr>
            <a:endParaRPr sz="224" dirty="0">
              <a:latin typeface="Helvetica Neue"/>
              <a:ea typeface="Helvetica Neue"/>
              <a:cs typeface="Helvetica Neue"/>
              <a:sym typeface="Helvetica Neue"/>
            </a:endParaRPr>
          </a:p>
        </p:txBody>
      </p:sp>
      <p:grpSp>
        <p:nvGrpSpPr>
          <p:cNvPr id="5" name="Group 4">
            <a:extLst>
              <a:ext uri="{FF2B5EF4-FFF2-40B4-BE49-F238E27FC236}">
                <a16:creationId xmlns:a16="http://schemas.microsoft.com/office/drawing/2014/main" id="{F30DE177-CA8E-40EC-A7DD-39CA65822905}"/>
              </a:ext>
            </a:extLst>
          </p:cNvPr>
          <p:cNvGrpSpPr/>
          <p:nvPr/>
        </p:nvGrpSpPr>
        <p:grpSpPr>
          <a:xfrm>
            <a:off x="142057" y="2415345"/>
            <a:ext cx="1127185" cy="233325"/>
            <a:chOff x="136217" y="3661961"/>
            <a:chExt cx="4072809" cy="843062"/>
          </a:xfrm>
        </p:grpSpPr>
        <p:pic>
          <p:nvPicPr>
            <p:cNvPr id="6" name="Picture 5">
              <a:extLst>
                <a:ext uri="{FF2B5EF4-FFF2-40B4-BE49-F238E27FC236}">
                  <a16:creationId xmlns:a16="http://schemas.microsoft.com/office/drawing/2014/main" id="{FC81E411-4F51-45F0-8690-C67F4283A344}"/>
                </a:ext>
              </a:extLst>
            </p:cNvPr>
            <p:cNvPicPr>
              <a:picLocks noChangeAspect="1"/>
            </p:cNvPicPr>
            <p:nvPr/>
          </p:nvPicPr>
          <p:blipFill>
            <a:blip r:embed="rId3"/>
            <a:stretch>
              <a:fillRect/>
            </a:stretch>
          </p:blipFill>
          <p:spPr>
            <a:xfrm>
              <a:off x="2114765" y="3661961"/>
              <a:ext cx="2094261" cy="791573"/>
            </a:xfrm>
            <a:prstGeom prst="rect">
              <a:avLst/>
            </a:prstGeom>
          </p:spPr>
        </p:pic>
        <p:pic>
          <p:nvPicPr>
            <p:cNvPr id="7" name="Picture 6">
              <a:extLst>
                <a:ext uri="{FF2B5EF4-FFF2-40B4-BE49-F238E27FC236}">
                  <a16:creationId xmlns:a16="http://schemas.microsoft.com/office/drawing/2014/main" id="{F8128165-2350-4FFC-BED4-92CD9213FC57}"/>
                </a:ext>
              </a:extLst>
            </p:cNvPr>
            <p:cNvPicPr>
              <a:picLocks noChangeAspect="1"/>
            </p:cNvPicPr>
            <p:nvPr/>
          </p:nvPicPr>
          <p:blipFill>
            <a:blip r:embed="rId4"/>
            <a:stretch>
              <a:fillRect/>
            </a:stretch>
          </p:blipFill>
          <p:spPr>
            <a:xfrm>
              <a:off x="136217" y="3787464"/>
              <a:ext cx="1773280" cy="717559"/>
            </a:xfrm>
            <a:prstGeom prst="rect">
              <a:avLst/>
            </a:prstGeom>
          </p:spPr>
        </p:pic>
      </p:grpSp>
    </p:spTree>
    <p:extLst>
      <p:ext uri="{BB962C8B-B14F-4D97-AF65-F5344CB8AC3E}">
        <p14:creationId xmlns:p14="http://schemas.microsoft.com/office/powerpoint/2010/main" val="147149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160988" y="234404"/>
            <a:ext cx="1818600" cy="326280"/>
          </a:xfrm>
          <a:prstGeom prst="rect">
            <a:avLst/>
          </a:prstGeom>
          <a:noFill/>
          <a:ln>
            <a:noFill/>
          </a:ln>
        </p:spPr>
        <p:txBody>
          <a:bodyPr spcFirstLastPara="1" wrap="square" lIns="27420" tIns="13710" rIns="27420" bIns="1371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2800"/>
              <a:buFont typeface="Calibri"/>
              <a:buNone/>
            </a:pPr>
            <a:r>
              <a:rPr lang="en-US" sz="1400" b="1" dirty="0">
                <a:solidFill>
                  <a:schemeClr val="accent2"/>
                </a:solidFill>
                <a:latin typeface="Arial Narrow" panose="020B0606020202030204" pitchFamily="34" charset="0"/>
                <a:ea typeface="Helvetica Neue"/>
                <a:cs typeface="Helvetica Neue"/>
                <a:sym typeface="Helvetica Neue"/>
              </a:rPr>
              <a:t>Student Clinical Rotation Passport</a:t>
            </a:r>
            <a:endParaRPr sz="1400" b="1" dirty="0">
              <a:solidFill>
                <a:schemeClr val="accent2"/>
              </a:solidFill>
              <a:latin typeface="Arial Narrow" panose="020B0606020202030204" pitchFamily="34" charset="0"/>
              <a:ea typeface="Helvetica Neue"/>
              <a:cs typeface="Helvetica Neue"/>
              <a:sym typeface="Helvetica Neue"/>
            </a:endParaRPr>
          </a:p>
        </p:txBody>
      </p:sp>
      <p:sp>
        <p:nvSpPr>
          <p:cNvPr id="120" name="Google Shape;120;p19"/>
          <p:cNvSpPr txBox="1">
            <a:spLocks noGrp="1"/>
          </p:cNvSpPr>
          <p:nvPr>
            <p:ph type="body" idx="1"/>
          </p:nvPr>
        </p:nvSpPr>
        <p:spPr>
          <a:xfrm>
            <a:off x="169708" y="597240"/>
            <a:ext cx="1505040" cy="1548720"/>
          </a:xfrm>
          <a:prstGeom prst="rect">
            <a:avLst/>
          </a:prstGeom>
          <a:noFill/>
          <a:ln>
            <a:noFill/>
          </a:ln>
        </p:spPr>
        <p:txBody>
          <a:bodyPr spcFirstLastPara="1" wrap="square" lIns="27420" tIns="13710" rIns="27420" bIns="1371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68580" lvl="0" indent="-68580" algn="l" rtl="0">
              <a:lnSpc>
                <a:spcPct val="100000"/>
              </a:lnSpc>
              <a:spcBef>
                <a:spcPts val="300"/>
              </a:spcBef>
              <a:spcAft>
                <a:spcPts val="0"/>
              </a:spcAft>
              <a:buClr>
                <a:schemeClr val="dk1"/>
              </a:buClr>
              <a:buSzPct val="150000"/>
              <a:buChar char="•"/>
            </a:pPr>
            <a:r>
              <a:rPr lang="en-US" sz="800" dirty="0"/>
              <a:t>Aims to reduce administrative burden on clinical sites</a:t>
            </a:r>
            <a:endParaRPr sz="800" dirty="0"/>
          </a:p>
          <a:p>
            <a:pPr marL="68580" lvl="0" indent="-68580" algn="l" rtl="0">
              <a:lnSpc>
                <a:spcPct val="100000"/>
              </a:lnSpc>
              <a:spcBef>
                <a:spcPts val="400"/>
              </a:spcBef>
              <a:spcAft>
                <a:spcPts val="0"/>
              </a:spcAft>
              <a:buClr>
                <a:schemeClr val="dk1"/>
              </a:buClr>
              <a:buSzPct val="150000"/>
              <a:buChar char="•"/>
            </a:pPr>
            <a:r>
              <a:rPr lang="en-US" sz="800" dirty="0">
                <a:hlinkClick r:id="rId3"/>
              </a:rPr>
              <a:t>Web-based form </a:t>
            </a:r>
            <a:r>
              <a:rPr lang="en-US" sz="800" dirty="0"/>
              <a:t>to be completed by student</a:t>
            </a:r>
            <a:endParaRPr sz="800" dirty="0"/>
          </a:p>
          <a:p>
            <a:pPr marL="68580" lvl="0" indent="-68580" algn="l" rtl="0">
              <a:lnSpc>
                <a:spcPct val="100000"/>
              </a:lnSpc>
              <a:spcBef>
                <a:spcPts val="400"/>
              </a:spcBef>
              <a:spcAft>
                <a:spcPts val="0"/>
              </a:spcAft>
              <a:buClr>
                <a:schemeClr val="dk1"/>
              </a:buClr>
              <a:buSzPct val="150000"/>
              <a:buChar char="•"/>
            </a:pPr>
            <a:r>
              <a:rPr lang="en-US" sz="800" dirty="0"/>
              <a:t>Includes student information</a:t>
            </a:r>
            <a:endParaRPr sz="800" dirty="0"/>
          </a:p>
          <a:p>
            <a:pPr marL="205740" lvl="1" indent="-68580" algn="l" rtl="0">
              <a:lnSpc>
                <a:spcPct val="100000"/>
              </a:lnSpc>
              <a:spcBef>
                <a:spcPts val="400"/>
              </a:spcBef>
              <a:spcAft>
                <a:spcPts val="0"/>
              </a:spcAft>
              <a:buClr>
                <a:schemeClr val="dk1"/>
              </a:buClr>
              <a:buSzPct val="125000"/>
              <a:buChar char="–"/>
            </a:pPr>
            <a:r>
              <a:rPr lang="en-US" sz="800" dirty="0"/>
              <a:t>demographics </a:t>
            </a:r>
            <a:endParaRPr sz="800" dirty="0"/>
          </a:p>
          <a:p>
            <a:pPr marL="205740" lvl="1" indent="-68580" algn="l" rtl="0">
              <a:lnSpc>
                <a:spcPct val="100000"/>
              </a:lnSpc>
              <a:spcBef>
                <a:spcPts val="0"/>
              </a:spcBef>
              <a:spcAft>
                <a:spcPts val="0"/>
              </a:spcAft>
              <a:buClr>
                <a:schemeClr val="dk1"/>
              </a:buClr>
              <a:buSzPct val="125000"/>
              <a:buChar char="–"/>
            </a:pPr>
            <a:r>
              <a:rPr lang="en-US" sz="800" dirty="0"/>
              <a:t>rotation details</a:t>
            </a:r>
            <a:endParaRPr sz="800" dirty="0"/>
          </a:p>
          <a:p>
            <a:pPr marL="205740" lvl="1" indent="-68580" algn="l" rtl="0">
              <a:lnSpc>
                <a:spcPct val="100000"/>
              </a:lnSpc>
              <a:spcBef>
                <a:spcPts val="0"/>
              </a:spcBef>
              <a:spcAft>
                <a:spcPts val="0"/>
              </a:spcAft>
              <a:buSzPct val="125000"/>
              <a:buChar char="–"/>
            </a:pPr>
            <a:r>
              <a:rPr lang="en-US" sz="800" dirty="0"/>
              <a:t>emergency contact info</a:t>
            </a:r>
            <a:endParaRPr sz="800" dirty="0"/>
          </a:p>
          <a:p>
            <a:pPr marL="205740" lvl="1" indent="-68580" algn="l" rtl="0">
              <a:lnSpc>
                <a:spcPct val="100000"/>
              </a:lnSpc>
              <a:spcBef>
                <a:spcPts val="0"/>
              </a:spcBef>
              <a:spcAft>
                <a:spcPts val="0"/>
              </a:spcAft>
              <a:buClr>
                <a:schemeClr val="dk1"/>
              </a:buClr>
              <a:buSzPct val="125000"/>
              <a:buChar char="–"/>
            </a:pPr>
            <a:r>
              <a:rPr lang="en-US" sz="800" dirty="0"/>
              <a:t>verification of completion of trainings &amp; other clinical setting requirements </a:t>
            </a:r>
            <a:endParaRPr sz="800" dirty="0"/>
          </a:p>
          <a:p>
            <a:pPr marL="0" lvl="0" indent="0" algn="l" rtl="0">
              <a:lnSpc>
                <a:spcPct val="90000"/>
              </a:lnSpc>
              <a:spcBef>
                <a:spcPts val="300"/>
              </a:spcBef>
              <a:spcAft>
                <a:spcPts val="0"/>
              </a:spcAft>
              <a:buClr>
                <a:schemeClr val="dk1"/>
              </a:buClr>
              <a:buSzPts val="2100"/>
              <a:buNone/>
            </a:pPr>
            <a:endParaRPr dirty="0"/>
          </a:p>
          <a:p>
            <a:pPr marL="0" lvl="0" indent="0" algn="l" rtl="0">
              <a:lnSpc>
                <a:spcPct val="90000"/>
              </a:lnSpc>
              <a:spcBef>
                <a:spcPts val="300"/>
              </a:spcBef>
              <a:spcAft>
                <a:spcPts val="0"/>
              </a:spcAft>
              <a:buClr>
                <a:schemeClr val="dk1"/>
              </a:buClr>
              <a:buSzPts val="2100"/>
              <a:buNone/>
            </a:pPr>
            <a:endParaRPr dirty="0"/>
          </a:p>
          <a:p>
            <a:pPr marL="68580" lvl="0" indent="0" algn="l" rtl="0">
              <a:lnSpc>
                <a:spcPct val="90000"/>
              </a:lnSpc>
              <a:spcBef>
                <a:spcPts val="300"/>
              </a:spcBef>
              <a:spcAft>
                <a:spcPts val="0"/>
              </a:spcAft>
              <a:buClr>
                <a:schemeClr val="dk1"/>
              </a:buClr>
              <a:buSzPts val="2100"/>
              <a:buNone/>
            </a:pPr>
            <a:endParaRPr dirty="0"/>
          </a:p>
        </p:txBody>
      </p:sp>
      <p:pic>
        <p:nvPicPr>
          <p:cNvPr id="121" name="Google Shape;121;p19"/>
          <p:cNvPicPr preferRelativeResize="0"/>
          <p:nvPr/>
        </p:nvPicPr>
        <p:blipFill rotWithShape="1">
          <a:blip r:embed="rId4">
            <a:alphaModFix/>
          </a:blip>
          <a:srcRect l="922" r="932"/>
          <a:stretch/>
        </p:blipFill>
        <p:spPr>
          <a:xfrm rot="598658">
            <a:off x="1818206" y="1346202"/>
            <a:ext cx="1529128" cy="1209826"/>
          </a:xfrm>
          <a:prstGeom prst="rect">
            <a:avLst/>
          </a:prstGeom>
          <a:noFill/>
          <a:ln>
            <a:noFill/>
          </a:ln>
          <a:effectLst>
            <a:outerShdw blurRad="57150" dist="47625" dir="5400000" algn="bl" rotWithShape="0">
              <a:srgbClr val="000000">
                <a:alpha val="27000"/>
              </a:srgbClr>
            </a:outerShdw>
          </a:effectLst>
        </p:spPr>
      </p:pic>
      <p:pic>
        <p:nvPicPr>
          <p:cNvPr id="122" name="Google Shape;122;p19"/>
          <p:cNvPicPr preferRelativeResize="0"/>
          <p:nvPr/>
        </p:nvPicPr>
        <p:blipFill rotWithShape="1">
          <a:blip r:embed="rId5">
            <a:alphaModFix/>
          </a:blip>
          <a:srcRect t="10648" b="10648"/>
          <a:stretch/>
        </p:blipFill>
        <p:spPr>
          <a:xfrm rot="-473660">
            <a:off x="1880942" y="325812"/>
            <a:ext cx="1587666" cy="1073997"/>
          </a:xfrm>
          <a:prstGeom prst="rect">
            <a:avLst/>
          </a:prstGeom>
          <a:noFill/>
          <a:ln>
            <a:noFill/>
          </a:ln>
          <a:effectLst>
            <a:outerShdw blurRad="57150" dist="57150" dir="5400000" algn="bl" rotWithShape="0">
              <a:srgbClr val="000000">
                <a:alpha val="38000"/>
              </a:srgbClr>
            </a:outerShdw>
          </a:effectLst>
        </p:spPr>
      </p:pic>
    </p:spTree>
    <p:extLst>
      <p:ext uri="{BB962C8B-B14F-4D97-AF65-F5344CB8AC3E}">
        <p14:creationId xmlns:p14="http://schemas.microsoft.com/office/powerpoint/2010/main" val="355673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72390" y="246794"/>
            <a:ext cx="3543360" cy="318120"/>
          </a:xfrm>
          <a:prstGeom prst="rect">
            <a:avLst/>
          </a:prstGeom>
          <a:noFill/>
          <a:ln>
            <a:noFill/>
          </a:ln>
        </p:spPr>
        <p:txBody>
          <a:bodyPr spcFirstLastPara="1" wrap="square" lIns="27420" tIns="13710" rIns="27420" bIns="1371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2800"/>
              <a:buFont typeface="Calibri"/>
              <a:buNone/>
            </a:pPr>
            <a:r>
              <a:rPr lang="en-US" sz="1400" b="1" dirty="0">
                <a:solidFill>
                  <a:schemeClr val="accent2"/>
                </a:solidFill>
                <a:latin typeface="Arial Narrow" panose="020B0606020202030204" pitchFamily="34" charset="0"/>
                <a:ea typeface="Helvetica Neue"/>
                <a:cs typeface="Helvetica Neue"/>
                <a:sym typeface="Helvetica Neue"/>
              </a:rPr>
              <a:t>Student Onboarding Resources – </a:t>
            </a:r>
            <a:br>
              <a:rPr lang="en-US" sz="1400" b="1" dirty="0">
                <a:solidFill>
                  <a:schemeClr val="accent2"/>
                </a:solidFill>
                <a:latin typeface="Arial Narrow" panose="020B0606020202030204" pitchFamily="34" charset="0"/>
                <a:ea typeface="Helvetica Neue"/>
                <a:cs typeface="Helvetica Neue"/>
                <a:sym typeface="Helvetica Neue"/>
              </a:rPr>
            </a:br>
            <a:r>
              <a:rPr lang="en-US" sz="1400" b="1" dirty="0">
                <a:solidFill>
                  <a:schemeClr val="accent2"/>
                </a:solidFill>
                <a:latin typeface="Arial Narrow" panose="020B0606020202030204" pitchFamily="34" charset="0"/>
                <a:ea typeface="Helvetica Neue"/>
                <a:cs typeface="Helvetica Neue"/>
                <a:sym typeface="Helvetica Neue"/>
              </a:rPr>
              <a:t>Tips for Students</a:t>
            </a:r>
            <a:endParaRPr sz="1400" b="1" dirty="0">
              <a:solidFill>
                <a:schemeClr val="accent2"/>
              </a:solidFill>
              <a:latin typeface="Arial Narrow" panose="020B0606020202030204" pitchFamily="34" charset="0"/>
              <a:ea typeface="Helvetica Neue"/>
              <a:cs typeface="Helvetica Neue"/>
              <a:sym typeface="Helvetica Neue"/>
            </a:endParaRPr>
          </a:p>
        </p:txBody>
      </p:sp>
      <p:sp>
        <p:nvSpPr>
          <p:cNvPr id="129" name="Google Shape;129;p20"/>
          <p:cNvSpPr txBox="1">
            <a:spLocks noGrp="1"/>
          </p:cNvSpPr>
          <p:nvPr>
            <p:ph type="body" idx="1"/>
          </p:nvPr>
        </p:nvSpPr>
        <p:spPr>
          <a:xfrm>
            <a:off x="149092" y="691830"/>
            <a:ext cx="1831440" cy="1416360"/>
          </a:xfrm>
          <a:prstGeom prst="rect">
            <a:avLst/>
          </a:prstGeom>
          <a:noFill/>
          <a:ln>
            <a:noFill/>
          </a:ln>
        </p:spPr>
        <p:txBody>
          <a:bodyPr spcFirstLastPara="1" wrap="square" lIns="27420" tIns="13710" rIns="27420" bIns="1371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125730" lvl="1" indent="0" algn="l" rtl="0">
              <a:lnSpc>
                <a:spcPct val="100000"/>
              </a:lnSpc>
              <a:spcBef>
                <a:spcPts val="150"/>
              </a:spcBef>
              <a:spcAft>
                <a:spcPts val="0"/>
              </a:spcAft>
              <a:buClr>
                <a:schemeClr val="dk1"/>
              </a:buClr>
              <a:buSzPct val="150000"/>
              <a:buNone/>
            </a:pPr>
            <a:r>
              <a:rPr lang="en-US" sz="960" dirty="0"/>
              <a:t>“How to Be Awesome in an Ambulatory Clinic Rotation”—practical outpatient strategies</a:t>
            </a:r>
          </a:p>
          <a:p>
            <a:pPr marL="342900" marR="0" lvl="2" indent="-73660" algn="l" rtl="0">
              <a:lnSpc>
                <a:spcPct val="100000"/>
              </a:lnSpc>
              <a:spcBef>
                <a:spcPts val="150"/>
              </a:spcBef>
              <a:spcAft>
                <a:spcPts val="0"/>
              </a:spcAft>
              <a:buSzPct val="150000"/>
              <a:buChar char="•"/>
            </a:pPr>
            <a:r>
              <a:rPr lang="en-US" sz="800" dirty="0"/>
              <a:t>Presenting patient visits</a:t>
            </a:r>
            <a:endParaRPr sz="800" dirty="0"/>
          </a:p>
          <a:p>
            <a:pPr marL="342900" marR="0" lvl="2" indent="-73660" algn="l" rtl="0">
              <a:lnSpc>
                <a:spcPct val="100000"/>
              </a:lnSpc>
              <a:spcBef>
                <a:spcPts val="150"/>
              </a:spcBef>
              <a:spcAft>
                <a:spcPts val="0"/>
              </a:spcAft>
              <a:buSzPct val="150000"/>
              <a:buChar char="•"/>
            </a:pPr>
            <a:r>
              <a:rPr lang="en-US" sz="800" dirty="0"/>
              <a:t>Chronic disease follow-up</a:t>
            </a:r>
            <a:endParaRPr sz="800" dirty="0"/>
          </a:p>
          <a:p>
            <a:pPr marL="342900" marR="0" lvl="2" indent="-73660" algn="l" rtl="0">
              <a:lnSpc>
                <a:spcPct val="100000"/>
              </a:lnSpc>
              <a:spcBef>
                <a:spcPts val="150"/>
              </a:spcBef>
              <a:spcAft>
                <a:spcPts val="0"/>
              </a:spcAft>
              <a:buSzPct val="150000"/>
              <a:buChar char="•"/>
            </a:pPr>
            <a:r>
              <a:rPr lang="en-US" sz="800" dirty="0"/>
              <a:t>Wellness visits</a:t>
            </a:r>
            <a:endParaRPr sz="800" dirty="0"/>
          </a:p>
          <a:p>
            <a:pPr marL="342900" marR="0" lvl="2" indent="-73660" algn="l" rtl="0">
              <a:lnSpc>
                <a:spcPct val="100000"/>
              </a:lnSpc>
              <a:spcBef>
                <a:spcPts val="150"/>
              </a:spcBef>
              <a:spcAft>
                <a:spcPts val="0"/>
              </a:spcAft>
              <a:buSzPct val="150000"/>
              <a:buChar char="•"/>
            </a:pPr>
            <a:r>
              <a:rPr lang="en-US" sz="800" dirty="0"/>
              <a:t>Focused physicals</a:t>
            </a:r>
            <a:endParaRPr sz="800" dirty="0"/>
          </a:p>
          <a:p>
            <a:pPr marL="342900" marR="0" lvl="2" indent="-73660" algn="l" rtl="0">
              <a:lnSpc>
                <a:spcPct val="100000"/>
              </a:lnSpc>
              <a:spcBef>
                <a:spcPts val="150"/>
              </a:spcBef>
              <a:spcAft>
                <a:spcPts val="0"/>
              </a:spcAft>
              <a:buSzPct val="150000"/>
              <a:buChar char="•"/>
            </a:pPr>
            <a:r>
              <a:rPr lang="en-US" sz="800" dirty="0"/>
              <a:t>Tips for maximizing learning each day</a:t>
            </a:r>
            <a:endParaRPr sz="396" dirty="0"/>
          </a:p>
          <a:p>
            <a:pPr marL="0" lvl="0" indent="0" algn="l" rtl="0">
              <a:lnSpc>
                <a:spcPct val="70000"/>
              </a:lnSpc>
              <a:spcBef>
                <a:spcPts val="300"/>
              </a:spcBef>
              <a:spcAft>
                <a:spcPts val="0"/>
              </a:spcAft>
              <a:buClr>
                <a:schemeClr val="dk1"/>
              </a:buClr>
              <a:buSzPts val="990"/>
              <a:buNone/>
            </a:pPr>
            <a:endParaRPr sz="396" dirty="0">
              <a:highlight>
                <a:srgbClr val="FFFF00"/>
              </a:highlight>
            </a:endParaRPr>
          </a:p>
          <a:p>
            <a:pPr marL="68580" lvl="0" indent="0" algn="l" rtl="0">
              <a:lnSpc>
                <a:spcPct val="70000"/>
              </a:lnSpc>
              <a:spcBef>
                <a:spcPts val="300"/>
              </a:spcBef>
              <a:spcAft>
                <a:spcPts val="0"/>
              </a:spcAft>
              <a:buClr>
                <a:schemeClr val="dk1"/>
              </a:buClr>
              <a:buSzPts val="990"/>
              <a:buNone/>
            </a:pPr>
            <a:endParaRPr sz="396" dirty="0"/>
          </a:p>
        </p:txBody>
      </p:sp>
      <p:pic>
        <p:nvPicPr>
          <p:cNvPr id="130" name="Google Shape;130;p20"/>
          <p:cNvPicPr preferRelativeResize="0"/>
          <p:nvPr/>
        </p:nvPicPr>
        <p:blipFill>
          <a:blip r:embed="rId3">
            <a:alphaModFix/>
          </a:blip>
          <a:stretch>
            <a:fillRect/>
          </a:stretch>
        </p:blipFill>
        <p:spPr>
          <a:xfrm>
            <a:off x="2064352" y="747855"/>
            <a:ext cx="1478948" cy="1304312"/>
          </a:xfrm>
          <a:prstGeom prst="rect">
            <a:avLst/>
          </a:prstGeom>
          <a:noFill/>
          <a:ln>
            <a:noFill/>
          </a:ln>
          <a:effectLst>
            <a:outerShdw blurRad="57150" dist="19050" dir="5400000" algn="bl" rotWithShape="0">
              <a:srgbClr val="000000">
                <a:alpha val="43000"/>
              </a:srgbClr>
            </a:outerShdw>
          </a:effectLst>
        </p:spPr>
      </p:pic>
      <p:sp>
        <p:nvSpPr>
          <p:cNvPr id="2" name="TextBox 1"/>
          <p:cNvSpPr txBox="1"/>
          <p:nvPr/>
        </p:nvSpPr>
        <p:spPr>
          <a:xfrm>
            <a:off x="1337817" y="2157624"/>
            <a:ext cx="2139606" cy="278538"/>
          </a:xfrm>
          <a:prstGeom prst="rect">
            <a:avLst/>
          </a:prstGeom>
          <a:noFill/>
        </p:spPr>
        <p:txBody>
          <a:bodyPr wrap="square" rtlCol="0">
            <a:spAutoFit/>
          </a:bodyPr>
          <a:lstStyle/>
          <a:p>
            <a:r>
              <a:rPr lang="en-US">
                <a:hlinkClick r:id="rId4"/>
              </a:rPr>
              <a:t>https://www.stfm.org/teachingresources/resourcesfor/students/clinicalrotationtipsforstudents/</a:t>
            </a:r>
            <a:endParaRPr lang="en-US" dirty="0"/>
          </a:p>
        </p:txBody>
      </p:sp>
    </p:spTree>
    <p:extLst>
      <p:ext uri="{BB962C8B-B14F-4D97-AF65-F5344CB8AC3E}">
        <p14:creationId xmlns:p14="http://schemas.microsoft.com/office/powerpoint/2010/main" val="2709500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 name="Rectangle 1">
            <a:extLst>
              <a:ext uri="{FF2B5EF4-FFF2-40B4-BE49-F238E27FC236}">
                <a16:creationId xmlns:a16="http://schemas.microsoft.com/office/drawing/2014/main" id="{006E9401-3765-48C5-BDC9-33652521F4F8}"/>
              </a:ext>
            </a:extLst>
          </p:cNvPr>
          <p:cNvSpPr/>
          <p:nvPr/>
        </p:nvSpPr>
        <p:spPr>
          <a:xfrm>
            <a:off x="15260" y="2082642"/>
            <a:ext cx="1084521" cy="362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Google Shape;136;p21"/>
          <p:cNvSpPr txBox="1">
            <a:spLocks noGrp="1"/>
          </p:cNvSpPr>
          <p:nvPr>
            <p:ph type="title"/>
          </p:nvPr>
        </p:nvSpPr>
        <p:spPr>
          <a:xfrm>
            <a:off x="162944" y="101589"/>
            <a:ext cx="3331712" cy="362847"/>
          </a:xfrm>
          <a:prstGeom prst="rect">
            <a:avLst/>
          </a:prstGeom>
          <a:noFill/>
          <a:ln>
            <a:noFill/>
          </a:ln>
        </p:spPr>
        <p:txBody>
          <a:bodyPr spcFirstLastPara="1" wrap="square" lIns="27420" tIns="13710" rIns="27420" bIns="1371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2800"/>
              <a:buFont typeface="Calibri"/>
              <a:buNone/>
            </a:pPr>
            <a:r>
              <a:rPr lang="en-US" sz="1400" b="1" dirty="0">
                <a:solidFill>
                  <a:schemeClr val="accent2"/>
                </a:solidFill>
                <a:latin typeface="Arial Narrow" panose="020B0606020202030204" pitchFamily="34" charset="0"/>
                <a:ea typeface="Helvetica Neue"/>
                <a:cs typeface="Helvetica Neue"/>
                <a:sym typeface="Helvetica Neue"/>
              </a:rPr>
              <a:t>Student Resources - Online Training Modules</a:t>
            </a:r>
            <a:endParaRPr sz="1400" b="1" dirty="0">
              <a:solidFill>
                <a:schemeClr val="accent2"/>
              </a:solidFill>
              <a:latin typeface="Arial Narrow" panose="020B0606020202030204" pitchFamily="34" charset="0"/>
              <a:ea typeface="Helvetica Neue"/>
              <a:cs typeface="Helvetica Neue"/>
              <a:sym typeface="Helvetica Neue"/>
            </a:endParaRPr>
          </a:p>
        </p:txBody>
      </p:sp>
      <p:sp>
        <p:nvSpPr>
          <p:cNvPr id="137" name="Google Shape;137;p21"/>
          <p:cNvSpPr txBox="1">
            <a:spLocks noGrp="1"/>
          </p:cNvSpPr>
          <p:nvPr>
            <p:ph type="body" idx="1"/>
          </p:nvPr>
        </p:nvSpPr>
        <p:spPr>
          <a:xfrm>
            <a:off x="251460" y="459120"/>
            <a:ext cx="3154680" cy="1740480"/>
          </a:xfrm>
          <a:prstGeom prst="rect">
            <a:avLst/>
          </a:prstGeom>
          <a:noFill/>
          <a:ln>
            <a:noFill/>
          </a:ln>
        </p:spPr>
        <p:txBody>
          <a:bodyPr spcFirstLastPara="1" wrap="square" lIns="27420" tIns="13710" rIns="27420" bIns="1371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100000"/>
              </a:lnSpc>
              <a:spcBef>
                <a:spcPts val="150"/>
              </a:spcBef>
              <a:spcAft>
                <a:spcPts val="0"/>
              </a:spcAft>
              <a:buNone/>
            </a:pPr>
            <a:r>
              <a:rPr lang="en-US" sz="800" dirty="0"/>
              <a:t>Modules to prep for clinical rotations</a:t>
            </a:r>
            <a:endParaRPr sz="800" dirty="0"/>
          </a:p>
          <a:p>
            <a:pPr marL="228600" lvl="2" indent="-137160" algn="l" rtl="0">
              <a:lnSpc>
                <a:spcPct val="100000"/>
              </a:lnSpc>
              <a:spcBef>
                <a:spcPts val="150"/>
              </a:spcBef>
              <a:spcAft>
                <a:spcPts val="0"/>
              </a:spcAft>
              <a:buClr>
                <a:schemeClr val="dk1"/>
              </a:buClr>
              <a:buSzPts val="1800"/>
              <a:buChar char="•"/>
            </a:pPr>
            <a:r>
              <a:rPr lang="en-US" sz="720" i="1" dirty="0"/>
              <a:t>Writing a High-Quality Note in the Electronic Medical Record</a:t>
            </a:r>
            <a:endParaRPr sz="720" i="1" dirty="0"/>
          </a:p>
          <a:p>
            <a:pPr marL="228600" lvl="2" indent="-137160" algn="l" rtl="0">
              <a:lnSpc>
                <a:spcPct val="100000"/>
              </a:lnSpc>
              <a:spcBef>
                <a:spcPts val="150"/>
              </a:spcBef>
              <a:spcAft>
                <a:spcPts val="0"/>
              </a:spcAft>
              <a:buClr>
                <a:schemeClr val="dk1"/>
              </a:buClr>
              <a:buSzPts val="1800"/>
              <a:buChar char="•"/>
            </a:pPr>
            <a:r>
              <a:rPr lang="en-US" sz="720" i="1" dirty="0"/>
              <a:t>How to Perform Medication Reconciliation</a:t>
            </a:r>
            <a:endParaRPr sz="720" i="1" dirty="0"/>
          </a:p>
          <a:p>
            <a:pPr marL="228600" lvl="2" indent="-137160" algn="l" rtl="0">
              <a:lnSpc>
                <a:spcPct val="100000"/>
              </a:lnSpc>
              <a:spcBef>
                <a:spcPts val="150"/>
              </a:spcBef>
              <a:spcAft>
                <a:spcPts val="0"/>
              </a:spcAft>
              <a:buClr>
                <a:schemeClr val="dk1"/>
              </a:buClr>
              <a:buSzPts val="1800"/>
              <a:buChar char="•"/>
            </a:pPr>
            <a:r>
              <a:rPr lang="en-US" sz="720" i="1" dirty="0"/>
              <a:t>Motivational Interviewing: a Structured Approach to Behavioral Change  </a:t>
            </a:r>
            <a:endParaRPr sz="720" i="1" dirty="0"/>
          </a:p>
          <a:p>
            <a:pPr marL="228600" lvl="0" indent="-91440" algn="l" rtl="0">
              <a:lnSpc>
                <a:spcPct val="70000"/>
              </a:lnSpc>
              <a:spcBef>
                <a:spcPts val="300"/>
              </a:spcBef>
              <a:spcAft>
                <a:spcPts val="0"/>
              </a:spcAft>
              <a:buClr>
                <a:schemeClr val="dk1"/>
              </a:buClr>
              <a:buSzPts val="990"/>
              <a:buNone/>
            </a:pPr>
            <a:endParaRPr sz="396" dirty="0"/>
          </a:p>
          <a:p>
            <a:pPr marL="0" lvl="0" indent="0" algn="l" rtl="0">
              <a:lnSpc>
                <a:spcPct val="70000"/>
              </a:lnSpc>
              <a:spcBef>
                <a:spcPts val="300"/>
              </a:spcBef>
              <a:spcAft>
                <a:spcPts val="0"/>
              </a:spcAft>
              <a:buClr>
                <a:schemeClr val="dk1"/>
              </a:buClr>
              <a:buSzPts val="990"/>
              <a:buNone/>
            </a:pPr>
            <a:endParaRPr sz="396" dirty="0">
              <a:highlight>
                <a:srgbClr val="FFFF00"/>
              </a:highlight>
            </a:endParaRPr>
          </a:p>
          <a:p>
            <a:pPr marL="68580" lvl="0" indent="0" algn="l" rtl="0">
              <a:lnSpc>
                <a:spcPct val="70000"/>
              </a:lnSpc>
              <a:spcBef>
                <a:spcPts val="300"/>
              </a:spcBef>
              <a:spcAft>
                <a:spcPts val="0"/>
              </a:spcAft>
              <a:buClr>
                <a:schemeClr val="dk1"/>
              </a:buClr>
              <a:buSzPts val="990"/>
              <a:buNone/>
            </a:pPr>
            <a:endParaRPr sz="396" dirty="0"/>
          </a:p>
        </p:txBody>
      </p:sp>
      <p:pic>
        <p:nvPicPr>
          <p:cNvPr id="138" name="Google Shape;138;p21"/>
          <p:cNvPicPr preferRelativeResize="0"/>
          <p:nvPr/>
        </p:nvPicPr>
        <p:blipFill rotWithShape="1">
          <a:blip r:embed="rId3">
            <a:alphaModFix/>
          </a:blip>
          <a:srcRect b="2505"/>
          <a:stretch/>
        </p:blipFill>
        <p:spPr>
          <a:xfrm>
            <a:off x="266970" y="1218660"/>
            <a:ext cx="1327599" cy="938964"/>
          </a:xfrm>
          <a:prstGeom prst="rect">
            <a:avLst/>
          </a:prstGeom>
          <a:noFill/>
          <a:ln>
            <a:noFill/>
          </a:ln>
          <a:effectLst>
            <a:outerShdw blurRad="57150" dist="19050" dir="5400000" algn="bl" rotWithShape="0">
              <a:srgbClr val="000000">
                <a:alpha val="50000"/>
              </a:srgbClr>
            </a:outerShdw>
          </a:effectLst>
        </p:spPr>
      </p:pic>
      <p:pic>
        <p:nvPicPr>
          <p:cNvPr id="139" name="Google Shape;139;p21"/>
          <p:cNvPicPr preferRelativeResize="0"/>
          <p:nvPr/>
        </p:nvPicPr>
        <p:blipFill>
          <a:blip r:embed="rId4">
            <a:alphaModFix/>
          </a:blip>
          <a:stretch>
            <a:fillRect/>
          </a:stretch>
        </p:blipFill>
        <p:spPr>
          <a:xfrm>
            <a:off x="1975790" y="1218660"/>
            <a:ext cx="1226862" cy="938964"/>
          </a:xfrm>
          <a:prstGeom prst="rect">
            <a:avLst/>
          </a:prstGeom>
          <a:noFill/>
          <a:ln>
            <a:noFill/>
          </a:ln>
          <a:effectLst>
            <a:outerShdw blurRad="57150" dist="19050" dir="5400000" algn="bl" rotWithShape="0">
              <a:srgbClr val="000000">
                <a:alpha val="50000"/>
              </a:srgbClr>
            </a:outerShdw>
          </a:effectLst>
        </p:spPr>
      </p:pic>
      <p:sp>
        <p:nvSpPr>
          <p:cNvPr id="3" name="TextBox 2"/>
          <p:cNvSpPr txBox="1"/>
          <p:nvPr/>
        </p:nvSpPr>
        <p:spPr>
          <a:xfrm>
            <a:off x="266970" y="2252217"/>
            <a:ext cx="3139170" cy="185435"/>
          </a:xfrm>
          <a:prstGeom prst="rect">
            <a:avLst/>
          </a:prstGeom>
          <a:noFill/>
        </p:spPr>
        <p:txBody>
          <a:bodyPr wrap="square" rtlCol="0">
            <a:spAutoFit/>
          </a:bodyPr>
          <a:lstStyle/>
          <a:p>
            <a:r>
              <a:rPr lang="en-US">
                <a:hlinkClick r:id="rId5"/>
              </a:rPr>
              <a:t>https://www.stfm.org/teachingresources/resourcesfor/students/student-onboarding#8537</a:t>
            </a:r>
            <a:endParaRPr lang="en-US"/>
          </a:p>
        </p:txBody>
      </p:sp>
    </p:spTree>
    <p:extLst>
      <p:ext uri="{BB962C8B-B14F-4D97-AF65-F5344CB8AC3E}">
        <p14:creationId xmlns:p14="http://schemas.microsoft.com/office/powerpoint/2010/main" val="2537192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39C5FA-FAF4-42AD-8A11-1A1B2B37ADFE}"/>
              </a:ext>
            </a:extLst>
          </p:cNvPr>
          <p:cNvSpPr txBox="1"/>
          <p:nvPr/>
        </p:nvSpPr>
        <p:spPr>
          <a:xfrm>
            <a:off x="324293" y="919717"/>
            <a:ext cx="2987749" cy="616323"/>
          </a:xfrm>
          <a:prstGeom prst="rect">
            <a:avLst/>
          </a:prstGeom>
          <a:noFill/>
        </p:spPr>
        <p:txBody>
          <a:bodyPr wrap="square" rtlCol="0">
            <a:spAutoFit/>
          </a:bodyPr>
          <a:lstStyle/>
          <a:p>
            <a:r>
              <a:rPr lang="en-US" sz="1400" b="1" dirty="0">
                <a:solidFill>
                  <a:schemeClr val="accent2"/>
                </a:solidFill>
                <a:latin typeface="Arial Narrow" panose="020B0606020202030204" pitchFamily="34" charset="0"/>
                <a:cs typeface="Arial" panose="020B0604020202020204" pitchFamily="34" charset="0"/>
              </a:rPr>
              <a:t>Clerkship Onboarding Tools:  </a:t>
            </a:r>
            <a:br>
              <a:rPr lang="en-US" sz="1400" dirty="0">
                <a:solidFill>
                  <a:schemeClr val="accent2"/>
                </a:solidFill>
                <a:latin typeface="Arial Narrow" panose="020B0606020202030204" pitchFamily="34" charset="0"/>
                <a:cs typeface="Arial" panose="020B0604020202020204" pitchFamily="34" charset="0"/>
              </a:rPr>
            </a:br>
            <a:r>
              <a:rPr lang="en-US" sz="1400" dirty="0">
                <a:solidFill>
                  <a:schemeClr val="accent2"/>
                </a:solidFill>
                <a:latin typeface="Arial Narrow" panose="020B0606020202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https://www.stfm.org/clerkshiponboarding</a:t>
            </a:r>
            <a:r>
              <a:rPr lang="en-US" sz="1400" dirty="0">
                <a:solidFill>
                  <a:schemeClr val="accent2"/>
                </a:solidFill>
                <a:latin typeface="Arial Narrow" panose="020B0606020202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47605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2"/>
          <p:cNvPicPr preferRelativeResize="0"/>
          <p:nvPr/>
        </p:nvPicPr>
        <p:blipFill rotWithShape="1">
          <a:blip r:embed="rId3">
            <a:alphaModFix/>
          </a:blip>
          <a:srcRect l="21096" t="17990" r="23431" b="14171"/>
          <a:stretch/>
        </p:blipFill>
        <p:spPr>
          <a:xfrm>
            <a:off x="2520315" y="914036"/>
            <a:ext cx="1047030" cy="972292"/>
          </a:xfrm>
          <a:prstGeom prst="rect">
            <a:avLst/>
          </a:prstGeom>
          <a:noFill/>
          <a:ln>
            <a:noFill/>
          </a:ln>
        </p:spPr>
      </p:pic>
      <p:sp>
        <p:nvSpPr>
          <p:cNvPr id="145" name="Google Shape;145;p22"/>
          <p:cNvSpPr txBox="1">
            <a:spLocks noGrp="1"/>
          </p:cNvSpPr>
          <p:nvPr>
            <p:ph type="title"/>
          </p:nvPr>
        </p:nvSpPr>
        <p:spPr>
          <a:xfrm>
            <a:off x="251460" y="323850"/>
            <a:ext cx="3154680" cy="468600"/>
          </a:xfrm>
          <a:prstGeom prst="rect">
            <a:avLst/>
          </a:prstGeom>
          <a:noFill/>
          <a:ln>
            <a:noFill/>
          </a:ln>
        </p:spPr>
        <p:txBody>
          <a:bodyPr spcFirstLastPara="1" wrap="square" lIns="27420" tIns="13710" rIns="27420" bIns="1371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70000"/>
              </a:lnSpc>
              <a:spcBef>
                <a:spcPts val="300"/>
              </a:spcBef>
              <a:spcAft>
                <a:spcPts val="0"/>
              </a:spcAft>
              <a:buClr>
                <a:schemeClr val="dk1"/>
              </a:buClr>
              <a:buSzPts val="1943"/>
              <a:buFont typeface="Calibri"/>
              <a:buNone/>
            </a:pPr>
            <a:endParaRPr sz="777" dirty="0"/>
          </a:p>
          <a:p>
            <a:pPr marL="0" lvl="0" indent="0" algn="l" rtl="0">
              <a:lnSpc>
                <a:spcPct val="70000"/>
              </a:lnSpc>
              <a:spcBef>
                <a:spcPts val="300"/>
              </a:spcBef>
              <a:spcAft>
                <a:spcPts val="0"/>
              </a:spcAft>
              <a:buClr>
                <a:schemeClr val="dk1"/>
              </a:buClr>
              <a:buSzPts val="1943"/>
              <a:buFont typeface="Calibri"/>
              <a:buNone/>
            </a:pPr>
            <a:endParaRPr sz="777" dirty="0"/>
          </a:p>
          <a:p>
            <a:pPr marL="0" lvl="0" indent="0" algn="l" rtl="0">
              <a:lnSpc>
                <a:spcPct val="100000"/>
              </a:lnSpc>
              <a:spcBef>
                <a:spcPts val="300"/>
              </a:spcBef>
              <a:spcAft>
                <a:spcPts val="0"/>
              </a:spcAft>
              <a:buClr>
                <a:schemeClr val="dk1"/>
              </a:buClr>
              <a:buSzPts val="1943"/>
              <a:buFont typeface="Calibri"/>
              <a:buNone/>
            </a:pPr>
            <a:r>
              <a:rPr lang="en-US" sz="1400" b="1" dirty="0">
                <a:solidFill>
                  <a:schemeClr val="accent2"/>
                </a:solidFill>
                <a:latin typeface="Arial Narrow" panose="020B0606020202030204" pitchFamily="34" charset="0"/>
                <a:ea typeface="Helvetica Neue"/>
                <a:cs typeface="Helvetica Neue"/>
                <a:sym typeface="Helvetica Neue"/>
              </a:rPr>
              <a:t>Tactic 4: </a:t>
            </a:r>
            <a:br>
              <a:rPr lang="en-US" sz="777" dirty="0">
                <a:latin typeface="Helvetica Neue"/>
                <a:ea typeface="Helvetica Neue"/>
                <a:cs typeface="Helvetica Neue"/>
                <a:sym typeface="Helvetica Neue"/>
              </a:rPr>
            </a:br>
            <a:r>
              <a:rPr lang="en-US" sz="800" i="1" dirty="0">
                <a:latin typeface="Arial" panose="020B0604020202020204" pitchFamily="34" charset="0"/>
                <a:ea typeface="Helvetica Neue"/>
                <a:cs typeface="Arial" panose="020B0604020202020204" pitchFamily="34" charset="0"/>
                <a:sym typeface="Helvetica Neue"/>
              </a:rPr>
              <a:t>Develop educational collaboratives across departments, specialties, professions, and institutions to improve administrative efficiencies</a:t>
            </a:r>
            <a:br>
              <a:rPr lang="en-US" sz="777" dirty="0">
                <a:latin typeface="Helvetica Neue"/>
                <a:ea typeface="Helvetica Neue"/>
                <a:cs typeface="Helvetica Neue"/>
                <a:sym typeface="Helvetica Neue"/>
              </a:rPr>
            </a:br>
            <a:endParaRPr sz="840" dirty="0">
              <a:latin typeface="Helvetica Neue"/>
              <a:ea typeface="Helvetica Neue"/>
              <a:cs typeface="Helvetica Neue"/>
              <a:sym typeface="Helvetica Neue"/>
            </a:endParaRPr>
          </a:p>
          <a:p>
            <a:pPr marL="0" lvl="0" indent="0" algn="l" rtl="0">
              <a:lnSpc>
                <a:spcPct val="90000"/>
              </a:lnSpc>
              <a:spcBef>
                <a:spcPts val="0"/>
              </a:spcBef>
              <a:spcAft>
                <a:spcPts val="0"/>
              </a:spcAft>
              <a:buClr>
                <a:schemeClr val="dk1"/>
              </a:buClr>
              <a:buSzPts val="4000"/>
              <a:buFont typeface="Calibri"/>
              <a:buNone/>
            </a:pPr>
            <a:r>
              <a:rPr lang="en-US" sz="780" dirty="0"/>
              <a:t> </a:t>
            </a:r>
            <a:r>
              <a:rPr lang="en-US" sz="1140" dirty="0"/>
              <a:t> </a:t>
            </a:r>
            <a:r>
              <a:rPr lang="en-US" sz="1200" dirty="0"/>
              <a:t> </a:t>
            </a:r>
            <a:endParaRPr sz="1200" dirty="0"/>
          </a:p>
        </p:txBody>
      </p:sp>
      <p:sp>
        <p:nvSpPr>
          <p:cNvPr id="146" name="Google Shape;146;p22"/>
          <p:cNvSpPr txBox="1">
            <a:spLocks noGrp="1"/>
          </p:cNvSpPr>
          <p:nvPr>
            <p:ph type="body" idx="1"/>
          </p:nvPr>
        </p:nvSpPr>
        <p:spPr>
          <a:xfrm>
            <a:off x="221595" y="812586"/>
            <a:ext cx="2298720" cy="1255440"/>
          </a:xfrm>
          <a:prstGeom prst="rect">
            <a:avLst/>
          </a:prstGeom>
          <a:noFill/>
          <a:ln>
            <a:noFill/>
          </a:ln>
        </p:spPr>
        <p:txBody>
          <a:bodyPr spcFirstLastPara="1" wrap="square" lIns="27420" tIns="13710" rIns="27420" bIns="1371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68580" lvl="0" indent="-55880" algn="l" rtl="0">
              <a:spcBef>
                <a:spcPts val="300"/>
              </a:spcBef>
              <a:spcAft>
                <a:spcPts val="300"/>
              </a:spcAft>
              <a:buClr>
                <a:srgbClr val="000000"/>
              </a:buClr>
              <a:buSzPct val="150000"/>
              <a:buChar char="•"/>
            </a:pPr>
            <a:r>
              <a:rPr lang="en-US" sz="800" dirty="0">
                <a:solidFill>
                  <a:srgbClr val="000000"/>
                </a:solidFill>
              </a:rPr>
              <a:t>A multi-year pilot, funded by the ABFM, called </a:t>
            </a:r>
            <a:r>
              <a:rPr lang="en-US" sz="800" u="sng" dirty="0">
                <a:solidFill>
                  <a:srgbClr val="1D417B"/>
                </a:solidFill>
                <a:hlinkClick r:id="rId4"/>
              </a:rPr>
              <a:t>Building Better Clinical Training Experiences: A Learning Collaborative</a:t>
            </a:r>
            <a:r>
              <a:rPr lang="en-US" sz="800" dirty="0">
                <a:solidFill>
                  <a:srgbClr val="1D417B"/>
                </a:solidFill>
              </a:rPr>
              <a:t>.</a:t>
            </a:r>
            <a:endParaRPr sz="800" dirty="0">
              <a:solidFill>
                <a:srgbClr val="1D417B"/>
              </a:solidFill>
            </a:endParaRPr>
          </a:p>
          <a:p>
            <a:pPr marL="68580" lvl="0" indent="-55880" algn="l" rtl="0">
              <a:spcBef>
                <a:spcPts val="300"/>
              </a:spcBef>
              <a:spcAft>
                <a:spcPts val="300"/>
              </a:spcAft>
              <a:buClr>
                <a:srgbClr val="000000"/>
              </a:buClr>
              <a:buSzPct val="150000"/>
              <a:buChar char="•"/>
            </a:pPr>
            <a:r>
              <a:rPr lang="en-US" sz="800" dirty="0">
                <a:solidFill>
                  <a:srgbClr val="000000"/>
                </a:solidFill>
              </a:rPr>
              <a:t>Pilot participants chose one of three projects to standardize the onboarding of students and to engage community preceptors.</a:t>
            </a:r>
            <a:endParaRPr sz="800" dirty="0">
              <a:solidFill>
                <a:srgbClr val="000000"/>
              </a:solidFill>
            </a:endParaRPr>
          </a:p>
          <a:p>
            <a:pPr marL="68580" lvl="0" indent="-68580" algn="l" rtl="0">
              <a:spcBef>
                <a:spcPts val="300"/>
              </a:spcBef>
              <a:spcAft>
                <a:spcPts val="300"/>
              </a:spcAft>
              <a:buClr>
                <a:srgbClr val="000000"/>
              </a:buClr>
              <a:buSzPct val="150000"/>
              <a:buChar char="•"/>
            </a:pPr>
            <a:r>
              <a:rPr lang="en-US" sz="800" dirty="0">
                <a:solidFill>
                  <a:srgbClr val="000000"/>
                </a:solidFill>
              </a:rPr>
              <a:t>Will evaluate the onboarding materials developed by the Tactic 3 and Tactic 5 teams. </a:t>
            </a:r>
            <a:br>
              <a:rPr lang="en-US" sz="800" dirty="0">
                <a:solidFill>
                  <a:srgbClr val="000000"/>
                </a:solidFill>
              </a:rPr>
            </a:br>
            <a:endParaRPr sz="800" dirty="0">
              <a:solidFill>
                <a:srgbClr val="000000"/>
              </a:solidFill>
            </a:endParaRPr>
          </a:p>
        </p:txBody>
      </p:sp>
    </p:spTree>
    <p:extLst>
      <p:ext uri="{BB962C8B-B14F-4D97-AF65-F5344CB8AC3E}">
        <p14:creationId xmlns:p14="http://schemas.microsoft.com/office/powerpoint/2010/main" val="137158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Rectangle 1">
            <a:extLst>
              <a:ext uri="{FF2B5EF4-FFF2-40B4-BE49-F238E27FC236}">
                <a16:creationId xmlns:a16="http://schemas.microsoft.com/office/drawing/2014/main" id="{DEA638ED-223A-45E3-91E6-45BD6449A284}"/>
              </a:ext>
            </a:extLst>
          </p:cNvPr>
          <p:cNvSpPr/>
          <p:nvPr/>
        </p:nvSpPr>
        <p:spPr>
          <a:xfrm>
            <a:off x="0" y="2126512"/>
            <a:ext cx="1212112" cy="329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Google Shape;154;p23"/>
          <p:cNvSpPr txBox="1">
            <a:spLocks noGrp="1"/>
          </p:cNvSpPr>
          <p:nvPr>
            <p:ph type="body" idx="4294967295"/>
          </p:nvPr>
        </p:nvSpPr>
        <p:spPr>
          <a:xfrm>
            <a:off x="1963405" y="556107"/>
            <a:ext cx="1622425" cy="1951037"/>
          </a:xfrm>
          <a:prstGeom prst="rect">
            <a:avLst/>
          </a:prstGeom>
        </p:spPr>
        <p:txBody>
          <a:bodyPr spcFirstLastPara="1" wrap="square" lIns="36570" tIns="18280" rIns="36570" bIns="182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240"/>
              </a:spcBef>
              <a:spcAft>
                <a:spcPts val="0"/>
              </a:spcAft>
              <a:buClr>
                <a:schemeClr val="dk1"/>
              </a:buClr>
              <a:buSzPts val="1100"/>
              <a:buFont typeface="Arial"/>
              <a:buNone/>
            </a:pPr>
            <a:r>
              <a:rPr lang="en-US" sz="720" b="1" dirty="0"/>
              <a:t>Project 3: Student onboarding and Preceptor engagement and onboarding</a:t>
            </a:r>
            <a:endParaRPr sz="720" b="1" dirty="0"/>
          </a:p>
          <a:p>
            <a:pPr marL="91440" lvl="0" indent="-91440" algn="l" rtl="0">
              <a:spcBef>
                <a:spcPts val="240"/>
              </a:spcBef>
              <a:spcAft>
                <a:spcPts val="0"/>
              </a:spcAft>
              <a:buClr>
                <a:schemeClr val="dk1"/>
              </a:buClr>
              <a:buSzPts val="1100"/>
              <a:buFont typeface="Arial"/>
              <a:buNone/>
            </a:pPr>
            <a:r>
              <a:rPr lang="en-US" sz="720" dirty="0"/>
              <a:t>1. Hackensack Meridian School of Medicine</a:t>
            </a:r>
            <a:endParaRPr sz="720" dirty="0"/>
          </a:p>
          <a:p>
            <a:pPr marL="91440" lvl="0" indent="-91440" algn="l" rtl="0">
              <a:spcBef>
                <a:spcPts val="240"/>
              </a:spcBef>
              <a:spcAft>
                <a:spcPts val="0"/>
              </a:spcAft>
              <a:buClr>
                <a:schemeClr val="dk1"/>
              </a:buClr>
              <a:buSzPts val="1100"/>
              <a:buFont typeface="Arial"/>
              <a:buNone/>
            </a:pPr>
            <a:r>
              <a:rPr lang="en-US" sz="720" dirty="0"/>
              <a:t>2. Keck School of Medicine at USC</a:t>
            </a:r>
            <a:endParaRPr sz="720" dirty="0"/>
          </a:p>
          <a:p>
            <a:pPr marL="91440" lvl="0" indent="-91440" algn="l" rtl="0">
              <a:spcBef>
                <a:spcPts val="240"/>
              </a:spcBef>
              <a:spcAft>
                <a:spcPts val="0"/>
              </a:spcAft>
              <a:buClr>
                <a:schemeClr val="dk1"/>
              </a:buClr>
              <a:buSzPts val="1100"/>
              <a:buFont typeface="Arial"/>
              <a:buNone/>
            </a:pPr>
            <a:r>
              <a:rPr lang="en-US" sz="720" dirty="0"/>
              <a:t>3. Louisiana State University- New Orleans</a:t>
            </a:r>
            <a:endParaRPr sz="720" dirty="0"/>
          </a:p>
          <a:p>
            <a:pPr marL="91440" lvl="0" indent="-91440" algn="l" rtl="0">
              <a:spcBef>
                <a:spcPts val="240"/>
              </a:spcBef>
              <a:spcAft>
                <a:spcPts val="0"/>
              </a:spcAft>
              <a:buClr>
                <a:schemeClr val="dk1"/>
              </a:buClr>
              <a:buSzPts val="1100"/>
              <a:buFont typeface="Arial"/>
              <a:buNone/>
            </a:pPr>
            <a:r>
              <a:rPr lang="en-US" sz="720" dirty="0"/>
              <a:t>4. Morehouse School of Medicine</a:t>
            </a:r>
            <a:endParaRPr sz="720" dirty="0"/>
          </a:p>
          <a:p>
            <a:pPr marL="91440" lvl="0" indent="-91440" algn="l" rtl="0">
              <a:spcBef>
                <a:spcPts val="240"/>
              </a:spcBef>
              <a:spcAft>
                <a:spcPts val="0"/>
              </a:spcAft>
              <a:buClr>
                <a:schemeClr val="dk1"/>
              </a:buClr>
              <a:buSzPts val="1100"/>
              <a:buFont typeface="Arial"/>
              <a:buNone/>
            </a:pPr>
            <a:r>
              <a:rPr lang="en-US" sz="720" dirty="0"/>
              <a:t>5. Rush Medical College</a:t>
            </a:r>
            <a:endParaRPr sz="720" dirty="0"/>
          </a:p>
          <a:p>
            <a:pPr marL="91440" lvl="0" indent="-91440" algn="l" rtl="0">
              <a:spcBef>
                <a:spcPts val="240"/>
              </a:spcBef>
              <a:spcAft>
                <a:spcPts val="0"/>
              </a:spcAft>
              <a:buClr>
                <a:schemeClr val="dk1"/>
              </a:buClr>
              <a:buSzPts val="1100"/>
              <a:buFont typeface="Arial"/>
              <a:buNone/>
            </a:pPr>
            <a:r>
              <a:rPr lang="en-US" sz="720" dirty="0"/>
              <a:t>6. Stanford University</a:t>
            </a:r>
            <a:endParaRPr sz="720" dirty="0"/>
          </a:p>
          <a:p>
            <a:pPr marL="91440" lvl="0" indent="-91440" algn="l" rtl="0">
              <a:spcBef>
                <a:spcPts val="240"/>
              </a:spcBef>
              <a:spcAft>
                <a:spcPts val="0"/>
              </a:spcAft>
              <a:buClr>
                <a:schemeClr val="dk1"/>
              </a:buClr>
              <a:buSzPts val="1100"/>
              <a:buFont typeface="Arial"/>
              <a:buNone/>
            </a:pPr>
            <a:r>
              <a:rPr lang="en-US" sz="720" dirty="0"/>
              <a:t>7. University of Alabama</a:t>
            </a:r>
            <a:endParaRPr sz="720" dirty="0"/>
          </a:p>
          <a:p>
            <a:pPr marL="91440" lvl="0" indent="-91440" algn="l" rtl="0">
              <a:spcBef>
                <a:spcPts val="240"/>
              </a:spcBef>
              <a:spcAft>
                <a:spcPts val="0"/>
              </a:spcAft>
              <a:buClr>
                <a:schemeClr val="dk1"/>
              </a:buClr>
              <a:buSzPts val="1100"/>
              <a:buFont typeface="Arial"/>
              <a:buNone/>
            </a:pPr>
            <a:r>
              <a:rPr lang="en-US" sz="720" dirty="0"/>
              <a:t>8. University of Illinois- Peoria</a:t>
            </a:r>
            <a:endParaRPr sz="720" dirty="0"/>
          </a:p>
          <a:p>
            <a:pPr marL="91440" lvl="0" indent="-91440" algn="l" rtl="0">
              <a:spcBef>
                <a:spcPts val="240"/>
              </a:spcBef>
              <a:spcAft>
                <a:spcPts val="0"/>
              </a:spcAft>
              <a:buClr>
                <a:schemeClr val="dk1"/>
              </a:buClr>
              <a:buSzPts val="1100"/>
              <a:buFont typeface="Arial"/>
              <a:buNone/>
            </a:pPr>
            <a:r>
              <a:rPr lang="en-US" sz="720" dirty="0"/>
              <a:t>9. University of Minnesota</a:t>
            </a:r>
            <a:endParaRPr sz="720" dirty="0"/>
          </a:p>
          <a:p>
            <a:pPr marL="0" lvl="0" indent="0" algn="l" rtl="0">
              <a:spcBef>
                <a:spcPts val="240"/>
              </a:spcBef>
              <a:spcAft>
                <a:spcPts val="0"/>
              </a:spcAft>
              <a:buNone/>
            </a:pPr>
            <a:endParaRPr dirty="0"/>
          </a:p>
        </p:txBody>
      </p:sp>
      <p:sp>
        <p:nvSpPr>
          <p:cNvPr id="153" name="Google Shape;153;p23"/>
          <p:cNvSpPr txBox="1">
            <a:spLocks noGrp="1"/>
          </p:cNvSpPr>
          <p:nvPr>
            <p:ph type="body" idx="4294967295"/>
          </p:nvPr>
        </p:nvSpPr>
        <p:spPr>
          <a:xfrm>
            <a:off x="228600" y="565668"/>
            <a:ext cx="1600200" cy="1741487"/>
          </a:xfrm>
          <a:prstGeom prst="rect">
            <a:avLst/>
          </a:prstGeom>
        </p:spPr>
        <p:txBody>
          <a:bodyPr spcFirstLastPara="1" wrap="square" lIns="36570" tIns="18280" rIns="36570" bIns="182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240"/>
              </a:spcBef>
              <a:spcAft>
                <a:spcPts val="0"/>
              </a:spcAft>
              <a:buNone/>
            </a:pPr>
            <a:r>
              <a:rPr lang="en-US" sz="720" b="1" dirty="0"/>
              <a:t>Project 1: Student onboarding</a:t>
            </a:r>
            <a:endParaRPr sz="720" b="1" dirty="0"/>
          </a:p>
          <a:p>
            <a:pPr marL="91440" lvl="0" indent="-91440" algn="l" rtl="0">
              <a:spcBef>
                <a:spcPts val="240"/>
              </a:spcBef>
              <a:spcAft>
                <a:spcPts val="0"/>
              </a:spcAft>
              <a:buNone/>
            </a:pPr>
            <a:r>
              <a:rPr lang="en-US" sz="720" dirty="0"/>
              <a:t>1. Advent Health Medical Group Family Medicine</a:t>
            </a:r>
            <a:endParaRPr sz="720" dirty="0"/>
          </a:p>
          <a:p>
            <a:pPr marL="91440" lvl="0" indent="-91440" algn="l" rtl="0">
              <a:spcBef>
                <a:spcPts val="240"/>
              </a:spcBef>
              <a:spcAft>
                <a:spcPts val="0"/>
              </a:spcAft>
              <a:buNone/>
            </a:pPr>
            <a:r>
              <a:rPr lang="en-US" sz="720" dirty="0"/>
              <a:t>2. North Carolina Area Health Education Centers</a:t>
            </a:r>
            <a:endParaRPr sz="720" dirty="0"/>
          </a:p>
          <a:p>
            <a:pPr marL="91440" lvl="0" indent="-91440" algn="l" rtl="0">
              <a:spcBef>
                <a:spcPts val="240"/>
              </a:spcBef>
              <a:spcAft>
                <a:spcPts val="0"/>
              </a:spcAft>
              <a:buNone/>
            </a:pPr>
            <a:r>
              <a:rPr lang="en-US" sz="720" dirty="0"/>
              <a:t>3. University of North Texas Health Science Center</a:t>
            </a:r>
            <a:endParaRPr sz="720" dirty="0"/>
          </a:p>
          <a:p>
            <a:pPr marL="0" lvl="0" indent="0" algn="l" rtl="0">
              <a:spcBef>
                <a:spcPts val="240"/>
              </a:spcBef>
              <a:spcAft>
                <a:spcPts val="0"/>
              </a:spcAft>
              <a:buNone/>
            </a:pPr>
            <a:r>
              <a:rPr lang="en-US" sz="720" b="1" dirty="0"/>
              <a:t>Project 2: Preceptor engagement and onboarding</a:t>
            </a:r>
            <a:endParaRPr sz="720" b="1" dirty="0"/>
          </a:p>
          <a:p>
            <a:pPr marL="91440" lvl="0" indent="-91440" algn="l" rtl="0">
              <a:spcBef>
                <a:spcPts val="240"/>
              </a:spcBef>
              <a:spcAft>
                <a:spcPts val="0"/>
              </a:spcAft>
              <a:buNone/>
            </a:pPr>
            <a:r>
              <a:rPr lang="en-US" sz="720" dirty="0"/>
              <a:t>1. Ohio State University</a:t>
            </a:r>
            <a:endParaRPr sz="720" dirty="0"/>
          </a:p>
          <a:p>
            <a:pPr marL="91440" lvl="0" indent="-91440" algn="l" rtl="0">
              <a:spcBef>
                <a:spcPts val="240"/>
              </a:spcBef>
              <a:spcAft>
                <a:spcPts val="0"/>
              </a:spcAft>
              <a:buNone/>
            </a:pPr>
            <a:r>
              <a:rPr lang="en-US" sz="720" dirty="0"/>
              <a:t>2. Ohio University Heritage College of Osteopathic Medicine</a:t>
            </a:r>
            <a:endParaRPr sz="720" dirty="0"/>
          </a:p>
          <a:p>
            <a:pPr marL="91440" lvl="0" indent="-91440" algn="l" rtl="0">
              <a:spcBef>
                <a:spcPts val="240"/>
              </a:spcBef>
              <a:spcAft>
                <a:spcPts val="0"/>
              </a:spcAft>
              <a:buNone/>
            </a:pPr>
            <a:r>
              <a:rPr lang="en-US" sz="720" dirty="0"/>
              <a:t>3. University of Washington School of Medicine</a:t>
            </a:r>
            <a:endParaRPr sz="720" dirty="0"/>
          </a:p>
          <a:p>
            <a:pPr marL="0" lvl="0" indent="0" algn="l" rtl="0">
              <a:spcBef>
                <a:spcPts val="240"/>
              </a:spcBef>
              <a:spcAft>
                <a:spcPts val="0"/>
              </a:spcAft>
              <a:buNone/>
            </a:pPr>
            <a:endParaRPr sz="560" dirty="0"/>
          </a:p>
        </p:txBody>
      </p:sp>
      <p:sp>
        <p:nvSpPr>
          <p:cNvPr id="152" name="Google Shape;152;p23"/>
          <p:cNvSpPr txBox="1">
            <a:spLocks noGrp="1"/>
          </p:cNvSpPr>
          <p:nvPr>
            <p:ph type="title"/>
          </p:nvPr>
        </p:nvSpPr>
        <p:spPr>
          <a:xfrm>
            <a:off x="71770" y="201613"/>
            <a:ext cx="3514060" cy="368300"/>
          </a:xfrm>
          <a:prstGeom prst="rect">
            <a:avLst/>
          </a:prstGeom>
          <a:noFill/>
          <a:ln>
            <a:noFill/>
          </a:ln>
        </p:spPr>
        <p:txBody>
          <a:bodyPr spcFirstLastPara="1" wrap="square" lIns="36570" tIns="36570" rIns="36570" bIns="365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120" b="1" dirty="0">
                <a:solidFill>
                  <a:schemeClr val="accent2"/>
                </a:solidFill>
                <a:latin typeface="Arial Narrow" panose="020B0606020202030204" pitchFamily="34" charset="0"/>
                <a:ea typeface="Helvetica Neue"/>
                <a:cs typeface="Helvetica Neue"/>
                <a:sym typeface="Helvetica Neue"/>
              </a:rPr>
              <a:t>Building Better Clinical Training Experiences: </a:t>
            </a:r>
            <a:br>
              <a:rPr lang="en-US" sz="1120" b="1" dirty="0">
                <a:solidFill>
                  <a:schemeClr val="accent2"/>
                </a:solidFill>
                <a:latin typeface="Arial Narrow" panose="020B0606020202030204" pitchFamily="34" charset="0"/>
                <a:ea typeface="Helvetica Neue"/>
                <a:cs typeface="Helvetica Neue"/>
                <a:sym typeface="Helvetica Neue"/>
              </a:rPr>
            </a:br>
            <a:r>
              <a:rPr lang="en-US" sz="1120" b="1" dirty="0">
                <a:solidFill>
                  <a:schemeClr val="accent2"/>
                </a:solidFill>
                <a:latin typeface="Arial Narrow" panose="020B0606020202030204" pitchFamily="34" charset="0"/>
                <a:ea typeface="Helvetica Neue"/>
                <a:cs typeface="Helvetica Neue"/>
                <a:sym typeface="Helvetica Neue"/>
              </a:rPr>
              <a:t>Pilot Sites</a:t>
            </a:r>
            <a:endParaRPr sz="1200" dirty="0">
              <a:solidFill>
                <a:schemeClr val="accent2"/>
              </a:solidFill>
              <a:latin typeface="Arial Narrow" panose="020B0606020202030204" pitchFamily="34" charset="0"/>
            </a:endParaRPr>
          </a:p>
        </p:txBody>
      </p:sp>
    </p:spTree>
    <p:extLst>
      <p:ext uri="{BB962C8B-B14F-4D97-AF65-F5344CB8AC3E}">
        <p14:creationId xmlns:p14="http://schemas.microsoft.com/office/powerpoint/2010/main" val="299847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Rectangle 1">
            <a:extLst>
              <a:ext uri="{FF2B5EF4-FFF2-40B4-BE49-F238E27FC236}">
                <a16:creationId xmlns:a16="http://schemas.microsoft.com/office/drawing/2014/main" id="{DEA638ED-223A-45E3-91E6-45BD6449A284}"/>
              </a:ext>
            </a:extLst>
          </p:cNvPr>
          <p:cNvSpPr/>
          <p:nvPr/>
        </p:nvSpPr>
        <p:spPr>
          <a:xfrm>
            <a:off x="0" y="2126512"/>
            <a:ext cx="1212112" cy="329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Google Shape;154;p23"/>
          <p:cNvSpPr txBox="1">
            <a:spLocks noGrp="1"/>
          </p:cNvSpPr>
          <p:nvPr>
            <p:ph type="body" idx="4294967295"/>
          </p:nvPr>
        </p:nvSpPr>
        <p:spPr>
          <a:xfrm>
            <a:off x="1963405" y="556107"/>
            <a:ext cx="1622425" cy="1951037"/>
          </a:xfrm>
          <a:prstGeom prst="rect">
            <a:avLst/>
          </a:prstGeom>
        </p:spPr>
        <p:txBody>
          <a:bodyPr spcFirstLastPara="1" wrap="square" lIns="36570" tIns="18280" rIns="36570" bIns="182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240"/>
              </a:spcBef>
              <a:spcAft>
                <a:spcPts val="0"/>
              </a:spcAft>
              <a:buClr>
                <a:schemeClr val="dk1"/>
              </a:buClr>
              <a:buSzPts val="1100"/>
              <a:buFont typeface="Arial"/>
              <a:buNone/>
            </a:pPr>
            <a:r>
              <a:rPr lang="en-US" sz="720" b="1" dirty="0"/>
              <a:t>Project 3: Student onboarding and Preceptor engagement and onboarding</a:t>
            </a:r>
            <a:endParaRPr sz="720" b="1" dirty="0"/>
          </a:p>
          <a:p>
            <a:pPr marL="91440" lvl="0" indent="-91440" algn="l" rtl="0">
              <a:spcBef>
                <a:spcPts val="240"/>
              </a:spcBef>
              <a:spcAft>
                <a:spcPts val="0"/>
              </a:spcAft>
              <a:buClr>
                <a:schemeClr val="dk1"/>
              </a:buClr>
              <a:buSzPts val="1100"/>
              <a:buFont typeface="Arial"/>
              <a:buNone/>
            </a:pPr>
            <a:r>
              <a:rPr lang="en-US" sz="720" dirty="0"/>
              <a:t>1. Hackensack Meridian School of Medicine</a:t>
            </a:r>
            <a:endParaRPr sz="720" dirty="0"/>
          </a:p>
          <a:p>
            <a:pPr marL="91440" lvl="0" indent="-91440" algn="l" rtl="0">
              <a:spcBef>
                <a:spcPts val="240"/>
              </a:spcBef>
              <a:spcAft>
                <a:spcPts val="0"/>
              </a:spcAft>
              <a:buClr>
                <a:schemeClr val="dk1"/>
              </a:buClr>
              <a:buSzPts val="1100"/>
              <a:buFont typeface="Arial"/>
              <a:buNone/>
            </a:pPr>
            <a:r>
              <a:rPr lang="en-US" sz="720" dirty="0"/>
              <a:t>2. Keck School of Medicine at USC</a:t>
            </a:r>
            <a:endParaRPr sz="720" dirty="0"/>
          </a:p>
          <a:p>
            <a:pPr marL="91440" lvl="0" indent="-91440" algn="l" rtl="0">
              <a:spcBef>
                <a:spcPts val="240"/>
              </a:spcBef>
              <a:spcAft>
                <a:spcPts val="0"/>
              </a:spcAft>
              <a:buClr>
                <a:schemeClr val="dk1"/>
              </a:buClr>
              <a:buSzPts val="1100"/>
              <a:buFont typeface="Arial"/>
              <a:buNone/>
            </a:pPr>
            <a:r>
              <a:rPr lang="en-US" sz="720" dirty="0"/>
              <a:t>3. Louisiana State University- New Orleans</a:t>
            </a:r>
            <a:endParaRPr sz="720" dirty="0"/>
          </a:p>
          <a:p>
            <a:pPr marL="91440" lvl="0" indent="-91440" algn="l" rtl="0">
              <a:spcBef>
                <a:spcPts val="240"/>
              </a:spcBef>
              <a:spcAft>
                <a:spcPts val="0"/>
              </a:spcAft>
              <a:buClr>
                <a:schemeClr val="dk1"/>
              </a:buClr>
              <a:buSzPts val="1100"/>
              <a:buFont typeface="Arial"/>
              <a:buNone/>
            </a:pPr>
            <a:r>
              <a:rPr lang="en-US" sz="720" dirty="0"/>
              <a:t>4. Morehouse School of Medicine</a:t>
            </a:r>
            <a:endParaRPr sz="720" dirty="0"/>
          </a:p>
          <a:p>
            <a:pPr marL="91440" lvl="0" indent="-91440" algn="l" rtl="0">
              <a:spcBef>
                <a:spcPts val="240"/>
              </a:spcBef>
              <a:spcAft>
                <a:spcPts val="0"/>
              </a:spcAft>
              <a:buClr>
                <a:schemeClr val="dk1"/>
              </a:buClr>
              <a:buSzPts val="1100"/>
              <a:buFont typeface="Arial"/>
              <a:buNone/>
            </a:pPr>
            <a:r>
              <a:rPr lang="en-US" sz="720" dirty="0"/>
              <a:t>5. Rush Medical College</a:t>
            </a:r>
            <a:endParaRPr sz="720" dirty="0"/>
          </a:p>
          <a:p>
            <a:pPr marL="91440" lvl="0" indent="-91440" algn="l" rtl="0">
              <a:spcBef>
                <a:spcPts val="240"/>
              </a:spcBef>
              <a:spcAft>
                <a:spcPts val="0"/>
              </a:spcAft>
              <a:buClr>
                <a:schemeClr val="dk1"/>
              </a:buClr>
              <a:buSzPts val="1100"/>
              <a:buFont typeface="Arial"/>
              <a:buNone/>
            </a:pPr>
            <a:r>
              <a:rPr lang="en-US" sz="720" dirty="0"/>
              <a:t>6. Stanford University</a:t>
            </a:r>
            <a:endParaRPr sz="720" dirty="0"/>
          </a:p>
          <a:p>
            <a:pPr marL="91440" lvl="0" indent="-91440" algn="l" rtl="0">
              <a:spcBef>
                <a:spcPts val="240"/>
              </a:spcBef>
              <a:spcAft>
                <a:spcPts val="0"/>
              </a:spcAft>
              <a:buClr>
                <a:schemeClr val="dk1"/>
              </a:buClr>
              <a:buSzPts val="1100"/>
              <a:buFont typeface="Arial"/>
              <a:buNone/>
            </a:pPr>
            <a:r>
              <a:rPr lang="en-US" sz="720" dirty="0"/>
              <a:t>7. University of Alabama</a:t>
            </a:r>
            <a:endParaRPr sz="720" dirty="0"/>
          </a:p>
          <a:p>
            <a:pPr marL="91440" lvl="0" indent="-91440" algn="l" rtl="0">
              <a:spcBef>
                <a:spcPts val="240"/>
              </a:spcBef>
              <a:spcAft>
                <a:spcPts val="0"/>
              </a:spcAft>
              <a:buClr>
                <a:schemeClr val="dk1"/>
              </a:buClr>
              <a:buSzPts val="1100"/>
              <a:buFont typeface="Arial"/>
              <a:buNone/>
            </a:pPr>
            <a:r>
              <a:rPr lang="en-US" sz="720" dirty="0"/>
              <a:t>8. University of Illinois- Peoria</a:t>
            </a:r>
            <a:endParaRPr sz="720" dirty="0"/>
          </a:p>
          <a:p>
            <a:pPr marL="91440" lvl="0" indent="-91440" algn="l" rtl="0">
              <a:spcBef>
                <a:spcPts val="240"/>
              </a:spcBef>
              <a:spcAft>
                <a:spcPts val="0"/>
              </a:spcAft>
              <a:buClr>
                <a:schemeClr val="dk1"/>
              </a:buClr>
              <a:buSzPts val="1100"/>
              <a:buFont typeface="Arial"/>
              <a:buNone/>
            </a:pPr>
            <a:r>
              <a:rPr lang="en-US" sz="720" dirty="0"/>
              <a:t>9. University of Minnesota</a:t>
            </a:r>
            <a:endParaRPr sz="720" dirty="0"/>
          </a:p>
          <a:p>
            <a:pPr marL="0" lvl="0" indent="0" algn="l" rtl="0">
              <a:spcBef>
                <a:spcPts val="240"/>
              </a:spcBef>
              <a:spcAft>
                <a:spcPts val="0"/>
              </a:spcAft>
              <a:buNone/>
            </a:pPr>
            <a:endParaRPr dirty="0"/>
          </a:p>
        </p:txBody>
      </p:sp>
      <p:sp>
        <p:nvSpPr>
          <p:cNvPr id="153" name="Google Shape;153;p23"/>
          <p:cNvSpPr txBox="1">
            <a:spLocks noGrp="1"/>
          </p:cNvSpPr>
          <p:nvPr>
            <p:ph type="body" idx="4294967295"/>
          </p:nvPr>
        </p:nvSpPr>
        <p:spPr>
          <a:xfrm>
            <a:off x="228600" y="565668"/>
            <a:ext cx="1600200" cy="1741487"/>
          </a:xfrm>
          <a:prstGeom prst="rect">
            <a:avLst/>
          </a:prstGeom>
        </p:spPr>
        <p:txBody>
          <a:bodyPr spcFirstLastPara="1" wrap="square" lIns="36570" tIns="18280" rIns="36570" bIns="182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240"/>
              </a:spcBef>
              <a:spcAft>
                <a:spcPts val="0"/>
              </a:spcAft>
              <a:buNone/>
            </a:pPr>
            <a:r>
              <a:rPr lang="en-US" sz="720" b="1" dirty="0"/>
              <a:t>Project 1: Student onboarding</a:t>
            </a:r>
            <a:endParaRPr sz="720" b="1" dirty="0"/>
          </a:p>
          <a:p>
            <a:pPr marL="91440" lvl="0" indent="-91440" algn="l" rtl="0">
              <a:spcBef>
                <a:spcPts val="240"/>
              </a:spcBef>
              <a:spcAft>
                <a:spcPts val="0"/>
              </a:spcAft>
              <a:buNone/>
            </a:pPr>
            <a:r>
              <a:rPr lang="en-US" sz="720" dirty="0"/>
              <a:t>1. Advent Health Medical Group Family Medicine</a:t>
            </a:r>
            <a:endParaRPr sz="720" dirty="0"/>
          </a:p>
          <a:p>
            <a:pPr marL="91440" lvl="0" indent="-91440" algn="l" rtl="0">
              <a:spcBef>
                <a:spcPts val="240"/>
              </a:spcBef>
              <a:spcAft>
                <a:spcPts val="0"/>
              </a:spcAft>
              <a:buNone/>
            </a:pPr>
            <a:r>
              <a:rPr lang="en-US" sz="720" dirty="0"/>
              <a:t>2. North Carolina Area Health Education Centers</a:t>
            </a:r>
            <a:endParaRPr sz="720" dirty="0"/>
          </a:p>
          <a:p>
            <a:pPr marL="91440" lvl="0" indent="-91440" algn="l" rtl="0">
              <a:spcBef>
                <a:spcPts val="240"/>
              </a:spcBef>
              <a:spcAft>
                <a:spcPts val="0"/>
              </a:spcAft>
              <a:buNone/>
            </a:pPr>
            <a:r>
              <a:rPr lang="en-US" sz="720" dirty="0"/>
              <a:t>3. University of North Texas Health Science Center</a:t>
            </a:r>
            <a:endParaRPr sz="720" dirty="0"/>
          </a:p>
          <a:p>
            <a:pPr marL="0" lvl="0" indent="0" algn="l" rtl="0">
              <a:spcBef>
                <a:spcPts val="240"/>
              </a:spcBef>
              <a:spcAft>
                <a:spcPts val="0"/>
              </a:spcAft>
              <a:buNone/>
            </a:pPr>
            <a:r>
              <a:rPr lang="en-US" sz="720" b="1" dirty="0"/>
              <a:t>Project 2: Preceptor engagement and onboarding</a:t>
            </a:r>
            <a:endParaRPr sz="720" b="1" dirty="0"/>
          </a:p>
          <a:p>
            <a:pPr marL="91440" lvl="0" indent="-91440" algn="l" rtl="0">
              <a:spcBef>
                <a:spcPts val="240"/>
              </a:spcBef>
              <a:spcAft>
                <a:spcPts val="0"/>
              </a:spcAft>
              <a:buNone/>
            </a:pPr>
            <a:r>
              <a:rPr lang="en-US" sz="720" dirty="0"/>
              <a:t>1. Ohio State University</a:t>
            </a:r>
            <a:endParaRPr sz="720" dirty="0"/>
          </a:p>
          <a:p>
            <a:pPr marL="91440" lvl="0" indent="-91440" algn="l" rtl="0">
              <a:spcBef>
                <a:spcPts val="240"/>
              </a:spcBef>
              <a:spcAft>
                <a:spcPts val="0"/>
              </a:spcAft>
              <a:buNone/>
            </a:pPr>
            <a:r>
              <a:rPr lang="en-US" sz="720" dirty="0"/>
              <a:t>2. Ohio University Heritage College of Osteopathic Medicine</a:t>
            </a:r>
            <a:endParaRPr sz="720" dirty="0"/>
          </a:p>
          <a:p>
            <a:pPr marL="91440" lvl="0" indent="-91440" algn="l" rtl="0">
              <a:spcBef>
                <a:spcPts val="240"/>
              </a:spcBef>
              <a:spcAft>
                <a:spcPts val="0"/>
              </a:spcAft>
              <a:buNone/>
            </a:pPr>
            <a:r>
              <a:rPr lang="en-US" sz="720" dirty="0"/>
              <a:t>3. University of Washington School of Medicine</a:t>
            </a:r>
            <a:endParaRPr sz="720" dirty="0"/>
          </a:p>
          <a:p>
            <a:pPr marL="0" lvl="0" indent="0" algn="l" rtl="0">
              <a:spcBef>
                <a:spcPts val="240"/>
              </a:spcBef>
              <a:spcAft>
                <a:spcPts val="0"/>
              </a:spcAft>
              <a:buNone/>
            </a:pPr>
            <a:endParaRPr sz="560" dirty="0"/>
          </a:p>
        </p:txBody>
      </p:sp>
      <p:sp>
        <p:nvSpPr>
          <p:cNvPr id="152" name="Google Shape;152;p23"/>
          <p:cNvSpPr txBox="1">
            <a:spLocks noGrp="1"/>
          </p:cNvSpPr>
          <p:nvPr>
            <p:ph type="title"/>
          </p:nvPr>
        </p:nvSpPr>
        <p:spPr>
          <a:xfrm>
            <a:off x="71770" y="201613"/>
            <a:ext cx="3514060" cy="368300"/>
          </a:xfrm>
          <a:prstGeom prst="rect">
            <a:avLst/>
          </a:prstGeom>
          <a:noFill/>
          <a:ln>
            <a:noFill/>
          </a:ln>
        </p:spPr>
        <p:txBody>
          <a:bodyPr spcFirstLastPara="1" wrap="square" lIns="36570" tIns="36570" rIns="36570" bIns="365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120" b="1" dirty="0">
                <a:solidFill>
                  <a:schemeClr val="accent2"/>
                </a:solidFill>
                <a:latin typeface="Arial Narrow" panose="020B0606020202030204" pitchFamily="34" charset="0"/>
                <a:ea typeface="Helvetica Neue"/>
                <a:cs typeface="Helvetica Neue"/>
                <a:sym typeface="Helvetica Neue"/>
              </a:rPr>
              <a:t>Building Better Clinical Training Experiences: </a:t>
            </a:r>
            <a:br>
              <a:rPr lang="en-US" sz="1120" b="1" dirty="0">
                <a:solidFill>
                  <a:schemeClr val="accent2"/>
                </a:solidFill>
                <a:latin typeface="Arial Narrow" panose="020B0606020202030204" pitchFamily="34" charset="0"/>
                <a:ea typeface="Helvetica Neue"/>
                <a:cs typeface="Helvetica Neue"/>
                <a:sym typeface="Helvetica Neue"/>
              </a:rPr>
            </a:br>
            <a:r>
              <a:rPr lang="en-US" sz="1120" b="1" dirty="0">
                <a:solidFill>
                  <a:schemeClr val="accent2"/>
                </a:solidFill>
                <a:latin typeface="Arial Narrow" panose="020B0606020202030204" pitchFamily="34" charset="0"/>
                <a:ea typeface="Helvetica Neue"/>
                <a:cs typeface="Helvetica Neue"/>
                <a:sym typeface="Helvetica Neue"/>
              </a:rPr>
              <a:t>Pilot Sites</a:t>
            </a:r>
            <a:endParaRPr sz="1200" dirty="0">
              <a:solidFill>
                <a:schemeClr val="accent2"/>
              </a:solidFill>
              <a:latin typeface="Arial Narrow" panose="020B0606020202030204" pitchFamily="34" charset="0"/>
            </a:endParaRPr>
          </a:p>
        </p:txBody>
      </p:sp>
    </p:spTree>
    <p:extLst>
      <p:ext uri="{BB962C8B-B14F-4D97-AF65-F5344CB8AC3E}">
        <p14:creationId xmlns:p14="http://schemas.microsoft.com/office/powerpoint/2010/main" val="3117880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251460" y="172056"/>
            <a:ext cx="3154680" cy="417476"/>
          </a:xfrm>
          <a:prstGeom prst="rect">
            <a:avLst/>
          </a:prstGeom>
        </p:spPr>
        <p:txBody>
          <a:bodyPr spcFirstLastPara="1" wrap="square" lIns="36570" tIns="18280" rIns="36570" bIns="18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120" b="1" dirty="0">
                <a:solidFill>
                  <a:schemeClr val="accent2"/>
                </a:solidFill>
                <a:latin typeface="Arial Narrow" panose="020B0606020202030204" pitchFamily="34" charset="0"/>
                <a:ea typeface="Helvetica Neue"/>
                <a:cs typeface="Helvetica Neue"/>
                <a:sym typeface="Helvetica Neue"/>
              </a:rPr>
              <a:t>Building Better Clinical Training Experiences: </a:t>
            </a:r>
            <a:br>
              <a:rPr lang="en-US" sz="1120" b="1" dirty="0">
                <a:solidFill>
                  <a:schemeClr val="accent2"/>
                </a:solidFill>
                <a:latin typeface="Arial Narrow" panose="020B0606020202030204" pitchFamily="34" charset="0"/>
                <a:ea typeface="Helvetica Neue"/>
                <a:cs typeface="Helvetica Neue"/>
                <a:sym typeface="Helvetica Neue"/>
              </a:rPr>
            </a:br>
            <a:r>
              <a:rPr lang="en-US" sz="1120" b="1" dirty="0">
                <a:solidFill>
                  <a:schemeClr val="accent2"/>
                </a:solidFill>
                <a:latin typeface="Arial Narrow" panose="020B0606020202030204" pitchFamily="34" charset="0"/>
                <a:ea typeface="Helvetica Neue"/>
                <a:cs typeface="Helvetica Neue"/>
                <a:sym typeface="Helvetica Neue"/>
              </a:rPr>
              <a:t>Pilot Timeline</a:t>
            </a:r>
            <a:endParaRPr sz="1120" b="1" dirty="0">
              <a:solidFill>
                <a:schemeClr val="accent2"/>
              </a:solidFill>
              <a:latin typeface="Arial Narrow" panose="020B0606020202030204" pitchFamily="34" charset="0"/>
              <a:ea typeface="Helvetica Neue"/>
              <a:cs typeface="Helvetica Neue"/>
              <a:sym typeface="Helvetica Neue"/>
            </a:endParaRPr>
          </a:p>
        </p:txBody>
      </p:sp>
      <p:sp>
        <p:nvSpPr>
          <p:cNvPr id="161" name="Google Shape;161;p24"/>
          <p:cNvSpPr txBox="1">
            <a:spLocks noGrp="1"/>
          </p:cNvSpPr>
          <p:nvPr>
            <p:ph type="body" idx="1"/>
          </p:nvPr>
        </p:nvSpPr>
        <p:spPr>
          <a:xfrm>
            <a:off x="285750" y="615538"/>
            <a:ext cx="3154680" cy="1493160"/>
          </a:xfrm>
          <a:prstGeom prst="rect">
            <a:avLst/>
          </a:prstGeom>
        </p:spPr>
        <p:txBody>
          <a:bodyPr spcFirstLastPara="1" wrap="square" lIns="36570" tIns="18280" rIns="36570" bIns="182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US" sz="720" b="1" dirty="0"/>
              <a:t>2019</a:t>
            </a:r>
            <a:endParaRPr sz="720" b="1" dirty="0"/>
          </a:p>
          <a:p>
            <a:pPr lvl="0" algn="l" rtl="0">
              <a:lnSpc>
                <a:spcPct val="115000"/>
              </a:lnSpc>
              <a:spcBef>
                <a:spcPts val="480"/>
              </a:spcBef>
              <a:spcAft>
                <a:spcPts val="0"/>
              </a:spcAft>
              <a:buClr>
                <a:schemeClr val="dk1"/>
              </a:buClr>
              <a:buSzPct val="150000"/>
              <a:buFont typeface="Arial" panose="020B0604020202020204" pitchFamily="34" charset="0"/>
              <a:buChar char="•"/>
            </a:pPr>
            <a:r>
              <a:rPr lang="en-US" sz="720" dirty="0"/>
              <a:t>Mid-March: Sites Announced</a:t>
            </a:r>
            <a:endParaRPr sz="720" dirty="0"/>
          </a:p>
          <a:p>
            <a:pPr lvl="0" algn="l" rtl="0">
              <a:lnSpc>
                <a:spcPct val="115000"/>
              </a:lnSpc>
              <a:spcBef>
                <a:spcPts val="0"/>
              </a:spcBef>
              <a:spcAft>
                <a:spcPts val="0"/>
              </a:spcAft>
              <a:buClr>
                <a:schemeClr val="dk1"/>
              </a:buClr>
              <a:buSzPct val="150000"/>
              <a:buFont typeface="Arial" panose="020B0604020202020204" pitchFamily="34" charset="0"/>
              <a:buChar char="•"/>
            </a:pPr>
            <a:r>
              <a:rPr lang="en-US" sz="720" dirty="0"/>
              <a:t>April 26-May 17: Pre-survey for Clerkship/Rotation Directors and Coordinators</a:t>
            </a:r>
            <a:endParaRPr sz="720" dirty="0"/>
          </a:p>
          <a:p>
            <a:pPr lvl="0" algn="l" rtl="0">
              <a:lnSpc>
                <a:spcPct val="115000"/>
              </a:lnSpc>
              <a:spcBef>
                <a:spcPts val="0"/>
              </a:spcBef>
              <a:spcAft>
                <a:spcPts val="0"/>
              </a:spcAft>
              <a:buClr>
                <a:schemeClr val="dk1"/>
              </a:buClr>
              <a:buSzPct val="150000"/>
              <a:buFont typeface="Arial" panose="020B0604020202020204" pitchFamily="34" charset="0"/>
              <a:buChar char="•"/>
            </a:pPr>
            <a:r>
              <a:rPr lang="en-US" sz="720" dirty="0"/>
              <a:t>October 24-25: Learning Collaborative meeting in Kansas City</a:t>
            </a:r>
            <a:endParaRPr sz="720" dirty="0"/>
          </a:p>
          <a:p>
            <a:pPr lvl="0" algn="l" rtl="0">
              <a:lnSpc>
                <a:spcPct val="115000"/>
              </a:lnSpc>
              <a:spcBef>
                <a:spcPts val="0"/>
              </a:spcBef>
              <a:spcAft>
                <a:spcPts val="0"/>
              </a:spcAft>
              <a:buClr>
                <a:schemeClr val="dk1"/>
              </a:buClr>
              <a:buSzPct val="150000"/>
              <a:buFont typeface="Arial" panose="020B0604020202020204" pitchFamily="34" charset="0"/>
              <a:buChar char="•"/>
            </a:pPr>
            <a:r>
              <a:rPr lang="en-US" sz="720" dirty="0"/>
              <a:t>Ongoing 2019-2020: Site visits by evaluation team/tactic team</a:t>
            </a:r>
            <a:endParaRPr sz="720" dirty="0"/>
          </a:p>
          <a:p>
            <a:pPr marL="0" lvl="0" indent="0" algn="l" rtl="0">
              <a:lnSpc>
                <a:spcPct val="150000"/>
              </a:lnSpc>
              <a:spcBef>
                <a:spcPts val="480"/>
              </a:spcBef>
              <a:spcAft>
                <a:spcPts val="0"/>
              </a:spcAft>
              <a:buNone/>
            </a:pPr>
            <a:r>
              <a:rPr lang="en-US" sz="720" b="1" dirty="0"/>
              <a:t>2020</a:t>
            </a:r>
            <a:endParaRPr sz="720" b="1" dirty="0"/>
          </a:p>
          <a:p>
            <a:pPr lvl="0" algn="l" rtl="0">
              <a:lnSpc>
                <a:spcPct val="115000"/>
              </a:lnSpc>
              <a:spcBef>
                <a:spcPts val="0"/>
              </a:spcBef>
              <a:spcAft>
                <a:spcPts val="0"/>
              </a:spcAft>
              <a:buClr>
                <a:schemeClr val="dk1"/>
              </a:buClr>
              <a:buSzPct val="150000"/>
              <a:buFont typeface="Arial" panose="020B0604020202020204" pitchFamily="34" charset="0"/>
              <a:buChar char="•"/>
            </a:pPr>
            <a:r>
              <a:rPr lang="en-US" sz="720" dirty="0"/>
              <a:t>April-August: Post-survey for clerkship/rotation directors,  coordinators and preceptors</a:t>
            </a:r>
            <a:endParaRPr sz="720" dirty="0"/>
          </a:p>
          <a:p>
            <a:pPr lvl="0" algn="l" rtl="0">
              <a:lnSpc>
                <a:spcPct val="115000"/>
              </a:lnSpc>
              <a:spcBef>
                <a:spcPts val="0"/>
              </a:spcBef>
              <a:spcAft>
                <a:spcPts val="0"/>
              </a:spcAft>
              <a:buClr>
                <a:schemeClr val="dk1"/>
              </a:buClr>
              <a:buSzPct val="150000"/>
              <a:buFont typeface="Arial" panose="020B0604020202020204" pitchFamily="34" charset="0"/>
              <a:buChar char="•"/>
            </a:pPr>
            <a:r>
              <a:rPr lang="en-US" sz="720" dirty="0"/>
              <a:t>September: Pilot projects complete</a:t>
            </a:r>
            <a:endParaRPr sz="720" dirty="0"/>
          </a:p>
          <a:p>
            <a:pPr lvl="0" algn="l" rtl="0">
              <a:lnSpc>
                <a:spcPct val="115000"/>
              </a:lnSpc>
              <a:spcBef>
                <a:spcPts val="0"/>
              </a:spcBef>
              <a:spcAft>
                <a:spcPts val="0"/>
              </a:spcAft>
              <a:buClr>
                <a:schemeClr val="dk1"/>
              </a:buClr>
              <a:buSzPct val="150000"/>
              <a:buFont typeface="Arial" panose="020B0604020202020204" pitchFamily="34" charset="0"/>
              <a:buChar char="•"/>
            </a:pPr>
            <a:r>
              <a:rPr lang="en-US" sz="720" dirty="0"/>
              <a:t>October: Post measurement data due</a:t>
            </a:r>
            <a:endParaRPr sz="720" dirty="0"/>
          </a:p>
          <a:p>
            <a:pPr marL="91440" lvl="0" indent="-91440" algn="l" rtl="0">
              <a:spcBef>
                <a:spcPts val="480"/>
              </a:spcBef>
              <a:spcAft>
                <a:spcPts val="0"/>
              </a:spcAft>
              <a:buNone/>
            </a:pPr>
            <a:endParaRPr sz="720" b="1" dirty="0"/>
          </a:p>
          <a:p>
            <a:pPr marL="0" lvl="0" indent="0" algn="l" rtl="0">
              <a:spcBef>
                <a:spcPts val="300"/>
              </a:spcBef>
              <a:spcAft>
                <a:spcPts val="0"/>
              </a:spcAft>
              <a:buNone/>
            </a:pPr>
            <a:endParaRPr sz="560" dirty="0"/>
          </a:p>
        </p:txBody>
      </p:sp>
      <p:sp>
        <p:nvSpPr>
          <p:cNvPr id="2" name="Rectangle 1">
            <a:extLst>
              <a:ext uri="{FF2B5EF4-FFF2-40B4-BE49-F238E27FC236}">
                <a16:creationId xmlns:a16="http://schemas.microsoft.com/office/drawing/2014/main" id="{7C058186-6925-4DB4-A792-C4A0BFE1E817}"/>
              </a:ext>
            </a:extLst>
          </p:cNvPr>
          <p:cNvSpPr/>
          <p:nvPr/>
        </p:nvSpPr>
        <p:spPr>
          <a:xfrm>
            <a:off x="0" y="2160710"/>
            <a:ext cx="1222744" cy="255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926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251460" y="172056"/>
            <a:ext cx="3154680" cy="417476"/>
          </a:xfrm>
          <a:prstGeom prst="rect">
            <a:avLst/>
          </a:prstGeom>
        </p:spPr>
        <p:txBody>
          <a:bodyPr spcFirstLastPara="1" wrap="square" lIns="36570" tIns="18280" rIns="36570" bIns="18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120" b="1" dirty="0">
                <a:solidFill>
                  <a:schemeClr val="accent2"/>
                </a:solidFill>
                <a:latin typeface="Arial Narrow" panose="020B0606020202030204" pitchFamily="34" charset="0"/>
                <a:ea typeface="Helvetica Neue"/>
                <a:cs typeface="Helvetica Neue"/>
                <a:sym typeface="Helvetica Neue"/>
              </a:rPr>
              <a:t>Building Better Clinical Training Experiences: </a:t>
            </a:r>
            <a:br>
              <a:rPr lang="en-US" sz="1120" b="1" dirty="0">
                <a:solidFill>
                  <a:schemeClr val="accent2"/>
                </a:solidFill>
                <a:latin typeface="Arial Narrow" panose="020B0606020202030204" pitchFamily="34" charset="0"/>
                <a:ea typeface="Helvetica Neue"/>
                <a:cs typeface="Helvetica Neue"/>
                <a:sym typeface="Helvetica Neue"/>
              </a:rPr>
            </a:br>
            <a:r>
              <a:rPr lang="en-US" sz="1120" b="1" dirty="0">
                <a:solidFill>
                  <a:schemeClr val="accent2"/>
                </a:solidFill>
                <a:latin typeface="Arial Narrow" panose="020B0606020202030204" pitchFamily="34" charset="0"/>
                <a:ea typeface="Helvetica Neue"/>
                <a:cs typeface="Helvetica Neue"/>
                <a:sym typeface="Helvetica Neue"/>
              </a:rPr>
              <a:t>Pilot Timeline</a:t>
            </a:r>
            <a:endParaRPr sz="1120" b="1" dirty="0">
              <a:solidFill>
                <a:schemeClr val="accent2"/>
              </a:solidFill>
              <a:latin typeface="Arial Narrow" panose="020B0606020202030204" pitchFamily="34" charset="0"/>
              <a:ea typeface="Helvetica Neue"/>
              <a:cs typeface="Helvetica Neue"/>
              <a:sym typeface="Helvetica Neue"/>
            </a:endParaRPr>
          </a:p>
        </p:txBody>
      </p:sp>
      <p:sp>
        <p:nvSpPr>
          <p:cNvPr id="161" name="Google Shape;161;p24"/>
          <p:cNvSpPr txBox="1">
            <a:spLocks noGrp="1"/>
          </p:cNvSpPr>
          <p:nvPr>
            <p:ph type="body" idx="1"/>
          </p:nvPr>
        </p:nvSpPr>
        <p:spPr>
          <a:xfrm>
            <a:off x="285750" y="615538"/>
            <a:ext cx="3154680" cy="1493160"/>
          </a:xfrm>
          <a:prstGeom prst="rect">
            <a:avLst/>
          </a:prstGeom>
        </p:spPr>
        <p:txBody>
          <a:bodyPr spcFirstLastPara="1" wrap="square" lIns="36570" tIns="18280" rIns="36570" bIns="182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US" sz="720" b="1" dirty="0"/>
              <a:t>2019</a:t>
            </a:r>
            <a:endParaRPr sz="720" b="1" dirty="0"/>
          </a:p>
          <a:p>
            <a:pPr lvl="0" algn="l" rtl="0">
              <a:lnSpc>
                <a:spcPct val="115000"/>
              </a:lnSpc>
              <a:spcBef>
                <a:spcPts val="480"/>
              </a:spcBef>
              <a:spcAft>
                <a:spcPts val="0"/>
              </a:spcAft>
              <a:buClr>
                <a:schemeClr val="dk1"/>
              </a:buClr>
              <a:buSzPct val="150000"/>
              <a:buFont typeface="Arial" panose="020B0604020202020204" pitchFamily="34" charset="0"/>
              <a:buChar char="•"/>
            </a:pPr>
            <a:r>
              <a:rPr lang="en-US" sz="720" dirty="0"/>
              <a:t>Mid-March: Sites Announced</a:t>
            </a:r>
            <a:endParaRPr sz="720" dirty="0"/>
          </a:p>
          <a:p>
            <a:pPr lvl="0" algn="l" rtl="0">
              <a:lnSpc>
                <a:spcPct val="115000"/>
              </a:lnSpc>
              <a:spcBef>
                <a:spcPts val="0"/>
              </a:spcBef>
              <a:spcAft>
                <a:spcPts val="0"/>
              </a:spcAft>
              <a:buClr>
                <a:schemeClr val="dk1"/>
              </a:buClr>
              <a:buSzPct val="150000"/>
              <a:buFont typeface="Arial" panose="020B0604020202020204" pitchFamily="34" charset="0"/>
              <a:buChar char="•"/>
            </a:pPr>
            <a:r>
              <a:rPr lang="en-US" sz="720" dirty="0"/>
              <a:t>April 26-May 17: Pre-survey for Clerkship/Rotation Directors and Coordinators</a:t>
            </a:r>
            <a:endParaRPr sz="720" dirty="0"/>
          </a:p>
          <a:p>
            <a:pPr lvl="0" algn="l" rtl="0">
              <a:lnSpc>
                <a:spcPct val="115000"/>
              </a:lnSpc>
              <a:spcBef>
                <a:spcPts val="0"/>
              </a:spcBef>
              <a:spcAft>
                <a:spcPts val="0"/>
              </a:spcAft>
              <a:buClr>
                <a:schemeClr val="dk1"/>
              </a:buClr>
              <a:buSzPct val="150000"/>
              <a:buFont typeface="Arial" panose="020B0604020202020204" pitchFamily="34" charset="0"/>
              <a:buChar char="•"/>
            </a:pPr>
            <a:r>
              <a:rPr lang="en-US" sz="720" dirty="0"/>
              <a:t>October 24-25: Learning Collaborative meeting in Kansas City</a:t>
            </a:r>
            <a:endParaRPr sz="720" dirty="0"/>
          </a:p>
          <a:p>
            <a:pPr lvl="0" algn="l" rtl="0">
              <a:lnSpc>
                <a:spcPct val="115000"/>
              </a:lnSpc>
              <a:spcBef>
                <a:spcPts val="0"/>
              </a:spcBef>
              <a:spcAft>
                <a:spcPts val="0"/>
              </a:spcAft>
              <a:buClr>
                <a:schemeClr val="dk1"/>
              </a:buClr>
              <a:buSzPct val="150000"/>
              <a:buFont typeface="Arial" panose="020B0604020202020204" pitchFamily="34" charset="0"/>
              <a:buChar char="•"/>
            </a:pPr>
            <a:r>
              <a:rPr lang="en-US" sz="720" dirty="0"/>
              <a:t>Ongoing 2019-2020: Site visits by evaluation team/tactic team</a:t>
            </a:r>
            <a:endParaRPr sz="720" dirty="0"/>
          </a:p>
          <a:p>
            <a:pPr marL="0" lvl="0" indent="0" algn="l" rtl="0">
              <a:lnSpc>
                <a:spcPct val="150000"/>
              </a:lnSpc>
              <a:spcBef>
                <a:spcPts val="480"/>
              </a:spcBef>
              <a:spcAft>
                <a:spcPts val="0"/>
              </a:spcAft>
              <a:buNone/>
            </a:pPr>
            <a:r>
              <a:rPr lang="en-US" sz="720" b="1" dirty="0"/>
              <a:t>2020</a:t>
            </a:r>
            <a:endParaRPr sz="720" b="1" dirty="0"/>
          </a:p>
          <a:p>
            <a:pPr lvl="0" algn="l" rtl="0">
              <a:lnSpc>
                <a:spcPct val="115000"/>
              </a:lnSpc>
              <a:spcBef>
                <a:spcPts val="0"/>
              </a:spcBef>
              <a:spcAft>
                <a:spcPts val="0"/>
              </a:spcAft>
              <a:buClr>
                <a:schemeClr val="dk1"/>
              </a:buClr>
              <a:buSzPct val="150000"/>
              <a:buFont typeface="Arial" panose="020B0604020202020204" pitchFamily="34" charset="0"/>
              <a:buChar char="•"/>
            </a:pPr>
            <a:r>
              <a:rPr lang="en-US" sz="720" dirty="0"/>
              <a:t>April-August: Post-survey for clerkship/rotation directors,  coordinators and preceptors</a:t>
            </a:r>
            <a:endParaRPr sz="720" dirty="0"/>
          </a:p>
          <a:p>
            <a:pPr lvl="0" algn="l" rtl="0">
              <a:lnSpc>
                <a:spcPct val="115000"/>
              </a:lnSpc>
              <a:spcBef>
                <a:spcPts val="0"/>
              </a:spcBef>
              <a:spcAft>
                <a:spcPts val="0"/>
              </a:spcAft>
              <a:buClr>
                <a:schemeClr val="dk1"/>
              </a:buClr>
              <a:buSzPct val="150000"/>
              <a:buFont typeface="Arial" panose="020B0604020202020204" pitchFamily="34" charset="0"/>
              <a:buChar char="•"/>
            </a:pPr>
            <a:r>
              <a:rPr lang="en-US" sz="720" dirty="0"/>
              <a:t>September: Pilot projects complete</a:t>
            </a:r>
            <a:endParaRPr sz="720" dirty="0"/>
          </a:p>
          <a:p>
            <a:pPr lvl="0" algn="l" rtl="0">
              <a:lnSpc>
                <a:spcPct val="115000"/>
              </a:lnSpc>
              <a:spcBef>
                <a:spcPts val="0"/>
              </a:spcBef>
              <a:spcAft>
                <a:spcPts val="0"/>
              </a:spcAft>
              <a:buClr>
                <a:schemeClr val="dk1"/>
              </a:buClr>
              <a:buSzPct val="150000"/>
              <a:buFont typeface="Arial" panose="020B0604020202020204" pitchFamily="34" charset="0"/>
              <a:buChar char="•"/>
            </a:pPr>
            <a:r>
              <a:rPr lang="en-US" sz="720" dirty="0"/>
              <a:t>October: Post measurement data due</a:t>
            </a:r>
            <a:endParaRPr sz="720" dirty="0"/>
          </a:p>
          <a:p>
            <a:pPr marL="91440" lvl="0" indent="-91440" algn="l" rtl="0">
              <a:spcBef>
                <a:spcPts val="480"/>
              </a:spcBef>
              <a:spcAft>
                <a:spcPts val="0"/>
              </a:spcAft>
              <a:buNone/>
            </a:pPr>
            <a:endParaRPr sz="720" b="1" dirty="0"/>
          </a:p>
          <a:p>
            <a:pPr marL="0" lvl="0" indent="0" algn="l" rtl="0">
              <a:spcBef>
                <a:spcPts val="300"/>
              </a:spcBef>
              <a:spcAft>
                <a:spcPts val="0"/>
              </a:spcAft>
              <a:buNone/>
            </a:pPr>
            <a:endParaRPr sz="560" dirty="0"/>
          </a:p>
        </p:txBody>
      </p:sp>
      <p:sp>
        <p:nvSpPr>
          <p:cNvPr id="2" name="Rectangle 1">
            <a:extLst>
              <a:ext uri="{FF2B5EF4-FFF2-40B4-BE49-F238E27FC236}">
                <a16:creationId xmlns:a16="http://schemas.microsoft.com/office/drawing/2014/main" id="{7C058186-6925-4DB4-A792-C4A0BFE1E817}"/>
              </a:ext>
            </a:extLst>
          </p:cNvPr>
          <p:cNvSpPr/>
          <p:nvPr/>
        </p:nvSpPr>
        <p:spPr>
          <a:xfrm>
            <a:off x="0" y="2160710"/>
            <a:ext cx="1222744" cy="255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49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39C5FA-FAF4-42AD-8A11-1A1B2B37ADFE}"/>
              </a:ext>
            </a:extLst>
          </p:cNvPr>
          <p:cNvSpPr txBox="1"/>
          <p:nvPr/>
        </p:nvSpPr>
        <p:spPr>
          <a:xfrm>
            <a:off x="170121" y="1002268"/>
            <a:ext cx="3439633" cy="738664"/>
          </a:xfrm>
          <a:prstGeom prst="rect">
            <a:avLst/>
          </a:prstGeom>
          <a:noFill/>
        </p:spPr>
        <p:txBody>
          <a:bodyPr wrap="square" rtlCol="0">
            <a:spAutoFit/>
          </a:bodyPr>
          <a:lstStyle/>
          <a:p>
            <a:r>
              <a:rPr lang="en-US" sz="1400" b="1" dirty="0">
                <a:solidFill>
                  <a:schemeClr val="accent2"/>
                </a:solidFill>
                <a:latin typeface="Arial Narrow" panose="020B0606020202030204" pitchFamily="34" charset="0"/>
                <a:cs typeface="Arial" panose="020B0604020202020204" pitchFamily="34" charset="0"/>
              </a:rPr>
              <a:t>Building Better Clinical Training Experiences pilot projects: </a:t>
            </a:r>
            <a:r>
              <a:rPr lang="en-US" sz="1400" b="1" dirty="0">
                <a:solidFill>
                  <a:schemeClr val="accent2"/>
                </a:solidFill>
                <a:latin typeface="Arial Narrow" panose="020B0606020202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https://stfm.org/bettertrainingexperiences</a:t>
            </a:r>
            <a:r>
              <a:rPr lang="en-US" sz="1400" b="1" dirty="0">
                <a:solidFill>
                  <a:schemeClr val="accent2"/>
                </a:solidFill>
                <a:latin typeface="Arial Narrow" panose="020B0606020202030204" pitchFamily="34" charset="0"/>
                <a:cs typeface="Arial" panose="020B0604020202020204" pitchFamily="34" charset="0"/>
              </a:rPr>
              <a:t>  </a:t>
            </a:r>
            <a:endParaRPr lang="en-US" dirty="0">
              <a:solidFill>
                <a:schemeClr val="accent2"/>
              </a:solidFill>
            </a:endParaRPr>
          </a:p>
        </p:txBody>
      </p:sp>
    </p:spTree>
    <p:extLst>
      <p:ext uri="{BB962C8B-B14F-4D97-AF65-F5344CB8AC3E}">
        <p14:creationId xmlns:p14="http://schemas.microsoft.com/office/powerpoint/2010/main" val="264865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7304-8586-7D40-9580-6E4F048406BB}"/>
              </a:ext>
            </a:extLst>
          </p:cNvPr>
          <p:cNvSpPr txBox="1">
            <a:spLocks/>
          </p:cNvSpPr>
          <p:nvPr/>
        </p:nvSpPr>
        <p:spPr>
          <a:xfrm>
            <a:off x="0" y="1064862"/>
            <a:ext cx="3657600" cy="309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rPr>
              <a:t>DISCLOSURES</a:t>
            </a:r>
          </a:p>
        </p:txBody>
      </p:sp>
      <p:sp>
        <p:nvSpPr>
          <p:cNvPr id="3" name="TextBox 2">
            <a:extLst>
              <a:ext uri="{FF2B5EF4-FFF2-40B4-BE49-F238E27FC236}">
                <a16:creationId xmlns:a16="http://schemas.microsoft.com/office/drawing/2014/main" id="{04C270F0-3612-0F4A-9672-7719875E08AB}"/>
              </a:ext>
            </a:extLst>
          </p:cNvPr>
          <p:cNvSpPr txBox="1"/>
          <p:nvPr/>
        </p:nvSpPr>
        <p:spPr>
          <a:xfrm>
            <a:off x="0" y="1318382"/>
            <a:ext cx="3657600"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No disclosures to declare. </a:t>
            </a:r>
          </a:p>
        </p:txBody>
      </p:sp>
    </p:spTree>
    <p:extLst>
      <p:ext uri="{BB962C8B-B14F-4D97-AF65-F5344CB8AC3E}">
        <p14:creationId xmlns:p14="http://schemas.microsoft.com/office/powerpoint/2010/main" val="4233969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2" name="Rectangle 1">
            <a:extLst>
              <a:ext uri="{FF2B5EF4-FFF2-40B4-BE49-F238E27FC236}">
                <a16:creationId xmlns:a16="http://schemas.microsoft.com/office/drawing/2014/main" id="{E1D7FF06-B04F-4A0A-B6FE-5B7D69D39FED}"/>
              </a:ext>
            </a:extLst>
          </p:cNvPr>
          <p:cNvSpPr/>
          <p:nvPr/>
        </p:nvSpPr>
        <p:spPr>
          <a:xfrm>
            <a:off x="0" y="2150570"/>
            <a:ext cx="1334386" cy="312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Google Shape;167;p25"/>
          <p:cNvSpPr txBox="1">
            <a:spLocks noGrp="1"/>
          </p:cNvSpPr>
          <p:nvPr>
            <p:ph type="title"/>
          </p:nvPr>
        </p:nvSpPr>
        <p:spPr>
          <a:xfrm>
            <a:off x="251460" y="209150"/>
            <a:ext cx="3154680" cy="312360"/>
          </a:xfrm>
          <a:prstGeom prst="rect">
            <a:avLst/>
          </a:prstGeom>
        </p:spPr>
        <p:txBody>
          <a:bodyPr spcFirstLastPara="1" wrap="square" lIns="36570" tIns="18280" rIns="36570" bIns="18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200" b="1" dirty="0">
                <a:solidFill>
                  <a:schemeClr val="accent2"/>
                </a:solidFill>
                <a:latin typeface="Arial Narrow" panose="020B0606020202030204" pitchFamily="34" charset="0"/>
                <a:ea typeface="Helvetica Neue"/>
                <a:cs typeface="Helvetica Neue"/>
                <a:sym typeface="Helvetica Neue"/>
              </a:rPr>
              <a:t>Frequently Asked Questions</a:t>
            </a:r>
            <a:endParaRPr sz="1400" b="1" dirty="0">
              <a:solidFill>
                <a:schemeClr val="accent2"/>
              </a:solidFill>
              <a:latin typeface="Arial Narrow" panose="020B0606020202030204" pitchFamily="34" charset="0"/>
              <a:ea typeface="Helvetica Neue"/>
              <a:cs typeface="Helvetica Neue"/>
              <a:sym typeface="Helvetica Neue"/>
            </a:endParaRPr>
          </a:p>
        </p:txBody>
      </p:sp>
      <p:sp>
        <p:nvSpPr>
          <p:cNvPr id="168" name="Google Shape;168;p25"/>
          <p:cNvSpPr txBox="1">
            <a:spLocks noGrp="1"/>
          </p:cNvSpPr>
          <p:nvPr>
            <p:ph type="body" idx="1"/>
          </p:nvPr>
        </p:nvSpPr>
        <p:spPr>
          <a:xfrm>
            <a:off x="251460" y="521510"/>
            <a:ext cx="3154680" cy="1785240"/>
          </a:xfrm>
          <a:prstGeom prst="rect">
            <a:avLst/>
          </a:prstGeom>
        </p:spPr>
        <p:txBody>
          <a:bodyPr spcFirstLastPara="1" wrap="square" lIns="36570" tIns="18280" rIns="36570" bIns="182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lvl="0" algn="l" rtl="0">
              <a:lnSpc>
                <a:spcPct val="115000"/>
              </a:lnSpc>
              <a:spcBef>
                <a:spcPts val="0"/>
              </a:spcBef>
              <a:spcAft>
                <a:spcPts val="0"/>
              </a:spcAft>
              <a:buClr>
                <a:srgbClr val="000000"/>
              </a:buClr>
              <a:buSzPct val="150000"/>
              <a:buFont typeface="Arial" panose="020B0604020202020204" pitchFamily="34" charset="0"/>
              <a:buChar char="•"/>
            </a:pPr>
            <a:r>
              <a:rPr lang="en-US" sz="800" dirty="0">
                <a:solidFill>
                  <a:srgbClr val="000000"/>
                </a:solidFill>
              </a:rPr>
              <a:t>Is there a way to track whether students have completed the modules? </a:t>
            </a:r>
            <a:endParaRPr sz="800" dirty="0">
              <a:solidFill>
                <a:srgbClr val="000000"/>
              </a:solidFill>
            </a:endParaRPr>
          </a:p>
          <a:p>
            <a:pPr lvl="1" algn="l" rtl="0">
              <a:lnSpc>
                <a:spcPct val="115000"/>
              </a:lnSpc>
              <a:spcBef>
                <a:spcPts val="0"/>
              </a:spcBef>
              <a:spcAft>
                <a:spcPts val="0"/>
              </a:spcAft>
              <a:buClr>
                <a:srgbClr val="1D417B"/>
              </a:buClr>
              <a:buSzPct val="100000"/>
              <a:buFont typeface="Courier New" panose="02070309020205020404" pitchFamily="49" charset="0"/>
              <a:buChar char="o"/>
            </a:pPr>
            <a:r>
              <a:rPr lang="en-US" sz="800" dirty="0">
                <a:solidFill>
                  <a:schemeClr val="accent1"/>
                </a:solidFill>
              </a:rPr>
              <a:t>Students can download a certificate of completion for each module</a:t>
            </a:r>
            <a:r>
              <a:rPr lang="en-US" sz="800" dirty="0">
                <a:solidFill>
                  <a:srgbClr val="1D417B"/>
                </a:solidFill>
              </a:rPr>
              <a:t>.</a:t>
            </a:r>
            <a:endParaRPr sz="800" dirty="0">
              <a:solidFill>
                <a:srgbClr val="1D417B"/>
              </a:solidFill>
            </a:endParaRPr>
          </a:p>
          <a:p>
            <a:pPr lvl="0" algn="l" rtl="0">
              <a:lnSpc>
                <a:spcPct val="115000"/>
              </a:lnSpc>
              <a:spcBef>
                <a:spcPts val="0"/>
              </a:spcBef>
              <a:spcAft>
                <a:spcPts val="0"/>
              </a:spcAft>
              <a:buClr>
                <a:srgbClr val="000000"/>
              </a:buClr>
              <a:buSzPct val="150000"/>
              <a:buFont typeface="Arial" panose="020B0604020202020204" pitchFamily="34" charset="0"/>
              <a:buChar char="•"/>
            </a:pPr>
            <a:r>
              <a:rPr lang="en-US" sz="800" dirty="0">
                <a:solidFill>
                  <a:srgbClr val="000000"/>
                </a:solidFill>
              </a:rPr>
              <a:t>Can faculty or preceptors access the student modules? </a:t>
            </a:r>
            <a:endParaRPr sz="800" dirty="0">
              <a:solidFill>
                <a:srgbClr val="000000"/>
              </a:solidFill>
            </a:endParaRPr>
          </a:p>
          <a:p>
            <a:pPr lvl="1" algn="l" rtl="0">
              <a:lnSpc>
                <a:spcPct val="115000"/>
              </a:lnSpc>
              <a:spcBef>
                <a:spcPts val="0"/>
              </a:spcBef>
              <a:spcAft>
                <a:spcPts val="0"/>
              </a:spcAft>
              <a:buClr>
                <a:srgbClr val="1D417B"/>
              </a:buClr>
              <a:buSzPct val="100000"/>
              <a:buFont typeface="Courier New" panose="02070309020205020404" pitchFamily="49" charset="0"/>
              <a:buChar char="o"/>
            </a:pPr>
            <a:r>
              <a:rPr lang="en-US" sz="800" dirty="0">
                <a:solidFill>
                  <a:schemeClr val="accent1"/>
                </a:solidFill>
              </a:rPr>
              <a:t>Yes, anyone can take the modules.</a:t>
            </a:r>
          </a:p>
          <a:p>
            <a:pPr lvl="0" algn="l" rtl="0">
              <a:lnSpc>
                <a:spcPct val="115000"/>
              </a:lnSpc>
              <a:spcBef>
                <a:spcPts val="0"/>
              </a:spcBef>
              <a:spcAft>
                <a:spcPts val="0"/>
              </a:spcAft>
              <a:buClr>
                <a:srgbClr val="000000"/>
              </a:buClr>
              <a:buSzPct val="150000"/>
              <a:buFont typeface="Arial" panose="020B0604020202020204" pitchFamily="34" charset="0"/>
              <a:buChar char="•"/>
            </a:pPr>
            <a:r>
              <a:rPr lang="en-US" sz="800" dirty="0">
                <a:solidFill>
                  <a:srgbClr val="000000"/>
                </a:solidFill>
              </a:rPr>
              <a:t>Can a student update their student passport as they continue to gain rotation and procedural experience throughout the year?</a:t>
            </a:r>
          </a:p>
          <a:p>
            <a:pPr lvl="1" algn="l" rtl="0">
              <a:lnSpc>
                <a:spcPct val="115000"/>
              </a:lnSpc>
              <a:spcBef>
                <a:spcPts val="0"/>
              </a:spcBef>
              <a:spcAft>
                <a:spcPts val="0"/>
              </a:spcAft>
              <a:buClr>
                <a:srgbClr val="1D417B"/>
              </a:buClr>
              <a:buSzPct val="100000"/>
              <a:buFont typeface="Courier New" panose="02070309020205020404" pitchFamily="49" charset="0"/>
              <a:buChar char="o"/>
            </a:pPr>
            <a:r>
              <a:rPr lang="en-US" sz="800" dirty="0">
                <a:solidFill>
                  <a:schemeClr val="accent1"/>
                </a:solidFill>
              </a:rPr>
              <a:t>Yes, using their online account! </a:t>
            </a:r>
          </a:p>
          <a:p>
            <a:pPr>
              <a:lnSpc>
                <a:spcPct val="115000"/>
              </a:lnSpc>
              <a:buClr>
                <a:srgbClr val="1D417B"/>
              </a:buClr>
              <a:buSzPct val="100000"/>
              <a:buFont typeface="Courier New" panose="02070309020205020404" pitchFamily="49" charset="0"/>
              <a:buChar char="o"/>
            </a:pPr>
            <a:r>
              <a:rPr lang="en-US" sz="800" dirty="0">
                <a:solidFill>
                  <a:srgbClr val="000000"/>
                </a:solidFill>
              </a:rPr>
              <a:t>Can a school edit or modify the content of the student passport? </a:t>
            </a:r>
            <a:endParaRPr sz="800" dirty="0">
              <a:solidFill>
                <a:srgbClr val="000000"/>
              </a:solidFill>
            </a:endParaRPr>
          </a:p>
          <a:p>
            <a:pPr lvl="1" algn="l" rtl="0">
              <a:lnSpc>
                <a:spcPct val="115000"/>
              </a:lnSpc>
              <a:spcBef>
                <a:spcPts val="0"/>
              </a:spcBef>
              <a:spcAft>
                <a:spcPts val="0"/>
              </a:spcAft>
              <a:buClr>
                <a:srgbClr val="1D417B"/>
              </a:buClr>
              <a:buSzPct val="100000"/>
              <a:buFont typeface="Courier New" panose="02070309020205020404" pitchFamily="49" charset="0"/>
              <a:buChar char="o"/>
            </a:pPr>
            <a:r>
              <a:rPr lang="en-US" sz="800" dirty="0">
                <a:solidFill>
                  <a:schemeClr val="accent1"/>
                </a:solidFill>
              </a:rPr>
              <a:t>No, the goal is for preceptors to get the same information with every student.</a:t>
            </a:r>
            <a:endParaRPr sz="800" dirty="0">
              <a:solidFill>
                <a:schemeClr val="accent1"/>
              </a:solidFill>
            </a:endParaRPr>
          </a:p>
          <a:p>
            <a:pPr marL="91440" lvl="0" indent="-91440" algn="l" rtl="0">
              <a:spcBef>
                <a:spcPts val="480"/>
              </a:spcBef>
              <a:spcAft>
                <a:spcPts val="0"/>
              </a:spcAft>
              <a:buNone/>
            </a:pPr>
            <a:endParaRPr sz="720" b="1" dirty="0">
              <a:solidFill>
                <a:srgbClr val="000000"/>
              </a:solidFill>
            </a:endParaRPr>
          </a:p>
          <a:p>
            <a:pPr marL="0" lvl="0" indent="0" algn="l" rtl="0">
              <a:spcBef>
                <a:spcPts val="300"/>
              </a:spcBef>
              <a:spcAft>
                <a:spcPts val="0"/>
              </a:spcAft>
              <a:buNone/>
            </a:pPr>
            <a:endParaRPr sz="560" dirty="0">
              <a:solidFill>
                <a:srgbClr val="000000"/>
              </a:solidFill>
            </a:endParaRPr>
          </a:p>
        </p:txBody>
      </p:sp>
    </p:spTree>
    <p:extLst>
      <p:ext uri="{BB962C8B-B14F-4D97-AF65-F5344CB8AC3E}">
        <p14:creationId xmlns:p14="http://schemas.microsoft.com/office/powerpoint/2010/main" val="114022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4" name="Rectangle 3">
            <a:extLst>
              <a:ext uri="{FF2B5EF4-FFF2-40B4-BE49-F238E27FC236}">
                <a16:creationId xmlns:a16="http://schemas.microsoft.com/office/drawing/2014/main" id="{9A9775DB-AC19-40E8-993A-7CB592B52DA6}"/>
              </a:ext>
            </a:extLst>
          </p:cNvPr>
          <p:cNvSpPr/>
          <p:nvPr/>
        </p:nvSpPr>
        <p:spPr>
          <a:xfrm>
            <a:off x="0" y="2105440"/>
            <a:ext cx="1121735" cy="34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Google Shape;174;p26"/>
          <p:cNvSpPr txBox="1">
            <a:spLocks noGrp="1"/>
          </p:cNvSpPr>
          <p:nvPr>
            <p:ph type="title"/>
          </p:nvPr>
        </p:nvSpPr>
        <p:spPr>
          <a:xfrm>
            <a:off x="194310" y="220348"/>
            <a:ext cx="3154680" cy="444600"/>
          </a:xfrm>
          <a:prstGeom prst="rect">
            <a:avLst/>
          </a:prstGeom>
        </p:spPr>
        <p:txBody>
          <a:bodyPr spcFirstLastPara="1" wrap="square" lIns="36570" tIns="18280" rIns="36570" bIns="18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400" b="1" dirty="0">
                <a:solidFill>
                  <a:schemeClr val="accent2"/>
                </a:solidFill>
                <a:latin typeface="Arial Narrow" panose="020B0606020202030204" pitchFamily="34" charset="0"/>
                <a:ea typeface="Helvetica Neue"/>
                <a:cs typeface="Helvetica Neue"/>
                <a:sym typeface="Helvetica Neue"/>
              </a:rPr>
              <a:t>Initial Student Usage Data </a:t>
            </a:r>
            <a:br>
              <a:rPr lang="en-US" sz="1440" b="1" dirty="0">
                <a:latin typeface="Helvetica Neue"/>
                <a:ea typeface="Helvetica Neue"/>
                <a:cs typeface="Helvetica Neue"/>
                <a:sym typeface="Helvetica Neue"/>
              </a:rPr>
            </a:br>
            <a:r>
              <a:rPr lang="en-US" sz="960" dirty="0">
                <a:latin typeface="Arial" panose="020B0604020202020204" pitchFamily="34" charset="0"/>
                <a:ea typeface="Helvetica Neue"/>
                <a:cs typeface="Arial" panose="020B0604020202020204" pitchFamily="34" charset="0"/>
                <a:sym typeface="Helvetica Neue"/>
              </a:rPr>
              <a:t>(April 2019 – January 2020)</a:t>
            </a:r>
            <a:endParaRPr sz="960" dirty="0">
              <a:latin typeface="Arial" panose="020B0604020202020204" pitchFamily="34" charset="0"/>
              <a:ea typeface="Helvetica Neue"/>
              <a:cs typeface="Arial" panose="020B0604020202020204" pitchFamily="34" charset="0"/>
              <a:sym typeface="Helvetica Neue"/>
            </a:endParaRPr>
          </a:p>
        </p:txBody>
      </p:sp>
      <p:sp>
        <p:nvSpPr>
          <p:cNvPr id="175" name="Google Shape;175;p26"/>
          <p:cNvSpPr txBox="1">
            <a:spLocks noGrp="1"/>
          </p:cNvSpPr>
          <p:nvPr>
            <p:ph type="body" idx="1"/>
          </p:nvPr>
        </p:nvSpPr>
        <p:spPr>
          <a:xfrm>
            <a:off x="194310" y="710325"/>
            <a:ext cx="3154680" cy="1740480"/>
          </a:xfrm>
          <a:prstGeom prst="rect">
            <a:avLst/>
          </a:prstGeom>
        </p:spPr>
        <p:txBody>
          <a:bodyPr spcFirstLastPara="1" wrap="square" lIns="36570" tIns="36570" rIns="36570" bIns="9144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182880" lvl="0" indent="-147320" algn="l" rtl="0">
              <a:lnSpc>
                <a:spcPct val="100000"/>
              </a:lnSpc>
              <a:spcBef>
                <a:spcPts val="320"/>
              </a:spcBef>
              <a:spcAft>
                <a:spcPts val="0"/>
              </a:spcAft>
              <a:buSzPct val="125000"/>
              <a:buChar char="•"/>
            </a:pPr>
            <a:r>
              <a:rPr lang="en-US" sz="880" dirty="0"/>
              <a:t>909 students have used the Student Passport</a:t>
            </a:r>
            <a:endParaRPr sz="880" dirty="0"/>
          </a:p>
          <a:p>
            <a:pPr marL="182880" lvl="0" indent="-147320" algn="l" rtl="0">
              <a:lnSpc>
                <a:spcPct val="100000"/>
              </a:lnSpc>
              <a:spcBef>
                <a:spcPts val="400"/>
              </a:spcBef>
              <a:spcAft>
                <a:spcPts val="0"/>
              </a:spcAft>
              <a:buSzPct val="125000"/>
              <a:buChar char="•"/>
            </a:pPr>
            <a:r>
              <a:rPr lang="en-US" sz="880" dirty="0"/>
              <a:t>2284 unique page-views for the "How to Be Awesome in an Ambulatory Clinical Rotation" web page</a:t>
            </a:r>
            <a:endParaRPr sz="880" dirty="0"/>
          </a:p>
          <a:p>
            <a:pPr marL="182880" lvl="0" indent="-147320" algn="l" rtl="0">
              <a:lnSpc>
                <a:spcPct val="100000"/>
              </a:lnSpc>
              <a:spcBef>
                <a:spcPts val="400"/>
              </a:spcBef>
              <a:spcAft>
                <a:spcPts val="0"/>
              </a:spcAft>
              <a:buSzPct val="125000"/>
              <a:buChar char="•"/>
            </a:pPr>
            <a:r>
              <a:rPr lang="en-US" sz="880" dirty="0"/>
              <a:t>Student Onboarding Module completions</a:t>
            </a:r>
            <a:endParaRPr sz="880" dirty="0"/>
          </a:p>
          <a:p>
            <a:pPr marL="365760" lvl="1" indent="-142240" algn="l" rtl="0">
              <a:lnSpc>
                <a:spcPct val="100000"/>
              </a:lnSpc>
              <a:spcBef>
                <a:spcPts val="400"/>
              </a:spcBef>
              <a:spcAft>
                <a:spcPts val="0"/>
              </a:spcAft>
              <a:buSzPct val="150000"/>
              <a:buChar char="–"/>
            </a:pPr>
            <a:r>
              <a:rPr lang="en-US" sz="800" dirty="0"/>
              <a:t>944 of "How to Write a High-Quality Note in the Electronic Medical Record" </a:t>
            </a:r>
            <a:endParaRPr sz="800" dirty="0"/>
          </a:p>
          <a:p>
            <a:pPr marL="365760" lvl="1" indent="-142240" algn="l" rtl="0">
              <a:lnSpc>
                <a:spcPct val="100000"/>
              </a:lnSpc>
              <a:spcBef>
                <a:spcPts val="400"/>
              </a:spcBef>
              <a:spcAft>
                <a:spcPts val="0"/>
              </a:spcAft>
              <a:buSzPct val="150000"/>
              <a:buChar char="–"/>
            </a:pPr>
            <a:r>
              <a:rPr lang="en-US" sz="800" dirty="0"/>
              <a:t>915 of "How to Perform Medication Reconciliation"</a:t>
            </a:r>
            <a:endParaRPr sz="800" dirty="0"/>
          </a:p>
          <a:p>
            <a:pPr marL="365760" lvl="1" indent="-142240" algn="l" rtl="0">
              <a:lnSpc>
                <a:spcPct val="100000"/>
              </a:lnSpc>
              <a:spcBef>
                <a:spcPts val="400"/>
              </a:spcBef>
              <a:spcAft>
                <a:spcPts val="400"/>
              </a:spcAft>
              <a:buSzPct val="150000"/>
              <a:buChar char="–"/>
            </a:pPr>
            <a:r>
              <a:rPr lang="en-US" sz="800" dirty="0"/>
              <a:t>902 of "Motivational Interviewing: a Structured Approach to Behavioral Change" </a:t>
            </a:r>
            <a:endParaRPr sz="800" dirty="0"/>
          </a:p>
        </p:txBody>
      </p:sp>
    </p:spTree>
    <p:extLst>
      <p:ext uri="{BB962C8B-B14F-4D97-AF65-F5344CB8AC3E}">
        <p14:creationId xmlns:p14="http://schemas.microsoft.com/office/powerpoint/2010/main" val="811367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4" name="Rectangle 3">
            <a:extLst>
              <a:ext uri="{FF2B5EF4-FFF2-40B4-BE49-F238E27FC236}">
                <a16:creationId xmlns:a16="http://schemas.microsoft.com/office/drawing/2014/main" id="{9A9775DB-AC19-40E8-993A-7CB592B52DA6}"/>
              </a:ext>
            </a:extLst>
          </p:cNvPr>
          <p:cNvSpPr/>
          <p:nvPr/>
        </p:nvSpPr>
        <p:spPr>
          <a:xfrm>
            <a:off x="0" y="2105440"/>
            <a:ext cx="1121735" cy="34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Google Shape;174;p26"/>
          <p:cNvSpPr txBox="1">
            <a:spLocks noGrp="1"/>
          </p:cNvSpPr>
          <p:nvPr>
            <p:ph type="title"/>
          </p:nvPr>
        </p:nvSpPr>
        <p:spPr>
          <a:xfrm>
            <a:off x="194310" y="220348"/>
            <a:ext cx="3154680" cy="444600"/>
          </a:xfrm>
          <a:prstGeom prst="rect">
            <a:avLst/>
          </a:prstGeom>
        </p:spPr>
        <p:txBody>
          <a:bodyPr spcFirstLastPara="1" wrap="square" lIns="36570" tIns="18280" rIns="36570" bIns="18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400" b="1" dirty="0">
                <a:solidFill>
                  <a:schemeClr val="accent2"/>
                </a:solidFill>
                <a:latin typeface="Arial Narrow" panose="020B0606020202030204" pitchFamily="34" charset="0"/>
                <a:ea typeface="Helvetica Neue"/>
                <a:cs typeface="Helvetica Neue"/>
                <a:sym typeface="Helvetica Neue"/>
              </a:rPr>
              <a:t>Initial Student Usage Data </a:t>
            </a:r>
            <a:br>
              <a:rPr lang="en-US" sz="1440" b="1" dirty="0">
                <a:latin typeface="Helvetica Neue"/>
                <a:ea typeface="Helvetica Neue"/>
                <a:cs typeface="Helvetica Neue"/>
                <a:sym typeface="Helvetica Neue"/>
              </a:rPr>
            </a:br>
            <a:r>
              <a:rPr lang="en-US" sz="960" dirty="0">
                <a:latin typeface="Arial" panose="020B0604020202020204" pitchFamily="34" charset="0"/>
                <a:ea typeface="Helvetica Neue"/>
                <a:cs typeface="Arial" panose="020B0604020202020204" pitchFamily="34" charset="0"/>
                <a:sym typeface="Helvetica Neue"/>
              </a:rPr>
              <a:t>(April 2019 – January 2020)</a:t>
            </a:r>
            <a:endParaRPr sz="960" dirty="0">
              <a:latin typeface="Arial" panose="020B0604020202020204" pitchFamily="34" charset="0"/>
              <a:ea typeface="Helvetica Neue"/>
              <a:cs typeface="Arial" panose="020B0604020202020204" pitchFamily="34" charset="0"/>
              <a:sym typeface="Helvetica Neue"/>
            </a:endParaRPr>
          </a:p>
        </p:txBody>
      </p:sp>
      <p:sp>
        <p:nvSpPr>
          <p:cNvPr id="175" name="Google Shape;175;p26"/>
          <p:cNvSpPr txBox="1">
            <a:spLocks noGrp="1"/>
          </p:cNvSpPr>
          <p:nvPr>
            <p:ph type="body" idx="1"/>
          </p:nvPr>
        </p:nvSpPr>
        <p:spPr>
          <a:xfrm>
            <a:off x="194310" y="710325"/>
            <a:ext cx="3154680" cy="1740480"/>
          </a:xfrm>
          <a:prstGeom prst="rect">
            <a:avLst/>
          </a:prstGeom>
        </p:spPr>
        <p:txBody>
          <a:bodyPr spcFirstLastPara="1" wrap="square" lIns="36570" tIns="36570" rIns="36570" bIns="9144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182880" lvl="0" indent="-147320" algn="l" rtl="0">
              <a:lnSpc>
                <a:spcPct val="100000"/>
              </a:lnSpc>
              <a:spcBef>
                <a:spcPts val="320"/>
              </a:spcBef>
              <a:spcAft>
                <a:spcPts val="0"/>
              </a:spcAft>
              <a:buSzPct val="125000"/>
              <a:buChar char="•"/>
            </a:pPr>
            <a:r>
              <a:rPr lang="en-US" sz="880" b="1" dirty="0"/>
              <a:t>909</a:t>
            </a:r>
            <a:r>
              <a:rPr lang="en-US" sz="880" dirty="0"/>
              <a:t> students have used the </a:t>
            </a:r>
            <a:r>
              <a:rPr lang="en-US" sz="880" b="1" dirty="0">
                <a:solidFill>
                  <a:schemeClr val="accent2"/>
                </a:solidFill>
              </a:rPr>
              <a:t>Student Passport</a:t>
            </a:r>
            <a:endParaRPr sz="880" b="1" dirty="0">
              <a:solidFill>
                <a:schemeClr val="accent2"/>
              </a:solidFill>
            </a:endParaRPr>
          </a:p>
          <a:p>
            <a:pPr marL="182880" lvl="0" indent="-147320" algn="l" rtl="0">
              <a:lnSpc>
                <a:spcPct val="100000"/>
              </a:lnSpc>
              <a:spcBef>
                <a:spcPts val="400"/>
              </a:spcBef>
              <a:spcAft>
                <a:spcPts val="0"/>
              </a:spcAft>
              <a:buSzPct val="125000"/>
              <a:buChar char="•"/>
            </a:pPr>
            <a:r>
              <a:rPr lang="en-US" sz="880" b="1" dirty="0"/>
              <a:t>2284</a:t>
            </a:r>
            <a:r>
              <a:rPr lang="en-US" sz="880" dirty="0"/>
              <a:t> unique page-views for the "</a:t>
            </a:r>
            <a:r>
              <a:rPr lang="en-US" sz="880" b="1" dirty="0">
                <a:solidFill>
                  <a:schemeClr val="accent2"/>
                </a:solidFill>
              </a:rPr>
              <a:t>How to Be Awesome in an Ambulatory Clinical Rotation</a:t>
            </a:r>
            <a:r>
              <a:rPr lang="en-US" sz="880" dirty="0"/>
              <a:t>" page</a:t>
            </a:r>
            <a:endParaRPr sz="880" dirty="0"/>
          </a:p>
          <a:p>
            <a:pPr marL="182880" lvl="0" indent="-147320" algn="l" rtl="0">
              <a:lnSpc>
                <a:spcPct val="100000"/>
              </a:lnSpc>
              <a:spcBef>
                <a:spcPts val="400"/>
              </a:spcBef>
              <a:spcAft>
                <a:spcPts val="0"/>
              </a:spcAft>
              <a:buSzPct val="125000"/>
              <a:buChar char="•"/>
            </a:pPr>
            <a:r>
              <a:rPr lang="en-US" sz="880" b="1" dirty="0">
                <a:solidFill>
                  <a:schemeClr val="accent2"/>
                </a:solidFill>
              </a:rPr>
              <a:t>Student Onboarding Module</a:t>
            </a:r>
            <a:r>
              <a:rPr lang="en-US" sz="880" b="1" dirty="0"/>
              <a:t> </a:t>
            </a:r>
            <a:r>
              <a:rPr lang="en-US" sz="880" dirty="0"/>
              <a:t>completions</a:t>
            </a:r>
            <a:endParaRPr sz="880" dirty="0"/>
          </a:p>
          <a:p>
            <a:pPr marL="365760" lvl="1" indent="-142240" algn="l" rtl="0">
              <a:lnSpc>
                <a:spcPct val="100000"/>
              </a:lnSpc>
              <a:spcBef>
                <a:spcPts val="400"/>
              </a:spcBef>
              <a:spcAft>
                <a:spcPts val="0"/>
              </a:spcAft>
              <a:buSzPct val="150000"/>
              <a:buChar char="–"/>
            </a:pPr>
            <a:r>
              <a:rPr lang="en-US" sz="800" b="1" dirty="0">
                <a:solidFill>
                  <a:schemeClr val="accent6"/>
                </a:solidFill>
              </a:rPr>
              <a:t>944</a:t>
            </a:r>
            <a:r>
              <a:rPr lang="en-US" sz="800" dirty="0">
                <a:solidFill>
                  <a:schemeClr val="accent6"/>
                </a:solidFill>
              </a:rPr>
              <a:t> of "How to Write a High-Quality Note in the Electronic Medical Record" </a:t>
            </a:r>
            <a:endParaRPr sz="800" dirty="0">
              <a:solidFill>
                <a:schemeClr val="accent6"/>
              </a:solidFill>
            </a:endParaRPr>
          </a:p>
          <a:p>
            <a:pPr marL="365760" lvl="1" indent="-142240" algn="l" rtl="0">
              <a:lnSpc>
                <a:spcPct val="100000"/>
              </a:lnSpc>
              <a:spcBef>
                <a:spcPts val="400"/>
              </a:spcBef>
              <a:spcAft>
                <a:spcPts val="0"/>
              </a:spcAft>
              <a:buSzPct val="150000"/>
              <a:buChar char="–"/>
            </a:pPr>
            <a:r>
              <a:rPr lang="en-US" sz="800" b="1" dirty="0">
                <a:solidFill>
                  <a:schemeClr val="accent6"/>
                </a:solidFill>
              </a:rPr>
              <a:t>915</a:t>
            </a:r>
            <a:r>
              <a:rPr lang="en-US" sz="800" dirty="0">
                <a:solidFill>
                  <a:schemeClr val="accent6"/>
                </a:solidFill>
              </a:rPr>
              <a:t> of "How to Perform Medication Reconciliation"</a:t>
            </a:r>
            <a:endParaRPr sz="800" dirty="0">
              <a:solidFill>
                <a:schemeClr val="accent6"/>
              </a:solidFill>
            </a:endParaRPr>
          </a:p>
          <a:p>
            <a:pPr marL="365760" lvl="1" indent="-142240" algn="l" rtl="0">
              <a:lnSpc>
                <a:spcPct val="100000"/>
              </a:lnSpc>
              <a:spcBef>
                <a:spcPts val="400"/>
              </a:spcBef>
              <a:spcAft>
                <a:spcPts val="400"/>
              </a:spcAft>
              <a:buSzPct val="150000"/>
              <a:buChar char="–"/>
            </a:pPr>
            <a:r>
              <a:rPr lang="en-US" sz="800" b="1" dirty="0">
                <a:solidFill>
                  <a:schemeClr val="accent6"/>
                </a:solidFill>
              </a:rPr>
              <a:t>902</a:t>
            </a:r>
            <a:r>
              <a:rPr lang="en-US" sz="800" dirty="0">
                <a:solidFill>
                  <a:schemeClr val="accent6"/>
                </a:solidFill>
              </a:rPr>
              <a:t> of "Motivational Interviewing: a Structured Approach to Behavioral Change" </a:t>
            </a:r>
            <a:endParaRPr sz="800" dirty="0">
              <a:solidFill>
                <a:schemeClr val="accent6"/>
              </a:solidFill>
            </a:endParaRPr>
          </a:p>
        </p:txBody>
      </p:sp>
    </p:spTree>
    <p:extLst>
      <p:ext uri="{BB962C8B-B14F-4D97-AF65-F5344CB8AC3E}">
        <p14:creationId xmlns:p14="http://schemas.microsoft.com/office/powerpoint/2010/main" val="284444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5" name="Rectangle 4">
            <a:extLst>
              <a:ext uri="{FF2B5EF4-FFF2-40B4-BE49-F238E27FC236}">
                <a16:creationId xmlns:a16="http://schemas.microsoft.com/office/drawing/2014/main" id="{9D9B3937-AACE-4E71-B019-66758CCE11B1}"/>
              </a:ext>
            </a:extLst>
          </p:cNvPr>
          <p:cNvSpPr/>
          <p:nvPr/>
        </p:nvSpPr>
        <p:spPr>
          <a:xfrm>
            <a:off x="63795" y="2104660"/>
            <a:ext cx="1121735" cy="34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Google Shape;181;p27"/>
          <p:cNvSpPr txBox="1">
            <a:spLocks noGrp="1"/>
          </p:cNvSpPr>
          <p:nvPr>
            <p:ph type="title"/>
          </p:nvPr>
        </p:nvSpPr>
        <p:spPr>
          <a:xfrm>
            <a:off x="251460" y="146050"/>
            <a:ext cx="3154680" cy="530280"/>
          </a:xfrm>
          <a:prstGeom prst="rect">
            <a:avLst/>
          </a:prstGeom>
        </p:spPr>
        <p:txBody>
          <a:bodyPr spcFirstLastPara="1" wrap="square" lIns="36570" tIns="18280" rIns="36570" bIns="18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lvl="0" algn="ctr">
              <a:buNone/>
            </a:pPr>
            <a:r>
              <a:rPr lang="en-US" sz="1400" b="1" dirty="0">
                <a:solidFill>
                  <a:schemeClr val="accent2"/>
                </a:solidFill>
                <a:latin typeface="Arial Narrow" panose="020B0606020202030204" pitchFamily="34" charset="0"/>
                <a:ea typeface="Helvetica Neue"/>
                <a:cs typeface="Helvetica Neue"/>
                <a:sym typeface="Helvetica Neue"/>
              </a:rPr>
              <a:t>Student Module Survey Data </a:t>
            </a:r>
            <a:br>
              <a:rPr lang="en-US" sz="1440" dirty="0"/>
            </a:br>
            <a:r>
              <a:rPr lang="en-US" sz="960" dirty="0">
                <a:latin typeface="Arial" panose="020B0604020202020204" pitchFamily="34" charset="0"/>
                <a:ea typeface="Helvetica Neue"/>
                <a:cs typeface="Arial" panose="020B0604020202020204" pitchFamily="34" charset="0"/>
                <a:sym typeface="Helvetica Neue"/>
              </a:rPr>
              <a:t>(April 2019 – January 2020)</a:t>
            </a:r>
            <a:endParaRPr sz="960" dirty="0">
              <a:latin typeface="Arial" panose="020B0604020202020204" pitchFamily="34" charset="0"/>
              <a:ea typeface="Helvetica Neue"/>
              <a:cs typeface="Arial" panose="020B0604020202020204" pitchFamily="34" charset="0"/>
              <a:sym typeface="Helvetica Neue"/>
            </a:endParaRPr>
          </a:p>
        </p:txBody>
      </p:sp>
      <p:pic>
        <p:nvPicPr>
          <p:cNvPr id="182" name="Google Shape;182;p27"/>
          <p:cNvPicPr preferRelativeResize="0"/>
          <p:nvPr/>
        </p:nvPicPr>
        <p:blipFill>
          <a:blip r:embed="rId3"/>
          <a:srcRect/>
          <a:stretch/>
        </p:blipFill>
        <p:spPr>
          <a:xfrm>
            <a:off x="507685" y="663763"/>
            <a:ext cx="2642230" cy="1509124"/>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24252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5" name="Rectangle 4">
            <a:extLst>
              <a:ext uri="{FF2B5EF4-FFF2-40B4-BE49-F238E27FC236}">
                <a16:creationId xmlns:a16="http://schemas.microsoft.com/office/drawing/2014/main" id="{B74644AB-DE91-41F0-AB97-6B6116D9D8C0}"/>
              </a:ext>
            </a:extLst>
          </p:cNvPr>
          <p:cNvSpPr/>
          <p:nvPr/>
        </p:nvSpPr>
        <p:spPr>
          <a:xfrm>
            <a:off x="63795" y="2105440"/>
            <a:ext cx="1121735" cy="34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Google Shape;188;p28"/>
          <p:cNvSpPr txBox="1">
            <a:spLocks noGrp="1"/>
          </p:cNvSpPr>
          <p:nvPr>
            <p:ph type="title"/>
          </p:nvPr>
        </p:nvSpPr>
        <p:spPr>
          <a:xfrm>
            <a:off x="251460" y="146050"/>
            <a:ext cx="3154680" cy="477120"/>
          </a:xfrm>
          <a:prstGeom prst="rect">
            <a:avLst/>
          </a:prstGeom>
        </p:spPr>
        <p:txBody>
          <a:bodyPr spcFirstLastPara="1" wrap="square" lIns="36570" tIns="18280" rIns="36570" bIns="18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lvl="0" algn="ctr">
              <a:buNone/>
            </a:pPr>
            <a:r>
              <a:rPr lang="en-US" sz="1400" b="1" dirty="0">
                <a:solidFill>
                  <a:schemeClr val="accent2"/>
                </a:solidFill>
                <a:latin typeface="Arial Narrow" panose="020B0606020202030204" pitchFamily="34" charset="0"/>
                <a:ea typeface="Helvetica Neue"/>
                <a:cs typeface="Helvetica Neue"/>
                <a:sym typeface="Helvetica Neue"/>
              </a:rPr>
              <a:t>Student Module Survey Data </a:t>
            </a:r>
            <a:br>
              <a:rPr lang="en-US" sz="1440" dirty="0">
                <a:solidFill>
                  <a:schemeClr val="dk1"/>
                </a:solidFill>
              </a:rPr>
            </a:br>
            <a:r>
              <a:rPr lang="en-US" sz="900" dirty="0">
                <a:latin typeface="Arial" panose="020B0604020202020204" pitchFamily="34" charset="0"/>
                <a:ea typeface="Helvetica Neue"/>
                <a:cs typeface="Arial" panose="020B0604020202020204" pitchFamily="34" charset="0"/>
                <a:sym typeface="Helvetica Neue"/>
              </a:rPr>
              <a:t>(April 2019 – January 2020)</a:t>
            </a:r>
            <a:endParaRPr sz="1200" dirty="0">
              <a:latin typeface="Arial" panose="020B0604020202020204" pitchFamily="34" charset="0"/>
              <a:cs typeface="Arial" panose="020B0604020202020204" pitchFamily="34" charset="0"/>
            </a:endParaRPr>
          </a:p>
        </p:txBody>
      </p:sp>
      <p:pic>
        <p:nvPicPr>
          <p:cNvPr id="189" name="Google Shape;189;p28"/>
          <p:cNvPicPr preferRelativeResize="0"/>
          <p:nvPr/>
        </p:nvPicPr>
        <p:blipFill>
          <a:blip r:embed="rId3"/>
          <a:srcRect/>
          <a:stretch/>
        </p:blipFill>
        <p:spPr>
          <a:xfrm>
            <a:off x="531725" y="623420"/>
            <a:ext cx="2594150" cy="1572049"/>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851990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5" name="Rectangle 4">
            <a:extLst>
              <a:ext uri="{FF2B5EF4-FFF2-40B4-BE49-F238E27FC236}">
                <a16:creationId xmlns:a16="http://schemas.microsoft.com/office/drawing/2014/main" id="{A8200D91-0262-4A1C-A8B1-FC85A1C27CB6}"/>
              </a:ext>
            </a:extLst>
          </p:cNvPr>
          <p:cNvSpPr/>
          <p:nvPr/>
        </p:nvSpPr>
        <p:spPr>
          <a:xfrm>
            <a:off x="63795" y="2105440"/>
            <a:ext cx="1121735" cy="34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Google Shape;195;p29"/>
          <p:cNvSpPr txBox="1">
            <a:spLocks noGrp="1"/>
          </p:cNvSpPr>
          <p:nvPr>
            <p:ph type="title"/>
          </p:nvPr>
        </p:nvSpPr>
        <p:spPr>
          <a:xfrm>
            <a:off x="251459" y="111641"/>
            <a:ext cx="3230703" cy="479627"/>
          </a:xfrm>
          <a:prstGeom prst="rect">
            <a:avLst/>
          </a:prstGeom>
          <a:noFill/>
          <a:ln>
            <a:noFill/>
          </a:ln>
        </p:spPr>
        <p:txBody>
          <a:bodyPr spcFirstLastPara="1" wrap="square" lIns="36570" tIns="36570" rIns="36570" bIns="365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000" b="1" dirty="0">
                <a:solidFill>
                  <a:schemeClr val="accent2"/>
                </a:solidFill>
                <a:latin typeface="Arial Narrow" panose="020B0606020202030204" pitchFamily="34" charset="0"/>
                <a:ea typeface="Helvetica Neue"/>
                <a:cs typeface="Helvetica Neue"/>
                <a:sym typeface="Helvetica Neue"/>
              </a:rPr>
              <a:t>Student Comments:</a:t>
            </a:r>
            <a:r>
              <a:rPr lang="en-US" sz="1400" b="1" dirty="0">
                <a:solidFill>
                  <a:schemeClr val="accent2"/>
                </a:solidFill>
                <a:latin typeface="Arial Narrow" panose="020B0606020202030204" pitchFamily="34" charset="0"/>
                <a:ea typeface="Helvetica Neue"/>
                <a:cs typeface="Helvetica Neue"/>
                <a:sym typeface="Helvetica Neue"/>
              </a:rPr>
              <a:t> </a:t>
            </a:r>
            <a:r>
              <a:rPr lang="en-US" sz="720" dirty="0">
                <a:solidFill>
                  <a:schemeClr val="tx2"/>
                </a:solidFill>
                <a:latin typeface="Arial" panose="020B0604020202020204" pitchFamily="34" charset="0"/>
                <a:ea typeface="Helvetica Neue"/>
                <a:cs typeface="Arial" panose="020B0604020202020204" pitchFamily="34" charset="0"/>
                <a:sym typeface="Helvetica Neue"/>
              </a:rPr>
              <a:t>“</a:t>
            </a:r>
            <a:r>
              <a:rPr lang="en-US" sz="780" dirty="0">
                <a:solidFill>
                  <a:schemeClr val="tx2"/>
                </a:solidFill>
                <a:latin typeface="Arial" panose="020B0604020202020204" pitchFamily="34" charset="0"/>
                <a:ea typeface="Helvetica Neue"/>
                <a:cs typeface="Arial" panose="020B0604020202020204" pitchFamily="34" charset="0"/>
                <a:sym typeface="Helvetica Neue"/>
              </a:rPr>
              <a:t>What is one thing you will change or a strategy you will implement as a result of taking this module?”</a:t>
            </a:r>
            <a:endParaRPr sz="1120" dirty="0">
              <a:solidFill>
                <a:schemeClr val="tx2"/>
              </a:solidFill>
              <a:latin typeface="Arial" panose="020B0604020202020204" pitchFamily="34" charset="0"/>
              <a:cs typeface="Arial" panose="020B0604020202020204" pitchFamily="34" charset="0"/>
            </a:endParaRPr>
          </a:p>
        </p:txBody>
      </p:sp>
      <p:sp>
        <p:nvSpPr>
          <p:cNvPr id="196" name="Google Shape;196;p29"/>
          <p:cNvSpPr txBox="1"/>
          <p:nvPr/>
        </p:nvSpPr>
        <p:spPr>
          <a:xfrm>
            <a:off x="251459" y="543467"/>
            <a:ext cx="3105120" cy="1822277"/>
          </a:xfrm>
          <a:prstGeom prst="rect">
            <a:avLst/>
          </a:prstGeom>
          <a:noFill/>
          <a:ln>
            <a:noFill/>
          </a:ln>
        </p:spPr>
        <p:txBody>
          <a:bodyPr spcFirstLastPara="1" wrap="square" lIns="36570" tIns="36570" rIns="36570" bIns="3657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640" b="1" dirty="0">
                <a:solidFill>
                  <a:schemeClr val="accent1"/>
                </a:solidFill>
                <a:latin typeface="Helvetica Neue"/>
                <a:ea typeface="Helvetica Neue"/>
                <a:cs typeface="Helvetica Neue"/>
                <a:sym typeface="Helvetica Neue"/>
              </a:rPr>
              <a:t>High Quality Note in the EMR module:</a:t>
            </a:r>
            <a:r>
              <a:rPr lang="en-US" sz="640" dirty="0">
                <a:solidFill>
                  <a:schemeClr val="dk2"/>
                </a:solidFill>
                <a:latin typeface="Helvetica Neue"/>
                <a:ea typeface="Helvetica Neue"/>
                <a:cs typeface="Helvetica Neue"/>
                <a:sym typeface="Helvetica Neue"/>
              </a:rPr>
              <a:t> </a:t>
            </a:r>
            <a:endParaRPr sz="640" dirty="0">
              <a:solidFill>
                <a:schemeClr val="dk2"/>
              </a:solidFill>
              <a:latin typeface="Helvetica Neue"/>
              <a:ea typeface="Helvetica Neue"/>
              <a:cs typeface="Helvetica Neue"/>
              <a:sym typeface="Helvetica Neue"/>
            </a:endParaRPr>
          </a:p>
          <a:p>
            <a:pPr marL="222250" lvl="0" indent="-171450" algn="l" rtl="0">
              <a:spcBef>
                <a:spcPts val="0"/>
              </a:spcBef>
              <a:spcAft>
                <a:spcPts val="200"/>
              </a:spcAft>
              <a:buSzPct val="150000"/>
              <a:buFont typeface="Arial" panose="020B0604020202020204" pitchFamily="34" charset="0"/>
              <a:buChar char="•"/>
            </a:pPr>
            <a:r>
              <a:rPr lang="en-US" sz="640" dirty="0">
                <a:highlight>
                  <a:srgbClr val="FFFFFF"/>
                </a:highlight>
                <a:latin typeface="Helvetica Neue"/>
                <a:ea typeface="Helvetica Neue"/>
                <a:cs typeface="Helvetica Neue"/>
                <a:sym typeface="Helvetica Neue"/>
              </a:rPr>
              <a:t>“I will be making my notes more concise. My notes are like paragraphs or essays. This module made me realize how I could be more succinct. I will also be more directed in my questioning with relation to the disease on f/u pts. Rather than asking all ROS”</a:t>
            </a:r>
            <a:endParaRPr sz="640" dirty="0">
              <a:highlight>
                <a:srgbClr val="FFFFFF"/>
              </a:highlight>
              <a:latin typeface="Helvetica Neue"/>
              <a:ea typeface="Helvetica Neue"/>
              <a:cs typeface="Helvetica Neue"/>
              <a:sym typeface="Helvetica Neue"/>
            </a:endParaRPr>
          </a:p>
          <a:p>
            <a:pPr marL="222250" lvl="0" indent="-171450" algn="l" rtl="0">
              <a:spcBef>
                <a:spcPts val="0"/>
              </a:spcBef>
              <a:buSzPct val="150000"/>
              <a:buFont typeface="Arial" panose="020B0604020202020204" pitchFamily="34" charset="0"/>
              <a:buChar char="•"/>
            </a:pPr>
            <a:r>
              <a:rPr lang="en-US" sz="640" dirty="0">
                <a:highlight>
                  <a:srgbClr val="FFFFFF"/>
                </a:highlight>
                <a:latin typeface="Helvetica Neue"/>
                <a:ea typeface="Helvetica Neue"/>
                <a:cs typeface="Helvetica Neue"/>
                <a:sym typeface="Helvetica Neue"/>
              </a:rPr>
              <a:t>“Focused history does not necessarily mean shorter, it is just more focused on pertinent information.”</a:t>
            </a:r>
            <a:br>
              <a:rPr lang="en-US" sz="640" dirty="0">
                <a:highlight>
                  <a:srgbClr val="FFFFFF"/>
                </a:highlight>
                <a:latin typeface="Helvetica Neue"/>
                <a:ea typeface="Helvetica Neue"/>
                <a:cs typeface="Helvetica Neue"/>
                <a:sym typeface="Helvetica Neue"/>
              </a:rPr>
            </a:br>
            <a:endParaRPr sz="640" dirty="0">
              <a:highlight>
                <a:srgbClr val="FFFFFF"/>
              </a:highlight>
              <a:latin typeface="Helvetica Neue"/>
              <a:ea typeface="Helvetica Neue"/>
              <a:cs typeface="Helvetica Neue"/>
              <a:sym typeface="Helvetica Neue"/>
            </a:endParaRPr>
          </a:p>
          <a:p>
            <a:pPr marL="0" lvl="0" indent="0" algn="l" rtl="0">
              <a:spcBef>
                <a:spcPts val="0"/>
              </a:spcBef>
              <a:spcAft>
                <a:spcPts val="0"/>
              </a:spcAft>
              <a:buNone/>
            </a:pPr>
            <a:r>
              <a:rPr lang="en-US" sz="640" b="1" dirty="0">
                <a:solidFill>
                  <a:schemeClr val="accent1"/>
                </a:solidFill>
                <a:latin typeface="Helvetica Neue"/>
                <a:ea typeface="Helvetica Neue"/>
                <a:cs typeface="Helvetica Neue"/>
                <a:sym typeface="Helvetica Neue"/>
              </a:rPr>
              <a:t>Medication Reconciliation module: </a:t>
            </a:r>
            <a:endParaRPr sz="640" b="1" dirty="0">
              <a:solidFill>
                <a:schemeClr val="accent1"/>
              </a:solidFill>
              <a:latin typeface="Helvetica Neue"/>
              <a:ea typeface="Helvetica Neue"/>
              <a:cs typeface="Helvetica Neue"/>
              <a:sym typeface="Helvetica Neue"/>
            </a:endParaRPr>
          </a:p>
          <a:p>
            <a:pPr marL="222250" lvl="0" indent="-171450" algn="l" rtl="0">
              <a:spcBef>
                <a:spcPts val="0"/>
              </a:spcBef>
              <a:spcAft>
                <a:spcPts val="200"/>
              </a:spcAft>
              <a:buSzPct val="150000"/>
              <a:buFont typeface="Arial" panose="020B0604020202020204" pitchFamily="34" charset="0"/>
              <a:buChar char="•"/>
            </a:pPr>
            <a:r>
              <a:rPr lang="en-US" sz="640" dirty="0">
                <a:highlight>
                  <a:srgbClr val="FFFFFF"/>
                </a:highlight>
                <a:latin typeface="Helvetica Neue"/>
                <a:ea typeface="Helvetica Neue"/>
                <a:cs typeface="Helvetica Neue"/>
                <a:sym typeface="Helvetica Neue"/>
              </a:rPr>
              <a:t>“Summarize the new medication regimen with the patient so they fully understand changes and what they need to do moving forward.”</a:t>
            </a:r>
            <a:endParaRPr sz="640" dirty="0">
              <a:highlight>
                <a:srgbClr val="FFFFFF"/>
              </a:highlight>
              <a:latin typeface="Helvetica Neue"/>
              <a:ea typeface="Helvetica Neue"/>
              <a:cs typeface="Helvetica Neue"/>
              <a:sym typeface="Helvetica Neue"/>
            </a:endParaRPr>
          </a:p>
          <a:p>
            <a:pPr marL="222250" lvl="0" indent="-171450" algn="l" rtl="0">
              <a:spcBef>
                <a:spcPts val="0"/>
              </a:spcBef>
              <a:buSzPct val="150000"/>
              <a:buFont typeface="Arial" panose="020B0604020202020204" pitchFamily="34" charset="0"/>
              <a:buChar char="•"/>
            </a:pPr>
            <a:r>
              <a:rPr lang="en-US" sz="640" dirty="0">
                <a:highlight>
                  <a:srgbClr val="FFFFFF"/>
                </a:highlight>
                <a:latin typeface="Helvetica Neue"/>
                <a:ea typeface="Helvetica Neue"/>
                <a:cs typeface="Helvetica Neue"/>
                <a:sym typeface="Helvetica Neue"/>
              </a:rPr>
              <a:t>“I will use the strategy of being exceptionally clear in which medications to START, MODIFY, and STOP when performing medication reconciliation.”</a:t>
            </a:r>
            <a:br>
              <a:rPr lang="en-US" sz="640" dirty="0">
                <a:highlight>
                  <a:srgbClr val="FFFFFF"/>
                </a:highlight>
                <a:latin typeface="Helvetica Neue"/>
                <a:ea typeface="Helvetica Neue"/>
                <a:cs typeface="Helvetica Neue"/>
                <a:sym typeface="Helvetica Neue"/>
              </a:rPr>
            </a:br>
            <a:endParaRPr sz="640" dirty="0">
              <a:highlight>
                <a:srgbClr val="FFFFFF"/>
              </a:highlight>
              <a:latin typeface="Helvetica Neue"/>
              <a:ea typeface="Helvetica Neue"/>
              <a:cs typeface="Helvetica Neue"/>
              <a:sym typeface="Helvetica Neue"/>
            </a:endParaRPr>
          </a:p>
          <a:p>
            <a:pPr marL="0" lvl="0" indent="0" algn="l" rtl="0">
              <a:spcBef>
                <a:spcPts val="0"/>
              </a:spcBef>
              <a:spcAft>
                <a:spcPts val="0"/>
              </a:spcAft>
              <a:buNone/>
            </a:pPr>
            <a:r>
              <a:rPr lang="en-US" sz="640" b="1" dirty="0">
                <a:solidFill>
                  <a:schemeClr val="accent1"/>
                </a:solidFill>
                <a:latin typeface="Helvetica Neue"/>
                <a:ea typeface="Helvetica Neue"/>
                <a:cs typeface="Helvetica Neue"/>
                <a:sym typeface="Helvetica Neue"/>
              </a:rPr>
              <a:t>Motivational Interviewing module: </a:t>
            </a:r>
            <a:endParaRPr sz="640" b="1" dirty="0">
              <a:solidFill>
                <a:schemeClr val="accent1"/>
              </a:solidFill>
              <a:latin typeface="Helvetica Neue"/>
              <a:ea typeface="Helvetica Neue"/>
              <a:cs typeface="Helvetica Neue"/>
              <a:sym typeface="Helvetica Neue"/>
            </a:endParaRPr>
          </a:p>
          <a:p>
            <a:pPr marL="222250" lvl="0" indent="-171450" algn="l" rtl="0">
              <a:spcBef>
                <a:spcPts val="0"/>
              </a:spcBef>
              <a:spcAft>
                <a:spcPts val="200"/>
              </a:spcAft>
              <a:buSzPct val="150000"/>
              <a:buFont typeface="Arial" panose="020B0604020202020204" pitchFamily="34" charset="0"/>
              <a:buChar char="•"/>
            </a:pPr>
            <a:r>
              <a:rPr lang="en-US" sz="640" dirty="0">
                <a:highlight>
                  <a:srgbClr val="FFFFFF"/>
                </a:highlight>
                <a:latin typeface="Helvetica Neue"/>
                <a:ea typeface="Helvetica Neue"/>
                <a:cs typeface="Helvetica Neue"/>
                <a:sym typeface="Helvetica Neue"/>
              </a:rPr>
              <a:t>“Be more empathetic about helping patients achieve goals.”</a:t>
            </a:r>
            <a:endParaRPr sz="640" dirty="0">
              <a:highlight>
                <a:srgbClr val="FFFFFF"/>
              </a:highlight>
              <a:latin typeface="Helvetica Neue"/>
              <a:ea typeface="Helvetica Neue"/>
              <a:cs typeface="Helvetica Neue"/>
              <a:sym typeface="Helvetica Neue"/>
            </a:endParaRPr>
          </a:p>
          <a:p>
            <a:pPr marL="222250" lvl="0" indent="-171450" algn="l" rtl="0">
              <a:spcBef>
                <a:spcPts val="0"/>
              </a:spcBef>
              <a:spcAft>
                <a:spcPts val="200"/>
              </a:spcAft>
              <a:buClr>
                <a:schemeClr val="dk1"/>
              </a:buClr>
              <a:buSzPct val="150000"/>
              <a:buFont typeface="Arial" panose="020B0604020202020204" pitchFamily="34" charset="0"/>
              <a:buChar char="•"/>
            </a:pPr>
            <a:r>
              <a:rPr lang="en-US" sz="640" dirty="0">
                <a:highlight>
                  <a:srgbClr val="FFFFFF"/>
                </a:highlight>
                <a:latin typeface="Helvetica Neue"/>
                <a:ea typeface="Helvetica Neue"/>
                <a:cs typeface="Helvetica Neue"/>
                <a:sym typeface="Helvetica Neue"/>
              </a:rPr>
              <a:t>“Think of change as a dynamic process that occurs over several office visits, not just in one sitting.”</a:t>
            </a:r>
            <a:br>
              <a:rPr lang="en-US" sz="640" dirty="0">
                <a:solidFill>
                  <a:srgbClr val="333E48"/>
                </a:solidFill>
                <a:highlight>
                  <a:srgbClr val="FFFFFF"/>
                </a:highlight>
                <a:latin typeface="Helvetica Neue"/>
                <a:ea typeface="Helvetica Neue"/>
                <a:cs typeface="Helvetica Neue"/>
                <a:sym typeface="Helvetica Neue"/>
              </a:rPr>
            </a:br>
            <a:endParaRPr sz="640" dirty="0">
              <a:solidFill>
                <a:srgbClr val="333E48"/>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sz="480" dirty="0">
              <a:solidFill>
                <a:srgbClr val="333E48"/>
              </a:solidFill>
              <a:highlight>
                <a:srgbClr val="FFFFFF"/>
              </a:highlight>
              <a:latin typeface="Helvetica Neue"/>
              <a:ea typeface="Helvetica Neue"/>
              <a:cs typeface="Helvetica Neue"/>
              <a:sym typeface="Helvetica Neue"/>
            </a:endParaRPr>
          </a:p>
        </p:txBody>
      </p:sp>
    </p:spTree>
    <p:extLst>
      <p:ext uri="{BB962C8B-B14F-4D97-AF65-F5344CB8AC3E}">
        <p14:creationId xmlns:p14="http://schemas.microsoft.com/office/powerpoint/2010/main" val="150763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39C5FA-FAF4-42AD-8A11-1A1B2B37ADFE}"/>
              </a:ext>
            </a:extLst>
          </p:cNvPr>
          <p:cNvSpPr txBox="1"/>
          <p:nvPr/>
        </p:nvSpPr>
        <p:spPr>
          <a:xfrm>
            <a:off x="324293" y="919717"/>
            <a:ext cx="2987749" cy="616323"/>
          </a:xfrm>
          <a:prstGeom prst="rect">
            <a:avLst/>
          </a:prstGeom>
          <a:noFill/>
        </p:spPr>
        <p:txBody>
          <a:bodyPr wrap="square" rtlCol="0">
            <a:spAutoFit/>
          </a:bodyPr>
          <a:lstStyle/>
          <a:p>
            <a:r>
              <a:rPr lang="en-US" sz="1400" b="1" dirty="0">
                <a:solidFill>
                  <a:schemeClr val="accent2"/>
                </a:solidFill>
                <a:latin typeface="Arial Narrow" panose="020B0606020202030204" pitchFamily="34" charset="0"/>
                <a:cs typeface="Arial" panose="020B0604020202020204" pitchFamily="34" charset="0"/>
              </a:rPr>
              <a:t>Clerkship Onboarding Tools:  </a:t>
            </a:r>
            <a:br>
              <a:rPr lang="en-US" sz="1400" dirty="0">
                <a:solidFill>
                  <a:schemeClr val="accent2"/>
                </a:solidFill>
                <a:latin typeface="Arial Narrow" panose="020B0606020202030204" pitchFamily="34" charset="0"/>
                <a:cs typeface="Arial" panose="020B0604020202020204" pitchFamily="34" charset="0"/>
              </a:rPr>
            </a:br>
            <a:r>
              <a:rPr lang="en-US" sz="1400" dirty="0">
                <a:solidFill>
                  <a:schemeClr val="accent2"/>
                </a:solidFill>
                <a:latin typeface="Arial Narrow" panose="020B0606020202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https://www.stfm.org/clerkshiponboarding</a:t>
            </a:r>
            <a:r>
              <a:rPr lang="en-US" sz="1400" dirty="0">
                <a:solidFill>
                  <a:schemeClr val="accent2"/>
                </a:solidFill>
                <a:latin typeface="Arial Narrow" panose="020B0606020202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4024421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ctrTitle" idx="4294967295"/>
          </p:nvPr>
        </p:nvSpPr>
        <p:spPr>
          <a:xfrm>
            <a:off x="457200" y="1111250"/>
            <a:ext cx="2743200" cy="260350"/>
          </a:xfrm>
          <a:prstGeom prst="rect">
            <a:avLst/>
          </a:prstGeom>
          <a:noFill/>
          <a:ln>
            <a:noFill/>
          </a:ln>
        </p:spPr>
        <p:txBody>
          <a:bodyPr spcFirstLastPara="1" wrap="square" lIns="27420" tIns="13710" rIns="27420" bIns="1371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chemeClr val="dk1"/>
              </a:buClr>
              <a:buSzPts val="6000"/>
              <a:buFont typeface="Calibri"/>
              <a:buNone/>
            </a:pPr>
            <a:r>
              <a:rPr lang="en-US" sz="2000" dirty="0">
                <a:solidFill>
                  <a:schemeClr val="bg1"/>
                </a:solidFill>
                <a:latin typeface="Arial Narrow" panose="020B0606020202030204" pitchFamily="34" charset="0"/>
              </a:rPr>
              <a:t>Questions</a:t>
            </a:r>
            <a:r>
              <a:rPr lang="en-US" sz="1800" dirty="0">
                <a:solidFill>
                  <a:schemeClr val="bg1"/>
                </a:solidFill>
                <a:latin typeface="Arial Narrow" panose="020B0606020202030204" pitchFamily="34" charset="0"/>
              </a:rPr>
              <a:t>?</a:t>
            </a:r>
            <a:endParaRPr sz="1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998819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5" name="Rectangle 4">
            <a:extLst>
              <a:ext uri="{FF2B5EF4-FFF2-40B4-BE49-F238E27FC236}">
                <a16:creationId xmlns:a16="http://schemas.microsoft.com/office/drawing/2014/main" id="{E6108CED-1A6A-4616-B529-0CA0FAA1C51D}"/>
              </a:ext>
            </a:extLst>
          </p:cNvPr>
          <p:cNvSpPr/>
          <p:nvPr/>
        </p:nvSpPr>
        <p:spPr>
          <a:xfrm>
            <a:off x="63795" y="2105440"/>
            <a:ext cx="1121735" cy="34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Google Shape;206;p31"/>
          <p:cNvSpPr txBox="1">
            <a:spLocks noGrp="1"/>
          </p:cNvSpPr>
          <p:nvPr>
            <p:ph type="title"/>
          </p:nvPr>
        </p:nvSpPr>
        <p:spPr>
          <a:xfrm>
            <a:off x="251460" y="281880"/>
            <a:ext cx="3154680" cy="293880"/>
          </a:xfrm>
          <a:prstGeom prst="rect">
            <a:avLst/>
          </a:prstGeom>
          <a:noFill/>
          <a:ln>
            <a:noFill/>
          </a:ln>
        </p:spPr>
        <p:txBody>
          <a:bodyPr spcFirstLastPara="1" wrap="square" lIns="27420" tIns="13710" rIns="27420" bIns="1371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US" sz="1280" b="1" dirty="0">
                <a:solidFill>
                  <a:schemeClr val="accent2"/>
                </a:solidFill>
                <a:latin typeface="Helvetica Neue"/>
                <a:ea typeface="Helvetica Neue"/>
                <a:cs typeface="Helvetica Neue"/>
                <a:sym typeface="Helvetica Neue"/>
              </a:rPr>
              <a:t>Tactic 3 Team Collaborators </a:t>
            </a:r>
            <a:endParaRPr sz="1280" b="1" dirty="0">
              <a:solidFill>
                <a:schemeClr val="accent2"/>
              </a:solidFill>
              <a:latin typeface="Helvetica Neue"/>
              <a:ea typeface="Helvetica Neue"/>
              <a:cs typeface="Helvetica Neue"/>
              <a:sym typeface="Helvetica Neue"/>
            </a:endParaRPr>
          </a:p>
        </p:txBody>
      </p:sp>
      <p:sp>
        <p:nvSpPr>
          <p:cNvPr id="207" name="Google Shape;207;p31"/>
          <p:cNvSpPr txBox="1">
            <a:spLocks noGrp="1"/>
          </p:cNvSpPr>
          <p:nvPr>
            <p:ph type="body" idx="1"/>
          </p:nvPr>
        </p:nvSpPr>
        <p:spPr>
          <a:xfrm>
            <a:off x="251460" y="575760"/>
            <a:ext cx="3154680" cy="1515840"/>
          </a:xfrm>
          <a:prstGeom prst="rect">
            <a:avLst/>
          </a:prstGeom>
          <a:noFill/>
          <a:ln>
            <a:noFill/>
          </a:ln>
        </p:spPr>
        <p:txBody>
          <a:bodyPr spcFirstLastPara="1" wrap="square" lIns="27420" tIns="13710" rIns="27420" bIns="1371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308610" lvl="1" indent="-171450">
              <a:lnSpc>
                <a:spcPct val="90000"/>
              </a:lnSpc>
              <a:spcBef>
                <a:spcPts val="150"/>
              </a:spcBef>
              <a:spcAft>
                <a:spcPts val="300"/>
              </a:spcAft>
              <a:buClr>
                <a:schemeClr val="dk1"/>
              </a:buClr>
              <a:buSzPct val="150000"/>
            </a:pPr>
            <a:r>
              <a:rPr lang="en-US" sz="800" b="1" dirty="0"/>
              <a:t>Adrian Billings MD, PhD</a:t>
            </a:r>
            <a:br>
              <a:rPr lang="en-US" sz="800" dirty="0"/>
            </a:br>
            <a:r>
              <a:rPr lang="en-US" sz="700" i="1" dirty="0"/>
              <a:t>Chief Medical Officer, Presidio County Health Services, Associate Professor, Department of Family and Community Medicine, Texas Tech University Health Sciences Center</a:t>
            </a:r>
            <a:endParaRPr lang="en-US" sz="800" i="1" dirty="0"/>
          </a:p>
          <a:p>
            <a:pPr marL="308610" lvl="1" indent="-171450">
              <a:lnSpc>
                <a:spcPct val="90000"/>
              </a:lnSpc>
              <a:spcBef>
                <a:spcPts val="150"/>
              </a:spcBef>
              <a:spcAft>
                <a:spcPts val="300"/>
              </a:spcAft>
              <a:buClr>
                <a:schemeClr val="dk1"/>
              </a:buClr>
              <a:buSzPct val="150000"/>
            </a:pPr>
            <a:r>
              <a:rPr lang="en-US" sz="800" b="1" dirty="0" err="1"/>
              <a:t>Quinnette</a:t>
            </a:r>
            <a:r>
              <a:rPr lang="en-US" sz="800" b="1" dirty="0"/>
              <a:t> Jones, MSW, MHS, PA-C</a:t>
            </a:r>
            <a:br>
              <a:rPr lang="en-US" sz="800" dirty="0"/>
            </a:br>
            <a:r>
              <a:rPr lang="en-US" sz="700" i="1" dirty="0"/>
              <a:t>Assistant Professor</a:t>
            </a:r>
            <a:br>
              <a:rPr lang="en-US" sz="700" i="1" dirty="0"/>
            </a:br>
            <a:r>
              <a:rPr lang="en-US" sz="700" i="1" dirty="0"/>
              <a:t>Duke University Physician Assistant Program</a:t>
            </a:r>
            <a:endParaRPr sz="800" i="1" dirty="0"/>
          </a:p>
          <a:p>
            <a:pPr marL="308610" lvl="1" indent="-171450">
              <a:lnSpc>
                <a:spcPct val="90000"/>
              </a:lnSpc>
              <a:spcBef>
                <a:spcPts val="150"/>
              </a:spcBef>
              <a:spcAft>
                <a:spcPts val="300"/>
              </a:spcAft>
              <a:buClr>
                <a:schemeClr val="dk1"/>
              </a:buClr>
              <a:buSzPct val="150000"/>
            </a:pPr>
            <a:r>
              <a:rPr lang="en-US" sz="800" b="1" dirty="0"/>
              <a:t>Kathy Ellis DNP, RN, ANP-BC, FNP-BC, FAANP </a:t>
            </a:r>
            <a:br>
              <a:rPr lang="en-US" sz="800" dirty="0"/>
            </a:br>
            <a:r>
              <a:rPr lang="en-US" sz="700" i="1" dirty="0"/>
              <a:t>Associate Professor of Professional Practice, Division Director, Graduate Nursing, Coordinator, Family Nurse Practitioner Program, Texas Christian University—Harris College of Nursing and Health Sciences</a:t>
            </a:r>
            <a:endParaRPr sz="700" i="1" dirty="0"/>
          </a:p>
          <a:p>
            <a:pPr marL="308610" lvl="1" indent="-171450">
              <a:lnSpc>
                <a:spcPct val="90000"/>
              </a:lnSpc>
              <a:spcBef>
                <a:spcPts val="150"/>
              </a:spcBef>
              <a:spcAft>
                <a:spcPts val="300"/>
              </a:spcAft>
              <a:buClr>
                <a:schemeClr val="dk1"/>
              </a:buClr>
              <a:buSzPct val="150000"/>
            </a:pPr>
            <a:r>
              <a:rPr lang="en-US" sz="800" b="1" dirty="0" err="1"/>
              <a:t>Juleah</a:t>
            </a:r>
            <a:r>
              <a:rPr lang="en-US" sz="800" b="1" dirty="0"/>
              <a:t> Williams </a:t>
            </a:r>
            <a:br>
              <a:rPr lang="en-US" sz="800" dirty="0"/>
            </a:br>
            <a:r>
              <a:rPr lang="en-US" sz="700" i="1" dirty="0"/>
              <a:t>Membership and Workforce Development Manager, Texas Academy of Family Physicians</a:t>
            </a:r>
            <a:endParaRPr sz="700" i="1" dirty="0"/>
          </a:p>
          <a:p>
            <a:pPr marL="0" lvl="0" indent="0" algn="l" rtl="0">
              <a:lnSpc>
                <a:spcPct val="80000"/>
              </a:lnSpc>
              <a:spcBef>
                <a:spcPts val="300"/>
              </a:spcBef>
              <a:spcAft>
                <a:spcPts val="0"/>
              </a:spcAft>
              <a:buClr>
                <a:schemeClr val="dk1"/>
              </a:buClr>
              <a:buSzPts val="2800"/>
              <a:buNone/>
            </a:pPr>
            <a:endParaRPr sz="960" dirty="0"/>
          </a:p>
          <a:p>
            <a:pPr marL="0" lvl="0" indent="0" algn="l" rtl="0">
              <a:lnSpc>
                <a:spcPct val="80000"/>
              </a:lnSpc>
              <a:spcBef>
                <a:spcPts val="300"/>
              </a:spcBef>
              <a:spcAft>
                <a:spcPts val="0"/>
              </a:spcAft>
              <a:buClr>
                <a:schemeClr val="dk1"/>
              </a:buClr>
              <a:buSzPts val="2800"/>
              <a:buNone/>
            </a:pPr>
            <a:endParaRPr sz="960" dirty="0"/>
          </a:p>
        </p:txBody>
      </p:sp>
    </p:spTree>
    <p:extLst>
      <p:ext uri="{BB962C8B-B14F-4D97-AF65-F5344CB8AC3E}">
        <p14:creationId xmlns:p14="http://schemas.microsoft.com/office/powerpoint/2010/main" val="4119959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6" name="Rectangle 5">
            <a:extLst>
              <a:ext uri="{FF2B5EF4-FFF2-40B4-BE49-F238E27FC236}">
                <a16:creationId xmlns:a16="http://schemas.microsoft.com/office/drawing/2014/main" id="{CFA1B6F2-9296-4040-B3F8-C05543AF4101}"/>
              </a:ext>
            </a:extLst>
          </p:cNvPr>
          <p:cNvSpPr/>
          <p:nvPr/>
        </p:nvSpPr>
        <p:spPr>
          <a:xfrm>
            <a:off x="87314" y="2104617"/>
            <a:ext cx="1121735" cy="34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Google Shape;214;p32"/>
          <p:cNvSpPr txBox="1">
            <a:spLocks noGrp="1"/>
          </p:cNvSpPr>
          <p:nvPr>
            <p:ph type="body" idx="4294967295"/>
          </p:nvPr>
        </p:nvSpPr>
        <p:spPr>
          <a:xfrm>
            <a:off x="115427" y="408689"/>
            <a:ext cx="1788777" cy="2048735"/>
          </a:xfrm>
          <a:prstGeom prst="rect">
            <a:avLst/>
          </a:prstGeom>
          <a:noFill/>
          <a:ln>
            <a:noFill/>
          </a:ln>
        </p:spPr>
        <p:txBody>
          <a:bodyPr spcFirstLastPara="1" wrap="square" lIns="68580" tIns="13710" rIns="27420" bIns="1371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60000"/>
              </a:lnSpc>
              <a:spcBef>
                <a:spcPts val="150"/>
              </a:spcBef>
              <a:spcAft>
                <a:spcPts val="0"/>
              </a:spcAft>
              <a:buNone/>
            </a:pPr>
            <a:r>
              <a:rPr lang="en-US" sz="480" dirty="0"/>
              <a:t>Annie Rutter, MD, MS,</a:t>
            </a:r>
          </a:p>
          <a:p>
            <a:pPr marL="0" indent="0">
              <a:lnSpc>
                <a:spcPct val="60000"/>
              </a:lnSpc>
              <a:spcBef>
                <a:spcPts val="150"/>
              </a:spcBef>
              <a:buNone/>
            </a:pPr>
            <a:r>
              <a:rPr lang="en-US" sz="480" dirty="0"/>
              <a:t>Albany Medical College</a:t>
            </a:r>
          </a:p>
          <a:p>
            <a:pPr marL="0" indent="0">
              <a:lnSpc>
                <a:spcPct val="60000"/>
              </a:lnSpc>
              <a:spcBef>
                <a:spcPts val="150"/>
              </a:spcBef>
              <a:buNone/>
            </a:pPr>
            <a:r>
              <a:rPr lang="en-US" sz="480" b="1" dirty="0"/>
              <a:t>Oversight Committee Chair</a:t>
            </a:r>
            <a:br>
              <a:rPr lang="en-US" sz="480" dirty="0"/>
            </a:br>
            <a:br>
              <a:rPr lang="en-US" sz="480" dirty="0"/>
            </a:br>
            <a:endParaRPr sz="480" dirty="0"/>
          </a:p>
          <a:p>
            <a:pPr marL="0" lvl="0" indent="0" algn="l" rtl="0">
              <a:lnSpc>
                <a:spcPct val="60000"/>
              </a:lnSpc>
              <a:spcBef>
                <a:spcPts val="150"/>
              </a:spcBef>
              <a:spcAft>
                <a:spcPts val="0"/>
              </a:spcAft>
              <a:buNone/>
            </a:pPr>
            <a:r>
              <a:rPr lang="en-US" sz="480" dirty="0"/>
              <a:t>James Ballard, EdD, MS</a:t>
            </a:r>
            <a:endParaRPr sz="480" dirty="0"/>
          </a:p>
          <a:p>
            <a:pPr marL="0" lvl="0" indent="0" algn="l" rtl="0">
              <a:lnSpc>
                <a:spcPct val="60000"/>
              </a:lnSpc>
              <a:spcBef>
                <a:spcPts val="150"/>
              </a:spcBef>
              <a:spcAft>
                <a:spcPts val="0"/>
              </a:spcAft>
              <a:buNone/>
            </a:pPr>
            <a:r>
              <a:rPr lang="en-US" sz="480" dirty="0"/>
              <a:t>Executive Director, Indiana AHEC Network;</a:t>
            </a:r>
            <a:endParaRPr sz="480" dirty="0"/>
          </a:p>
          <a:p>
            <a:pPr marL="0" lvl="0" indent="0" algn="l" rtl="0">
              <a:lnSpc>
                <a:spcPct val="60000"/>
              </a:lnSpc>
              <a:spcBef>
                <a:spcPts val="150"/>
              </a:spcBef>
              <a:spcAft>
                <a:spcPts val="0"/>
              </a:spcAft>
              <a:buNone/>
            </a:pPr>
            <a:r>
              <a:rPr lang="en-US" sz="480" dirty="0"/>
              <a:t>Indiana University School of Medicine</a:t>
            </a:r>
            <a:endParaRPr sz="480" dirty="0"/>
          </a:p>
          <a:p>
            <a:pPr marL="0" lvl="0" indent="0" algn="l" rtl="0">
              <a:lnSpc>
                <a:spcPct val="60000"/>
              </a:lnSpc>
              <a:spcBef>
                <a:spcPts val="150"/>
              </a:spcBef>
              <a:spcAft>
                <a:spcPts val="0"/>
              </a:spcAft>
              <a:buNone/>
            </a:pPr>
            <a:endParaRPr sz="480" dirty="0"/>
          </a:p>
          <a:p>
            <a:pPr marL="0" lvl="0" indent="0" algn="l" rtl="0">
              <a:lnSpc>
                <a:spcPct val="60000"/>
              </a:lnSpc>
              <a:spcBef>
                <a:spcPts val="150"/>
              </a:spcBef>
              <a:spcAft>
                <a:spcPts val="0"/>
              </a:spcAft>
              <a:buNone/>
            </a:pPr>
            <a:r>
              <a:rPr lang="en-US" sz="480" dirty="0"/>
              <a:t>Adrian Billings, MD, PhD</a:t>
            </a:r>
            <a:endParaRPr sz="480" dirty="0"/>
          </a:p>
          <a:p>
            <a:pPr marL="0" lvl="0" indent="0" algn="l" rtl="0">
              <a:lnSpc>
                <a:spcPct val="60000"/>
              </a:lnSpc>
              <a:spcBef>
                <a:spcPts val="150"/>
              </a:spcBef>
              <a:spcAft>
                <a:spcPts val="0"/>
              </a:spcAft>
              <a:buNone/>
            </a:pPr>
            <a:r>
              <a:rPr lang="en-US" sz="480" dirty="0"/>
              <a:t>Presidio County Health Services;</a:t>
            </a:r>
            <a:endParaRPr sz="480" dirty="0"/>
          </a:p>
          <a:p>
            <a:pPr marL="0" lvl="0" indent="0" algn="l" rtl="0">
              <a:lnSpc>
                <a:spcPct val="60000"/>
              </a:lnSpc>
              <a:spcBef>
                <a:spcPts val="150"/>
              </a:spcBef>
              <a:spcAft>
                <a:spcPts val="0"/>
              </a:spcAft>
              <a:buNone/>
            </a:pPr>
            <a:r>
              <a:rPr lang="en-US" sz="480" dirty="0"/>
              <a:t>Big Bend Regional Medical Center</a:t>
            </a:r>
            <a:endParaRPr sz="480" dirty="0"/>
          </a:p>
          <a:p>
            <a:pPr marL="0" lvl="0" indent="0" algn="l" rtl="0">
              <a:lnSpc>
                <a:spcPct val="60000"/>
              </a:lnSpc>
              <a:spcBef>
                <a:spcPts val="150"/>
              </a:spcBef>
              <a:spcAft>
                <a:spcPts val="0"/>
              </a:spcAft>
              <a:buNone/>
            </a:pPr>
            <a:endParaRPr sz="480" dirty="0"/>
          </a:p>
          <a:p>
            <a:pPr marL="0" lvl="0" indent="0" algn="l" rtl="0">
              <a:lnSpc>
                <a:spcPct val="60000"/>
              </a:lnSpc>
              <a:spcBef>
                <a:spcPts val="150"/>
              </a:spcBef>
              <a:spcAft>
                <a:spcPts val="0"/>
              </a:spcAft>
              <a:buNone/>
            </a:pPr>
            <a:r>
              <a:rPr lang="en-US" sz="480" dirty="0" err="1"/>
              <a:t>Shobhi</a:t>
            </a:r>
            <a:r>
              <a:rPr lang="en-US" sz="480" dirty="0"/>
              <a:t> </a:t>
            </a:r>
            <a:r>
              <a:rPr lang="en-US" sz="480" dirty="0" err="1"/>
              <a:t>Chheda</a:t>
            </a:r>
            <a:r>
              <a:rPr lang="en-US" sz="480" dirty="0"/>
              <a:t>, MD, MPH</a:t>
            </a:r>
            <a:endParaRPr sz="480" dirty="0"/>
          </a:p>
          <a:p>
            <a:pPr marL="0" lvl="0" indent="0" algn="l" rtl="0">
              <a:lnSpc>
                <a:spcPct val="60000"/>
              </a:lnSpc>
              <a:spcBef>
                <a:spcPts val="150"/>
              </a:spcBef>
              <a:spcAft>
                <a:spcPts val="0"/>
              </a:spcAft>
              <a:buNone/>
            </a:pPr>
            <a:r>
              <a:rPr lang="en-US" sz="480" dirty="0"/>
              <a:t>President, Clerkship Directors in Internal Medicine (CDIM);</a:t>
            </a:r>
            <a:endParaRPr sz="480" dirty="0"/>
          </a:p>
          <a:p>
            <a:pPr marL="0" lvl="0" indent="0" algn="l" rtl="0">
              <a:lnSpc>
                <a:spcPct val="60000"/>
              </a:lnSpc>
              <a:spcBef>
                <a:spcPts val="150"/>
              </a:spcBef>
              <a:spcAft>
                <a:spcPts val="0"/>
              </a:spcAft>
              <a:buNone/>
            </a:pPr>
            <a:r>
              <a:rPr lang="en-US" sz="480" dirty="0"/>
              <a:t>University of Wisconsin SOM and Public Health</a:t>
            </a:r>
            <a:endParaRPr sz="480" dirty="0"/>
          </a:p>
          <a:p>
            <a:pPr marL="0" lvl="0" indent="0" algn="l" rtl="0">
              <a:lnSpc>
                <a:spcPct val="60000"/>
              </a:lnSpc>
              <a:spcBef>
                <a:spcPts val="150"/>
              </a:spcBef>
              <a:spcAft>
                <a:spcPts val="0"/>
              </a:spcAft>
              <a:buNone/>
            </a:pPr>
            <a:endParaRPr sz="480" dirty="0"/>
          </a:p>
          <a:p>
            <a:pPr marL="0" lvl="0" indent="0" algn="l" rtl="0">
              <a:lnSpc>
                <a:spcPct val="60000"/>
              </a:lnSpc>
              <a:spcBef>
                <a:spcPts val="150"/>
              </a:spcBef>
              <a:spcAft>
                <a:spcPts val="0"/>
              </a:spcAft>
              <a:buNone/>
            </a:pPr>
            <a:r>
              <a:rPr lang="en-US" sz="480" dirty="0"/>
              <a:t>Dave </a:t>
            </a:r>
            <a:r>
              <a:rPr lang="en-US" sz="480" dirty="0" err="1"/>
              <a:t>Keahey</a:t>
            </a:r>
            <a:r>
              <a:rPr lang="en-US" sz="480" dirty="0"/>
              <a:t>, MSPH, PA-C</a:t>
            </a:r>
            <a:endParaRPr sz="480" dirty="0"/>
          </a:p>
          <a:p>
            <a:pPr marL="0" lvl="0" indent="0" algn="l" rtl="0">
              <a:lnSpc>
                <a:spcPct val="60000"/>
              </a:lnSpc>
              <a:spcBef>
                <a:spcPts val="150"/>
              </a:spcBef>
              <a:spcAft>
                <a:spcPts val="0"/>
              </a:spcAft>
              <a:buNone/>
            </a:pPr>
            <a:r>
              <a:rPr lang="en-US" sz="480" dirty="0"/>
              <a:t>Physician Assistant Education Association (PAEA)</a:t>
            </a:r>
            <a:endParaRPr sz="480" dirty="0"/>
          </a:p>
          <a:p>
            <a:pPr marL="0" lvl="0" indent="0" algn="l" rtl="0">
              <a:lnSpc>
                <a:spcPct val="60000"/>
              </a:lnSpc>
              <a:spcBef>
                <a:spcPts val="150"/>
              </a:spcBef>
              <a:spcAft>
                <a:spcPts val="0"/>
              </a:spcAft>
              <a:buNone/>
            </a:pPr>
            <a:endParaRPr sz="480" dirty="0"/>
          </a:p>
          <a:p>
            <a:pPr marL="0" lvl="0" indent="0" algn="l" rtl="0">
              <a:lnSpc>
                <a:spcPct val="60000"/>
              </a:lnSpc>
              <a:spcBef>
                <a:spcPts val="150"/>
              </a:spcBef>
              <a:spcAft>
                <a:spcPts val="0"/>
              </a:spcAft>
              <a:buNone/>
            </a:pPr>
            <a:r>
              <a:rPr lang="en-US" sz="480" dirty="0"/>
              <a:t>Joyce </a:t>
            </a:r>
            <a:r>
              <a:rPr lang="en-US" sz="480" dirty="0" err="1"/>
              <a:t>Knestrick</a:t>
            </a:r>
            <a:r>
              <a:rPr lang="en-US" sz="480" dirty="0"/>
              <a:t>, PhD, C-FNP, FAANP</a:t>
            </a:r>
            <a:endParaRPr sz="480" dirty="0"/>
          </a:p>
          <a:p>
            <a:pPr marL="0" lvl="0" indent="0" algn="l" rtl="0">
              <a:lnSpc>
                <a:spcPct val="60000"/>
              </a:lnSpc>
              <a:spcBef>
                <a:spcPts val="150"/>
              </a:spcBef>
              <a:spcAft>
                <a:spcPts val="0"/>
              </a:spcAft>
              <a:buNone/>
            </a:pPr>
            <a:r>
              <a:rPr lang="en-US" sz="480" dirty="0"/>
              <a:t>President</a:t>
            </a:r>
            <a:endParaRPr sz="480" dirty="0"/>
          </a:p>
          <a:p>
            <a:pPr marL="0" lvl="0" indent="0" algn="l" rtl="0">
              <a:lnSpc>
                <a:spcPct val="60000"/>
              </a:lnSpc>
              <a:spcBef>
                <a:spcPts val="150"/>
              </a:spcBef>
              <a:spcAft>
                <a:spcPts val="0"/>
              </a:spcAft>
              <a:buNone/>
            </a:pPr>
            <a:r>
              <a:rPr lang="en-US" sz="480" dirty="0"/>
              <a:t>American Association of Nurse Practitioners (AANP)</a:t>
            </a:r>
            <a:endParaRPr sz="480" dirty="0"/>
          </a:p>
          <a:p>
            <a:pPr marL="0" lvl="0" indent="0" algn="l" rtl="0">
              <a:lnSpc>
                <a:spcPct val="60000"/>
              </a:lnSpc>
              <a:spcBef>
                <a:spcPts val="150"/>
              </a:spcBef>
              <a:spcAft>
                <a:spcPts val="0"/>
              </a:spcAft>
              <a:buNone/>
            </a:pPr>
            <a:endParaRPr sz="480" dirty="0"/>
          </a:p>
          <a:p>
            <a:pPr marL="0" lvl="0" indent="0" algn="l" rtl="0">
              <a:lnSpc>
                <a:spcPct val="60000"/>
              </a:lnSpc>
              <a:spcBef>
                <a:spcPts val="150"/>
              </a:spcBef>
              <a:spcAft>
                <a:spcPts val="0"/>
              </a:spcAft>
              <a:buNone/>
            </a:pPr>
            <a:r>
              <a:rPr lang="en-US" sz="480" dirty="0"/>
              <a:t>Mark </a:t>
            </a:r>
            <a:r>
              <a:rPr lang="en-US" sz="480" dirty="0" err="1"/>
              <a:t>Loafman</a:t>
            </a:r>
            <a:r>
              <a:rPr lang="en-US" sz="480" dirty="0"/>
              <a:t>, MD, MPH</a:t>
            </a:r>
            <a:endParaRPr sz="480" dirty="0"/>
          </a:p>
          <a:p>
            <a:pPr marL="0" lvl="0" indent="0" algn="l" rtl="0">
              <a:lnSpc>
                <a:spcPct val="60000"/>
              </a:lnSpc>
              <a:spcBef>
                <a:spcPts val="150"/>
              </a:spcBef>
              <a:spcAft>
                <a:spcPts val="0"/>
              </a:spcAft>
              <a:buNone/>
            </a:pPr>
            <a:r>
              <a:rPr lang="en-US" sz="480" dirty="0"/>
              <a:t>Cook County Health and Hospitals System</a:t>
            </a:r>
          </a:p>
          <a:p>
            <a:pPr marL="0" lvl="0" indent="0" algn="l" rtl="0">
              <a:lnSpc>
                <a:spcPct val="60000"/>
              </a:lnSpc>
              <a:spcBef>
                <a:spcPts val="150"/>
              </a:spcBef>
              <a:spcAft>
                <a:spcPts val="0"/>
              </a:spcAft>
              <a:buNone/>
            </a:pPr>
            <a:endParaRPr lang="en-US" sz="480" dirty="0"/>
          </a:p>
          <a:p>
            <a:pPr marL="0" lvl="0" indent="0">
              <a:lnSpc>
                <a:spcPct val="70000"/>
              </a:lnSpc>
              <a:spcBef>
                <a:spcPts val="150"/>
              </a:spcBef>
              <a:buClr>
                <a:schemeClr val="dk1"/>
              </a:buClr>
              <a:buSzPts val="1100"/>
              <a:buNone/>
            </a:pPr>
            <a:r>
              <a:rPr lang="en-US" sz="480" dirty="0"/>
              <a:t>Diane Padden, PhD, CRNP</a:t>
            </a:r>
          </a:p>
          <a:p>
            <a:pPr marL="0" lvl="0" indent="0">
              <a:lnSpc>
                <a:spcPct val="70000"/>
              </a:lnSpc>
              <a:spcBef>
                <a:spcPts val="150"/>
              </a:spcBef>
              <a:buClr>
                <a:schemeClr val="dk1"/>
              </a:buClr>
              <a:buSzPts val="1100"/>
              <a:buNone/>
            </a:pPr>
            <a:r>
              <a:rPr lang="en-US" sz="480" dirty="0"/>
              <a:t>American Association of Nurse Practitioners (AANP)</a:t>
            </a:r>
          </a:p>
          <a:p>
            <a:pPr marL="0" lvl="0" indent="0" algn="l" rtl="0">
              <a:lnSpc>
                <a:spcPct val="60000"/>
              </a:lnSpc>
              <a:spcBef>
                <a:spcPts val="150"/>
              </a:spcBef>
              <a:spcAft>
                <a:spcPts val="0"/>
              </a:spcAft>
              <a:buNone/>
            </a:pPr>
            <a:endParaRPr sz="480" dirty="0"/>
          </a:p>
          <a:p>
            <a:pPr marL="0" lvl="0" indent="0" algn="l" rtl="0">
              <a:lnSpc>
                <a:spcPct val="80000"/>
              </a:lnSpc>
              <a:spcBef>
                <a:spcPts val="150"/>
              </a:spcBef>
              <a:spcAft>
                <a:spcPts val="0"/>
              </a:spcAft>
              <a:buNone/>
            </a:pPr>
            <a:endParaRPr sz="480" dirty="0"/>
          </a:p>
          <a:p>
            <a:pPr marL="0" lvl="0" indent="0" algn="l" rtl="0">
              <a:lnSpc>
                <a:spcPct val="80000"/>
              </a:lnSpc>
              <a:spcBef>
                <a:spcPts val="300"/>
              </a:spcBef>
              <a:spcAft>
                <a:spcPts val="0"/>
              </a:spcAft>
              <a:buNone/>
            </a:pPr>
            <a:endParaRPr sz="960" dirty="0"/>
          </a:p>
          <a:p>
            <a:pPr marL="0" lvl="0" indent="0" algn="l" rtl="0">
              <a:lnSpc>
                <a:spcPct val="80000"/>
              </a:lnSpc>
              <a:spcBef>
                <a:spcPts val="300"/>
              </a:spcBef>
              <a:spcAft>
                <a:spcPts val="0"/>
              </a:spcAft>
              <a:buNone/>
            </a:pPr>
            <a:endParaRPr sz="960" dirty="0"/>
          </a:p>
        </p:txBody>
      </p:sp>
      <p:sp>
        <p:nvSpPr>
          <p:cNvPr id="215" name="Google Shape;215;p32"/>
          <p:cNvSpPr txBox="1">
            <a:spLocks noGrp="1"/>
          </p:cNvSpPr>
          <p:nvPr>
            <p:ph type="body" idx="4294967295"/>
          </p:nvPr>
        </p:nvSpPr>
        <p:spPr>
          <a:xfrm>
            <a:off x="2013411" y="412931"/>
            <a:ext cx="1528762" cy="1631950"/>
          </a:xfrm>
          <a:prstGeom prst="rect">
            <a:avLst/>
          </a:prstGeom>
        </p:spPr>
        <p:txBody>
          <a:bodyPr spcFirstLastPara="1" wrap="square" lIns="36570" tIns="18280" rIns="36570" bIns="182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70000"/>
              </a:lnSpc>
              <a:spcBef>
                <a:spcPts val="150"/>
              </a:spcBef>
              <a:spcAft>
                <a:spcPts val="0"/>
              </a:spcAft>
              <a:buClr>
                <a:schemeClr val="dk1"/>
              </a:buClr>
              <a:buSzPts val="1100"/>
              <a:buFont typeface="Arial"/>
              <a:buNone/>
            </a:pPr>
            <a:r>
              <a:rPr lang="en-US" sz="480" dirty="0"/>
              <a:t>Michael </a:t>
            </a:r>
            <a:r>
              <a:rPr lang="en-US" sz="480" dirty="0" err="1"/>
              <a:t>Powe</a:t>
            </a:r>
            <a:endParaRPr sz="480" dirty="0"/>
          </a:p>
          <a:p>
            <a:pPr marL="0" lvl="0" indent="0" algn="l" rtl="0">
              <a:lnSpc>
                <a:spcPct val="70000"/>
              </a:lnSpc>
              <a:spcBef>
                <a:spcPts val="150"/>
              </a:spcBef>
              <a:spcAft>
                <a:spcPts val="0"/>
              </a:spcAft>
              <a:buClr>
                <a:schemeClr val="dk1"/>
              </a:buClr>
              <a:buSzPts val="1100"/>
              <a:buFont typeface="Arial"/>
              <a:buNone/>
            </a:pPr>
            <a:r>
              <a:rPr lang="en-US" sz="480" dirty="0"/>
              <a:t>American Academy of PAs (AAPA)</a:t>
            </a:r>
            <a:endParaRPr sz="480" dirty="0"/>
          </a:p>
          <a:p>
            <a:pPr marL="0" lvl="0" indent="0" algn="l" rtl="0">
              <a:lnSpc>
                <a:spcPct val="70000"/>
              </a:lnSpc>
              <a:spcBef>
                <a:spcPts val="150"/>
              </a:spcBef>
              <a:spcAft>
                <a:spcPts val="0"/>
              </a:spcAft>
              <a:buClr>
                <a:schemeClr val="dk1"/>
              </a:buClr>
              <a:buSzPts val="1100"/>
              <a:buFont typeface="Arial"/>
              <a:buNone/>
            </a:pPr>
            <a:endParaRPr sz="480" dirty="0"/>
          </a:p>
          <a:p>
            <a:pPr marL="0" lvl="0" indent="0" algn="l" rtl="0">
              <a:lnSpc>
                <a:spcPct val="70000"/>
              </a:lnSpc>
              <a:spcBef>
                <a:spcPts val="150"/>
              </a:spcBef>
              <a:spcAft>
                <a:spcPts val="0"/>
              </a:spcAft>
              <a:buClr>
                <a:schemeClr val="dk1"/>
              </a:buClr>
              <a:buSzPts val="1100"/>
              <a:buFont typeface="Arial"/>
              <a:buNone/>
            </a:pPr>
            <a:r>
              <a:rPr lang="en-US" sz="480" dirty="0"/>
              <a:t>Scott Shipman, MD, MPH</a:t>
            </a:r>
            <a:endParaRPr sz="480" dirty="0"/>
          </a:p>
          <a:p>
            <a:pPr marL="0" lvl="0" indent="0" algn="l" rtl="0">
              <a:lnSpc>
                <a:spcPct val="70000"/>
              </a:lnSpc>
              <a:spcBef>
                <a:spcPts val="150"/>
              </a:spcBef>
              <a:spcAft>
                <a:spcPts val="0"/>
              </a:spcAft>
              <a:buClr>
                <a:schemeClr val="dk1"/>
              </a:buClr>
              <a:buSzPts val="1100"/>
              <a:buFont typeface="Arial"/>
              <a:buNone/>
            </a:pPr>
            <a:r>
              <a:rPr lang="en-US" sz="480" dirty="0"/>
              <a:t>Association of American Medical Colleges (AAMC)</a:t>
            </a:r>
            <a:endParaRPr sz="480" dirty="0"/>
          </a:p>
          <a:p>
            <a:pPr marL="0" lvl="0" indent="0" algn="l" rtl="0">
              <a:lnSpc>
                <a:spcPct val="70000"/>
              </a:lnSpc>
              <a:spcBef>
                <a:spcPts val="150"/>
              </a:spcBef>
              <a:spcAft>
                <a:spcPts val="0"/>
              </a:spcAft>
              <a:buClr>
                <a:schemeClr val="dk1"/>
              </a:buClr>
              <a:buSzPts val="1100"/>
              <a:buFont typeface="Arial"/>
              <a:buNone/>
            </a:pPr>
            <a:endParaRPr sz="480" dirty="0"/>
          </a:p>
          <a:p>
            <a:pPr marL="0" lvl="0" indent="0" algn="l" rtl="0">
              <a:lnSpc>
                <a:spcPct val="70000"/>
              </a:lnSpc>
              <a:spcBef>
                <a:spcPts val="150"/>
              </a:spcBef>
              <a:spcAft>
                <a:spcPts val="0"/>
              </a:spcAft>
              <a:buClr>
                <a:schemeClr val="dk1"/>
              </a:buClr>
              <a:buSzPts val="1100"/>
              <a:buFont typeface="Arial"/>
              <a:buNone/>
            </a:pPr>
            <a:r>
              <a:rPr lang="en-US" sz="480" dirty="0"/>
              <a:t>Beat Steiner, MD, MPH</a:t>
            </a:r>
            <a:endParaRPr sz="480" dirty="0"/>
          </a:p>
          <a:p>
            <a:pPr marL="0" lvl="0" indent="0" algn="l" rtl="0">
              <a:lnSpc>
                <a:spcPct val="70000"/>
              </a:lnSpc>
              <a:spcBef>
                <a:spcPts val="150"/>
              </a:spcBef>
              <a:spcAft>
                <a:spcPts val="0"/>
              </a:spcAft>
              <a:buClr>
                <a:schemeClr val="dk1"/>
              </a:buClr>
              <a:buSzPts val="1100"/>
              <a:buFont typeface="Arial"/>
              <a:buNone/>
            </a:pPr>
            <a:r>
              <a:rPr lang="en-US" sz="480" dirty="0"/>
              <a:t>President, STFM</a:t>
            </a:r>
            <a:endParaRPr sz="480" dirty="0"/>
          </a:p>
          <a:p>
            <a:pPr marL="0" lvl="0" indent="0" algn="l" rtl="0">
              <a:lnSpc>
                <a:spcPct val="70000"/>
              </a:lnSpc>
              <a:spcBef>
                <a:spcPts val="150"/>
              </a:spcBef>
              <a:spcAft>
                <a:spcPts val="0"/>
              </a:spcAft>
              <a:buClr>
                <a:schemeClr val="dk1"/>
              </a:buClr>
              <a:buSzPts val="1100"/>
              <a:buFont typeface="Arial"/>
              <a:buNone/>
            </a:pPr>
            <a:r>
              <a:rPr lang="en-US" sz="480" dirty="0"/>
              <a:t>University of North Carolina School of Medicine </a:t>
            </a:r>
            <a:endParaRPr sz="480" dirty="0"/>
          </a:p>
          <a:p>
            <a:pPr marL="0" lvl="0" indent="0" algn="l" rtl="0">
              <a:lnSpc>
                <a:spcPct val="70000"/>
              </a:lnSpc>
              <a:spcBef>
                <a:spcPts val="150"/>
              </a:spcBef>
              <a:spcAft>
                <a:spcPts val="0"/>
              </a:spcAft>
              <a:buClr>
                <a:schemeClr val="dk1"/>
              </a:buClr>
              <a:buSzPts val="1100"/>
              <a:buFont typeface="Arial"/>
              <a:buNone/>
            </a:pPr>
            <a:endParaRPr sz="480" dirty="0"/>
          </a:p>
          <a:p>
            <a:pPr marL="0" lvl="0" indent="0" algn="l" rtl="0">
              <a:lnSpc>
                <a:spcPct val="70000"/>
              </a:lnSpc>
              <a:spcBef>
                <a:spcPts val="150"/>
              </a:spcBef>
              <a:spcAft>
                <a:spcPts val="0"/>
              </a:spcAft>
              <a:buClr>
                <a:schemeClr val="dk1"/>
              </a:buClr>
              <a:buSzPts val="1100"/>
              <a:buFont typeface="Arial"/>
              <a:buNone/>
            </a:pPr>
            <a:r>
              <a:rPr lang="en-US" sz="480" dirty="0"/>
              <a:t>Vince WinklerPrins, MD</a:t>
            </a:r>
            <a:endParaRPr sz="480" dirty="0"/>
          </a:p>
          <a:p>
            <a:pPr marL="0" lvl="0" indent="0" algn="l" rtl="0">
              <a:lnSpc>
                <a:spcPct val="70000"/>
              </a:lnSpc>
              <a:spcBef>
                <a:spcPts val="150"/>
              </a:spcBef>
              <a:spcAft>
                <a:spcPts val="0"/>
              </a:spcAft>
              <a:buClr>
                <a:schemeClr val="dk1"/>
              </a:buClr>
              <a:buSzPts val="1100"/>
              <a:buFont typeface="Arial"/>
              <a:buNone/>
            </a:pPr>
            <a:r>
              <a:rPr lang="en-US" sz="480" dirty="0"/>
              <a:t>Georgetown University, Division of Student Affairs</a:t>
            </a:r>
            <a:endParaRPr sz="480" dirty="0"/>
          </a:p>
          <a:p>
            <a:pPr marL="0" lvl="0" indent="0" algn="l" rtl="0">
              <a:lnSpc>
                <a:spcPct val="70000"/>
              </a:lnSpc>
              <a:spcBef>
                <a:spcPts val="150"/>
              </a:spcBef>
              <a:spcAft>
                <a:spcPts val="0"/>
              </a:spcAft>
              <a:buClr>
                <a:schemeClr val="dk1"/>
              </a:buClr>
              <a:buSzPts val="1100"/>
              <a:buFont typeface="Arial"/>
              <a:buNone/>
            </a:pPr>
            <a:endParaRPr sz="480" dirty="0"/>
          </a:p>
          <a:p>
            <a:pPr marL="0" lvl="0" indent="0" algn="l" rtl="0">
              <a:lnSpc>
                <a:spcPct val="70000"/>
              </a:lnSpc>
              <a:spcBef>
                <a:spcPts val="150"/>
              </a:spcBef>
              <a:spcAft>
                <a:spcPts val="0"/>
              </a:spcAft>
              <a:buClr>
                <a:schemeClr val="dk1"/>
              </a:buClr>
              <a:buSzPts val="1100"/>
              <a:buFont typeface="Arial"/>
              <a:buNone/>
            </a:pPr>
            <a:r>
              <a:rPr lang="en-US" sz="480" dirty="0"/>
              <a:t>Hope Wittenberg, MA</a:t>
            </a:r>
            <a:endParaRPr sz="480" dirty="0"/>
          </a:p>
          <a:p>
            <a:pPr marL="0" lvl="0" indent="0" algn="l" rtl="0">
              <a:lnSpc>
                <a:spcPct val="70000"/>
              </a:lnSpc>
              <a:spcBef>
                <a:spcPts val="150"/>
              </a:spcBef>
              <a:spcAft>
                <a:spcPts val="0"/>
              </a:spcAft>
              <a:buClr>
                <a:schemeClr val="dk1"/>
              </a:buClr>
              <a:buSzPts val="1100"/>
              <a:buFont typeface="Arial"/>
              <a:buNone/>
            </a:pPr>
            <a:r>
              <a:rPr lang="en-US" sz="480" dirty="0"/>
              <a:t>Council of Academic Family Medicine (CAFM)</a:t>
            </a:r>
            <a:endParaRPr sz="480" dirty="0"/>
          </a:p>
          <a:p>
            <a:pPr marL="0" lvl="0" indent="0" algn="l" rtl="0">
              <a:lnSpc>
                <a:spcPct val="70000"/>
              </a:lnSpc>
              <a:spcBef>
                <a:spcPts val="150"/>
              </a:spcBef>
              <a:spcAft>
                <a:spcPts val="0"/>
              </a:spcAft>
              <a:buClr>
                <a:schemeClr val="dk1"/>
              </a:buClr>
              <a:buSzPts val="1100"/>
              <a:buFont typeface="Arial"/>
              <a:buNone/>
            </a:pPr>
            <a:endParaRPr sz="480" dirty="0"/>
          </a:p>
          <a:p>
            <a:pPr marL="0" lvl="0" indent="0" algn="l" rtl="0">
              <a:lnSpc>
                <a:spcPct val="70000"/>
              </a:lnSpc>
              <a:spcBef>
                <a:spcPts val="150"/>
              </a:spcBef>
              <a:spcAft>
                <a:spcPts val="0"/>
              </a:spcAft>
              <a:buClr>
                <a:schemeClr val="dk1"/>
              </a:buClr>
              <a:buSzPts val="1100"/>
              <a:buFont typeface="Arial"/>
              <a:buNone/>
            </a:pPr>
            <a:r>
              <a:rPr lang="en-US" sz="480" dirty="0"/>
              <a:t>Olivia Ziegler, PA</a:t>
            </a:r>
            <a:endParaRPr sz="480" dirty="0"/>
          </a:p>
          <a:p>
            <a:pPr marL="0" lvl="0" indent="0" algn="l" rtl="0">
              <a:lnSpc>
                <a:spcPct val="70000"/>
              </a:lnSpc>
              <a:spcBef>
                <a:spcPts val="150"/>
              </a:spcBef>
              <a:spcAft>
                <a:spcPts val="0"/>
              </a:spcAft>
              <a:buNone/>
            </a:pPr>
            <a:r>
              <a:rPr lang="en-US" sz="480" dirty="0"/>
              <a:t>Physician Assistant Education Association (PAEA)</a:t>
            </a:r>
            <a:endParaRPr sz="480" dirty="0"/>
          </a:p>
          <a:p>
            <a:pPr marL="0" lvl="0" indent="0" algn="l" rtl="0">
              <a:lnSpc>
                <a:spcPct val="70000"/>
              </a:lnSpc>
              <a:spcBef>
                <a:spcPts val="150"/>
              </a:spcBef>
              <a:spcAft>
                <a:spcPts val="0"/>
              </a:spcAft>
              <a:buNone/>
            </a:pPr>
            <a:endParaRPr sz="480" b="1" dirty="0"/>
          </a:p>
          <a:p>
            <a:pPr marL="0" lvl="0" indent="0" algn="l" rtl="0">
              <a:lnSpc>
                <a:spcPct val="70000"/>
              </a:lnSpc>
              <a:spcBef>
                <a:spcPts val="150"/>
              </a:spcBef>
              <a:spcAft>
                <a:spcPts val="0"/>
              </a:spcAft>
              <a:buNone/>
            </a:pPr>
            <a:r>
              <a:rPr lang="en-US" sz="480" dirty="0"/>
              <a:t>Mary Theobald</a:t>
            </a:r>
            <a:endParaRPr sz="480" dirty="0"/>
          </a:p>
          <a:p>
            <a:pPr marL="0" lvl="0" indent="0" algn="l" rtl="0">
              <a:lnSpc>
                <a:spcPct val="70000"/>
              </a:lnSpc>
              <a:spcBef>
                <a:spcPts val="150"/>
              </a:spcBef>
              <a:spcAft>
                <a:spcPts val="0"/>
              </a:spcAft>
              <a:buNone/>
            </a:pPr>
            <a:r>
              <a:rPr lang="en-US" sz="480" dirty="0"/>
              <a:t>STFM</a:t>
            </a:r>
            <a:br>
              <a:rPr lang="en-US" sz="480" dirty="0"/>
            </a:br>
            <a:r>
              <a:rPr lang="en-US" sz="480" b="1" dirty="0"/>
              <a:t>Project Director</a:t>
            </a:r>
            <a:endParaRPr sz="480" b="1" dirty="0"/>
          </a:p>
          <a:p>
            <a:pPr marL="0" lvl="0" indent="0" algn="l" rtl="0">
              <a:lnSpc>
                <a:spcPct val="70000"/>
              </a:lnSpc>
              <a:spcBef>
                <a:spcPts val="150"/>
              </a:spcBef>
              <a:spcAft>
                <a:spcPts val="0"/>
              </a:spcAft>
              <a:buNone/>
            </a:pPr>
            <a:br>
              <a:rPr lang="en-US" sz="480" dirty="0"/>
            </a:br>
            <a:r>
              <a:rPr lang="en-US" sz="480" dirty="0"/>
              <a:t>Melissa </a:t>
            </a:r>
            <a:r>
              <a:rPr lang="en-US" sz="480" dirty="0" err="1"/>
              <a:t>Abuel</a:t>
            </a:r>
            <a:endParaRPr sz="480" dirty="0"/>
          </a:p>
          <a:p>
            <a:pPr marL="0" lvl="0" indent="0" algn="l" rtl="0">
              <a:lnSpc>
                <a:spcPct val="70000"/>
              </a:lnSpc>
              <a:spcBef>
                <a:spcPts val="150"/>
              </a:spcBef>
              <a:spcAft>
                <a:spcPts val="0"/>
              </a:spcAft>
              <a:buNone/>
            </a:pPr>
            <a:r>
              <a:rPr lang="en-US" sz="480" dirty="0"/>
              <a:t>STFM</a:t>
            </a:r>
            <a:endParaRPr sz="480" dirty="0"/>
          </a:p>
          <a:p>
            <a:pPr marL="0" lvl="0" indent="0" algn="l" rtl="0">
              <a:lnSpc>
                <a:spcPct val="80000"/>
              </a:lnSpc>
              <a:spcBef>
                <a:spcPts val="150"/>
              </a:spcBef>
              <a:spcAft>
                <a:spcPts val="0"/>
              </a:spcAft>
              <a:buNone/>
            </a:pPr>
            <a:endParaRPr sz="480" dirty="0"/>
          </a:p>
          <a:p>
            <a:pPr marL="0" lvl="0" indent="0" algn="l" rtl="0">
              <a:lnSpc>
                <a:spcPct val="80000"/>
              </a:lnSpc>
              <a:spcBef>
                <a:spcPts val="150"/>
              </a:spcBef>
              <a:spcAft>
                <a:spcPts val="0"/>
              </a:spcAft>
              <a:buClr>
                <a:schemeClr val="dk1"/>
              </a:buClr>
              <a:buSzPts val="1100"/>
              <a:buFont typeface="Arial"/>
              <a:buNone/>
            </a:pPr>
            <a:endParaRPr sz="480" dirty="0"/>
          </a:p>
          <a:p>
            <a:pPr marL="0" lvl="0" indent="0" algn="l" rtl="0">
              <a:lnSpc>
                <a:spcPct val="80000"/>
              </a:lnSpc>
              <a:spcBef>
                <a:spcPts val="150"/>
              </a:spcBef>
              <a:spcAft>
                <a:spcPts val="0"/>
              </a:spcAft>
              <a:buClr>
                <a:schemeClr val="dk1"/>
              </a:buClr>
              <a:buSzPts val="1100"/>
              <a:buFont typeface="Arial"/>
              <a:buNone/>
            </a:pPr>
            <a:endParaRPr sz="480" dirty="0"/>
          </a:p>
          <a:p>
            <a:pPr marL="0" lvl="0" indent="0" algn="l" rtl="0">
              <a:spcBef>
                <a:spcPts val="240"/>
              </a:spcBef>
              <a:spcAft>
                <a:spcPts val="0"/>
              </a:spcAft>
              <a:buNone/>
            </a:pPr>
            <a:endParaRPr dirty="0"/>
          </a:p>
        </p:txBody>
      </p:sp>
      <p:sp>
        <p:nvSpPr>
          <p:cNvPr id="213" name="Google Shape;213;p32"/>
          <p:cNvSpPr txBox="1">
            <a:spLocks noGrp="1"/>
          </p:cNvSpPr>
          <p:nvPr>
            <p:ph type="title"/>
          </p:nvPr>
        </p:nvSpPr>
        <p:spPr>
          <a:xfrm>
            <a:off x="115427" y="134397"/>
            <a:ext cx="3514060" cy="278534"/>
          </a:xfrm>
          <a:prstGeom prst="rect">
            <a:avLst/>
          </a:prstGeom>
          <a:noFill/>
          <a:ln>
            <a:noFill/>
          </a:ln>
        </p:spPr>
        <p:txBody>
          <a:bodyPr spcFirstLastPara="1" wrap="square" lIns="27420" tIns="13710" rIns="27420" bIns="1371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US" sz="1280" b="1" dirty="0">
                <a:solidFill>
                  <a:schemeClr val="accent2"/>
                </a:solidFill>
                <a:latin typeface="Arial Narrow" panose="020B0606020202030204" pitchFamily="34" charset="0"/>
                <a:ea typeface="Helvetica Neue"/>
                <a:cs typeface="Helvetica Neue"/>
                <a:sym typeface="Helvetica Neue"/>
              </a:rPr>
              <a:t>Preceptor Expansion Initiative Oversight Committee</a:t>
            </a:r>
            <a:endParaRPr sz="1280" b="1" dirty="0">
              <a:solidFill>
                <a:schemeClr val="accent2"/>
              </a:solidFill>
              <a:latin typeface="Arial Narrow" panose="020B0606020202030204" pitchFamily="34" charset="0"/>
              <a:ea typeface="Helvetica Neue"/>
              <a:cs typeface="Helvetica Neue"/>
              <a:sym typeface="Helvetica Neue"/>
            </a:endParaRPr>
          </a:p>
        </p:txBody>
      </p:sp>
      <p:sp>
        <p:nvSpPr>
          <p:cNvPr id="216" name="Google Shape;216;p32"/>
          <p:cNvSpPr txBox="1"/>
          <p:nvPr/>
        </p:nvSpPr>
        <p:spPr>
          <a:xfrm>
            <a:off x="2708566" y="1853689"/>
            <a:ext cx="861720" cy="381720"/>
          </a:xfrm>
          <a:prstGeom prst="rect">
            <a:avLst/>
          </a:prstGeom>
          <a:noFill/>
          <a:ln>
            <a:noFill/>
          </a:ln>
        </p:spPr>
        <p:txBody>
          <a:bodyPr spcFirstLastPara="1" wrap="square" lIns="36570" tIns="36570" rIns="36570" bIns="3657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80000"/>
              </a:lnSpc>
              <a:spcBef>
                <a:spcPts val="150"/>
              </a:spcBef>
              <a:spcAft>
                <a:spcPts val="0"/>
              </a:spcAft>
              <a:buClr>
                <a:schemeClr val="dk1"/>
              </a:buClr>
              <a:buSzPts val="1100"/>
              <a:buFont typeface="Arial"/>
              <a:buNone/>
            </a:pPr>
            <a:r>
              <a:rPr lang="en-US" sz="480" dirty="0">
                <a:solidFill>
                  <a:schemeClr val="dk1"/>
                </a:solidFill>
                <a:latin typeface="Helvetica Neue"/>
                <a:ea typeface="Helvetica Neue"/>
                <a:cs typeface="Helvetica Neue"/>
                <a:sym typeface="Helvetica Neue"/>
              </a:rPr>
              <a:t>Emily Walters</a:t>
            </a:r>
            <a:endParaRPr sz="480" dirty="0">
              <a:solidFill>
                <a:schemeClr val="dk1"/>
              </a:solidFill>
              <a:latin typeface="Helvetica Neue"/>
              <a:ea typeface="Helvetica Neue"/>
              <a:cs typeface="Helvetica Neue"/>
              <a:sym typeface="Helvetica Neue"/>
            </a:endParaRPr>
          </a:p>
          <a:p>
            <a:pPr marL="0" lvl="0" indent="0" algn="l" rtl="0">
              <a:lnSpc>
                <a:spcPct val="80000"/>
              </a:lnSpc>
              <a:spcBef>
                <a:spcPts val="150"/>
              </a:spcBef>
              <a:spcAft>
                <a:spcPts val="0"/>
              </a:spcAft>
              <a:buClr>
                <a:schemeClr val="dk1"/>
              </a:buClr>
              <a:buSzPts val="1100"/>
              <a:buFont typeface="Arial"/>
              <a:buNone/>
            </a:pPr>
            <a:r>
              <a:rPr lang="en-US" sz="480" dirty="0">
                <a:solidFill>
                  <a:schemeClr val="dk1"/>
                </a:solidFill>
                <a:latin typeface="Helvetica Neue"/>
                <a:ea typeface="Helvetica Neue"/>
                <a:cs typeface="Helvetica Neue"/>
                <a:sym typeface="Helvetica Neue"/>
              </a:rPr>
              <a:t>STFM</a:t>
            </a:r>
            <a:endParaRPr sz="480" dirty="0">
              <a:solidFill>
                <a:schemeClr val="dk1"/>
              </a:solidFill>
              <a:latin typeface="Helvetica Neue"/>
              <a:ea typeface="Helvetica Neue"/>
              <a:cs typeface="Helvetica Neue"/>
              <a:sym typeface="Helvetica Neue"/>
            </a:endParaRPr>
          </a:p>
          <a:p>
            <a:pPr marL="0" lvl="0" indent="0" algn="l" rtl="0">
              <a:lnSpc>
                <a:spcPct val="80000"/>
              </a:lnSpc>
              <a:spcBef>
                <a:spcPts val="150"/>
              </a:spcBef>
              <a:spcAft>
                <a:spcPts val="0"/>
              </a:spcAft>
              <a:buClr>
                <a:schemeClr val="dk1"/>
              </a:buClr>
              <a:buSzPts val="1100"/>
              <a:buFont typeface="Arial"/>
              <a:buNone/>
            </a:pPr>
            <a:endParaRPr sz="480" dirty="0">
              <a:solidFill>
                <a:schemeClr val="dk1"/>
              </a:solidFill>
              <a:latin typeface="Helvetica Neue"/>
              <a:ea typeface="Helvetica Neue"/>
              <a:cs typeface="Helvetica Neue"/>
              <a:sym typeface="Helvetica Neue"/>
            </a:endParaRPr>
          </a:p>
          <a:p>
            <a:pPr marL="0" lvl="0" indent="0" algn="l" rtl="0">
              <a:lnSpc>
                <a:spcPct val="80000"/>
              </a:lnSpc>
              <a:spcBef>
                <a:spcPts val="150"/>
              </a:spcBef>
              <a:spcAft>
                <a:spcPts val="0"/>
              </a:spcAft>
              <a:buClr>
                <a:schemeClr val="dk1"/>
              </a:buClr>
              <a:buSzPts val="1100"/>
              <a:buFont typeface="Arial"/>
              <a:buNone/>
            </a:pPr>
            <a:r>
              <a:rPr lang="en-US" sz="480" dirty="0">
                <a:solidFill>
                  <a:schemeClr val="dk1"/>
                </a:solidFill>
                <a:latin typeface="Helvetica Neue"/>
                <a:ea typeface="Helvetica Neue"/>
                <a:cs typeface="Helvetica Neue"/>
                <a:sym typeface="Helvetica Neue"/>
              </a:rPr>
              <a:t>Emily </a:t>
            </a:r>
            <a:r>
              <a:rPr lang="en-US" sz="480" dirty="0" err="1">
                <a:solidFill>
                  <a:schemeClr val="dk1"/>
                </a:solidFill>
                <a:latin typeface="Helvetica Neue"/>
                <a:ea typeface="Helvetica Neue"/>
                <a:cs typeface="Helvetica Neue"/>
                <a:sym typeface="Helvetica Neue"/>
              </a:rPr>
              <a:t>Yunker</a:t>
            </a:r>
            <a:r>
              <a:rPr lang="en-US" sz="480" dirty="0">
                <a:solidFill>
                  <a:schemeClr val="dk1"/>
                </a:solidFill>
                <a:latin typeface="Helvetica Neue"/>
                <a:ea typeface="Helvetica Neue"/>
                <a:cs typeface="Helvetica Neue"/>
                <a:sym typeface="Helvetica Neue"/>
              </a:rPr>
              <a:t>, MPA, PMP</a:t>
            </a:r>
            <a:endParaRPr sz="480" dirty="0">
              <a:solidFill>
                <a:schemeClr val="dk1"/>
              </a:solidFill>
              <a:latin typeface="Helvetica Neue"/>
              <a:ea typeface="Helvetica Neue"/>
              <a:cs typeface="Helvetica Neue"/>
              <a:sym typeface="Helvetica Neue"/>
            </a:endParaRPr>
          </a:p>
          <a:p>
            <a:pPr marL="0" lvl="0" indent="0" algn="l" rtl="0">
              <a:lnSpc>
                <a:spcPct val="80000"/>
              </a:lnSpc>
              <a:spcBef>
                <a:spcPts val="150"/>
              </a:spcBef>
              <a:spcAft>
                <a:spcPts val="0"/>
              </a:spcAft>
              <a:buClr>
                <a:schemeClr val="dk1"/>
              </a:buClr>
              <a:buSzPts val="1100"/>
              <a:buFont typeface="Arial"/>
              <a:buNone/>
            </a:pPr>
            <a:r>
              <a:rPr lang="en-US" sz="480" dirty="0">
                <a:solidFill>
                  <a:schemeClr val="dk1"/>
                </a:solidFill>
                <a:latin typeface="Helvetica Neue"/>
                <a:ea typeface="Helvetica Neue"/>
                <a:cs typeface="Helvetica Neue"/>
                <a:sym typeface="Helvetica Neue"/>
              </a:rPr>
              <a:t>PAEA</a:t>
            </a:r>
            <a:endParaRPr sz="48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224" dirty="0">
              <a:latin typeface="Helvetica Neue"/>
              <a:ea typeface="Helvetica Neue"/>
              <a:cs typeface="Helvetica Neue"/>
              <a:sym typeface="Helvetica Neue"/>
            </a:endParaRPr>
          </a:p>
        </p:txBody>
      </p:sp>
    </p:spTree>
    <p:extLst>
      <p:ext uri="{BB962C8B-B14F-4D97-AF65-F5344CB8AC3E}">
        <p14:creationId xmlns:p14="http://schemas.microsoft.com/office/powerpoint/2010/main" val="81037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251460" y="329610"/>
            <a:ext cx="3154680" cy="350874"/>
          </a:xfrm>
          <a:prstGeom prst="rect">
            <a:avLst/>
          </a:prstGeom>
          <a:noFill/>
          <a:ln>
            <a:noFill/>
          </a:ln>
        </p:spPr>
        <p:txBody>
          <a:bodyPr spcFirstLastPara="1" wrap="square" lIns="36570" tIns="18280" rIns="36570" bIns="18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3300"/>
              <a:buFont typeface="Calibri"/>
              <a:buNone/>
            </a:pPr>
            <a:r>
              <a:rPr lang="en-US" sz="1400" b="1" dirty="0">
                <a:solidFill>
                  <a:schemeClr val="accent2"/>
                </a:solidFill>
                <a:latin typeface="Arial Narrow" panose="020B0606020202030204" pitchFamily="34" charset="0"/>
                <a:ea typeface="Helvetica Neue"/>
                <a:cs typeface="Helvetica Neue"/>
                <a:sym typeface="Helvetica Neue"/>
              </a:rPr>
              <a:t>Learning Objectives</a:t>
            </a:r>
            <a:endParaRPr sz="1400" b="1" dirty="0">
              <a:solidFill>
                <a:schemeClr val="accent2"/>
              </a:solidFill>
              <a:latin typeface="Arial Narrow" panose="020B0606020202030204" pitchFamily="34" charset="0"/>
              <a:ea typeface="Helvetica Neue"/>
              <a:cs typeface="Helvetica Neue"/>
              <a:sym typeface="Helvetica Neue"/>
            </a:endParaRPr>
          </a:p>
        </p:txBody>
      </p:sp>
      <p:sp>
        <p:nvSpPr>
          <p:cNvPr id="41" name="Google Shape;41;p8"/>
          <p:cNvSpPr txBox="1">
            <a:spLocks noGrp="1"/>
          </p:cNvSpPr>
          <p:nvPr>
            <p:ph type="body" idx="1"/>
          </p:nvPr>
        </p:nvSpPr>
        <p:spPr>
          <a:xfrm>
            <a:off x="251460" y="730250"/>
            <a:ext cx="3154680" cy="1332466"/>
          </a:xfrm>
          <a:prstGeom prst="rect">
            <a:avLst/>
          </a:prstGeom>
          <a:noFill/>
          <a:ln>
            <a:noFill/>
          </a:ln>
        </p:spPr>
        <p:txBody>
          <a:bodyPr spcFirstLastPara="1" wrap="square" lIns="36570" tIns="18280" rIns="36570" bIns="182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2100"/>
              <a:buNone/>
            </a:pPr>
            <a:r>
              <a:rPr lang="en-US" sz="880" dirty="0"/>
              <a:t>Following this presentation, participants will be able to:  </a:t>
            </a:r>
          </a:p>
          <a:p>
            <a:pPr marL="0" lvl="0" indent="0" algn="l" rtl="0">
              <a:lnSpc>
                <a:spcPct val="90000"/>
              </a:lnSpc>
              <a:spcBef>
                <a:spcPts val="0"/>
              </a:spcBef>
              <a:spcAft>
                <a:spcPts val="0"/>
              </a:spcAft>
              <a:buClr>
                <a:schemeClr val="dk1"/>
              </a:buClr>
              <a:buSzPts val="2100"/>
              <a:buNone/>
            </a:pPr>
            <a:endParaRPr lang="en-US" sz="880" dirty="0"/>
          </a:p>
          <a:p>
            <a:pPr marL="171450" indent="-171450">
              <a:lnSpc>
                <a:spcPct val="90000"/>
              </a:lnSpc>
              <a:spcAft>
                <a:spcPts val="600"/>
              </a:spcAft>
              <a:buClr>
                <a:schemeClr val="dk1"/>
              </a:buClr>
              <a:buSzPct val="150000"/>
            </a:pPr>
            <a:r>
              <a:rPr lang="en-US" sz="880" dirty="0"/>
              <a:t>Use standardized onboarding materials to reduce the administrative burden for preceptors at ambulatory clinical rotation sites</a:t>
            </a:r>
          </a:p>
          <a:p>
            <a:pPr marL="171450" indent="-171450">
              <a:lnSpc>
                <a:spcPct val="90000"/>
              </a:lnSpc>
              <a:spcAft>
                <a:spcPts val="600"/>
              </a:spcAft>
              <a:buClr>
                <a:schemeClr val="dk1"/>
              </a:buClr>
              <a:buSzPct val="150000"/>
            </a:pPr>
            <a:r>
              <a:rPr lang="en-US" sz="880" dirty="0"/>
              <a:t>Identify tools to enhance student preparedness for ambulatory clinical rotations</a:t>
            </a:r>
          </a:p>
          <a:p>
            <a:pPr marL="171450" indent="-171450">
              <a:lnSpc>
                <a:spcPct val="90000"/>
              </a:lnSpc>
              <a:spcAft>
                <a:spcPts val="600"/>
              </a:spcAft>
              <a:buClr>
                <a:schemeClr val="dk1"/>
              </a:buClr>
              <a:buSzPct val="150000"/>
            </a:pPr>
            <a:r>
              <a:rPr lang="en-US" sz="880" dirty="0"/>
              <a:t>Implement strategies to increase student value to practices at clinical training sites</a:t>
            </a:r>
            <a:endParaRPr sz="880" dirty="0"/>
          </a:p>
        </p:txBody>
      </p:sp>
    </p:spTree>
    <p:extLst>
      <p:ext uri="{BB962C8B-B14F-4D97-AF65-F5344CB8AC3E}">
        <p14:creationId xmlns:p14="http://schemas.microsoft.com/office/powerpoint/2010/main" val="1470804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4" name="Rectangle 3">
            <a:extLst>
              <a:ext uri="{FF2B5EF4-FFF2-40B4-BE49-F238E27FC236}">
                <a16:creationId xmlns:a16="http://schemas.microsoft.com/office/drawing/2014/main" id="{8BE8C664-3821-4DAC-B555-25D30C9F7425}"/>
              </a:ext>
            </a:extLst>
          </p:cNvPr>
          <p:cNvSpPr/>
          <p:nvPr/>
        </p:nvSpPr>
        <p:spPr>
          <a:xfrm>
            <a:off x="63795" y="2105440"/>
            <a:ext cx="1121735" cy="34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33"/>
          <p:cNvSpPr txBox="1">
            <a:spLocks noGrp="1"/>
          </p:cNvSpPr>
          <p:nvPr>
            <p:ph type="title"/>
          </p:nvPr>
        </p:nvSpPr>
        <p:spPr>
          <a:xfrm>
            <a:off x="270510" y="188693"/>
            <a:ext cx="3154680" cy="304600"/>
          </a:xfrm>
          <a:prstGeom prst="rect">
            <a:avLst/>
          </a:prstGeom>
          <a:noFill/>
          <a:ln>
            <a:noFill/>
          </a:ln>
        </p:spPr>
        <p:txBody>
          <a:bodyPr spcFirstLastPara="1" wrap="square" lIns="27420" tIns="13710" rIns="27420" bIns="1371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US" sz="1280" b="1" dirty="0">
                <a:solidFill>
                  <a:schemeClr val="accent2"/>
                </a:solidFill>
                <a:latin typeface="Arial Narrow" panose="020B0606020202030204" pitchFamily="34" charset="0"/>
                <a:ea typeface="Helvetica Neue"/>
                <a:cs typeface="Helvetica Neue"/>
                <a:sym typeface="Helvetica Neue"/>
              </a:rPr>
              <a:t>References and other sources</a:t>
            </a:r>
            <a:endParaRPr sz="1280" b="1" dirty="0">
              <a:solidFill>
                <a:schemeClr val="accent2"/>
              </a:solidFill>
              <a:latin typeface="Arial Narrow" panose="020B0606020202030204" pitchFamily="34" charset="0"/>
              <a:ea typeface="Helvetica Neue"/>
              <a:cs typeface="Helvetica Neue"/>
              <a:sym typeface="Helvetica Neue"/>
            </a:endParaRPr>
          </a:p>
        </p:txBody>
      </p:sp>
      <p:sp>
        <p:nvSpPr>
          <p:cNvPr id="222" name="Google Shape;222;p33"/>
          <p:cNvSpPr txBox="1">
            <a:spLocks noGrp="1"/>
          </p:cNvSpPr>
          <p:nvPr>
            <p:ph type="body" idx="1"/>
          </p:nvPr>
        </p:nvSpPr>
        <p:spPr>
          <a:xfrm>
            <a:off x="270510" y="521508"/>
            <a:ext cx="3238560" cy="1776758"/>
          </a:xfrm>
          <a:prstGeom prst="rect">
            <a:avLst/>
          </a:prstGeom>
          <a:noFill/>
          <a:ln>
            <a:noFill/>
          </a:ln>
        </p:spPr>
        <p:txBody>
          <a:bodyPr spcFirstLastPara="1" wrap="square" lIns="27420" tIns="13710" rIns="27420" bIns="1371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68580" lvl="0" indent="-64770" algn="l" rtl="0">
              <a:lnSpc>
                <a:spcPct val="90000"/>
              </a:lnSpc>
              <a:spcBef>
                <a:spcPts val="0"/>
              </a:spcBef>
              <a:spcAft>
                <a:spcPts val="200"/>
              </a:spcAft>
              <a:buClr>
                <a:schemeClr val="dk1"/>
              </a:buClr>
              <a:buSzPct val="150000"/>
              <a:buChar char="•"/>
            </a:pPr>
            <a:r>
              <a:rPr lang="en-US" sz="560" dirty="0"/>
              <a:t>Theobald M, Rutter A, Steiner B, Morley CP. Preceptor Expansion Initiative Takes </a:t>
            </a:r>
            <a:r>
              <a:rPr lang="en-US" sz="560" dirty="0" err="1"/>
              <a:t>Multitactic</a:t>
            </a:r>
            <a:r>
              <a:rPr lang="en-US" sz="560" dirty="0"/>
              <a:t> Approach to Addressing Shortage of Clinical Training Sites. Fam Med. 2019;51(2):159-165. </a:t>
            </a:r>
            <a:r>
              <a:rPr lang="en-US" sz="560" u="sng" dirty="0">
                <a:solidFill>
                  <a:schemeClr val="hlink"/>
                </a:solidFill>
                <a:hlinkClick r:id="rId3"/>
              </a:rPr>
              <a:t>https://doi.org/10.22454/FamMed.2019.379892</a:t>
            </a:r>
            <a:r>
              <a:rPr lang="en-US" sz="560" dirty="0"/>
              <a:t>.</a:t>
            </a:r>
            <a:br>
              <a:rPr lang="en-US" sz="560" dirty="0"/>
            </a:br>
            <a:endParaRPr sz="560" dirty="0"/>
          </a:p>
          <a:p>
            <a:pPr marL="68580" lvl="0" indent="-64770" algn="l" rtl="0">
              <a:lnSpc>
                <a:spcPct val="90000"/>
              </a:lnSpc>
              <a:spcBef>
                <a:spcPts val="0"/>
              </a:spcBef>
              <a:spcAft>
                <a:spcPts val="200"/>
              </a:spcAft>
              <a:buClr>
                <a:schemeClr val="dk1"/>
              </a:buClr>
              <a:buSzPct val="150000"/>
              <a:buChar char="•"/>
            </a:pPr>
            <a:r>
              <a:rPr lang="en-US" sz="560" dirty="0" err="1"/>
              <a:t>Latessa</a:t>
            </a:r>
            <a:r>
              <a:rPr lang="en-US" sz="560" dirty="0"/>
              <a:t> Robyn MD; Keen Susan MD; </a:t>
            </a:r>
            <a:r>
              <a:rPr lang="en-US" sz="560" dirty="0" err="1"/>
              <a:t>Byerley</a:t>
            </a:r>
            <a:r>
              <a:rPr lang="en-US" sz="560" dirty="0"/>
              <a:t> Julie MD; Foley Kathleen A. PhD; Payne Lauren E.; Conner Kirstie T.; Tarantino Heather MD; </a:t>
            </a:r>
            <a:r>
              <a:rPr lang="en-US" sz="560" dirty="0" err="1"/>
              <a:t>Peyser</a:t>
            </a:r>
            <a:r>
              <a:rPr lang="en-US" sz="560" dirty="0"/>
              <a:t> Bruce MD; Steiner Beat D. MD, MPH . The North Carolina Community Preceptor Experience: Third Study of Trends Over Twelve Years.  </a:t>
            </a:r>
            <a:r>
              <a:rPr lang="en-US" sz="560" u="sng" dirty="0">
                <a:solidFill>
                  <a:schemeClr val="hlink"/>
                </a:solidFill>
                <a:hlinkClick r:id="rId4"/>
              </a:rPr>
              <a:t>https://journals.lww.com/academicmedicine/Citation/2019/05000/The_North_Carolina_Community_Preceptor_Experience_.44.aspx</a:t>
            </a:r>
            <a:r>
              <a:rPr lang="en-US" sz="560" dirty="0"/>
              <a:t> </a:t>
            </a:r>
            <a:endParaRPr sz="560" dirty="0"/>
          </a:p>
          <a:p>
            <a:pPr marL="68580" lvl="0" indent="-49530" algn="l" rtl="0">
              <a:lnSpc>
                <a:spcPct val="90000"/>
              </a:lnSpc>
              <a:spcBef>
                <a:spcPts val="300"/>
              </a:spcBef>
              <a:spcAft>
                <a:spcPts val="200"/>
              </a:spcAft>
              <a:buClr>
                <a:schemeClr val="dk1"/>
              </a:buClr>
              <a:buSzPct val="150000"/>
              <a:buChar char="•"/>
            </a:pPr>
            <a:r>
              <a:rPr lang="en-US" sz="560" dirty="0"/>
              <a:t>Association of American Medical Colleges et al. Recruiting and maintaining U.S. clinical training sites: joint report of the 2013 multi-discipline clerkship/clinical training site survey. </a:t>
            </a:r>
            <a:r>
              <a:rPr lang="en-US" sz="560" u="sng" dirty="0">
                <a:solidFill>
                  <a:schemeClr val="hlink"/>
                </a:solidFill>
                <a:hlinkClick r:id="rId5"/>
              </a:rPr>
              <a:t>https://members.aamc.org/eweb/upload/13-225%20wc%20report%202%20update.pdf</a:t>
            </a:r>
            <a:r>
              <a:rPr lang="en-US" sz="560" dirty="0"/>
              <a:t>.  </a:t>
            </a:r>
            <a:endParaRPr sz="560" dirty="0"/>
          </a:p>
          <a:p>
            <a:pPr marL="68580" lvl="0" indent="-49530" algn="l" rtl="0">
              <a:lnSpc>
                <a:spcPct val="90000"/>
              </a:lnSpc>
              <a:spcBef>
                <a:spcPts val="300"/>
              </a:spcBef>
              <a:spcAft>
                <a:spcPts val="200"/>
              </a:spcAft>
              <a:buSzPct val="150000"/>
              <a:buChar char="•"/>
            </a:pPr>
            <a:r>
              <a:rPr lang="en-US" sz="560" dirty="0"/>
              <a:t>Committee Tackles Community Preceptor Shortage. Ann Fam Med. September/October 2017 vol. 15no. 5 484-486 </a:t>
            </a:r>
            <a:r>
              <a:rPr lang="en-US" sz="560" dirty="0" err="1"/>
              <a:t>doi</a:t>
            </a:r>
            <a:r>
              <a:rPr lang="en-US" sz="560" dirty="0"/>
              <a:t>: 10.1370/afm.2129 </a:t>
            </a:r>
            <a:endParaRPr sz="560" dirty="0"/>
          </a:p>
          <a:p>
            <a:pPr marL="68580" lvl="0" indent="-49530" algn="l" rtl="0">
              <a:lnSpc>
                <a:spcPct val="90000"/>
              </a:lnSpc>
              <a:spcBef>
                <a:spcPts val="300"/>
              </a:spcBef>
              <a:spcAft>
                <a:spcPts val="200"/>
              </a:spcAft>
              <a:buSzPct val="150000"/>
              <a:buChar char="•"/>
            </a:pPr>
            <a:r>
              <a:rPr lang="en-US" sz="560" dirty="0"/>
              <a:t>Building Better Clinical Training Experiences: A Learning Collaborative. Ann Fam Med. January 2019 </a:t>
            </a:r>
            <a:r>
              <a:rPr lang="en-US" sz="560" u="sng" dirty="0">
                <a:solidFill>
                  <a:schemeClr val="hlink"/>
                </a:solidFill>
                <a:hlinkClick r:id="rId6"/>
              </a:rPr>
              <a:t>http://www.annfammed.org/content/17/1/87.2.full</a:t>
            </a:r>
            <a:r>
              <a:rPr lang="en-US" sz="560" dirty="0"/>
              <a:t> </a:t>
            </a:r>
            <a:endParaRPr sz="560" dirty="0"/>
          </a:p>
          <a:p>
            <a:pPr marL="68580" lvl="0" indent="-49530" algn="l" rtl="0">
              <a:lnSpc>
                <a:spcPct val="90000"/>
              </a:lnSpc>
              <a:spcBef>
                <a:spcPts val="300"/>
              </a:spcBef>
              <a:spcAft>
                <a:spcPts val="200"/>
              </a:spcAft>
              <a:buSzPct val="150000"/>
              <a:buChar char="•"/>
            </a:pPr>
            <a:r>
              <a:rPr lang="en-US" sz="560" dirty="0"/>
              <a:t>Power DV, </a:t>
            </a:r>
            <a:r>
              <a:rPr lang="en-US" sz="560" dirty="0" err="1"/>
              <a:t>Byerley</a:t>
            </a:r>
            <a:r>
              <a:rPr lang="en-US" sz="560" dirty="0"/>
              <a:t> JS, Steiner B. Policy change from the Centers for Medicare and Medicaid Services provides an opportunity to improve medical student education and recruit community preceptors. </a:t>
            </a:r>
            <a:r>
              <a:rPr lang="en-US" sz="560" dirty="0" err="1"/>
              <a:t>Acad</a:t>
            </a:r>
            <a:r>
              <a:rPr lang="en-US" sz="560" dirty="0"/>
              <a:t> Med. 2018;93(10):1448–9. </a:t>
            </a:r>
            <a:r>
              <a:rPr lang="en-US" sz="560" dirty="0" err="1"/>
              <a:t>doi</a:t>
            </a:r>
            <a:r>
              <a:rPr lang="en-US" sz="560" dirty="0"/>
              <a:t>: 10.1097/ACM.0000000000002245 </a:t>
            </a:r>
            <a:endParaRPr sz="560" dirty="0"/>
          </a:p>
          <a:p>
            <a:pPr marL="68580" lvl="0" indent="0" algn="l" rtl="0">
              <a:lnSpc>
                <a:spcPct val="90000"/>
              </a:lnSpc>
              <a:spcBef>
                <a:spcPts val="300"/>
              </a:spcBef>
              <a:spcAft>
                <a:spcPts val="0"/>
              </a:spcAft>
              <a:buClr>
                <a:schemeClr val="dk1"/>
              </a:buClr>
              <a:buSzPts val="1350"/>
              <a:buNone/>
            </a:pPr>
            <a:endParaRPr sz="540" dirty="0"/>
          </a:p>
          <a:p>
            <a:pPr marL="68580" lvl="0" indent="0" algn="l" rtl="0">
              <a:lnSpc>
                <a:spcPct val="90000"/>
              </a:lnSpc>
              <a:spcBef>
                <a:spcPts val="300"/>
              </a:spcBef>
              <a:spcAft>
                <a:spcPts val="0"/>
              </a:spcAft>
              <a:buClr>
                <a:schemeClr val="dk1"/>
              </a:buClr>
              <a:buSzPts val="1500"/>
              <a:buNone/>
            </a:pPr>
            <a:endParaRPr sz="600" dirty="0"/>
          </a:p>
          <a:p>
            <a:pPr marL="0" lvl="0" indent="0" algn="l" rtl="0">
              <a:lnSpc>
                <a:spcPct val="90000"/>
              </a:lnSpc>
              <a:spcBef>
                <a:spcPts val="300"/>
              </a:spcBef>
              <a:spcAft>
                <a:spcPts val="0"/>
              </a:spcAft>
              <a:buClr>
                <a:schemeClr val="dk1"/>
              </a:buClr>
              <a:buSzPts val="2800"/>
              <a:buNone/>
            </a:pPr>
            <a:endParaRPr dirty="0"/>
          </a:p>
        </p:txBody>
      </p:sp>
    </p:spTree>
    <p:extLst>
      <p:ext uri="{BB962C8B-B14F-4D97-AF65-F5344CB8AC3E}">
        <p14:creationId xmlns:p14="http://schemas.microsoft.com/office/powerpoint/2010/main" val="100107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4" name="Rectangle 3">
            <a:extLst>
              <a:ext uri="{FF2B5EF4-FFF2-40B4-BE49-F238E27FC236}">
                <a16:creationId xmlns:a16="http://schemas.microsoft.com/office/drawing/2014/main" id="{72686734-D1AD-4958-9446-1E4E68308FCF}"/>
              </a:ext>
            </a:extLst>
          </p:cNvPr>
          <p:cNvSpPr/>
          <p:nvPr/>
        </p:nvSpPr>
        <p:spPr>
          <a:xfrm>
            <a:off x="63795" y="2105440"/>
            <a:ext cx="1121735" cy="34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Google Shape;227;p34"/>
          <p:cNvSpPr txBox="1">
            <a:spLocks noGrp="1"/>
          </p:cNvSpPr>
          <p:nvPr>
            <p:ph type="title"/>
          </p:nvPr>
        </p:nvSpPr>
        <p:spPr>
          <a:xfrm>
            <a:off x="251461" y="142527"/>
            <a:ext cx="3154680" cy="299735"/>
          </a:xfrm>
          <a:prstGeom prst="rect">
            <a:avLst/>
          </a:prstGeom>
          <a:noFill/>
          <a:ln>
            <a:noFill/>
          </a:ln>
        </p:spPr>
        <p:txBody>
          <a:bodyPr spcFirstLastPara="1" wrap="square" lIns="27420" tIns="13710" rIns="27420" bIns="1371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US" sz="1400" b="1" dirty="0">
                <a:solidFill>
                  <a:schemeClr val="accent2"/>
                </a:solidFill>
                <a:latin typeface="Arial Narrow" panose="020B0606020202030204" pitchFamily="34" charset="0"/>
                <a:ea typeface="Helvetica Neue"/>
                <a:cs typeface="Helvetica Neue"/>
                <a:sym typeface="Helvetica Neue"/>
              </a:rPr>
              <a:t>Resources</a:t>
            </a:r>
            <a:endParaRPr sz="1280" b="1" dirty="0">
              <a:solidFill>
                <a:schemeClr val="accent2"/>
              </a:solidFill>
              <a:latin typeface="Arial Narrow" panose="020B0606020202030204" pitchFamily="34" charset="0"/>
              <a:ea typeface="Helvetica Neue"/>
              <a:cs typeface="Helvetica Neue"/>
              <a:sym typeface="Helvetica Neue"/>
            </a:endParaRPr>
          </a:p>
        </p:txBody>
      </p:sp>
      <p:sp>
        <p:nvSpPr>
          <p:cNvPr id="228" name="Google Shape;228;p34"/>
          <p:cNvSpPr txBox="1">
            <a:spLocks noGrp="1"/>
          </p:cNvSpPr>
          <p:nvPr>
            <p:ph type="body" idx="1"/>
          </p:nvPr>
        </p:nvSpPr>
        <p:spPr>
          <a:xfrm>
            <a:off x="251459" y="415122"/>
            <a:ext cx="3352977" cy="1647480"/>
          </a:xfrm>
          <a:prstGeom prst="rect">
            <a:avLst/>
          </a:prstGeom>
          <a:noFill/>
          <a:ln>
            <a:noFill/>
          </a:ln>
        </p:spPr>
        <p:txBody>
          <a:bodyPr spcFirstLastPara="1" wrap="square" lIns="27420" tIns="13710" rIns="27420" bIns="1371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68580" lvl="0" indent="-58420" algn="l" rtl="0">
              <a:lnSpc>
                <a:spcPct val="90000"/>
              </a:lnSpc>
              <a:spcBef>
                <a:spcPts val="300"/>
              </a:spcBef>
              <a:spcAft>
                <a:spcPts val="0"/>
              </a:spcAft>
              <a:buSzPct val="125000"/>
              <a:buChar char="•"/>
            </a:pPr>
            <a:r>
              <a:rPr lang="en-US" sz="700" b="1" dirty="0"/>
              <a:t>Clerkship Onboarding Resources Toolkit</a:t>
            </a:r>
            <a:br>
              <a:rPr lang="en-US" sz="700" dirty="0"/>
            </a:br>
            <a:r>
              <a:rPr lang="en-US" sz="700" u="sng" dirty="0">
                <a:solidFill>
                  <a:schemeClr val="accent1"/>
                </a:solidFill>
                <a:hlinkClick r:id="rId3">
                  <a:extLst>
                    <a:ext uri="{A12FA001-AC4F-418D-AE19-62706E023703}">
                      <ahyp:hlinkClr xmlns:ahyp="http://schemas.microsoft.com/office/drawing/2018/hyperlinkcolor" val="tx"/>
                    </a:ext>
                  </a:extLst>
                </a:hlinkClick>
              </a:rPr>
              <a:t>https://www.stfm.org/clerkshiponboarding</a:t>
            </a:r>
            <a:r>
              <a:rPr lang="en-US" sz="700" dirty="0">
                <a:solidFill>
                  <a:schemeClr val="accent1"/>
                </a:solidFill>
              </a:rPr>
              <a:t> </a:t>
            </a:r>
            <a:br>
              <a:rPr lang="en-US" sz="700" dirty="0"/>
            </a:br>
            <a:endParaRPr sz="700" dirty="0"/>
          </a:p>
          <a:p>
            <a:pPr marL="68580" lvl="0" indent="-58420">
              <a:lnSpc>
                <a:spcPct val="90000"/>
              </a:lnSpc>
              <a:buSzPct val="125000"/>
            </a:pPr>
            <a:r>
              <a:rPr lang="en-US" sz="700" b="1" dirty="0"/>
              <a:t>Giving Feedback Course</a:t>
            </a:r>
            <a:br>
              <a:rPr lang="en-US" sz="700" dirty="0"/>
            </a:br>
            <a:r>
              <a:rPr lang="en-US" sz="700" dirty="0">
                <a:solidFill>
                  <a:schemeClr val="accent1"/>
                </a:solidFill>
                <a:hlinkClick r:id="rId4">
                  <a:extLst>
                    <a:ext uri="{A12FA001-AC4F-418D-AE19-62706E023703}">
                      <ahyp:hlinkClr xmlns:ahyp="http://schemas.microsoft.com/office/drawing/2018/hyperlinkcolor" val="tx"/>
                    </a:ext>
                  </a:extLst>
                </a:hlinkClick>
              </a:rPr>
              <a:t>https://stfm.org/givingfeedback</a:t>
            </a:r>
            <a:br>
              <a:rPr lang="en-US" sz="700" dirty="0"/>
            </a:br>
            <a:endParaRPr sz="700" dirty="0"/>
          </a:p>
          <a:p>
            <a:pPr marL="68580" lvl="0" indent="-58420" algn="l" rtl="0">
              <a:lnSpc>
                <a:spcPct val="90000"/>
              </a:lnSpc>
              <a:spcBef>
                <a:spcPts val="0"/>
              </a:spcBef>
              <a:spcAft>
                <a:spcPts val="0"/>
              </a:spcAft>
              <a:buSzPct val="125000"/>
              <a:buChar char="•"/>
            </a:pPr>
            <a:r>
              <a:rPr lang="en-US" sz="700" b="1" dirty="0"/>
              <a:t>Updates about the Preceptor Expansion Initiative: </a:t>
            </a:r>
            <a:br>
              <a:rPr lang="en-US" sz="700" dirty="0"/>
            </a:br>
            <a:r>
              <a:rPr lang="en-US" sz="700" u="sng" dirty="0">
                <a:solidFill>
                  <a:schemeClr val="accent1"/>
                </a:solidFill>
                <a:hlinkClick r:id="rId5">
                  <a:extLst>
                    <a:ext uri="{A12FA001-AC4F-418D-AE19-62706E023703}">
                      <ahyp:hlinkClr xmlns:ahyp="http://schemas.microsoft.com/office/drawing/2018/hyperlinkcolor" val="tx"/>
                    </a:ext>
                  </a:extLst>
                </a:hlinkClick>
              </a:rPr>
              <a:t>https://stfm.org/preceptorexpansion</a:t>
            </a:r>
            <a:r>
              <a:rPr lang="en-US" sz="700" dirty="0">
                <a:solidFill>
                  <a:schemeClr val="accent1"/>
                </a:solidFill>
              </a:rPr>
              <a:t> </a:t>
            </a:r>
            <a:br>
              <a:rPr lang="en-US" sz="700" dirty="0"/>
            </a:br>
            <a:endParaRPr sz="700" dirty="0"/>
          </a:p>
          <a:p>
            <a:pPr marL="68580" lvl="0" indent="-49530" algn="l" rtl="0">
              <a:lnSpc>
                <a:spcPct val="90000"/>
              </a:lnSpc>
              <a:spcBef>
                <a:spcPts val="300"/>
              </a:spcBef>
              <a:spcAft>
                <a:spcPts val="0"/>
              </a:spcAft>
              <a:buClr>
                <a:schemeClr val="dk1"/>
              </a:buClr>
              <a:buSzPct val="125000"/>
              <a:buChar char="•"/>
            </a:pPr>
            <a:r>
              <a:rPr lang="en-US" sz="700" b="1" dirty="0"/>
              <a:t>“Building Better Clinical Training Experiences” pilot projects: </a:t>
            </a:r>
            <a:r>
              <a:rPr lang="en-US" sz="700" u="sng" dirty="0">
                <a:solidFill>
                  <a:schemeClr val="accent1"/>
                </a:solidFill>
                <a:hlinkClick r:id="rId6">
                  <a:extLst>
                    <a:ext uri="{A12FA001-AC4F-418D-AE19-62706E023703}">
                      <ahyp:hlinkClr xmlns:ahyp="http://schemas.microsoft.com/office/drawing/2018/hyperlinkcolor" val="tx"/>
                    </a:ext>
                  </a:extLst>
                </a:hlinkClick>
              </a:rPr>
              <a:t>https://stfm.org/bettertrainingexperiences</a:t>
            </a:r>
            <a:r>
              <a:rPr lang="en-US" sz="700" dirty="0">
                <a:solidFill>
                  <a:schemeClr val="accent1"/>
                </a:solidFill>
              </a:rPr>
              <a:t> </a:t>
            </a:r>
            <a:br>
              <a:rPr lang="en-US" sz="700" dirty="0"/>
            </a:br>
            <a:endParaRPr sz="700" dirty="0"/>
          </a:p>
          <a:p>
            <a:pPr marL="68580" lvl="0" indent="-49530" algn="l" rtl="0">
              <a:lnSpc>
                <a:spcPct val="90000"/>
              </a:lnSpc>
              <a:spcBef>
                <a:spcPts val="300"/>
              </a:spcBef>
              <a:spcAft>
                <a:spcPts val="0"/>
              </a:spcAft>
              <a:buClr>
                <a:schemeClr val="dk1"/>
              </a:buClr>
              <a:buSzPct val="125000"/>
              <a:buChar char="•"/>
            </a:pPr>
            <a:r>
              <a:rPr lang="en-US" sz="700" b="1" dirty="0"/>
              <a:t>Recommendations for Clinical Skills Curricula For Undergraduate Medical Education, AAMC 2008. </a:t>
            </a:r>
            <a:r>
              <a:rPr lang="en-US" sz="700" u="sng" dirty="0">
                <a:solidFill>
                  <a:schemeClr val="accent1"/>
                </a:solidFill>
                <a:hlinkClick r:id="rId7">
                  <a:extLst>
                    <a:ext uri="{A12FA001-AC4F-418D-AE19-62706E023703}">
                      <ahyp:hlinkClr xmlns:ahyp="http://schemas.microsoft.com/office/drawing/2018/hyperlinkcolor" val="tx"/>
                    </a:ext>
                  </a:extLst>
                </a:hlinkClick>
              </a:rPr>
              <a:t>https://store.aamc.org/downloadable/download/sample/sample_id/174/</a:t>
            </a:r>
            <a:r>
              <a:rPr lang="en-US" sz="700" dirty="0">
                <a:solidFill>
                  <a:schemeClr val="accent1"/>
                </a:solidFill>
              </a:rPr>
              <a:t> </a:t>
            </a:r>
            <a:br>
              <a:rPr lang="en-US" sz="700" dirty="0"/>
            </a:br>
            <a:endParaRPr sz="700" dirty="0"/>
          </a:p>
          <a:p>
            <a:pPr marL="68580" lvl="0" indent="-49530" algn="l" rtl="0">
              <a:lnSpc>
                <a:spcPct val="90000"/>
              </a:lnSpc>
              <a:spcBef>
                <a:spcPts val="300"/>
              </a:spcBef>
              <a:spcAft>
                <a:spcPts val="0"/>
              </a:spcAft>
              <a:buClr>
                <a:schemeClr val="dk1"/>
              </a:buClr>
              <a:buSzPct val="125000"/>
              <a:buChar char="•"/>
            </a:pPr>
            <a:r>
              <a:rPr lang="en-US" sz="700" dirty="0"/>
              <a:t> </a:t>
            </a:r>
            <a:r>
              <a:rPr lang="en-US" sz="700" b="1" dirty="0"/>
              <a:t>AAMC Uniform Clinical Training Affiliation Agreement: </a:t>
            </a:r>
            <a:r>
              <a:rPr lang="en-US" sz="700" u="sng" dirty="0">
                <a:solidFill>
                  <a:schemeClr val="accent1"/>
                </a:solidFill>
                <a:hlinkClick r:id="rId8">
                  <a:extLst>
                    <a:ext uri="{A12FA001-AC4F-418D-AE19-62706E023703}">
                      <ahyp:hlinkClr xmlns:ahyp="http://schemas.microsoft.com/office/drawing/2018/hyperlinkcolor" val="tx"/>
                    </a:ext>
                  </a:extLst>
                </a:hlinkClick>
              </a:rPr>
              <a:t>https://www.aamc.org/professional-development/affinity-groups/gsa/clinical-training-affiliation-agreement</a:t>
            </a:r>
            <a:r>
              <a:rPr lang="en-US" sz="700" dirty="0">
                <a:solidFill>
                  <a:schemeClr val="accent1"/>
                </a:solidFill>
              </a:rPr>
              <a:t> </a:t>
            </a:r>
            <a:endParaRPr sz="700" dirty="0">
              <a:solidFill>
                <a:schemeClr val="accent1"/>
              </a:solidFill>
            </a:endParaRPr>
          </a:p>
          <a:p>
            <a:pPr marL="68580" lvl="0" indent="-15240" algn="l" rtl="0">
              <a:lnSpc>
                <a:spcPct val="90000"/>
              </a:lnSpc>
              <a:spcBef>
                <a:spcPts val="300"/>
              </a:spcBef>
              <a:spcAft>
                <a:spcPts val="0"/>
              </a:spcAft>
              <a:buClr>
                <a:schemeClr val="dk1"/>
              </a:buClr>
              <a:buSzPts val="1350"/>
              <a:buNone/>
            </a:pPr>
            <a:endParaRPr sz="540" dirty="0"/>
          </a:p>
          <a:p>
            <a:pPr marL="68580" lvl="0" indent="0" algn="l" rtl="0">
              <a:lnSpc>
                <a:spcPct val="90000"/>
              </a:lnSpc>
              <a:spcBef>
                <a:spcPts val="300"/>
              </a:spcBef>
              <a:spcAft>
                <a:spcPts val="0"/>
              </a:spcAft>
              <a:buClr>
                <a:schemeClr val="dk1"/>
              </a:buClr>
              <a:buSzPts val="1350"/>
              <a:buNone/>
            </a:pPr>
            <a:endParaRPr sz="540" dirty="0"/>
          </a:p>
          <a:p>
            <a:pPr marL="68580" lvl="0" indent="0" algn="l" rtl="0">
              <a:lnSpc>
                <a:spcPct val="90000"/>
              </a:lnSpc>
              <a:spcBef>
                <a:spcPts val="300"/>
              </a:spcBef>
              <a:spcAft>
                <a:spcPts val="0"/>
              </a:spcAft>
              <a:buClr>
                <a:schemeClr val="dk1"/>
              </a:buClr>
              <a:buSzPts val="1500"/>
              <a:buNone/>
            </a:pPr>
            <a:endParaRPr sz="600" dirty="0"/>
          </a:p>
          <a:p>
            <a:pPr marL="0" lvl="0" indent="0" algn="l" rtl="0">
              <a:lnSpc>
                <a:spcPct val="90000"/>
              </a:lnSpc>
              <a:spcBef>
                <a:spcPts val="300"/>
              </a:spcBef>
              <a:spcAft>
                <a:spcPts val="0"/>
              </a:spcAft>
              <a:buClr>
                <a:schemeClr val="dk1"/>
              </a:buClr>
              <a:buSzPts val="2800"/>
              <a:buNone/>
            </a:pPr>
            <a:endParaRPr dirty="0"/>
          </a:p>
        </p:txBody>
      </p:sp>
    </p:spTree>
    <p:extLst>
      <p:ext uri="{BB962C8B-B14F-4D97-AF65-F5344CB8AC3E}">
        <p14:creationId xmlns:p14="http://schemas.microsoft.com/office/powerpoint/2010/main" val="878513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BB9EA1-EB8A-314D-B8A4-413B3CC44120}"/>
              </a:ext>
            </a:extLst>
          </p:cNvPr>
          <p:cNvSpPr txBox="1"/>
          <p:nvPr/>
        </p:nvSpPr>
        <p:spPr>
          <a:xfrm>
            <a:off x="394569" y="1266253"/>
            <a:ext cx="2899340" cy="307777"/>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Please evaluate this presentation using the conference mobile app by scrolling to the bottom of the session description.</a:t>
            </a:r>
          </a:p>
        </p:txBody>
      </p:sp>
      <p:sp>
        <p:nvSpPr>
          <p:cNvPr id="6" name="Title 1">
            <a:extLst>
              <a:ext uri="{FF2B5EF4-FFF2-40B4-BE49-F238E27FC236}">
                <a16:creationId xmlns:a16="http://schemas.microsoft.com/office/drawing/2014/main" id="{54E54E01-0A54-B843-95F4-9BE6DF3E88D4}"/>
              </a:ext>
            </a:extLst>
          </p:cNvPr>
          <p:cNvSpPr txBox="1">
            <a:spLocks/>
          </p:cNvSpPr>
          <p:nvPr/>
        </p:nvSpPr>
        <p:spPr>
          <a:xfrm>
            <a:off x="-1" y="1000881"/>
            <a:ext cx="3657601" cy="309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rPr>
              <a:t>EVALUATE</a:t>
            </a:r>
          </a:p>
        </p:txBody>
      </p:sp>
    </p:spTree>
    <p:extLst>
      <p:ext uri="{BB962C8B-B14F-4D97-AF65-F5344CB8AC3E}">
        <p14:creationId xmlns:p14="http://schemas.microsoft.com/office/powerpoint/2010/main" val="2174446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3FDD-ECC7-084A-83AE-DD02BEE526CF}"/>
              </a:ext>
            </a:extLst>
          </p:cNvPr>
          <p:cNvSpPr txBox="1">
            <a:spLocks/>
          </p:cNvSpPr>
          <p:nvPr/>
        </p:nvSpPr>
        <p:spPr>
          <a:xfrm>
            <a:off x="0" y="1239419"/>
            <a:ext cx="3657601" cy="309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1400" spc="0" dirty="0">
                <a:solidFill>
                  <a:schemeClr val="bg1"/>
                </a:solidFill>
                <a:latin typeface="Arial Narrow" panose="020B0604020202020204" pitchFamily="34" charset="0"/>
                <a:cs typeface="Arial Narrow" panose="020B0604020202020204" pitchFamily="34" charset="0"/>
              </a:rPr>
              <a:t>THANK YOU</a:t>
            </a:r>
            <a:endParaRPr kumimoji="0" lang="en-US" sz="1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05390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id="{69B170DA-A617-4DDB-ABFD-1EF908D3D9C2}"/>
              </a:ext>
            </a:extLst>
          </p:cNvPr>
          <p:cNvSpPr/>
          <p:nvPr/>
        </p:nvSpPr>
        <p:spPr>
          <a:xfrm>
            <a:off x="5137" y="2146481"/>
            <a:ext cx="1145568" cy="309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54;p10"/>
          <p:cNvSpPr txBox="1">
            <a:spLocks noGrp="1"/>
          </p:cNvSpPr>
          <p:nvPr>
            <p:ph type="title"/>
          </p:nvPr>
        </p:nvSpPr>
        <p:spPr>
          <a:xfrm>
            <a:off x="226680" y="209362"/>
            <a:ext cx="3204240" cy="214440"/>
          </a:xfrm>
          <a:prstGeom prst="rect">
            <a:avLst/>
          </a:prstGeom>
          <a:noFill/>
          <a:ln>
            <a:noFill/>
          </a:ln>
        </p:spPr>
        <p:txBody>
          <a:bodyPr spcFirstLastPara="1" wrap="square" lIns="27420" tIns="13710" rIns="27420" bIns="1371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US" sz="1200" b="1" dirty="0">
                <a:solidFill>
                  <a:schemeClr val="accent2"/>
                </a:solidFill>
                <a:latin typeface="Arial Narrow" panose="020B0606020202030204" pitchFamily="34" charset="0"/>
                <a:ea typeface="Helvetica Neue"/>
                <a:cs typeface="Helvetica Neue"/>
                <a:sym typeface="Helvetica Neue"/>
              </a:rPr>
              <a:t>Preceptor Recruitment and Retention Challenges</a:t>
            </a:r>
            <a:endParaRPr sz="1200" b="1" dirty="0">
              <a:solidFill>
                <a:schemeClr val="accent2"/>
              </a:solidFill>
              <a:latin typeface="Arial Narrow" panose="020B0606020202030204" pitchFamily="34" charset="0"/>
              <a:ea typeface="Helvetica Neue"/>
              <a:cs typeface="Helvetica Neue"/>
              <a:sym typeface="Helvetica Neue"/>
            </a:endParaRPr>
          </a:p>
        </p:txBody>
      </p:sp>
      <p:sp>
        <p:nvSpPr>
          <p:cNvPr id="55" name="Google Shape;55;p10"/>
          <p:cNvSpPr txBox="1">
            <a:spLocks noGrp="1"/>
          </p:cNvSpPr>
          <p:nvPr>
            <p:ph type="body" idx="1"/>
          </p:nvPr>
        </p:nvSpPr>
        <p:spPr>
          <a:xfrm>
            <a:off x="226680" y="497034"/>
            <a:ext cx="2213207" cy="1361775"/>
          </a:xfrm>
          <a:prstGeom prst="rect">
            <a:avLst/>
          </a:prstGeom>
          <a:noFill/>
          <a:ln>
            <a:noFill/>
          </a:ln>
        </p:spPr>
        <p:txBody>
          <a:bodyPr spcFirstLastPara="1" wrap="square" lIns="27420" tIns="13710" rIns="27420" bIns="1371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182880" lvl="0" indent="-152400" algn="l" rtl="0">
              <a:lnSpc>
                <a:spcPct val="80000"/>
              </a:lnSpc>
              <a:spcBef>
                <a:spcPts val="0"/>
              </a:spcBef>
              <a:spcAft>
                <a:spcPts val="0"/>
              </a:spcAft>
              <a:buSzPct val="150000"/>
              <a:buChar char="•"/>
            </a:pPr>
            <a:r>
              <a:rPr lang="en-US" sz="960" dirty="0"/>
              <a:t>More demand—MD, DO, NP, PA &amp; pharmacy—new and expanded programs. </a:t>
            </a:r>
          </a:p>
          <a:p>
            <a:pPr marL="182880" lvl="0" indent="-152400" algn="l" rtl="0">
              <a:lnSpc>
                <a:spcPct val="80000"/>
              </a:lnSpc>
              <a:spcBef>
                <a:spcPts val="0"/>
              </a:spcBef>
              <a:spcAft>
                <a:spcPts val="0"/>
              </a:spcAft>
              <a:buSzPct val="150000"/>
              <a:buChar char="•"/>
            </a:pPr>
            <a:endParaRPr lang="en-US" sz="960" dirty="0"/>
          </a:p>
          <a:p>
            <a:pPr marL="182880" lvl="0" indent="-152400" algn="l" rtl="0">
              <a:lnSpc>
                <a:spcPct val="80000"/>
              </a:lnSpc>
              <a:spcBef>
                <a:spcPts val="0"/>
              </a:spcBef>
              <a:spcAft>
                <a:spcPts val="0"/>
              </a:spcAft>
              <a:buSzPct val="150000"/>
              <a:buChar char="•"/>
            </a:pPr>
            <a:r>
              <a:rPr lang="en-US" sz="960" dirty="0"/>
              <a:t>Fewer private practice sites + more salaries positions + more group practices=less control—need to get past the practice manager to get in</a:t>
            </a:r>
            <a:br>
              <a:rPr lang="en-US" sz="960" dirty="0"/>
            </a:br>
            <a:endParaRPr sz="960" dirty="0"/>
          </a:p>
          <a:p>
            <a:pPr marL="182880" lvl="0" indent="-152400" algn="l" rtl="0">
              <a:lnSpc>
                <a:spcPct val="80000"/>
              </a:lnSpc>
              <a:spcBef>
                <a:spcPts val="0"/>
              </a:spcBef>
              <a:spcAft>
                <a:spcPts val="0"/>
              </a:spcAft>
              <a:buSzPct val="150000"/>
              <a:buChar char="•"/>
            </a:pPr>
            <a:r>
              <a:rPr lang="en-US" sz="960" dirty="0"/>
              <a:t>Intense competition for clinical space and computers—MAs, scribes, other learners.</a:t>
            </a:r>
          </a:p>
          <a:p>
            <a:pPr marL="182880" lvl="0" indent="-152400" algn="l" rtl="0">
              <a:lnSpc>
                <a:spcPct val="80000"/>
              </a:lnSpc>
              <a:spcBef>
                <a:spcPts val="0"/>
              </a:spcBef>
              <a:spcAft>
                <a:spcPts val="0"/>
              </a:spcAft>
              <a:buSzPct val="150000"/>
              <a:buChar char="•"/>
            </a:pPr>
            <a:endParaRPr lang="en-US" sz="960" dirty="0"/>
          </a:p>
          <a:p>
            <a:pPr marL="182880" lvl="0" indent="-152400" algn="l" rtl="0">
              <a:lnSpc>
                <a:spcPct val="80000"/>
              </a:lnSpc>
              <a:spcBef>
                <a:spcPts val="0"/>
              </a:spcBef>
              <a:spcAft>
                <a:spcPts val="0"/>
              </a:spcAft>
              <a:buSzPct val="150000"/>
              <a:buChar char="•"/>
            </a:pPr>
            <a:r>
              <a:rPr lang="en-US" sz="960" dirty="0"/>
              <a:t>EHRs, productivity pressures and burnout woes</a:t>
            </a:r>
            <a:br>
              <a:rPr lang="en-US" sz="960" dirty="0"/>
            </a:br>
            <a:endParaRPr sz="720" dirty="0"/>
          </a:p>
        </p:txBody>
      </p:sp>
      <p:pic>
        <p:nvPicPr>
          <p:cNvPr id="56" name="Google Shape;56;p10"/>
          <p:cNvPicPr preferRelativeResize="0"/>
          <p:nvPr/>
        </p:nvPicPr>
        <p:blipFill>
          <a:blip r:embed="rId3">
            <a:alphaModFix/>
          </a:blip>
          <a:stretch>
            <a:fillRect/>
          </a:stretch>
        </p:blipFill>
        <p:spPr>
          <a:xfrm>
            <a:off x="2491483" y="732756"/>
            <a:ext cx="995945" cy="1193649"/>
          </a:xfrm>
          <a:prstGeom prst="rect">
            <a:avLst/>
          </a:prstGeom>
          <a:noFill/>
          <a:ln>
            <a:noFill/>
          </a:ln>
        </p:spPr>
      </p:pic>
    </p:spTree>
    <p:extLst>
      <p:ext uri="{BB962C8B-B14F-4D97-AF65-F5344CB8AC3E}">
        <p14:creationId xmlns:p14="http://schemas.microsoft.com/office/powerpoint/2010/main" val="112914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Rectangle 1">
            <a:extLst>
              <a:ext uri="{FF2B5EF4-FFF2-40B4-BE49-F238E27FC236}">
                <a16:creationId xmlns:a16="http://schemas.microsoft.com/office/drawing/2014/main" id="{9D51C50E-B3A3-427E-8EF7-3D16F9E9C8D1}"/>
              </a:ext>
            </a:extLst>
          </p:cNvPr>
          <p:cNvSpPr/>
          <p:nvPr/>
        </p:nvSpPr>
        <p:spPr>
          <a:xfrm>
            <a:off x="11592" y="1935273"/>
            <a:ext cx="446567" cy="52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oogle Shape;79;p13"/>
          <p:cNvPicPr preferRelativeResize="0">
            <a:picLocks noGrp="1"/>
          </p:cNvPicPr>
          <p:nvPr>
            <p:ph type="body" idx="4294967295"/>
          </p:nvPr>
        </p:nvPicPr>
        <p:blipFill rotWithShape="1">
          <a:blip r:embed="rId3">
            <a:alphaModFix/>
          </a:blip>
          <a:srcRect/>
          <a:stretch/>
        </p:blipFill>
        <p:spPr>
          <a:xfrm>
            <a:off x="250826" y="671512"/>
            <a:ext cx="3155950" cy="1732295"/>
          </a:xfrm>
          <a:prstGeom prst="rect">
            <a:avLst/>
          </a:prstGeom>
          <a:noFill/>
          <a:ln>
            <a:noFill/>
          </a:ln>
        </p:spPr>
      </p:pic>
      <p:sp>
        <p:nvSpPr>
          <p:cNvPr id="78" name="Google Shape;78;p13"/>
          <p:cNvSpPr txBox="1">
            <a:spLocks noGrp="1"/>
          </p:cNvSpPr>
          <p:nvPr>
            <p:ph type="title"/>
          </p:nvPr>
        </p:nvSpPr>
        <p:spPr>
          <a:xfrm>
            <a:off x="250825" y="233362"/>
            <a:ext cx="3155950" cy="438150"/>
          </a:xfrm>
          <a:prstGeom prst="rect">
            <a:avLst/>
          </a:prstGeom>
          <a:noFill/>
          <a:ln>
            <a:noFill/>
          </a:ln>
        </p:spPr>
        <p:txBody>
          <a:bodyPr spcFirstLastPara="1" wrap="square" lIns="27420" tIns="13710" rIns="27420" bIns="1371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chemeClr val="dk1"/>
              </a:buClr>
              <a:buSzPts val="3600"/>
              <a:buFont typeface="Calibri"/>
              <a:buNone/>
            </a:pPr>
            <a:r>
              <a:rPr lang="en-US" sz="1200" b="1" dirty="0">
                <a:solidFill>
                  <a:schemeClr val="accent2"/>
                </a:solidFill>
                <a:latin typeface="Arial Narrow" panose="020B0606020202030204" pitchFamily="34" charset="0"/>
                <a:ea typeface="Helvetica Neue"/>
                <a:cs typeface="Helvetica Neue"/>
                <a:sym typeface="Helvetica Neue"/>
              </a:rPr>
              <a:t>Primary Care Community Preceptor Summit </a:t>
            </a:r>
            <a:br>
              <a:rPr lang="en-US" sz="1080" dirty="0">
                <a:latin typeface="Helvetica Neue"/>
                <a:ea typeface="Helvetica Neue"/>
                <a:cs typeface="Helvetica Neue"/>
                <a:sym typeface="Helvetica Neue"/>
              </a:rPr>
            </a:br>
            <a:r>
              <a:rPr lang="en-US" sz="1000" b="1" dirty="0">
                <a:solidFill>
                  <a:schemeClr val="accent2"/>
                </a:solidFill>
                <a:latin typeface="Arial Narrow" panose="020B0606020202030204" pitchFamily="34" charset="0"/>
                <a:ea typeface="Helvetica Neue"/>
                <a:cs typeface="Helvetica Neue"/>
                <a:sym typeface="Helvetica Neue"/>
              </a:rPr>
              <a:t>August 2016</a:t>
            </a:r>
            <a:endParaRPr sz="1000" b="1" dirty="0">
              <a:solidFill>
                <a:schemeClr val="accent2"/>
              </a:solidFill>
              <a:latin typeface="Arial Narrow" panose="020B0606020202030204" pitchFamily="34" charset="0"/>
              <a:ea typeface="Helvetica Neue"/>
              <a:cs typeface="Helvetica Neue"/>
              <a:sym typeface="Helvetica Neue"/>
            </a:endParaRPr>
          </a:p>
        </p:txBody>
      </p:sp>
    </p:spTree>
    <p:extLst>
      <p:ext uri="{BB962C8B-B14F-4D97-AF65-F5344CB8AC3E}">
        <p14:creationId xmlns:p14="http://schemas.microsoft.com/office/powerpoint/2010/main" val="289576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628" y="426720"/>
            <a:ext cx="3345092" cy="369332"/>
          </a:xfrm>
          <a:prstGeom prst="rect">
            <a:avLst/>
          </a:prstGeom>
          <a:noFill/>
        </p:spPr>
        <p:txBody>
          <a:bodyPr wrap="square" rtlCol="0">
            <a:spAutoFit/>
          </a:bodyPr>
          <a:lstStyle/>
          <a:p>
            <a:r>
              <a:rPr lang="en-US" sz="600" u="sng" dirty="0"/>
              <a:t>Aims</a:t>
            </a:r>
            <a:r>
              <a:rPr lang="en-US" sz="600" dirty="0"/>
              <a:t>:</a:t>
            </a:r>
          </a:p>
          <a:p>
            <a:pPr marL="114300" indent="-114300">
              <a:buFont typeface="Arial" panose="020B0604020202020204" pitchFamily="34" charset="0"/>
              <a:buChar char="•"/>
            </a:pPr>
            <a:r>
              <a:rPr lang="en-US" sz="600" dirty="0"/>
              <a:t>Decrease % of primary care clerkship directors who report difficulty finding clinical preceptor sites</a:t>
            </a:r>
          </a:p>
          <a:p>
            <a:pPr marL="114300" indent="-114300">
              <a:buFont typeface="Arial" panose="020B0604020202020204" pitchFamily="34" charset="0"/>
              <a:buChar char="•"/>
            </a:pPr>
            <a:r>
              <a:rPr lang="en-US" sz="600" dirty="0"/>
              <a:t>Increase % of students completing clerkships at high-functioning sites</a:t>
            </a:r>
          </a:p>
        </p:txBody>
      </p:sp>
      <p:sp>
        <p:nvSpPr>
          <p:cNvPr id="7" name="Down Arrow 6"/>
          <p:cNvSpPr/>
          <p:nvPr/>
        </p:nvSpPr>
        <p:spPr>
          <a:xfrm>
            <a:off x="1615440" y="815412"/>
            <a:ext cx="304800" cy="220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
          </a:p>
        </p:txBody>
      </p:sp>
      <p:sp>
        <p:nvSpPr>
          <p:cNvPr id="8" name="TextBox 7"/>
          <p:cNvSpPr txBox="1"/>
          <p:nvPr/>
        </p:nvSpPr>
        <p:spPr>
          <a:xfrm>
            <a:off x="1066800" y="1088302"/>
            <a:ext cx="1402080" cy="215444"/>
          </a:xfrm>
          <a:prstGeom prst="rect">
            <a:avLst/>
          </a:prstGeom>
          <a:noFill/>
          <a:ln>
            <a:solidFill>
              <a:schemeClr val="tx1"/>
            </a:solidFill>
          </a:ln>
        </p:spPr>
        <p:txBody>
          <a:bodyPr wrap="square" rtlCol="0">
            <a:spAutoFit/>
          </a:bodyPr>
          <a:lstStyle/>
          <a:p>
            <a:pPr algn="ctr"/>
            <a:r>
              <a:rPr lang="en-US" sz="800" dirty="0"/>
              <a:t>Oversight Committee</a:t>
            </a:r>
          </a:p>
        </p:txBody>
      </p:sp>
      <p:cxnSp>
        <p:nvCxnSpPr>
          <p:cNvPr id="10" name="Straight Arrow Connector 9"/>
          <p:cNvCxnSpPr/>
          <p:nvPr/>
        </p:nvCxnSpPr>
        <p:spPr>
          <a:xfrm flipH="1">
            <a:off x="609600" y="1336459"/>
            <a:ext cx="457200" cy="18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62332" y="1336916"/>
            <a:ext cx="365760" cy="518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52600" y="1344517"/>
            <a:ext cx="15240" cy="731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32199" y="1365888"/>
            <a:ext cx="426720" cy="396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13965" y="1272540"/>
            <a:ext cx="670560" cy="259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1440" y="1595996"/>
            <a:ext cx="51816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Tactic 1</a:t>
            </a:r>
          </a:p>
        </p:txBody>
      </p:sp>
      <p:sp>
        <p:nvSpPr>
          <p:cNvPr id="20" name="Rectangle 19"/>
          <p:cNvSpPr/>
          <p:nvPr/>
        </p:nvSpPr>
        <p:spPr>
          <a:xfrm>
            <a:off x="565347" y="1888246"/>
            <a:ext cx="70104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Tactic 2</a:t>
            </a:r>
          </a:p>
        </p:txBody>
      </p:sp>
      <p:sp>
        <p:nvSpPr>
          <p:cNvPr id="21" name="Rectangle 20"/>
          <p:cNvSpPr/>
          <p:nvPr/>
        </p:nvSpPr>
        <p:spPr>
          <a:xfrm>
            <a:off x="1418787" y="2116808"/>
            <a:ext cx="70104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Tactic 3</a:t>
            </a:r>
          </a:p>
        </p:txBody>
      </p:sp>
      <p:sp>
        <p:nvSpPr>
          <p:cNvPr id="22" name="Rectangle 21"/>
          <p:cNvSpPr/>
          <p:nvPr/>
        </p:nvSpPr>
        <p:spPr>
          <a:xfrm>
            <a:off x="2377440" y="1824946"/>
            <a:ext cx="57912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Tactic 4</a:t>
            </a:r>
          </a:p>
        </p:txBody>
      </p:sp>
      <p:sp>
        <p:nvSpPr>
          <p:cNvPr id="23" name="Rectangle 22"/>
          <p:cNvSpPr/>
          <p:nvPr/>
        </p:nvSpPr>
        <p:spPr>
          <a:xfrm>
            <a:off x="3108960" y="1615440"/>
            <a:ext cx="4876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Tactic 5</a:t>
            </a:r>
          </a:p>
        </p:txBody>
      </p:sp>
      <p:sp>
        <p:nvSpPr>
          <p:cNvPr id="17" name="Title 1">
            <a:extLst>
              <a:ext uri="{FF2B5EF4-FFF2-40B4-BE49-F238E27FC236}">
                <a16:creationId xmlns:a16="http://schemas.microsoft.com/office/drawing/2014/main" id="{6DBC17EC-DD97-4F6E-A792-4D24AD98CC72}"/>
              </a:ext>
            </a:extLst>
          </p:cNvPr>
          <p:cNvSpPr txBox="1">
            <a:spLocks/>
          </p:cNvSpPr>
          <p:nvPr/>
        </p:nvSpPr>
        <p:spPr>
          <a:xfrm>
            <a:off x="-26626" y="206267"/>
            <a:ext cx="3657600" cy="309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1400" spc="0" dirty="0">
                <a:solidFill>
                  <a:schemeClr val="accent2"/>
                </a:solidFill>
                <a:latin typeface="Arial Narrow" panose="020B0604020202020204" pitchFamily="34" charset="0"/>
                <a:cs typeface="Arial Narrow" panose="020B0604020202020204" pitchFamily="34" charset="0"/>
              </a:rPr>
              <a:t>Preceptor Expansion Initiative Action Plan</a:t>
            </a:r>
            <a:endPar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2" name="Rectangle 1">
            <a:extLst>
              <a:ext uri="{FF2B5EF4-FFF2-40B4-BE49-F238E27FC236}">
                <a16:creationId xmlns:a16="http://schemas.microsoft.com/office/drawing/2014/main" id="{BFA29E88-D2BD-49F2-8D9E-BC692FE52223}"/>
              </a:ext>
            </a:extLst>
          </p:cNvPr>
          <p:cNvSpPr/>
          <p:nvPr/>
        </p:nvSpPr>
        <p:spPr>
          <a:xfrm>
            <a:off x="5137" y="2146481"/>
            <a:ext cx="1145568" cy="309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16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2" name="Picture 1">
            <a:extLst>
              <a:ext uri="{FF2B5EF4-FFF2-40B4-BE49-F238E27FC236}">
                <a16:creationId xmlns:a16="http://schemas.microsoft.com/office/drawing/2014/main" id="{12F55239-9E92-4A8B-AA5E-163CF6701F8A}"/>
              </a:ext>
            </a:extLst>
          </p:cNvPr>
          <p:cNvPicPr>
            <a:picLocks noChangeAspect="1"/>
          </p:cNvPicPr>
          <p:nvPr/>
        </p:nvPicPr>
        <p:blipFill>
          <a:blip r:embed="rId3"/>
          <a:stretch>
            <a:fillRect/>
          </a:stretch>
        </p:blipFill>
        <p:spPr>
          <a:xfrm>
            <a:off x="0" y="2103319"/>
            <a:ext cx="1121761" cy="347502"/>
          </a:xfrm>
          <a:prstGeom prst="rect">
            <a:avLst/>
          </a:prstGeom>
        </p:spPr>
      </p:pic>
      <p:sp>
        <p:nvSpPr>
          <p:cNvPr id="97" name="Google Shape;97;p16"/>
          <p:cNvSpPr txBox="1">
            <a:spLocks noGrp="1"/>
          </p:cNvSpPr>
          <p:nvPr>
            <p:ph type="title"/>
          </p:nvPr>
        </p:nvSpPr>
        <p:spPr>
          <a:xfrm>
            <a:off x="251460" y="276431"/>
            <a:ext cx="3154680" cy="196080"/>
          </a:xfrm>
          <a:prstGeom prst="rect">
            <a:avLst/>
          </a:prstGeom>
          <a:noFill/>
          <a:ln>
            <a:noFill/>
          </a:ln>
        </p:spPr>
        <p:txBody>
          <a:bodyPr spcFirstLastPara="1" wrap="square" lIns="27420" tIns="13710" rIns="27420" bIns="1371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000"/>
              <a:buFont typeface="Calibri"/>
              <a:buNone/>
            </a:pPr>
            <a:r>
              <a:rPr lang="en-US" sz="1400" b="1" dirty="0">
                <a:solidFill>
                  <a:schemeClr val="accent2"/>
                </a:solidFill>
                <a:latin typeface="Arial Narrow" panose="020B0606020202030204" pitchFamily="34" charset="0"/>
                <a:ea typeface="Helvetica Neue"/>
                <a:cs typeface="Helvetica Neue"/>
                <a:sym typeface="Helvetica Neue"/>
              </a:rPr>
              <a:t>Preceptor Expansion Initiative  </a:t>
            </a:r>
            <a:r>
              <a:rPr lang="en-US" sz="1600" b="1" dirty="0">
                <a:solidFill>
                  <a:schemeClr val="accent2"/>
                </a:solidFill>
                <a:latin typeface="Arial Narrow" panose="020B0606020202030204" pitchFamily="34" charset="0"/>
                <a:ea typeface="Helvetica Neue"/>
                <a:cs typeface="Helvetica Neue"/>
                <a:sym typeface="Helvetica Neue"/>
              </a:rPr>
              <a:t> </a:t>
            </a:r>
            <a:endParaRPr sz="1600" b="1" dirty="0">
              <a:solidFill>
                <a:schemeClr val="accent2"/>
              </a:solidFill>
              <a:latin typeface="Arial Narrow" panose="020B0606020202030204" pitchFamily="34" charset="0"/>
              <a:ea typeface="Helvetica Neue"/>
              <a:cs typeface="Helvetica Neue"/>
              <a:sym typeface="Helvetica Neue"/>
            </a:endParaRPr>
          </a:p>
        </p:txBody>
      </p:sp>
      <p:sp>
        <p:nvSpPr>
          <p:cNvPr id="98" name="Google Shape;98;p16"/>
          <p:cNvSpPr txBox="1">
            <a:spLocks noGrp="1"/>
          </p:cNvSpPr>
          <p:nvPr>
            <p:ph type="body" idx="1"/>
          </p:nvPr>
        </p:nvSpPr>
        <p:spPr>
          <a:xfrm>
            <a:off x="251460" y="592784"/>
            <a:ext cx="3154680" cy="1684286"/>
          </a:xfrm>
          <a:prstGeom prst="rect">
            <a:avLst/>
          </a:prstGeom>
          <a:noFill/>
          <a:ln>
            <a:noFill/>
          </a:ln>
        </p:spPr>
        <p:txBody>
          <a:bodyPr spcFirstLastPara="1" wrap="square" lIns="27420" tIns="13710" rIns="27420" bIns="1371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68580" lvl="0" indent="-48514" algn="l" rtl="0">
              <a:lnSpc>
                <a:spcPct val="100000"/>
              </a:lnSpc>
              <a:spcBef>
                <a:spcPts val="0"/>
              </a:spcBef>
              <a:spcAft>
                <a:spcPts val="0"/>
              </a:spcAft>
              <a:buClr>
                <a:schemeClr val="dk1"/>
              </a:buClr>
              <a:buSzPct val="150000"/>
              <a:buChar char="•"/>
            </a:pPr>
            <a:r>
              <a:rPr lang="en-US" sz="720" dirty="0"/>
              <a:t>Tactic 1: Work with CMS to revise student documentation guidelines</a:t>
            </a:r>
            <a:endParaRPr sz="720" dirty="0"/>
          </a:p>
          <a:p>
            <a:pPr marL="68580" lvl="0" indent="-48514" algn="l" rtl="0">
              <a:lnSpc>
                <a:spcPct val="100000"/>
              </a:lnSpc>
              <a:spcBef>
                <a:spcPts val="300"/>
              </a:spcBef>
              <a:spcAft>
                <a:spcPts val="0"/>
              </a:spcAft>
              <a:buClr>
                <a:schemeClr val="dk1"/>
              </a:buClr>
              <a:buSzPct val="150000"/>
              <a:buChar char="•"/>
            </a:pPr>
            <a:r>
              <a:rPr lang="en-US" sz="720" dirty="0"/>
              <a:t>Tactic 2: Integrate interprofessional interdisciplinary education into ambulatory primary care settings through integrated clinical clerkships</a:t>
            </a:r>
            <a:endParaRPr sz="720" dirty="0"/>
          </a:p>
          <a:p>
            <a:pPr marL="68580" lvl="0" indent="-48514" algn="l" rtl="0">
              <a:lnSpc>
                <a:spcPct val="100000"/>
              </a:lnSpc>
              <a:spcBef>
                <a:spcPts val="300"/>
              </a:spcBef>
              <a:spcAft>
                <a:spcPts val="0"/>
              </a:spcAft>
              <a:buClr>
                <a:schemeClr val="dk1"/>
              </a:buClr>
              <a:buSzPct val="150000"/>
              <a:buChar char="•"/>
            </a:pPr>
            <a:r>
              <a:rPr lang="en-US" sz="720" b="1" dirty="0"/>
              <a:t>Tactic 3: Develop standardized onboarding process for students and preceptors. Integrate students into the work of ambulatory primary care settings in useful and authentic ways</a:t>
            </a:r>
            <a:endParaRPr sz="720" dirty="0"/>
          </a:p>
          <a:p>
            <a:pPr marL="68580" lvl="0" indent="-48514" algn="l" rtl="0">
              <a:lnSpc>
                <a:spcPct val="100000"/>
              </a:lnSpc>
              <a:spcBef>
                <a:spcPts val="300"/>
              </a:spcBef>
              <a:spcAft>
                <a:spcPts val="0"/>
              </a:spcAft>
              <a:buClr>
                <a:schemeClr val="dk1"/>
              </a:buClr>
              <a:buSzPct val="150000"/>
              <a:buChar char="•"/>
            </a:pPr>
            <a:r>
              <a:rPr lang="en-US" sz="720" dirty="0"/>
              <a:t>Tactic 4: Develop educational collaboratives across departments, specialties, professions, and institutions to improve administrative efficiencies</a:t>
            </a:r>
            <a:endParaRPr sz="720" dirty="0"/>
          </a:p>
          <a:p>
            <a:pPr marL="68580" lvl="0" indent="-48514" algn="l" rtl="0">
              <a:lnSpc>
                <a:spcPct val="100000"/>
              </a:lnSpc>
              <a:spcBef>
                <a:spcPts val="300"/>
              </a:spcBef>
              <a:spcAft>
                <a:spcPts val="0"/>
              </a:spcAft>
              <a:buClr>
                <a:schemeClr val="dk1"/>
              </a:buClr>
              <a:buSzPct val="150000"/>
              <a:buChar char="•"/>
            </a:pPr>
            <a:r>
              <a:rPr lang="en-US" sz="720" dirty="0"/>
              <a:t>Tactic 5: Promote productivity incentive plans that include teaching and develop a culture of teaching in clinical settings</a:t>
            </a:r>
            <a:endParaRPr sz="720" dirty="0"/>
          </a:p>
          <a:p>
            <a:pPr marL="68580" lvl="0" indent="-19240" algn="l" rtl="0">
              <a:lnSpc>
                <a:spcPct val="70000"/>
              </a:lnSpc>
              <a:spcBef>
                <a:spcPts val="300"/>
              </a:spcBef>
              <a:spcAft>
                <a:spcPts val="0"/>
              </a:spcAft>
              <a:buClr>
                <a:schemeClr val="dk1"/>
              </a:buClr>
              <a:buSzPts val="2590"/>
              <a:buNone/>
            </a:pPr>
            <a:endParaRPr sz="777" dirty="0"/>
          </a:p>
          <a:p>
            <a:pPr marL="0" lvl="0" indent="0" algn="l" rtl="0">
              <a:lnSpc>
                <a:spcPct val="70000"/>
              </a:lnSpc>
              <a:spcBef>
                <a:spcPts val="300"/>
              </a:spcBef>
              <a:spcAft>
                <a:spcPts val="0"/>
              </a:spcAft>
              <a:buClr>
                <a:schemeClr val="dk1"/>
              </a:buClr>
              <a:buSzPts val="2590"/>
              <a:buNone/>
            </a:pPr>
            <a:r>
              <a:rPr lang="en-US" sz="1000" b="1" u="sng" dirty="0">
                <a:solidFill>
                  <a:schemeClr val="accent1"/>
                </a:solidFill>
                <a:hlinkClick r:id="rId4"/>
              </a:rPr>
              <a:t>https://stfm.org/preceptorexpansion</a:t>
            </a:r>
            <a:endParaRPr sz="1000" b="1" dirty="0">
              <a:solidFill>
                <a:schemeClr val="accent1"/>
              </a:solidFill>
            </a:endParaRPr>
          </a:p>
          <a:p>
            <a:pPr marL="0" lvl="0" indent="0" algn="l" rtl="0">
              <a:lnSpc>
                <a:spcPct val="70000"/>
              </a:lnSpc>
              <a:spcBef>
                <a:spcPts val="300"/>
              </a:spcBef>
              <a:spcAft>
                <a:spcPts val="0"/>
              </a:spcAft>
              <a:buClr>
                <a:schemeClr val="dk1"/>
              </a:buClr>
              <a:buSzPts val="2590"/>
              <a:buNone/>
            </a:pPr>
            <a:endParaRPr sz="583" dirty="0"/>
          </a:p>
        </p:txBody>
      </p:sp>
    </p:spTree>
    <p:extLst>
      <p:ext uri="{BB962C8B-B14F-4D97-AF65-F5344CB8AC3E}">
        <p14:creationId xmlns:p14="http://schemas.microsoft.com/office/powerpoint/2010/main" val="80940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202548" y="274086"/>
            <a:ext cx="3401567" cy="366960"/>
          </a:xfrm>
          <a:prstGeom prst="rect">
            <a:avLst/>
          </a:prstGeom>
          <a:noFill/>
          <a:ln>
            <a:noFill/>
          </a:ln>
        </p:spPr>
        <p:txBody>
          <a:bodyPr spcFirstLastPara="1" wrap="square" lIns="27420" tIns="13710" rIns="27420" bIns="1371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3600"/>
              <a:buFont typeface="Calibri"/>
              <a:buNone/>
            </a:pPr>
            <a:r>
              <a:rPr lang="en-US" sz="1400" b="1" dirty="0">
                <a:solidFill>
                  <a:schemeClr val="accent2"/>
                </a:solidFill>
                <a:latin typeface="Arial Narrow" panose="020B0606020202030204" pitchFamily="34" charset="0"/>
                <a:ea typeface="Helvetica Neue"/>
                <a:cs typeface="Helvetica Neue"/>
                <a:sym typeface="Helvetica Neue"/>
              </a:rPr>
              <a:t>Tactic 3 Deliverables—</a:t>
            </a:r>
            <a:br>
              <a:rPr lang="en-US" sz="1400" b="1" dirty="0">
                <a:solidFill>
                  <a:schemeClr val="accent2"/>
                </a:solidFill>
                <a:latin typeface="Arial Narrow" panose="020B0606020202030204" pitchFamily="34" charset="0"/>
                <a:ea typeface="Helvetica Neue"/>
                <a:cs typeface="Helvetica Neue"/>
                <a:sym typeface="Helvetica Neue"/>
              </a:rPr>
            </a:br>
            <a:r>
              <a:rPr lang="en-US" sz="1400" b="1" dirty="0">
                <a:solidFill>
                  <a:schemeClr val="accent2"/>
                </a:solidFill>
                <a:latin typeface="Arial Narrow" panose="020B0606020202030204" pitchFamily="34" charset="0"/>
                <a:ea typeface="Helvetica Neue"/>
                <a:cs typeface="Helvetica Neue"/>
                <a:sym typeface="Helvetica Neue"/>
              </a:rPr>
              <a:t>Resources for Preceptors and Programs</a:t>
            </a:r>
            <a:endParaRPr sz="1400" b="1" dirty="0">
              <a:solidFill>
                <a:schemeClr val="accent2"/>
              </a:solidFill>
              <a:latin typeface="Arial Narrow" panose="020B0606020202030204" pitchFamily="34" charset="0"/>
              <a:ea typeface="Helvetica Neue"/>
              <a:cs typeface="Helvetica Neue"/>
              <a:sym typeface="Helvetica Neue"/>
            </a:endParaRPr>
          </a:p>
        </p:txBody>
      </p:sp>
      <p:sp>
        <p:nvSpPr>
          <p:cNvPr id="113" name="Google Shape;113;p18"/>
          <p:cNvSpPr txBox="1">
            <a:spLocks noGrp="1"/>
          </p:cNvSpPr>
          <p:nvPr>
            <p:ph type="body" idx="1"/>
          </p:nvPr>
        </p:nvSpPr>
        <p:spPr>
          <a:xfrm>
            <a:off x="251460" y="812355"/>
            <a:ext cx="3154680" cy="1231723"/>
          </a:xfrm>
          <a:prstGeom prst="rect">
            <a:avLst/>
          </a:prstGeom>
          <a:noFill/>
          <a:ln>
            <a:noFill/>
          </a:ln>
        </p:spPr>
        <p:txBody>
          <a:bodyPr spcFirstLastPara="1" wrap="square" lIns="27420" tIns="13710" rIns="27420" bIns="1371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308610" lvl="1" indent="-171450">
              <a:spcBef>
                <a:spcPts val="300"/>
              </a:spcBef>
              <a:buClr>
                <a:schemeClr val="dk1"/>
              </a:buClr>
              <a:buSzPct val="150000"/>
              <a:buFont typeface="Arial" panose="020B0604020202020204" pitchFamily="34" charset="0"/>
              <a:buChar char="•"/>
            </a:pPr>
            <a:r>
              <a:rPr lang="en-US" sz="900" dirty="0"/>
              <a:t>Promotion of AAMC </a:t>
            </a:r>
            <a:r>
              <a:rPr lang="en-US" sz="900" dirty="0">
                <a:solidFill>
                  <a:schemeClr val="tx1"/>
                </a:solidFill>
                <a:hlinkClick r:id="rId3"/>
              </a:rPr>
              <a:t>“</a:t>
            </a:r>
            <a:r>
              <a:rPr lang="en-US" sz="900" u="sng" dirty="0">
                <a:solidFill>
                  <a:schemeClr val="tx1"/>
                </a:solidFill>
                <a:hlinkClick r:id="rId3"/>
              </a:rPr>
              <a:t>Recommendations for Clinical Skills Curricula for Undergraduate Medical Education</a:t>
            </a:r>
            <a:r>
              <a:rPr lang="en-US" sz="900" u="sng" dirty="0">
                <a:solidFill>
                  <a:schemeClr val="dk2"/>
                </a:solidFill>
              </a:rPr>
              <a:t>”</a:t>
            </a:r>
            <a:r>
              <a:rPr lang="en-US" sz="900" dirty="0"/>
              <a:t>  </a:t>
            </a:r>
            <a:endParaRPr sz="900" dirty="0"/>
          </a:p>
          <a:p>
            <a:pPr marL="308610" lvl="1" indent="-171450" algn="l" rtl="0">
              <a:lnSpc>
                <a:spcPct val="100000"/>
              </a:lnSpc>
              <a:spcBef>
                <a:spcPts val="300"/>
              </a:spcBef>
              <a:spcAft>
                <a:spcPts val="0"/>
              </a:spcAft>
              <a:buClr>
                <a:schemeClr val="dk1"/>
              </a:buClr>
              <a:buSzPct val="150000"/>
              <a:buFont typeface="Arial" panose="020B0604020202020204" pitchFamily="34" charset="0"/>
              <a:buChar char="•"/>
            </a:pPr>
            <a:r>
              <a:rPr lang="en-US" sz="900" dirty="0"/>
              <a:t>Promotion of </a:t>
            </a:r>
            <a:r>
              <a:rPr lang="en-US" sz="900" dirty="0">
                <a:hlinkClick r:id="rId4"/>
              </a:rPr>
              <a:t>“AAMC Uniform Clinical Training Affiliation Agreement”</a:t>
            </a:r>
            <a:endParaRPr lang="en-US" sz="900" dirty="0"/>
          </a:p>
          <a:p>
            <a:pPr marL="308610" lvl="1" indent="-171450" algn="l" rtl="0">
              <a:lnSpc>
                <a:spcPct val="100000"/>
              </a:lnSpc>
              <a:spcBef>
                <a:spcPts val="300"/>
              </a:spcBef>
              <a:spcAft>
                <a:spcPts val="0"/>
              </a:spcAft>
              <a:buClr>
                <a:schemeClr val="dk1"/>
              </a:buClr>
              <a:buSzPct val="150000"/>
              <a:buFont typeface="Arial" panose="020B0604020202020204" pitchFamily="34" charset="0"/>
              <a:buChar char="•"/>
            </a:pPr>
            <a:r>
              <a:rPr lang="en-US" sz="900" dirty="0"/>
              <a:t>CV assistance in the faculty appointment process  </a:t>
            </a:r>
            <a:endParaRPr sz="900" dirty="0"/>
          </a:p>
          <a:p>
            <a:pPr marL="308610" lvl="1" indent="-171450" algn="l" rtl="0">
              <a:lnSpc>
                <a:spcPct val="100000"/>
              </a:lnSpc>
              <a:spcBef>
                <a:spcPts val="300"/>
              </a:spcBef>
              <a:spcAft>
                <a:spcPts val="0"/>
              </a:spcAft>
              <a:buSzPct val="150000"/>
              <a:buFont typeface="Arial" panose="020B0604020202020204" pitchFamily="34" charset="0"/>
              <a:buChar char="•"/>
            </a:pPr>
            <a:r>
              <a:rPr lang="en-US" sz="900" dirty="0"/>
              <a:t>Online module on </a:t>
            </a:r>
            <a:r>
              <a:rPr lang="en-US" sz="900" u="sng" dirty="0">
                <a:solidFill>
                  <a:schemeClr val="dk2"/>
                </a:solidFill>
                <a:hlinkClick r:id="rId5"/>
              </a:rPr>
              <a:t>Giving Feedback</a:t>
            </a:r>
            <a:r>
              <a:rPr lang="en-US" sz="900" dirty="0"/>
              <a:t> (30-minutes)</a:t>
            </a:r>
            <a:endParaRPr sz="900" dirty="0"/>
          </a:p>
          <a:p>
            <a:pPr marL="0" lvl="0" indent="0" algn="l" rtl="0">
              <a:lnSpc>
                <a:spcPct val="100000"/>
              </a:lnSpc>
              <a:spcBef>
                <a:spcPts val="300"/>
              </a:spcBef>
              <a:spcAft>
                <a:spcPts val="0"/>
              </a:spcAft>
              <a:buNone/>
            </a:pPr>
            <a:endParaRPr sz="720" dirty="0"/>
          </a:p>
          <a:p>
            <a:pPr marL="0" lvl="0" indent="0" algn="l" rtl="0">
              <a:lnSpc>
                <a:spcPct val="70000"/>
              </a:lnSpc>
              <a:spcBef>
                <a:spcPts val="300"/>
              </a:spcBef>
              <a:spcAft>
                <a:spcPts val="0"/>
              </a:spcAft>
              <a:buClr>
                <a:schemeClr val="dk1"/>
              </a:buClr>
              <a:buSzPts val="1540"/>
              <a:buNone/>
            </a:pPr>
            <a:endParaRPr dirty="0"/>
          </a:p>
          <a:p>
            <a:pPr marL="0" lvl="0" indent="0" algn="l" rtl="0">
              <a:lnSpc>
                <a:spcPct val="70000"/>
              </a:lnSpc>
              <a:spcBef>
                <a:spcPts val="300"/>
              </a:spcBef>
              <a:spcAft>
                <a:spcPts val="0"/>
              </a:spcAft>
              <a:buClr>
                <a:schemeClr val="dk1"/>
              </a:buClr>
              <a:buSzPts val="1540"/>
              <a:buNone/>
            </a:pPr>
            <a:endParaRPr sz="462" dirty="0"/>
          </a:p>
        </p:txBody>
      </p:sp>
    </p:spTree>
    <p:extLst>
      <p:ext uri="{BB962C8B-B14F-4D97-AF65-F5344CB8AC3E}">
        <p14:creationId xmlns:p14="http://schemas.microsoft.com/office/powerpoint/2010/main" val="424445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175260" y="265470"/>
            <a:ext cx="3372612" cy="366960"/>
          </a:xfrm>
          <a:prstGeom prst="rect">
            <a:avLst/>
          </a:prstGeom>
          <a:noFill/>
          <a:ln>
            <a:noFill/>
          </a:ln>
        </p:spPr>
        <p:txBody>
          <a:bodyPr spcFirstLastPara="1" wrap="square" lIns="27420" tIns="13710" rIns="27420" bIns="1371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3600"/>
              <a:buFont typeface="Calibri"/>
              <a:buNone/>
            </a:pPr>
            <a:r>
              <a:rPr lang="en-US" sz="1400" b="1" dirty="0">
                <a:solidFill>
                  <a:schemeClr val="accent2"/>
                </a:solidFill>
                <a:latin typeface="Arial Narrow" panose="020B0606020202030204" pitchFamily="34" charset="0"/>
                <a:ea typeface="Helvetica Neue"/>
                <a:cs typeface="Helvetica Neue"/>
                <a:sym typeface="Helvetica Neue"/>
              </a:rPr>
              <a:t>Tactic 3 Deliverables—Resources for Students</a:t>
            </a:r>
            <a:endParaRPr sz="1400" b="1" dirty="0">
              <a:solidFill>
                <a:schemeClr val="accent2"/>
              </a:solidFill>
              <a:latin typeface="Arial Narrow" panose="020B0606020202030204" pitchFamily="34" charset="0"/>
              <a:ea typeface="Helvetica Neue"/>
              <a:cs typeface="Helvetica Neue"/>
              <a:sym typeface="Helvetica Neue"/>
            </a:endParaRPr>
          </a:p>
        </p:txBody>
      </p:sp>
      <p:sp>
        <p:nvSpPr>
          <p:cNvPr id="105" name="Google Shape;105;p17"/>
          <p:cNvSpPr txBox="1">
            <a:spLocks noGrp="1"/>
          </p:cNvSpPr>
          <p:nvPr>
            <p:ph type="body" idx="1"/>
          </p:nvPr>
        </p:nvSpPr>
        <p:spPr>
          <a:xfrm>
            <a:off x="175260" y="803830"/>
            <a:ext cx="1901160" cy="1154400"/>
          </a:xfrm>
          <a:prstGeom prst="rect">
            <a:avLst/>
          </a:prstGeom>
          <a:noFill/>
          <a:ln>
            <a:noFill/>
          </a:ln>
        </p:spPr>
        <p:txBody>
          <a:bodyPr spcFirstLastPara="1" wrap="square" lIns="27420" tIns="13710" rIns="27420" bIns="1371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 b="0" i="0" u="none" strike="noStrike" cap="none">
                <a:solidFill>
                  <a:srgbClr val="000000"/>
                </a:solidFill>
                <a:latin typeface="Arial"/>
                <a:ea typeface="Arial"/>
                <a:cs typeface="Arial"/>
                <a:sym typeface="Arial"/>
              </a:defRPr>
            </a:lvl9pPr>
          </a:lstStyle>
          <a:p>
            <a:pPr marL="163830" lvl="0" indent="-171450" algn="l" rtl="0">
              <a:lnSpc>
                <a:spcPct val="100000"/>
              </a:lnSpc>
              <a:spcBef>
                <a:spcPts val="0"/>
              </a:spcBef>
              <a:spcAft>
                <a:spcPts val="0"/>
              </a:spcAft>
              <a:buClr>
                <a:schemeClr val="dk1"/>
              </a:buClr>
              <a:buSzPct val="150000"/>
              <a:buFont typeface="Arial" panose="020B0604020202020204" pitchFamily="34" charset="0"/>
              <a:buChar char="•"/>
            </a:pPr>
            <a:r>
              <a:rPr lang="en-US" sz="840" dirty="0"/>
              <a:t>Student Passport for Clinical Sites</a:t>
            </a:r>
            <a:endParaRPr sz="840" dirty="0"/>
          </a:p>
          <a:p>
            <a:pPr marL="163830" lvl="0" indent="-171450" algn="l" rtl="0">
              <a:lnSpc>
                <a:spcPct val="100000"/>
              </a:lnSpc>
              <a:spcBef>
                <a:spcPts val="300"/>
              </a:spcBef>
              <a:spcAft>
                <a:spcPts val="0"/>
              </a:spcAft>
              <a:buClr>
                <a:schemeClr val="dk1"/>
              </a:buClr>
              <a:buSzPct val="150000"/>
              <a:buFont typeface="Arial" panose="020B0604020202020204" pitchFamily="34" charset="0"/>
              <a:buChar char="•"/>
            </a:pPr>
            <a:r>
              <a:rPr lang="en-US" sz="840" dirty="0"/>
              <a:t>Learner Resources</a:t>
            </a:r>
            <a:endParaRPr sz="840" dirty="0"/>
          </a:p>
          <a:p>
            <a:pPr marL="300990" lvl="1" indent="-171450" algn="l" rtl="0">
              <a:lnSpc>
                <a:spcPct val="100000"/>
              </a:lnSpc>
              <a:spcBef>
                <a:spcPts val="300"/>
              </a:spcBef>
              <a:spcAft>
                <a:spcPts val="0"/>
              </a:spcAft>
              <a:buClr>
                <a:schemeClr val="dk1"/>
              </a:buClr>
              <a:buSzPct val="60000"/>
              <a:buFont typeface="Wingdings" panose="05000000000000000000" pitchFamily="2" charset="2"/>
              <a:buChar char="q"/>
            </a:pPr>
            <a:r>
              <a:rPr lang="en-US" sz="840" dirty="0"/>
              <a:t>"How to Be Awesome in an Ambulatory Clinic Rotation” </a:t>
            </a:r>
            <a:endParaRPr sz="840" dirty="0"/>
          </a:p>
          <a:p>
            <a:pPr marL="300990" lvl="1" indent="-171450" algn="l" rtl="0">
              <a:lnSpc>
                <a:spcPct val="100000"/>
              </a:lnSpc>
              <a:spcBef>
                <a:spcPts val="300"/>
              </a:spcBef>
              <a:spcAft>
                <a:spcPts val="0"/>
              </a:spcAft>
              <a:buClr>
                <a:schemeClr val="dk1"/>
              </a:buClr>
              <a:buSzPct val="60000"/>
              <a:buFont typeface="Wingdings" panose="05000000000000000000" pitchFamily="2" charset="2"/>
              <a:buChar char="q"/>
            </a:pPr>
            <a:r>
              <a:rPr lang="en-US" sz="840" dirty="0"/>
              <a:t>Online student training modules</a:t>
            </a:r>
          </a:p>
          <a:p>
            <a:pPr marL="0" marR="0" lvl="0" indent="0" algn="l" rtl="0">
              <a:lnSpc>
                <a:spcPct val="100000"/>
              </a:lnSpc>
              <a:spcBef>
                <a:spcPts val="300"/>
              </a:spcBef>
              <a:spcAft>
                <a:spcPts val="0"/>
              </a:spcAft>
              <a:buNone/>
            </a:pPr>
            <a:endParaRPr sz="720" dirty="0"/>
          </a:p>
          <a:p>
            <a:pPr marL="0" lvl="0" indent="0" algn="l" rtl="0">
              <a:lnSpc>
                <a:spcPct val="100000"/>
              </a:lnSpc>
              <a:spcBef>
                <a:spcPts val="300"/>
              </a:spcBef>
              <a:spcAft>
                <a:spcPts val="0"/>
              </a:spcAft>
              <a:buNone/>
            </a:pPr>
            <a:endParaRPr sz="720" dirty="0"/>
          </a:p>
          <a:p>
            <a:pPr marL="0" lvl="0" indent="0" algn="l" rtl="0">
              <a:lnSpc>
                <a:spcPct val="70000"/>
              </a:lnSpc>
              <a:spcBef>
                <a:spcPts val="300"/>
              </a:spcBef>
              <a:spcAft>
                <a:spcPts val="0"/>
              </a:spcAft>
              <a:buClr>
                <a:schemeClr val="dk1"/>
              </a:buClr>
              <a:buSzPts val="1540"/>
              <a:buNone/>
            </a:pPr>
            <a:endParaRPr dirty="0"/>
          </a:p>
        </p:txBody>
      </p:sp>
      <p:pic>
        <p:nvPicPr>
          <p:cNvPr id="106" name="Google Shape;106;p17"/>
          <p:cNvPicPr preferRelativeResize="0"/>
          <p:nvPr/>
        </p:nvPicPr>
        <p:blipFill>
          <a:blip r:embed="rId3">
            <a:alphaModFix/>
          </a:blip>
          <a:stretch>
            <a:fillRect/>
          </a:stretch>
        </p:blipFill>
        <p:spPr>
          <a:xfrm>
            <a:off x="2049750" y="803825"/>
            <a:ext cx="1432590" cy="1135552"/>
          </a:xfrm>
          <a:prstGeom prst="rect">
            <a:avLst/>
          </a:prstGeom>
          <a:noFill/>
          <a:ln>
            <a:noFill/>
          </a:ln>
        </p:spPr>
      </p:pic>
      <p:sp>
        <p:nvSpPr>
          <p:cNvPr id="4" name="TextBox 3">
            <a:extLst>
              <a:ext uri="{FF2B5EF4-FFF2-40B4-BE49-F238E27FC236}">
                <a16:creationId xmlns:a16="http://schemas.microsoft.com/office/drawing/2014/main" id="{53C22594-EFA9-4C74-8DFE-2A93A43807BF}"/>
              </a:ext>
            </a:extLst>
          </p:cNvPr>
          <p:cNvSpPr txBox="1"/>
          <p:nvPr/>
        </p:nvSpPr>
        <p:spPr>
          <a:xfrm>
            <a:off x="395974" y="1939377"/>
            <a:ext cx="2865652" cy="323935"/>
          </a:xfrm>
          <a:prstGeom prst="rect">
            <a:avLst/>
          </a:prstGeom>
          <a:noFill/>
        </p:spPr>
        <p:txBody>
          <a:bodyPr wrap="square" rtlCol="0">
            <a:spAutoFit/>
          </a:bodyPr>
          <a:lstStyle/>
          <a:p>
            <a:r>
              <a:rPr lang="en-US" sz="900" b="1" u="sng" dirty="0">
                <a:solidFill>
                  <a:schemeClr val="accent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https://www.stfm.org/clerkshiponboarding</a:t>
            </a:r>
            <a:endParaRPr lang="en-US" sz="900" b="1" dirty="0">
              <a:solidFill>
                <a:schemeClr val="accent2"/>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61042647"/>
      </p:ext>
    </p:extLst>
  </p:cSld>
  <p:clrMapOvr>
    <a:masterClrMapping/>
  </p:clrMapOvr>
</p:sld>
</file>

<file path=ppt/theme/theme1.xml><?xml version="1.0" encoding="utf-8"?>
<a:theme xmlns:a="http://schemas.openxmlformats.org/drawingml/2006/main" name="Office Theme">
  <a:themeElements>
    <a:clrScheme name="MSE20">
      <a:dk1>
        <a:srgbClr val="323232"/>
      </a:dk1>
      <a:lt1>
        <a:srgbClr val="FFFFFF"/>
      </a:lt1>
      <a:dk2>
        <a:srgbClr val="44546A"/>
      </a:dk2>
      <a:lt2>
        <a:srgbClr val="E7E6E6"/>
      </a:lt2>
      <a:accent1>
        <a:srgbClr val="0096D3"/>
      </a:accent1>
      <a:accent2>
        <a:srgbClr val="EF8D2B"/>
      </a:accent2>
      <a:accent3>
        <a:srgbClr val="1E417B"/>
      </a:accent3>
      <a:accent4>
        <a:srgbClr val="6F69AF"/>
      </a:accent4>
      <a:accent5>
        <a:srgbClr val="000000"/>
      </a:accent5>
      <a:accent6>
        <a:srgbClr val="000000"/>
      </a:accent6>
      <a:hlink>
        <a:srgbClr val="000000"/>
      </a:hlink>
      <a:folHlink>
        <a:srgbClr val="00C3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MSE20">
      <a:dk1>
        <a:srgbClr val="323232"/>
      </a:dk1>
      <a:lt1>
        <a:srgbClr val="FFFFFF"/>
      </a:lt1>
      <a:dk2>
        <a:srgbClr val="44546A"/>
      </a:dk2>
      <a:lt2>
        <a:srgbClr val="E7E6E6"/>
      </a:lt2>
      <a:accent1>
        <a:srgbClr val="0096D3"/>
      </a:accent1>
      <a:accent2>
        <a:srgbClr val="EF8D2B"/>
      </a:accent2>
      <a:accent3>
        <a:srgbClr val="1E417B"/>
      </a:accent3>
      <a:accent4>
        <a:srgbClr val="6F69AF"/>
      </a:accent4>
      <a:accent5>
        <a:srgbClr val="000000"/>
      </a:accent5>
      <a:accent6>
        <a:srgbClr val="000000"/>
      </a:accent6>
      <a:hlink>
        <a:srgbClr val="000000"/>
      </a:hlink>
      <a:folHlink>
        <a:srgbClr val="00C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MSE20">
      <a:dk1>
        <a:srgbClr val="323232"/>
      </a:dk1>
      <a:lt1>
        <a:srgbClr val="FFFFFF"/>
      </a:lt1>
      <a:dk2>
        <a:srgbClr val="44546A"/>
      </a:dk2>
      <a:lt2>
        <a:srgbClr val="E7E6E6"/>
      </a:lt2>
      <a:accent1>
        <a:srgbClr val="0096D3"/>
      </a:accent1>
      <a:accent2>
        <a:srgbClr val="EF8D2B"/>
      </a:accent2>
      <a:accent3>
        <a:srgbClr val="1E417B"/>
      </a:accent3>
      <a:accent4>
        <a:srgbClr val="6F69AF"/>
      </a:accent4>
      <a:accent5>
        <a:srgbClr val="000000"/>
      </a:accent5>
      <a:accent6>
        <a:srgbClr val="000000"/>
      </a:accent6>
      <a:hlink>
        <a:srgbClr val="000000"/>
      </a:hlink>
      <a:folHlink>
        <a:srgbClr val="00C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MSE20">
      <a:dk1>
        <a:srgbClr val="323232"/>
      </a:dk1>
      <a:lt1>
        <a:srgbClr val="FFFFFF"/>
      </a:lt1>
      <a:dk2>
        <a:srgbClr val="44546A"/>
      </a:dk2>
      <a:lt2>
        <a:srgbClr val="E7E6E6"/>
      </a:lt2>
      <a:accent1>
        <a:srgbClr val="0096D3"/>
      </a:accent1>
      <a:accent2>
        <a:srgbClr val="EF8D2B"/>
      </a:accent2>
      <a:accent3>
        <a:srgbClr val="1E417B"/>
      </a:accent3>
      <a:accent4>
        <a:srgbClr val="6F69AF"/>
      </a:accent4>
      <a:accent5>
        <a:srgbClr val="000000"/>
      </a:accent5>
      <a:accent6>
        <a:srgbClr val="000000"/>
      </a:accent6>
      <a:hlink>
        <a:srgbClr val="000000"/>
      </a:hlink>
      <a:folHlink>
        <a:srgbClr val="00C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MSE20">
      <a:dk1>
        <a:srgbClr val="323232"/>
      </a:dk1>
      <a:lt1>
        <a:srgbClr val="FFFFFF"/>
      </a:lt1>
      <a:dk2>
        <a:srgbClr val="44546A"/>
      </a:dk2>
      <a:lt2>
        <a:srgbClr val="E7E6E6"/>
      </a:lt2>
      <a:accent1>
        <a:srgbClr val="0096D3"/>
      </a:accent1>
      <a:accent2>
        <a:srgbClr val="EF8D2B"/>
      </a:accent2>
      <a:accent3>
        <a:srgbClr val="1E417B"/>
      </a:accent3>
      <a:accent4>
        <a:srgbClr val="6F69AF"/>
      </a:accent4>
      <a:accent5>
        <a:srgbClr val="000000"/>
      </a:accent5>
      <a:accent6>
        <a:srgbClr val="000000"/>
      </a:accent6>
      <a:hlink>
        <a:srgbClr val="000000"/>
      </a:hlink>
      <a:folHlink>
        <a:srgbClr val="00C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MSE20">
      <a:dk1>
        <a:srgbClr val="323232"/>
      </a:dk1>
      <a:lt1>
        <a:srgbClr val="FFFFFF"/>
      </a:lt1>
      <a:dk2>
        <a:srgbClr val="44546A"/>
      </a:dk2>
      <a:lt2>
        <a:srgbClr val="E7E6E6"/>
      </a:lt2>
      <a:accent1>
        <a:srgbClr val="0096D3"/>
      </a:accent1>
      <a:accent2>
        <a:srgbClr val="EF8D2B"/>
      </a:accent2>
      <a:accent3>
        <a:srgbClr val="1E417B"/>
      </a:accent3>
      <a:accent4>
        <a:srgbClr val="6F69AF"/>
      </a:accent4>
      <a:accent5>
        <a:srgbClr val="000000"/>
      </a:accent5>
      <a:accent6>
        <a:srgbClr val="000000"/>
      </a:accent6>
      <a:hlink>
        <a:srgbClr val="000000"/>
      </a:hlink>
      <a:folHlink>
        <a:srgbClr val="00C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1778</TotalTime>
  <Words>3172</Words>
  <Application>Microsoft Office PowerPoint</Application>
  <PresentationFormat>Custom</PresentationFormat>
  <Paragraphs>341</Paragraphs>
  <Slides>33</Slides>
  <Notes>28</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33</vt:i4>
      </vt:variant>
    </vt:vector>
  </HeadingPairs>
  <TitlesOfParts>
    <vt:vector size="47" baseType="lpstr">
      <vt:lpstr>Arial</vt:lpstr>
      <vt:lpstr>Arial Narrow</vt:lpstr>
      <vt:lpstr>Calibri</vt:lpstr>
      <vt:lpstr>Calibri Light</vt:lpstr>
      <vt:lpstr>Courier New</vt:lpstr>
      <vt:lpstr>Helvetica</vt:lpstr>
      <vt:lpstr>Helvetica Neue</vt:lpstr>
      <vt:lpstr>Wingdings</vt:lpstr>
      <vt:lpstr>Office Theme</vt:lpstr>
      <vt:lpstr>Custom Design</vt:lpstr>
      <vt:lpstr>2_Custom Design</vt:lpstr>
      <vt:lpstr>3_Custom Design</vt:lpstr>
      <vt:lpstr>1_Custom Design</vt:lpstr>
      <vt:lpstr>4_Custom Design</vt:lpstr>
      <vt:lpstr>Easing the Load of Precepting: Efficiently Integrating Students into Ambulatory Training Sites</vt:lpstr>
      <vt:lpstr>PowerPoint Presentation</vt:lpstr>
      <vt:lpstr>Learning Objectives</vt:lpstr>
      <vt:lpstr>Preceptor Recruitment and Retention Challenges</vt:lpstr>
      <vt:lpstr>Primary Care Community Preceptor Summit  August 2016</vt:lpstr>
      <vt:lpstr>PowerPoint Presentation</vt:lpstr>
      <vt:lpstr>Preceptor Expansion Initiative   </vt:lpstr>
      <vt:lpstr>Tactic 3 Deliverables— Resources for Preceptors and Programs</vt:lpstr>
      <vt:lpstr>Tactic 3 Deliverables—Resources for Students</vt:lpstr>
      <vt:lpstr>Student Clinical Rotation Passport</vt:lpstr>
      <vt:lpstr>Student Onboarding Resources –  Tips for Students</vt:lpstr>
      <vt:lpstr>Student Resources - Online Training Modules</vt:lpstr>
      <vt:lpstr>PowerPoint Presentation</vt:lpstr>
      <vt:lpstr>  Tactic 4:  Develop educational collaboratives across departments, specialties, professions, and institutions to improve administrative efficiencies     </vt:lpstr>
      <vt:lpstr>Building Better Clinical Training Experiences:  Pilot Sites</vt:lpstr>
      <vt:lpstr>Building Better Clinical Training Experiences:  Pilot Sites</vt:lpstr>
      <vt:lpstr>Building Better Clinical Training Experiences:  Pilot Timeline</vt:lpstr>
      <vt:lpstr>Building Better Clinical Training Experiences:  Pilot Timeline</vt:lpstr>
      <vt:lpstr>PowerPoint Presentation</vt:lpstr>
      <vt:lpstr>Frequently Asked Questions</vt:lpstr>
      <vt:lpstr>Initial Student Usage Data  (April 2019 – January 2020)</vt:lpstr>
      <vt:lpstr>Initial Student Usage Data  (April 2019 – January 2020)</vt:lpstr>
      <vt:lpstr>Student Module Survey Data  (April 2019 – January 2020)</vt:lpstr>
      <vt:lpstr>Student Module Survey Data  (April 2019 – January 2020)</vt:lpstr>
      <vt:lpstr>Student Comments: “What is one thing you will change or a strategy you will implement as a result of taking this module?”</vt:lpstr>
      <vt:lpstr>PowerPoint Presentation</vt:lpstr>
      <vt:lpstr>Questions?</vt:lpstr>
      <vt:lpstr>Tactic 3 Team Collaborators </vt:lpstr>
      <vt:lpstr>Preceptor Expansion Initiative Oversight Committee</vt:lpstr>
      <vt:lpstr>References and other sources</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STFM_Staff2</cp:lastModifiedBy>
  <cp:revision>85</cp:revision>
  <cp:lastPrinted>2020-01-29T02:08:24Z</cp:lastPrinted>
  <dcterms:created xsi:type="dcterms:W3CDTF">2019-09-11T12:59:50Z</dcterms:created>
  <dcterms:modified xsi:type="dcterms:W3CDTF">2020-01-30T03:57:08Z</dcterms:modified>
</cp:coreProperties>
</file>