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82" r:id="rId4"/>
    <p:sldId id="283" r:id="rId5"/>
    <p:sldId id="281" r:id="rId6"/>
    <p:sldId id="260" r:id="rId7"/>
    <p:sldId id="259" r:id="rId8"/>
    <p:sldId id="264" r:id="rId9"/>
    <p:sldId id="267" r:id="rId10"/>
    <p:sldId id="268" r:id="rId11"/>
    <p:sldId id="277" r:id="rId12"/>
    <p:sldId id="280" r:id="rId13"/>
    <p:sldId id="258" r:id="rId14"/>
    <p:sldId id="262" r:id="rId15"/>
    <p:sldId id="270" r:id="rId16"/>
    <p:sldId id="276" r:id="rId17"/>
    <p:sldId id="263" r:id="rId18"/>
    <p:sldId id="269" r:id="rId19"/>
    <p:sldId id="271" r:id="rId20"/>
    <p:sldId id="265" r:id="rId21"/>
    <p:sldId id="266" r:id="rId22"/>
    <p:sldId id="272" r:id="rId23"/>
    <p:sldId id="278" r:id="rId24"/>
    <p:sldId id="275"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6" d="100"/>
          <a:sy n="66" d="100"/>
        </p:scale>
        <p:origin x="900" y="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81AAC74-E585-4672-BD78-BA8090E064EC}" type="datetimeFigureOut">
              <a:rPr lang="en-US" smtClean="0"/>
              <a:t>4/23/2018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AFB65C71-7A83-42C4-8506-A8A8BFE22753}" type="slidenum">
              <a:rPr lang="en-US" smtClean="0"/>
              <a:t>‹#›</a:t>
            </a:fld>
            <a:endParaRPr lang="en-US"/>
          </a:p>
        </p:txBody>
      </p:sp>
    </p:spTree>
    <p:extLst>
      <p:ext uri="{BB962C8B-B14F-4D97-AF65-F5344CB8AC3E}">
        <p14:creationId xmlns:p14="http://schemas.microsoft.com/office/powerpoint/2010/main" val="18396533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BCA2D1-3B30-4358-8CC9-BD8A081DC7A1}"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197051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BCA2D1-3B30-4358-8CC9-BD8A081DC7A1}"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397302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BCA2D1-3B30-4358-8CC9-BD8A081DC7A1}"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255380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BCA2D1-3B30-4358-8CC9-BD8A081DC7A1}"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113385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CA2D1-3B30-4358-8CC9-BD8A081DC7A1}"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424947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BCA2D1-3B30-4358-8CC9-BD8A081DC7A1}"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271928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BCA2D1-3B30-4358-8CC9-BD8A081DC7A1}"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283132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BCA2D1-3B30-4358-8CC9-BD8A081DC7A1}"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137668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CA2D1-3B30-4358-8CC9-BD8A081DC7A1}"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393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CA2D1-3B30-4358-8CC9-BD8A081DC7A1}"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73262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CA2D1-3B30-4358-8CC9-BD8A081DC7A1}"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AEC8-97E4-4BDA-B7A9-519B5A0BCF8E}" type="slidenum">
              <a:rPr lang="en-US" smtClean="0"/>
              <a:t>‹#›</a:t>
            </a:fld>
            <a:endParaRPr lang="en-US"/>
          </a:p>
        </p:txBody>
      </p:sp>
    </p:spTree>
    <p:extLst>
      <p:ext uri="{BB962C8B-B14F-4D97-AF65-F5344CB8AC3E}">
        <p14:creationId xmlns:p14="http://schemas.microsoft.com/office/powerpoint/2010/main" val="266684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CA2D1-3B30-4358-8CC9-BD8A081DC7A1}" type="datetimeFigureOut">
              <a:rPr lang="en-US" smtClean="0"/>
              <a:t>4/23/2018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6AEC8-97E4-4BDA-B7A9-519B5A0BCF8E}" type="slidenum">
              <a:rPr lang="en-US" smtClean="0"/>
              <a:t>‹#›</a:t>
            </a:fld>
            <a:endParaRPr lang="en-US"/>
          </a:p>
        </p:txBody>
      </p:sp>
    </p:spTree>
    <p:extLst>
      <p:ext uri="{BB962C8B-B14F-4D97-AF65-F5344CB8AC3E}">
        <p14:creationId xmlns:p14="http://schemas.microsoft.com/office/powerpoint/2010/main" val="2288192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URiKA7CKtf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URiKA7CKtf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yNqaUMiU0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2"/>
            <a:ext cx="7772400" cy="2860701"/>
          </a:xfrm>
        </p:spPr>
        <p:txBody>
          <a:bodyPr>
            <a:normAutofit fontScale="90000"/>
          </a:bodyPr>
          <a:lstStyle/>
          <a:p>
            <a:r>
              <a:rPr lang="en-US" b="1" dirty="0" smtClean="0"/>
              <a:t>Health Behavior Change and Motivational Interviewing Skills: Don’t graduate with out them</a:t>
            </a:r>
            <a:endParaRPr lang="en-US" b="1" dirty="0"/>
          </a:p>
        </p:txBody>
      </p:sp>
      <p:sp>
        <p:nvSpPr>
          <p:cNvPr id="3" name="Subtitle 2"/>
          <p:cNvSpPr>
            <a:spLocks noGrp="1"/>
          </p:cNvSpPr>
          <p:nvPr>
            <p:ph type="subTitle" idx="1"/>
          </p:nvPr>
        </p:nvSpPr>
        <p:spPr>
          <a:xfrm>
            <a:off x="1143000" y="4279392"/>
            <a:ext cx="6858000" cy="1307592"/>
          </a:xfrm>
        </p:spPr>
        <p:txBody>
          <a:bodyPr>
            <a:normAutofit/>
          </a:bodyPr>
          <a:lstStyle/>
          <a:p>
            <a:r>
              <a:rPr lang="en-US" dirty="0" smtClean="0"/>
              <a:t>Deb Seymour, </a:t>
            </a:r>
            <a:r>
              <a:rPr lang="en-US" dirty="0" err="1" smtClean="0"/>
              <a:t>PsyD</a:t>
            </a:r>
            <a:endParaRPr lang="en-US" dirty="0" smtClean="0"/>
          </a:p>
          <a:p>
            <a:r>
              <a:rPr lang="en-US" dirty="0" smtClean="0"/>
              <a:t>Brandy Deffenbacher, MD</a:t>
            </a:r>
          </a:p>
          <a:p>
            <a:endParaRPr lang="en-US" dirty="0" smtClean="0"/>
          </a:p>
        </p:txBody>
      </p:sp>
    </p:spTree>
    <p:extLst>
      <p:ext uri="{BB962C8B-B14F-4D97-AF65-F5344CB8AC3E}">
        <p14:creationId xmlns:p14="http://schemas.microsoft.com/office/powerpoint/2010/main" val="301054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OARS</a:t>
            </a:r>
            <a:endParaRPr lang="en-US" sz="5400" dirty="0"/>
          </a:p>
        </p:txBody>
      </p:sp>
      <p:sp>
        <p:nvSpPr>
          <p:cNvPr id="3" name="Content Placeholder 2"/>
          <p:cNvSpPr>
            <a:spLocks noGrp="1"/>
          </p:cNvSpPr>
          <p:nvPr>
            <p:ph idx="1"/>
          </p:nvPr>
        </p:nvSpPr>
        <p:spPr/>
        <p:txBody>
          <a:bodyPr>
            <a:normAutofit/>
          </a:bodyPr>
          <a:lstStyle/>
          <a:p>
            <a:r>
              <a:rPr lang="en-US" sz="4000" dirty="0" smtClean="0"/>
              <a:t>O = Open questions</a:t>
            </a:r>
          </a:p>
          <a:p>
            <a:r>
              <a:rPr lang="en-US" sz="4000" dirty="0" smtClean="0"/>
              <a:t>A = Affirmations</a:t>
            </a:r>
          </a:p>
          <a:p>
            <a:r>
              <a:rPr lang="en-US" sz="4000" dirty="0" smtClean="0"/>
              <a:t>R = Reflections</a:t>
            </a:r>
          </a:p>
          <a:p>
            <a:r>
              <a:rPr lang="en-US" sz="4000" dirty="0" smtClean="0"/>
              <a:t>S = Summarizing</a:t>
            </a:r>
            <a:endParaRPr lang="en-US" sz="4000" dirty="0"/>
          </a:p>
        </p:txBody>
      </p:sp>
    </p:spTree>
    <p:extLst>
      <p:ext uri="{BB962C8B-B14F-4D97-AF65-F5344CB8AC3E}">
        <p14:creationId xmlns:p14="http://schemas.microsoft.com/office/powerpoint/2010/main" val="49318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for change talk</a:t>
            </a:r>
            <a:endParaRPr lang="en-US" dirty="0"/>
          </a:p>
        </p:txBody>
      </p:sp>
      <p:sp>
        <p:nvSpPr>
          <p:cNvPr id="3" name="Content Placeholder 2"/>
          <p:cNvSpPr>
            <a:spLocks noGrp="1"/>
          </p:cNvSpPr>
          <p:nvPr>
            <p:ph idx="1"/>
          </p:nvPr>
        </p:nvSpPr>
        <p:spPr/>
        <p:txBody>
          <a:bodyPr/>
          <a:lstStyle/>
          <a:p>
            <a:r>
              <a:rPr lang="en-US" dirty="0" smtClean="0"/>
              <a:t>“I </a:t>
            </a:r>
            <a:r>
              <a:rPr lang="en-US" dirty="0" smtClean="0"/>
              <a:t>want </a:t>
            </a:r>
            <a:r>
              <a:rPr lang="en-US" dirty="0" smtClean="0"/>
              <a:t>my partner to be happy and not worry so much.”</a:t>
            </a:r>
          </a:p>
          <a:p>
            <a:r>
              <a:rPr lang="en-US" dirty="0" smtClean="0"/>
              <a:t>“Sometimes I think it would be better if I didn’t use, but I can’t really imagine life without my fix.”</a:t>
            </a:r>
          </a:p>
          <a:p>
            <a:r>
              <a:rPr lang="en-US" dirty="0" smtClean="0"/>
              <a:t>“Smoking pot is part of who I am, everyone in my family smokes, it helps me with my work and is key to my social life, the only thing it isn’t good for is skiing.”</a:t>
            </a:r>
          </a:p>
          <a:p>
            <a:r>
              <a:rPr lang="en-US" dirty="0" smtClean="0"/>
              <a:t>“I would like to go to movies, I guess I will have to invent a smoking friendly theater.”</a:t>
            </a:r>
            <a:endParaRPr lang="en-US" dirty="0"/>
          </a:p>
        </p:txBody>
      </p:sp>
    </p:spTree>
    <p:extLst>
      <p:ext uri="{BB962C8B-B14F-4D97-AF65-F5344CB8AC3E}">
        <p14:creationId xmlns:p14="http://schemas.microsoft.com/office/powerpoint/2010/main" val="103132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Evoking change talk</a:t>
            </a:r>
            <a:endParaRPr lang="en-US" sz="6000" dirty="0"/>
          </a:p>
        </p:txBody>
      </p:sp>
      <p:sp>
        <p:nvSpPr>
          <p:cNvPr id="3" name="Content Placeholder 2"/>
          <p:cNvSpPr>
            <a:spLocks noGrp="1"/>
          </p:cNvSpPr>
          <p:nvPr>
            <p:ph idx="1"/>
          </p:nvPr>
        </p:nvSpPr>
        <p:spPr/>
        <p:txBody>
          <a:bodyPr/>
          <a:lstStyle/>
          <a:p>
            <a:endParaRPr lang="en-US" dirty="0" smtClean="0"/>
          </a:p>
          <a:p>
            <a:r>
              <a:rPr lang="en-US" dirty="0" smtClean="0"/>
              <a:t>Scaling  (importance and confidence)</a:t>
            </a:r>
            <a:endParaRPr lang="en-US" dirty="0" smtClean="0"/>
          </a:p>
          <a:p>
            <a:r>
              <a:rPr lang="en-US" dirty="0" smtClean="0"/>
              <a:t>Discussion of scaling</a:t>
            </a:r>
          </a:p>
          <a:p>
            <a:r>
              <a:rPr lang="en-US" dirty="0" smtClean="0"/>
              <a:t>Reviewing past success</a:t>
            </a:r>
          </a:p>
          <a:p>
            <a:r>
              <a:rPr lang="en-US" dirty="0" smtClean="0"/>
              <a:t>Looking forward and looking back</a:t>
            </a:r>
          </a:p>
          <a:p>
            <a:r>
              <a:rPr lang="en-US" dirty="0" smtClean="0"/>
              <a:t>Verbalizing ambivalence </a:t>
            </a:r>
          </a:p>
          <a:p>
            <a:pPr marL="0" indent="0">
              <a:buNone/>
            </a:pPr>
            <a:endParaRPr lang="en-US" dirty="0" smtClean="0"/>
          </a:p>
          <a:p>
            <a:endParaRPr lang="en-US" dirty="0"/>
          </a:p>
        </p:txBody>
      </p:sp>
    </p:spTree>
    <p:extLst>
      <p:ext uri="{BB962C8B-B14F-4D97-AF65-F5344CB8AC3E}">
        <p14:creationId xmlns:p14="http://schemas.microsoft.com/office/powerpoint/2010/main" val="203836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Scaling Importance and Confidence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On a scale of zero to ten, how important is it for you to ______________? </a:t>
            </a:r>
          </a:p>
          <a:p>
            <a:r>
              <a:rPr lang="en-US" sz="3200" dirty="0" smtClean="0"/>
              <a:t>Where 10 is extremely important and zero is not at all important</a:t>
            </a:r>
          </a:p>
          <a:p>
            <a:pPr marL="0" indent="0">
              <a:buNone/>
            </a:pPr>
            <a:r>
              <a:rPr lang="en-US" sz="3200" dirty="0" smtClean="0"/>
              <a:t>2. On a scale if zero to ten, how confident that you can make this change?</a:t>
            </a:r>
          </a:p>
          <a:p>
            <a:r>
              <a:rPr lang="en-US" sz="3200" dirty="0"/>
              <a:t>Where 10 is extremely </a:t>
            </a:r>
            <a:r>
              <a:rPr lang="en-US" sz="3200" dirty="0" smtClean="0"/>
              <a:t>confident </a:t>
            </a:r>
            <a:r>
              <a:rPr lang="en-US" sz="3200" dirty="0"/>
              <a:t>and zero is not </a:t>
            </a:r>
            <a:r>
              <a:rPr lang="en-US" sz="3200" dirty="0" smtClean="0"/>
              <a:t>at all confident</a:t>
            </a:r>
            <a:endParaRPr lang="en-US" sz="3200" dirty="0"/>
          </a:p>
          <a:p>
            <a:endParaRPr lang="en-US" sz="3200" dirty="0"/>
          </a:p>
        </p:txBody>
      </p:sp>
    </p:spTree>
    <p:extLst>
      <p:ext uri="{BB962C8B-B14F-4D97-AF65-F5344CB8AC3E}">
        <p14:creationId xmlns:p14="http://schemas.microsoft.com/office/powerpoint/2010/main" val="381410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225930"/>
          </a:xfrm>
        </p:spPr>
        <p:txBody>
          <a:bodyPr/>
          <a:lstStyle/>
          <a:p>
            <a:pPr algn="ctr"/>
            <a:r>
              <a:rPr lang="en-US" dirty="0" smtClean="0"/>
              <a:t>Magic number 7 </a:t>
            </a:r>
            <a:endParaRPr lang="en-US" dirty="0"/>
          </a:p>
        </p:txBody>
      </p:sp>
      <p:sp>
        <p:nvSpPr>
          <p:cNvPr id="3" name="Content Placeholder 2"/>
          <p:cNvSpPr>
            <a:spLocks noGrp="1"/>
          </p:cNvSpPr>
          <p:nvPr>
            <p:ph idx="1"/>
          </p:nvPr>
        </p:nvSpPr>
        <p:spPr/>
        <p:txBody>
          <a:bodyPr/>
          <a:lstStyle/>
          <a:p>
            <a:endParaRPr lang="en-US" dirty="0" smtClean="0"/>
          </a:p>
          <a:p>
            <a:r>
              <a:rPr lang="en-US" dirty="0" smtClean="0"/>
              <a:t>If when scaling importance and confidence a “7” it is a better sign of readiness to move to action and planning. </a:t>
            </a:r>
          </a:p>
          <a:p>
            <a:endParaRPr lang="en-US" dirty="0" smtClean="0"/>
          </a:p>
          <a:p>
            <a:r>
              <a:rPr lang="en-US" dirty="0" smtClean="0"/>
              <a:t>Ratings below 7 may suggest that more discussion is needed</a:t>
            </a:r>
            <a:endParaRPr lang="en-US" dirty="0"/>
          </a:p>
        </p:txBody>
      </p:sp>
    </p:spTree>
    <p:extLst>
      <p:ext uri="{BB962C8B-B14F-4D97-AF65-F5344CB8AC3E}">
        <p14:creationId xmlns:p14="http://schemas.microsoft.com/office/powerpoint/2010/main" val="2228884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questions after scaling</a:t>
            </a:r>
            <a:endParaRPr lang="en-US" dirty="0"/>
          </a:p>
        </p:txBody>
      </p:sp>
      <p:sp>
        <p:nvSpPr>
          <p:cNvPr id="3" name="Content Placeholder 2"/>
          <p:cNvSpPr>
            <a:spLocks noGrp="1"/>
          </p:cNvSpPr>
          <p:nvPr>
            <p:ph idx="1"/>
          </p:nvPr>
        </p:nvSpPr>
        <p:spPr/>
        <p:txBody>
          <a:bodyPr/>
          <a:lstStyle/>
          <a:p>
            <a:r>
              <a:rPr lang="en-US" dirty="0" smtClean="0"/>
              <a:t>“Why are you not a (lower number than selected)”? –listen for ‘change talk</a:t>
            </a:r>
          </a:p>
          <a:p>
            <a:pPr marL="0" indent="0">
              <a:buNone/>
            </a:pPr>
            <a:endParaRPr lang="en-US" dirty="0" smtClean="0"/>
          </a:p>
          <a:p>
            <a:r>
              <a:rPr lang="en-US" dirty="0" smtClean="0"/>
              <a:t>“Why are you not a (higher number than selected)”? – listen for ambivalence barriers or opportunity for education</a:t>
            </a:r>
          </a:p>
          <a:p>
            <a:endParaRPr lang="en-US" dirty="0" smtClean="0"/>
          </a:p>
          <a:p>
            <a:r>
              <a:rPr lang="en-US" dirty="0" smtClean="0"/>
              <a:t>What would it take to get you to an 8?</a:t>
            </a:r>
          </a:p>
          <a:p>
            <a:endParaRPr lang="en-US" dirty="0"/>
          </a:p>
        </p:txBody>
      </p:sp>
    </p:spTree>
    <p:extLst>
      <p:ext uri="{BB962C8B-B14F-4D97-AF65-F5344CB8AC3E}">
        <p14:creationId xmlns:p14="http://schemas.microsoft.com/office/powerpoint/2010/main" val="425889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with resistance</a:t>
            </a:r>
            <a:endParaRPr lang="en-US" dirty="0"/>
          </a:p>
        </p:txBody>
      </p:sp>
      <p:sp>
        <p:nvSpPr>
          <p:cNvPr id="3" name="Content Placeholder 2"/>
          <p:cNvSpPr>
            <a:spLocks noGrp="1"/>
          </p:cNvSpPr>
          <p:nvPr>
            <p:ph idx="1"/>
          </p:nvPr>
        </p:nvSpPr>
        <p:spPr/>
        <p:txBody>
          <a:bodyPr>
            <a:normAutofit/>
          </a:bodyPr>
          <a:lstStyle/>
          <a:p>
            <a:r>
              <a:rPr lang="en-US" sz="3600" dirty="0" smtClean="0"/>
              <a:t>Use empathy</a:t>
            </a:r>
          </a:p>
          <a:p>
            <a:r>
              <a:rPr lang="en-US" sz="3600" dirty="0" smtClean="0"/>
              <a:t>Resist the “righting” reflex</a:t>
            </a:r>
          </a:p>
          <a:p>
            <a:r>
              <a:rPr lang="en-US" sz="3600" dirty="0" smtClean="0"/>
              <a:t>Avoid confrontation</a:t>
            </a:r>
          </a:p>
          <a:p>
            <a:r>
              <a:rPr lang="en-US" sz="3600" dirty="0" smtClean="0"/>
              <a:t>“I understand stopping drinking is not really at all what your goal is.”</a:t>
            </a:r>
            <a:endParaRPr lang="en-US" sz="3600" dirty="0"/>
          </a:p>
        </p:txBody>
      </p:sp>
    </p:spTree>
    <p:extLst>
      <p:ext uri="{BB962C8B-B14F-4D97-AF65-F5344CB8AC3E}">
        <p14:creationId xmlns:p14="http://schemas.microsoft.com/office/powerpoint/2010/main" val="316607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past success</a:t>
            </a:r>
            <a:endParaRPr lang="en-US" dirty="0"/>
          </a:p>
        </p:txBody>
      </p:sp>
      <p:sp>
        <p:nvSpPr>
          <p:cNvPr id="3" name="Content Placeholder 2"/>
          <p:cNvSpPr>
            <a:spLocks noGrp="1"/>
          </p:cNvSpPr>
          <p:nvPr>
            <p:ph idx="1"/>
          </p:nvPr>
        </p:nvSpPr>
        <p:spPr/>
        <p:txBody>
          <a:bodyPr/>
          <a:lstStyle/>
          <a:p>
            <a:r>
              <a:rPr lang="en-US" dirty="0" smtClean="0"/>
              <a:t>“You quit using meth while you were pregnant, which is such a strong statement about your parenting and your will power…Tell me what that was like and how you did it?”</a:t>
            </a:r>
          </a:p>
          <a:p>
            <a:r>
              <a:rPr lang="en-US" dirty="0" smtClean="0"/>
              <a:t>“</a:t>
            </a:r>
            <a:r>
              <a:rPr lang="en-US" smtClean="0"/>
              <a:t>Tell me </a:t>
            </a:r>
            <a:r>
              <a:rPr lang="en-US" dirty="0" smtClean="0"/>
              <a:t>about what you did during the three years that you were sober?”</a:t>
            </a:r>
          </a:p>
          <a:p>
            <a:r>
              <a:rPr lang="en-US" dirty="0" smtClean="0"/>
              <a:t>“What did you do with the time you would have otherwise spent drinking?”</a:t>
            </a:r>
            <a:endParaRPr lang="en-US" dirty="0"/>
          </a:p>
        </p:txBody>
      </p:sp>
    </p:spTree>
    <p:extLst>
      <p:ext uri="{BB962C8B-B14F-4D97-AF65-F5344CB8AC3E}">
        <p14:creationId xmlns:p14="http://schemas.microsoft.com/office/powerpoint/2010/main" val="2311237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forward and backward</a:t>
            </a:r>
            <a:endParaRPr lang="en-US" dirty="0"/>
          </a:p>
        </p:txBody>
      </p:sp>
      <p:sp>
        <p:nvSpPr>
          <p:cNvPr id="3" name="Content Placeholder 2"/>
          <p:cNvSpPr>
            <a:spLocks noGrp="1"/>
          </p:cNvSpPr>
          <p:nvPr>
            <p:ph idx="1"/>
          </p:nvPr>
        </p:nvSpPr>
        <p:spPr/>
        <p:txBody>
          <a:bodyPr/>
          <a:lstStyle/>
          <a:p>
            <a:r>
              <a:rPr lang="en-US" dirty="0" smtClean="0"/>
              <a:t>“Tell me about when you first started using Heroin.”</a:t>
            </a:r>
          </a:p>
          <a:p>
            <a:r>
              <a:rPr lang="en-US" dirty="0" smtClean="0"/>
              <a:t>“What initially drew you toward smoking pot.”</a:t>
            </a:r>
          </a:p>
          <a:p>
            <a:endParaRPr lang="en-US" dirty="0"/>
          </a:p>
          <a:p>
            <a:r>
              <a:rPr lang="en-US" dirty="0" smtClean="0"/>
              <a:t>“How do you think things would be for you in 1 year if you stopped smoking tomorrow.”</a:t>
            </a:r>
          </a:p>
          <a:p>
            <a:r>
              <a:rPr lang="en-US" dirty="0" smtClean="0"/>
              <a:t>“What would you do in 2 years if you saved the 5 dollars per day that you spent on cigarettes?”</a:t>
            </a:r>
            <a:endParaRPr lang="en-US" dirty="0"/>
          </a:p>
        </p:txBody>
      </p:sp>
    </p:spTree>
    <p:extLst>
      <p:ext uri="{BB962C8B-B14F-4D97-AF65-F5344CB8AC3E}">
        <p14:creationId xmlns:p14="http://schemas.microsoft.com/office/powerpoint/2010/main" val="79657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Verbalizing ambivalence</a:t>
            </a:r>
            <a:endParaRPr lang="en-US" dirty="0"/>
          </a:p>
        </p:txBody>
      </p:sp>
      <p:sp>
        <p:nvSpPr>
          <p:cNvPr id="3" name="Content Placeholder 2"/>
          <p:cNvSpPr>
            <a:spLocks noGrp="1"/>
          </p:cNvSpPr>
          <p:nvPr>
            <p:ph idx="1"/>
          </p:nvPr>
        </p:nvSpPr>
        <p:spPr/>
        <p:txBody>
          <a:bodyPr>
            <a:normAutofit/>
          </a:bodyPr>
          <a:lstStyle/>
          <a:p>
            <a:r>
              <a:rPr lang="en-US" sz="3200" dirty="0" smtClean="0"/>
              <a:t>“So, on the one hand your are really worried about getting COPD because your dad had it and watching him suffer was very hard. On the other hand, you love smoking, it is your only bad habit and you worry that the weight you gain when you quit is even more unhealthy than the smoking itself.”</a:t>
            </a:r>
          </a:p>
          <a:p>
            <a:r>
              <a:rPr lang="en-US" sz="3200" dirty="0" smtClean="0"/>
              <a:t>Capture BOTH sentiments.</a:t>
            </a:r>
            <a:endParaRPr lang="en-US" sz="3200" dirty="0"/>
          </a:p>
        </p:txBody>
      </p:sp>
    </p:spTree>
    <p:extLst>
      <p:ext uri="{BB962C8B-B14F-4D97-AF65-F5344CB8AC3E}">
        <p14:creationId xmlns:p14="http://schemas.microsoft.com/office/powerpoint/2010/main" val="264393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200" dirty="0" smtClean="0"/>
              <a:t>Describe approaches to health behavior change</a:t>
            </a:r>
            <a:endParaRPr lang="en-US" sz="3200" dirty="0"/>
          </a:p>
          <a:p>
            <a:r>
              <a:rPr lang="en-US" sz="3200" dirty="0" smtClean="0"/>
              <a:t>Describe motivational interviewing skills </a:t>
            </a:r>
          </a:p>
          <a:p>
            <a:r>
              <a:rPr lang="en-US" sz="3200" dirty="0" smtClean="0"/>
              <a:t>Practice using health behavior change and motivational interviewing skills in role plays</a:t>
            </a:r>
          </a:p>
          <a:p>
            <a:r>
              <a:rPr lang="en-US" sz="3200" dirty="0" smtClean="0"/>
              <a:t>Prepare to use skills for helping patients change in RCC and AAC clerkship sites</a:t>
            </a:r>
          </a:p>
        </p:txBody>
      </p:sp>
    </p:spTree>
    <p:extLst>
      <p:ext uri="{BB962C8B-B14F-4D97-AF65-F5344CB8AC3E}">
        <p14:creationId xmlns:p14="http://schemas.microsoft.com/office/powerpoint/2010/main" val="2540473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26581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086228" y="1333628"/>
            <a:ext cx="5264151" cy="4425695"/>
          </a:xfrm>
        </p:spPr>
      </p:pic>
    </p:spTree>
    <p:extLst>
      <p:ext uri="{BB962C8B-B14F-4D97-AF65-F5344CB8AC3E}">
        <p14:creationId xmlns:p14="http://schemas.microsoft.com/office/powerpoint/2010/main" val="1070040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3157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1671108" y="1825625"/>
            <a:ext cx="5801784" cy="4351338"/>
          </a:xfrm>
        </p:spPr>
      </p:pic>
    </p:spTree>
    <p:extLst>
      <p:ext uri="{BB962C8B-B14F-4D97-AF65-F5344CB8AC3E}">
        <p14:creationId xmlns:p14="http://schemas.microsoft.com/office/powerpoint/2010/main" val="1341234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smoking discussion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hlinkClick r:id="rId2"/>
              </a:rPr>
              <a:t>https://</a:t>
            </a:r>
            <a:r>
              <a:rPr lang="en-US" dirty="0" smtClean="0">
                <a:hlinkClick r:id="rId2"/>
              </a:rPr>
              <a:t>www.youtube.com/watch?v=URiKA7CKtfc</a:t>
            </a:r>
            <a:endParaRPr lang="en-US" dirty="0" smtClean="0"/>
          </a:p>
          <a:p>
            <a:endParaRPr lang="en-US" dirty="0"/>
          </a:p>
        </p:txBody>
      </p:sp>
    </p:spTree>
    <p:extLst>
      <p:ext uri="{BB962C8B-B14F-4D97-AF65-F5344CB8AC3E}">
        <p14:creationId xmlns:p14="http://schemas.microsoft.com/office/powerpoint/2010/main" val="3138284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in a brief office visit: smoking</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hlinkClick r:id="rId2"/>
              </a:rPr>
              <a:t>https://</a:t>
            </a:r>
            <a:r>
              <a:rPr lang="en-US" dirty="0" smtClean="0">
                <a:hlinkClick r:id="rId2"/>
              </a:rPr>
              <a:t>www.youtube.com/watch?v=URiKA7CKtfc</a:t>
            </a:r>
            <a:endParaRPr lang="en-US" dirty="0" smtClean="0"/>
          </a:p>
          <a:p>
            <a:endParaRPr lang="en-US" dirty="0"/>
          </a:p>
        </p:txBody>
      </p:sp>
    </p:spTree>
    <p:extLst>
      <p:ext uri="{BB962C8B-B14F-4D97-AF65-F5344CB8AC3E}">
        <p14:creationId xmlns:p14="http://schemas.microsoft.com/office/powerpoint/2010/main" val="2327913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Scaling-</a:t>
            </a:r>
            <a:r>
              <a:rPr lang="en-US" dirty="0" err="1" smtClean="0"/>
              <a:t>precontemplation</a:t>
            </a:r>
            <a:r>
              <a:rPr lang="en-US" dirty="0" smtClean="0"/>
              <a:t/>
            </a:r>
            <a:br>
              <a:rPr lang="en-US" dirty="0" smtClean="0"/>
            </a:br>
            <a:r>
              <a:rPr lang="en-US" dirty="0" smtClean="0"/>
              <a:t>3:45</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a:t>
            </a:r>
            <a:r>
              <a:rPr lang="en-US" dirty="0" smtClean="0">
                <a:hlinkClick r:id="rId2"/>
              </a:rPr>
              <a:t>www.youtube.com/watch?v=yNqaUMiU0Dk</a:t>
            </a:r>
            <a:endParaRPr lang="en-US" dirty="0" smtClean="0"/>
          </a:p>
          <a:p>
            <a:endParaRPr lang="en-US" dirty="0"/>
          </a:p>
        </p:txBody>
      </p:sp>
    </p:spTree>
    <p:extLst>
      <p:ext uri="{BB962C8B-B14F-4D97-AF65-F5344CB8AC3E}">
        <p14:creationId xmlns:p14="http://schemas.microsoft.com/office/powerpoint/2010/main" val="139917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26581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086228" y="1333628"/>
            <a:ext cx="5264151" cy="4425695"/>
          </a:xfrm>
        </p:spPr>
      </p:pic>
    </p:spTree>
    <p:extLst>
      <p:ext uri="{BB962C8B-B14F-4D97-AF65-F5344CB8AC3E}">
        <p14:creationId xmlns:p14="http://schemas.microsoft.com/office/powerpoint/2010/main" val="277614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Learning assignments</a:t>
            </a:r>
            <a:endParaRPr lang="en-US" dirty="0"/>
          </a:p>
        </p:txBody>
      </p:sp>
      <p:sp>
        <p:nvSpPr>
          <p:cNvPr id="3" name="Content Placeholder 2"/>
          <p:cNvSpPr>
            <a:spLocks noGrp="1"/>
          </p:cNvSpPr>
          <p:nvPr>
            <p:ph idx="1"/>
          </p:nvPr>
        </p:nvSpPr>
        <p:spPr/>
        <p:txBody>
          <a:bodyPr/>
          <a:lstStyle/>
          <a:p>
            <a:r>
              <a:rPr lang="en-US" dirty="0" smtClean="0"/>
              <a:t>Read </a:t>
            </a:r>
            <a:r>
              <a:rPr lang="en-US" dirty="0" err="1" smtClean="0"/>
              <a:t>Rollnick</a:t>
            </a:r>
            <a:r>
              <a:rPr lang="en-US" dirty="0" smtClean="0"/>
              <a:t> (chapters 1-3)</a:t>
            </a:r>
            <a:endParaRPr lang="en-US" dirty="0" smtClean="0"/>
          </a:p>
          <a:p>
            <a:endParaRPr lang="en-US" dirty="0"/>
          </a:p>
          <a:p>
            <a:r>
              <a:rPr lang="en-US" dirty="0" smtClean="0"/>
              <a:t>CANVAS -complete </a:t>
            </a:r>
            <a:r>
              <a:rPr lang="en-US" dirty="0" smtClean="0"/>
              <a:t>2 </a:t>
            </a:r>
            <a:r>
              <a:rPr lang="en-US" dirty="0" smtClean="0"/>
              <a:t>health behavior clinical consult forms</a:t>
            </a:r>
          </a:p>
          <a:p>
            <a:endParaRPr lang="en-US" dirty="0"/>
          </a:p>
          <a:p>
            <a:r>
              <a:rPr lang="en-US" dirty="0" smtClean="0"/>
              <a:t>Participate in role </a:t>
            </a:r>
            <a:r>
              <a:rPr lang="en-US" dirty="0" smtClean="0"/>
              <a:t>plays</a:t>
            </a:r>
            <a:endParaRPr lang="en-US" dirty="0" smtClean="0"/>
          </a:p>
          <a:p>
            <a:endParaRPr lang="en-US" dirty="0"/>
          </a:p>
          <a:p>
            <a:r>
              <a:rPr lang="en-US" dirty="0" smtClean="0"/>
              <a:t>Discuss challenges and </a:t>
            </a:r>
            <a:r>
              <a:rPr lang="en-US" dirty="0" smtClean="0"/>
              <a:t>successes </a:t>
            </a:r>
            <a:r>
              <a:rPr lang="en-US" dirty="0" smtClean="0"/>
              <a:t>in </a:t>
            </a:r>
            <a:r>
              <a:rPr lang="en-US" dirty="0" smtClean="0"/>
              <a:t>your efforts </a:t>
            </a:r>
            <a:r>
              <a:rPr lang="en-US" dirty="0" smtClean="0"/>
              <a:t>to engage patients in </a:t>
            </a:r>
            <a:r>
              <a:rPr lang="en-US" dirty="0" smtClean="0"/>
              <a:t>HBC/MI conversations</a:t>
            </a:r>
            <a:endParaRPr lang="en-US" dirty="0"/>
          </a:p>
        </p:txBody>
      </p:sp>
    </p:spTree>
    <p:extLst>
      <p:ext uri="{BB962C8B-B14F-4D97-AF65-F5344CB8AC3E}">
        <p14:creationId xmlns:p14="http://schemas.microsoft.com/office/powerpoint/2010/main" val="172088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88" y="328550"/>
            <a:ext cx="7900415" cy="1497074"/>
          </a:xfrm>
        </p:spPr>
        <p:txBody>
          <a:bodyPr>
            <a:normAutofit fontScale="90000"/>
          </a:bodyPr>
          <a:lstStyle/>
          <a:p>
            <a:r>
              <a:rPr lang="en-US" b="1" dirty="0" smtClean="0"/>
              <a:t>WHY PEOPLE DIE</a:t>
            </a:r>
            <a:br>
              <a:rPr lang="en-US" b="1" dirty="0" smtClean="0"/>
            </a:br>
            <a:r>
              <a:rPr lang="en-US" altLang="en-US" sz="2000" b="1" dirty="0">
                <a:latin typeface="Arial" panose="020B0604020202020204" pitchFamily="34" charset="0"/>
              </a:rPr>
              <a:t>McGinnis JM, </a:t>
            </a:r>
            <a:r>
              <a:rPr lang="en-US" altLang="en-US" sz="2000" b="1" dirty="0" err="1">
                <a:latin typeface="Arial" panose="020B0604020202020204" pitchFamily="34" charset="0"/>
              </a:rPr>
              <a:t>Foege</a:t>
            </a:r>
            <a:r>
              <a:rPr lang="en-US" altLang="en-US" sz="2000" b="1" dirty="0">
                <a:latin typeface="Arial" panose="020B0604020202020204" pitchFamily="34" charset="0"/>
              </a:rPr>
              <a:t> WH. Actual Causes of Death in the United States. JAMA 1993;270:2207-12.</a:t>
            </a:r>
            <a:br>
              <a:rPr lang="en-US" altLang="en-US" sz="2000" b="1" dirty="0">
                <a:latin typeface="Arial" panose="020B0604020202020204" pitchFamily="34" charset="0"/>
              </a:rPr>
            </a:br>
            <a:r>
              <a:rPr lang="en-US" altLang="en-US" sz="2000" b="1" dirty="0" err="1">
                <a:latin typeface="Arial" panose="020B0604020202020204" pitchFamily="34" charset="0"/>
              </a:rPr>
              <a:t>Mokdad</a:t>
            </a:r>
            <a:r>
              <a:rPr lang="en-US" altLang="en-US" sz="2000" b="1" dirty="0">
                <a:latin typeface="Arial" panose="020B0604020202020204" pitchFamily="34" charset="0"/>
              </a:rPr>
              <a:t> AH, Marks JS, Stroup DF, </a:t>
            </a:r>
            <a:r>
              <a:rPr lang="en-US" altLang="en-US" sz="2000" b="1" dirty="0" err="1">
                <a:latin typeface="Arial" panose="020B0604020202020204" pitchFamily="34" charset="0"/>
              </a:rPr>
              <a:t>Gerberding</a:t>
            </a:r>
            <a:r>
              <a:rPr lang="en-US" altLang="en-US" sz="2000" b="1" dirty="0">
                <a:latin typeface="Arial" panose="020B0604020202020204" pitchFamily="34" charset="0"/>
              </a:rPr>
              <a:t> JL. Actual Causes of Death in the United States, 2000. JAMA 2004;291:1230-1245</a:t>
            </a:r>
            <a:r>
              <a:rPr lang="en-US" altLang="en-US" sz="2000" b="1" dirty="0">
                <a:latin typeface="Calibri" panose="020F0502020204030204" pitchFamily="34" charset="0"/>
              </a:rPr>
              <a:t>.</a:t>
            </a:r>
            <a:br>
              <a:rPr lang="en-US" altLang="en-US" sz="2000" b="1" dirty="0">
                <a:latin typeface="Calibri" panose="020F0502020204030204" pitchFamily="34" charset="0"/>
              </a:rPr>
            </a:br>
            <a:endParaRPr lang="en-US" sz="2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088" y="1825624"/>
            <a:ext cx="7900415" cy="4895215"/>
          </a:xfrm>
        </p:spPr>
      </p:pic>
    </p:spTree>
    <p:extLst>
      <p:ext uri="{BB962C8B-B14F-4D97-AF65-F5344CB8AC3E}">
        <p14:creationId xmlns:p14="http://schemas.microsoft.com/office/powerpoint/2010/main" val="290561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err="1" smtClean="0"/>
              <a:t>Transtheoretical</a:t>
            </a:r>
            <a:r>
              <a:rPr lang="en-US" dirty="0" smtClean="0"/>
              <a:t> model of change</a:t>
            </a:r>
            <a:br>
              <a:rPr lang="en-US" dirty="0" smtClean="0"/>
            </a:br>
            <a:r>
              <a:rPr lang="en-US" dirty="0" smtClean="0"/>
              <a:t> </a:t>
            </a:r>
            <a:r>
              <a:rPr lang="en-US" dirty="0" err="1" smtClean="0"/>
              <a:t>DiClemente</a:t>
            </a:r>
            <a:r>
              <a:rPr lang="en-US" dirty="0" smtClean="0"/>
              <a:t> and Prochaska</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err="1" smtClean="0"/>
              <a:t>Precontemplation</a:t>
            </a:r>
            <a:endParaRPr lang="en-US" sz="3600" dirty="0" smtClean="0"/>
          </a:p>
          <a:p>
            <a:r>
              <a:rPr lang="en-US" sz="3600" dirty="0" smtClean="0"/>
              <a:t>Contemplation</a:t>
            </a:r>
          </a:p>
          <a:p>
            <a:pPr lvl="1"/>
            <a:r>
              <a:rPr lang="en-US" sz="3200" dirty="0" smtClean="0"/>
              <a:t>Planning</a:t>
            </a:r>
          </a:p>
          <a:p>
            <a:r>
              <a:rPr lang="en-US" sz="3600" dirty="0" smtClean="0"/>
              <a:t>Action</a:t>
            </a:r>
          </a:p>
          <a:p>
            <a:r>
              <a:rPr lang="en-US" sz="3600" dirty="0" smtClean="0"/>
              <a:t>Maintenance</a:t>
            </a:r>
          </a:p>
          <a:p>
            <a:r>
              <a:rPr lang="en-US" sz="3600" dirty="0" smtClean="0"/>
              <a:t>Relapse</a:t>
            </a:r>
          </a:p>
          <a:p>
            <a:endParaRPr lang="en-US" sz="3200" dirty="0"/>
          </a:p>
        </p:txBody>
      </p:sp>
    </p:spTree>
    <p:extLst>
      <p:ext uri="{BB962C8B-B14F-4D97-AF65-F5344CB8AC3E}">
        <p14:creationId xmlns:p14="http://schemas.microsoft.com/office/powerpoint/2010/main" val="3414354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of motivational interviewing</a:t>
            </a:r>
            <a:endParaRPr lang="en-US" dirty="0"/>
          </a:p>
        </p:txBody>
      </p:sp>
      <p:sp>
        <p:nvSpPr>
          <p:cNvPr id="3" name="Content Placeholder 2"/>
          <p:cNvSpPr>
            <a:spLocks noGrp="1"/>
          </p:cNvSpPr>
          <p:nvPr>
            <p:ph idx="1"/>
          </p:nvPr>
        </p:nvSpPr>
        <p:spPr/>
        <p:txBody>
          <a:bodyPr>
            <a:normAutofit/>
          </a:bodyPr>
          <a:lstStyle/>
          <a:p>
            <a:r>
              <a:rPr lang="en-US" sz="3200" dirty="0" smtClean="0"/>
              <a:t>Honors patient autonomy</a:t>
            </a:r>
          </a:p>
          <a:p>
            <a:r>
              <a:rPr lang="en-US" sz="3200" dirty="0" smtClean="0"/>
              <a:t>Based </a:t>
            </a:r>
            <a:r>
              <a:rPr lang="en-US" sz="3200" smtClean="0"/>
              <a:t>in empathy</a:t>
            </a:r>
            <a:endParaRPr lang="en-US" sz="3200" dirty="0" smtClean="0"/>
          </a:p>
          <a:p>
            <a:r>
              <a:rPr lang="en-US" sz="3200" dirty="0" smtClean="0"/>
              <a:t>Guiding and exploring vs. directing and instructing</a:t>
            </a:r>
          </a:p>
          <a:p>
            <a:r>
              <a:rPr lang="en-US" sz="3200" dirty="0" smtClean="0"/>
              <a:t>Discussion of ambivalence</a:t>
            </a:r>
          </a:p>
          <a:p>
            <a:r>
              <a:rPr lang="en-US" sz="3200" dirty="0" smtClean="0"/>
              <a:t>Rolling with resistance</a:t>
            </a:r>
          </a:p>
          <a:p>
            <a:r>
              <a:rPr lang="en-US" sz="3200" dirty="0" smtClean="0"/>
              <a:t>Resisting the ‘righting reflex’</a:t>
            </a:r>
          </a:p>
          <a:p>
            <a:endParaRPr lang="en-US" sz="3200" dirty="0"/>
          </a:p>
        </p:txBody>
      </p:sp>
    </p:spTree>
    <p:extLst>
      <p:ext uri="{BB962C8B-B14F-4D97-AF65-F5344CB8AC3E}">
        <p14:creationId xmlns:p14="http://schemas.microsoft.com/office/powerpoint/2010/main" val="186266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of motivational interviewing</a:t>
            </a:r>
            <a:endParaRPr lang="en-US" dirty="0"/>
          </a:p>
        </p:txBody>
      </p:sp>
      <p:sp>
        <p:nvSpPr>
          <p:cNvPr id="3" name="Text Placeholder 2"/>
          <p:cNvSpPr>
            <a:spLocks noGrp="1"/>
          </p:cNvSpPr>
          <p:nvPr>
            <p:ph type="body" idx="1"/>
          </p:nvPr>
        </p:nvSpPr>
        <p:spPr>
          <a:xfrm>
            <a:off x="629842" y="1681163"/>
            <a:ext cx="3868340" cy="659701"/>
          </a:xfrm>
        </p:spPr>
        <p:txBody>
          <a:bodyPr/>
          <a:lstStyle/>
          <a:p>
            <a:r>
              <a:rPr lang="en-US" dirty="0" smtClean="0"/>
              <a:t>Motivational interviewing</a:t>
            </a:r>
            <a:endParaRPr lang="en-US" dirty="0"/>
          </a:p>
        </p:txBody>
      </p:sp>
      <p:sp>
        <p:nvSpPr>
          <p:cNvPr id="4" name="Content Placeholder 3"/>
          <p:cNvSpPr>
            <a:spLocks noGrp="1"/>
          </p:cNvSpPr>
          <p:nvPr>
            <p:ph sz="half" idx="2"/>
          </p:nvPr>
        </p:nvSpPr>
        <p:spPr/>
        <p:txBody>
          <a:bodyPr/>
          <a:lstStyle/>
          <a:p>
            <a:r>
              <a:rPr lang="en-US" dirty="0" smtClean="0"/>
              <a:t>Guides</a:t>
            </a:r>
          </a:p>
          <a:p>
            <a:r>
              <a:rPr lang="en-US" dirty="0" smtClean="0"/>
              <a:t>Explores</a:t>
            </a:r>
          </a:p>
          <a:p>
            <a:r>
              <a:rPr lang="en-US" dirty="0" smtClean="0"/>
              <a:t>Asks	</a:t>
            </a:r>
          </a:p>
          <a:p>
            <a:r>
              <a:rPr lang="en-US" dirty="0" smtClean="0"/>
              <a:t>Patient values</a:t>
            </a:r>
          </a:p>
          <a:p>
            <a:r>
              <a:rPr lang="en-US" dirty="0" smtClean="0"/>
              <a:t>Listens	</a:t>
            </a:r>
          </a:p>
          <a:p>
            <a:r>
              <a:rPr lang="en-US" dirty="0" smtClean="0"/>
              <a:t>Collaboration</a:t>
            </a:r>
          </a:p>
          <a:p>
            <a:r>
              <a:rPr lang="en-US" dirty="0" smtClean="0"/>
              <a:t>Autonomy		</a:t>
            </a:r>
            <a:endParaRPr lang="en-US" dirty="0"/>
          </a:p>
        </p:txBody>
      </p:sp>
      <p:sp>
        <p:nvSpPr>
          <p:cNvPr id="5" name="Text Placeholder 4"/>
          <p:cNvSpPr>
            <a:spLocks noGrp="1"/>
          </p:cNvSpPr>
          <p:nvPr>
            <p:ph type="body" sz="quarter" idx="3"/>
          </p:nvPr>
        </p:nvSpPr>
        <p:spPr>
          <a:xfrm>
            <a:off x="4629150" y="1681163"/>
            <a:ext cx="3887391" cy="659701"/>
          </a:xfrm>
        </p:spPr>
        <p:txBody>
          <a:bodyPr/>
          <a:lstStyle/>
          <a:p>
            <a:r>
              <a:rPr lang="en-US" dirty="0" smtClean="0"/>
              <a:t>‘Old school’ behavior change</a:t>
            </a:r>
            <a:endParaRPr lang="en-US" dirty="0"/>
          </a:p>
        </p:txBody>
      </p:sp>
      <p:sp>
        <p:nvSpPr>
          <p:cNvPr id="6" name="Content Placeholder 5"/>
          <p:cNvSpPr>
            <a:spLocks noGrp="1"/>
          </p:cNvSpPr>
          <p:nvPr>
            <p:ph sz="quarter" idx="4"/>
          </p:nvPr>
        </p:nvSpPr>
        <p:spPr/>
        <p:txBody>
          <a:bodyPr/>
          <a:lstStyle/>
          <a:p>
            <a:r>
              <a:rPr lang="en-US" dirty="0" smtClean="0"/>
              <a:t>Directs</a:t>
            </a:r>
          </a:p>
          <a:p>
            <a:r>
              <a:rPr lang="en-US" dirty="0" smtClean="0"/>
              <a:t>Instructs</a:t>
            </a:r>
          </a:p>
          <a:p>
            <a:r>
              <a:rPr lang="en-US" dirty="0" smtClean="0"/>
              <a:t>Tells</a:t>
            </a:r>
          </a:p>
          <a:p>
            <a:r>
              <a:rPr lang="en-US" dirty="0" smtClean="0"/>
              <a:t>Provider values</a:t>
            </a:r>
          </a:p>
          <a:p>
            <a:r>
              <a:rPr lang="en-US" dirty="0" smtClean="0"/>
              <a:t>Fixes</a:t>
            </a:r>
          </a:p>
          <a:p>
            <a:r>
              <a:rPr lang="en-US" dirty="0" smtClean="0"/>
              <a:t>Confrontation</a:t>
            </a:r>
          </a:p>
          <a:p>
            <a:r>
              <a:rPr lang="en-US" dirty="0" smtClean="0"/>
              <a:t>Authority</a:t>
            </a:r>
            <a:endParaRPr lang="en-US" dirty="0"/>
          </a:p>
        </p:txBody>
      </p:sp>
    </p:spTree>
    <p:extLst>
      <p:ext uri="{BB962C8B-B14F-4D97-AF65-F5344CB8AC3E}">
        <p14:creationId xmlns:p14="http://schemas.microsoft.com/office/powerpoint/2010/main" val="236841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Five A’s</a:t>
            </a:r>
            <a:endParaRPr lang="en-US" dirty="0"/>
          </a:p>
        </p:txBody>
      </p:sp>
      <p:sp>
        <p:nvSpPr>
          <p:cNvPr id="3" name="Content Placeholder 2"/>
          <p:cNvSpPr>
            <a:spLocks noGrp="1"/>
          </p:cNvSpPr>
          <p:nvPr>
            <p:ph idx="1"/>
          </p:nvPr>
        </p:nvSpPr>
        <p:spPr/>
        <p:txBody>
          <a:bodyPr>
            <a:normAutofit/>
          </a:bodyPr>
          <a:lstStyle/>
          <a:p>
            <a:r>
              <a:rPr lang="en-US" sz="3200" dirty="0" smtClean="0"/>
              <a:t>Ask</a:t>
            </a:r>
          </a:p>
          <a:p>
            <a:r>
              <a:rPr lang="en-US" sz="3200" dirty="0" smtClean="0"/>
              <a:t>Advise</a:t>
            </a:r>
          </a:p>
          <a:p>
            <a:r>
              <a:rPr lang="en-US" sz="3200" dirty="0" smtClean="0"/>
              <a:t>Assess</a:t>
            </a:r>
          </a:p>
          <a:p>
            <a:r>
              <a:rPr lang="en-US" sz="3200" dirty="0" smtClean="0"/>
              <a:t>Assist</a:t>
            </a:r>
          </a:p>
          <a:p>
            <a:r>
              <a:rPr lang="en-US" sz="3200" dirty="0" smtClean="0"/>
              <a:t>Arrange</a:t>
            </a:r>
            <a:endParaRPr lang="en-US" sz="3200" dirty="0"/>
          </a:p>
        </p:txBody>
      </p:sp>
    </p:spTree>
    <p:extLst>
      <p:ext uri="{BB962C8B-B14F-4D97-AF65-F5344CB8AC3E}">
        <p14:creationId xmlns:p14="http://schemas.microsoft.com/office/powerpoint/2010/main" val="3527030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857</TotalTime>
  <Words>708</Words>
  <Application>Microsoft Office PowerPoint</Application>
  <PresentationFormat>On-screen Show (4:3)</PresentationFormat>
  <Paragraphs>115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Health Behavior Change and Motivational Interviewing Skills: Don’t graduate with out them</vt:lpstr>
      <vt:lpstr>Objectives</vt:lpstr>
      <vt:lpstr>PowerPoint Presentation</vt:lpstr>
      <vt:lpstr> Learning assignments</vt:lpstr>
      <vt:lpstr>WHY PEOPLE DIE McGinnis JM, Foege WH. Actual Causes of Death in the United States. JAMA 1993;270:2207-12. Mokdad AH, Marks JS, Stroup DF, Gerberding JL. Actual Causes of Death in the United States, 2000. JAMA 2004;291:1230-1245. </vt:lpstr>
      <vt:lpstr> Transtheoretical model of change  DiClemente and Prochaska </vt:lpstr>
      <vt:lpstr>The spirit of motivational interviewing</vt:lpstr>
      <vt:lpstr>Spirit of motivational interviewing</vt:lpstr>
      <vt:lpstr>The Five A’s</vt:lpstr>
      <vt:lpstr>OARS</vt:lpstr>
      <vt:lpstr>Listening for change talk</vt:lpstr>
      <vt:lpstr>Evoking change talk</vt:lpstr>
      <vt:lpstr>Scaling Importance and Confidence</vt:lpstr>
      <vt:lpstr>Magic number 7 </vt:lpstr>
      <vt:lpstr>Follow up questions after scaling</vt:lpstr>
      <vt:lpstr>Rolling with resistance</vt:lpstr>
      <vt:lpstr>Reviewing past success</vt:lpstr>
      <vt:lpstr>Looking forward and backward</vt:lpstr>
      <vt:lpstr>Verbalizing ambivalence</vt:lpstr>
      <vt:lpstr>PowerPoint Presentation</vt:lpstr>
      <vt:lpstr>PowerPoint Presentation</vt:lpstr>
      <vt:lpstr>Example: smoking discussion</vt:lpstr>
      <vt:lpstr>MI in a brief office visit: smoking</vt:lpstr>
      <vt:lpstr>Scaling-precontemplation 3:45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Seymour, Deb</dc:creator>
  <cp:lastModifiedBy>Seymour, Deb</cp:lastModifiedBy>
  <cp:revision>49</cp:revision>
  <cp:lastPrinted>2018-04-04T17:11:47Z</cp:lastPrinted>
  <dcterms:created xsi:type="dcterms:W3CDTF">2017-02-01T02:55:09Z</dcterms:created>
  <dcterms:modified xsi:type="dcterms:W3CDTF">2018-04-23T15:14:04Z</dcterms:modified>
</cp:coreProperties>
</file>