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9" r:id="rId2"/>
  </p:sldMasterIdLst>
  <p:notesMasterIdLst>
    <p:notesMasterId r:id="rId19"/>
  </p:notesMasterIdLst>
  <p:sldIdLst>
    <p:sldId id="259" r:id="rId3"/>
    <p:sldId id="257" r:id="rId4"/>
    <p:sldId id="264" r:id="rId5"/>
    <p:sldId id="329" r:id="rId6"/>
    <p:sldId id="265" r:id="rId7"/>
    <p:sldId id="260" r:id="rId8"/>
    <p:sldId id="268" r:id="rId9"/>
    <p:sldId id="333" r:id="rId10"/>
    <p:sldId id="269" r:id="rId11"/>
    <p:sldId id="270" r:id="rId12"/>
    <p:sldId id="328" r:id="rId13"/>
    <p:sldId id="332" r:id="rId14"/>
    <p:sldId id="330" r:id="rId15"/>
    <p:sldId id="331" r:id="rId16"/>
    <p:sldId id="266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/>
    <p:restoredTop sz="95574"/>
  </p:normalViewPr>
  <p:slideViewPr>
    <p:cSldViewPr snapToGrid="0" snapToObjects="1" showGuides="1">
      <p:cViewPr varScale="1">
        <p:scale>
          <a:sx n="144" d="100"/>
          <a:sy n="144" d="100"/>
        </p:scale>
        <p:origin x="6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6323-D547-4A79-ADFD-8E3B848E3C5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32B1-E148-4729-A355-7C38563D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32B1-E148-4729-A355-7C38563DD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 pathophysiologic insult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ABO hemolytic disease of the newborn is the presence of high titer IgG antibodies, produced when a type O gestational parent (mother) carries a type A, B, or AB fetus. These antibodies cross the placenta via the neonatal Fc receptor expressed by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syncytiotrophoblast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of the placenta, enter the fetal circulation, and target fetal red blood cells (RBCs) for destruction, causing hemolytic disease in the fetus and neonate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 jaundice increased hemolysis of red blood cells days 3-5, also increased unconjugated bilirubin.  The amount of bilirubin exceeds the capacity of serum albumin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32B1-E148-4729-A355-7C38563DD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6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1EAB-A4C0-A940-96E4-1AA1AFDE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471D-E2AE-EB4A-85EE-FD6816E1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5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787C-7B88-E745-BDB1-3416D3D6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34298-D134-D748-B795-1C13CB65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77CB-B911-9044-A40C-76F7F921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EC69-35A9-6240-AA86-63AC98AF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16" y="1526130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40A08-0A0C-CB4C-9B66-A8F80DAB4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5966" y="1526130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6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621E-E0F1-A745-B4C2-C546229D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76288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043E-967A-4A4B-AD52-096523449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76212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0116-C3F4-DB42-9C47-CB7E94CFA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50D3-7E6B-8E4E-B9E9-53E8FE0EC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6212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D7D809-7BB4-9A44-BA2A-BA7F5C9DE7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3525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27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A915-15F7-6D4A-91AD-B99B5F95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96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61F68-F226-4A4C-ADF3-B4DC32F1E3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5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337EF-59E3-1347-8509-DA050F7B6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7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aquifer.org_resources-2Dtools_enhancing-2Dstudents-2Dclinical-2Dreasoning_&amp;d=DwMFaQ&amp;c=4sF48jRmVAe_CH-k9mXYXEGfSnM3bY53YSKuLUQRxhA&amp;r=s-icVthvgIoZ13vuxgPrQ7bwUDX0HeZXexPbFa9N2aK3hCAUDKnYScIkRmhNgBqC&amp;m=qBF9g-BmP9nojR9BK_iRfTs8OUk6J_6uoh1MOzd_fxw&amp;s=IQN0XwVemntgOfkDsmnN3YSssCsR3lnGxGblkBZTmY4&amp;e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F64B-E0BB-A647-A158-DCA96854F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to facilitate cognitive integration by medical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E60B-8037-544A-B3F3-A7B2FF66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701925"/>
            <a:ext cx="7400924" cy="1241425"/>
          </a:xfrm>
        </p:spPr>
        <p:txBody>
          <a:bodyPr/>
          <a:lstStyle/>
          <a:p>
            <a:r>
              <a:rPr lang="en-US" dirty="0"/>
              <a:t>Elizabeth Brown MD MPH, Joanna </a:t>
            </a:r>
            <a:r>
              <a:rPr lang="en-US" dirty="0" err="1"/>
              <a:t>Drowos</a:t>
            </a:r>
            <a:r>
              <a:rPr lang="en-US" dirty="0"/>
              <a:t> DO MBA MPH, Jacob Prunuske MD MSPH, David Anthony MD MSc, Martha Seagrave RN, PA-C.</a:t>
            </a:r>
          </a:p>
        </p:txBody>
      </p:sp>
    </p:spTree>
    <p:extLst>
      <p:ext uri="{BB962C8B-B14F-4D97-AF65-F5344CB8AC3E}">
        <p14:creationId xmlns:p14="http://schemas.microsoft.com/office/powerpoint/2010/main" val="24536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5D3E-D65C-445C-9031-636AFEF4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232847"/>
            <a:ext cx="7886700" cy="993775"/>
          </a:xfrm>
        </p:spPr>
        <p:txBody>
          <a:bodyPr/>
          <a:lstStyle/>
          <a:p>
            <a:r>
              <a:rPr lang="en-US" dirty="0"/>
              <a:t>Case Analysis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C9BB-158F-42FA-9E17-60FE7FDF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226622"/>
            <a:ext cx="7886700" cy="3262312"/>
          </a:xfrm>
        </p:spPr>
        <p:txBody>
          <a:bodyPr/>
          <a:lstStyle/>
          <a:p>
            <a:r>
              <a:rPr lang="en-US" sz="2400" dirty="0"/>
              <a:t>The five steps on this worksheet mirror the process through which clinicians gather and process information about a patient. </a:t>
            </a:r>
          </a:p>
          <a:p>
            <a:r>
              <a:rPr lang="en-US" sz="2400" dirty="0"/>
              <a:t>Facilitates development of clinical reasoning skills by delineating the steps involved in clinical care </a:t>
            </a:r>
          </a:p>
          <a:p>
            <a:r>
              <a:rPr lang="en-US" sz="2400" dirty="0"/>
              <a:t>Helps with the process of prioritizing differential diagnosis. </a:t>
            </a:r>
          </a:p>
          <a:p>
            <a:r>
              <a:rPr lang="en-US" u="sng" dirty="0">
                <a:hlinkClick r:id="rId2"/>
              </a:rPr>
              <a:t>https://aquifer.org/resources-tools/enhancing-students-clinical-reasoning/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7C2B-479E-4A74-B395-7D9172DB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272036"/>
            <a:ext cx="7886700" cy="993775"/>
          </a:xfrm>
        </p:spPr>
        <p:txBody>
          <a:bodyPr/>
          <a:lstStyle/>
          <a:p>
            <a:r>
              <a:rPr lang="en-US" dirty="0"/>
              <a:t>Case analysis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D5BA-3916-47EF-AAF7-66806BED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4" y="1265811"/>
            <a:ext cx="7886700" cy="3262312"/>
          </a:xfrm>
        </p:spPr>
        <p:txBody>
          <a:bodyPr>
            <a:normAutofit/>
          </a:bodyPr>
          <a:lstStyle/>
          <a:p>
            <a:r>
              <a:rPr lang="en-US" dirty="0"/>
              <a:t>Give each student a blank copy of Case analysis tool </a:t>
            </a:r>
          </a:p>
          <a:p>
            <a:r>
              <a:rPr lang="en-US" dirty="0"/>
              <a:t>Students fill it out and then come back together to discuss answers</a:t>
            </a:r>
          </a:p>
          <a:p>
            <a:r>
              <a:rPr lang="en-US" dirty="0"/>
              <a:t>Other options is for students to turn in their answers  </a:t>
            </a:r>
          </a:p>
        </p:txBody>
      </p:sp>
    </p:spTree>
    <p:extLst>
      <p:ext uri="{BB962C8B-B14F-4D97-AF65-F5344CB8AC3E}">
        <p14:creationId xmlns:p14="http://schemas.microsoft.com/office/powerpoint/2010/main" val="404959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9D04-1D53-43EB-921F-15F13D50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your biggest challenges to incorporate this into your educational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482A-2EF1-4DC1-AE01-18D4203D1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3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4F65-9E14-47EE-8C17-7FC017FD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excites you most?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F64B-D624-4F88-87DA-561A459A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4271-A40C-490D-89C5-5E41F61F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29D67-5241-4FD7-9D48-896263E54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03E4-8A4B-2145-8B06-971CA0993422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53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C00000"/>
                </a:solidFill>
              </a:rPr>
              <a:t>Evaluation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0E37A-4490-5B43-A05E-D1643B51A44C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Please be sure to complete an evaluation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5347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1443-5E28-464A-9FF2-CB1403DB8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2B44F-8FCC-184E-96E5-6CF767237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930B7-9522-7042-A949-3FE59A30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3698"/>
            <a:ext cx="6858000" cy="703088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733DA8-C7C6-3845-9F80-955CAAD59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0" y="956772"/>
            <a:ext cx="6805749" cy="2700827"/>
          </a:xfrm>
        </p:spPr>
        <p:txBody>
          <a:bodyPr>
            <a:noAutofit/>
          </a:bodyPr>
          <a:lstStyle/>
          <a:p>
            <a:r>
              <a:rPr lang="en-US" sz="1400" dirty="0"/>
              <a:t> </a:t>
            </a:r>
          </a:p>
          <a:p>
            <a:r>
              <a:rPr lang="en-US" sz="1800" dirty="0">
                <a:sym typeface="Calibri"/>
              </a:rPr>
              <a:t>Aquifer, Inc. is a federally recognized non-profit health professions education organization and an STFM Conference Partner.</a:t>
            </a:r>
          </a:p>
          <a:p>
            <a:pPr>
              <a:spcAft>
                <a:spcPts val="540"/>
              </a:spcAft>
            </a:pPr>
            <a:r>
              <a:rPr lang="en-US" sz="1800" dirty="0">
                <a:sym typeface="Calibri"/>
              </a:rPr>
              <a:t>Aquifer’s courses are developed and maintained by volunteer faculty and student contributors in partnership with national health professions education organizations and sustained by subscription.</a:t>
            </a:r>
          </a:p>
          <a:p>
            <a:pPr>
              <a:spcAft>
                <a:spcPts val="540"/>
              </a:spcAft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D.  Anthony, E. Brown, J. </a:t>
            </a:r>
            <a:r>
              <a:rPr lang="en-US" sz="1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Drowos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and M. Seagrave receive honoraria for their Aquifer education leadership roles. </a:t>
            </a:r>
            <a:r>
              <a:rPr lang="en-US" sz="1800" dirty="0">
                <a:sym typeface="Calibri"/>
              </a:rPr>
              <a:t>We have no commercial or financial interest to disclose.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601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7DC6-26BE-5F43-890F-B324681F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36D77B-2712-4CEB-A329-7F9E4BE04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What is your role in Medical Student Education. Select all that apply</a:t>
            </a:r>
          </a:p>
          <a:p>
            <a:pPr lvl="2"/>
            <a:r>
              <a:rPr lang="en-US" sz="1800" dirty="0"/>
              <a:t>Clerkship director</a:t>
            </a:r>
          </a:p>
          <a:p>
            <a:pPr lvl="2"/>
            <a:r>
              <a:rPr lang="en-US" sz="1800" dirty="0"/>
              <a:t>Community Preceptor</a:t>
            </a:r>
          </a:p>
          <a:p>
            <a:pPr lvl="2"/>
            <a:r>
              <a:rPr lang="en-US" sz="1800" dirty="0"/>
              <a:t>Teaching faculty</a:t>
            </a:r>
          </a:p>
          <a:p>
            <a:pPr lvl="2"/>
            <a:r>
              <a:rPr lang="en-US" sz="1800" dirty="0"/>
              <a:t>Administration</a:t>
            </a:r>
          </a:p>
          <a:p>
            <a:pPr lvl="2"/>
            <a:r>
              <a:rPr lang="en-US" sz="1800" dirty="0" err="1"/>
              <a:t>SubInternship</a:t>
            </a:r>
            <a:r>
              <a:rPr lang="en-US" sz="1800" dirty="0"/>
              <a:t>/Elective directors</a:t>
            </a:r>
          </a:p>
          <a:p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7BB09-BE94-429B-9F8E-769EE2A6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409" y="1128565"/>
            <a:ext cx="386715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 </a:t>
            </a:r>
          </a:p>
          <a:p>
            <a:r>
              <a:rPr lang="en-US" sz="1800" dirty="0"/>
              <a:t> How often does your educational work facilitate cognitive integration within medical students?</a:t>
            </a:r>
          </a:p>
          <a:p>
            <a:pPr lvl="1"/>
            <a:r>
              <a:rPr lang="en-US" sz="1400" dirty="0"/>
              <a:t>               Always</a:t>
            </a:r>
          </a:p>
          <a:p>
            <a:pPr lvl="1"/>
            <a:r>
              <a:rPr lang="en-US" sz="1400" dirty="0"/>
              <a:t>                Sometimes</a:t>
            </a:r>
          </a:p>
          <a:p>
            <a:pPr lvl="1"/>
            <a:r>
              <a:rPr lang="en-US" sz="1400" dirty="0"/>
              <a:t>                Occasionally</a:t>
            </a:r>
          </a:p>
          <a:p>
            <a:pPr lvl="1"/>
            <a:r>
              <a:rPr lang="en-US" sz="1400" dirty="0"/>
              <a:t>                Never</a:t>
            </a:r>
          </a:p>
          <a:p>
            <a:pPr lvl="1"/>
            <a:r>
              <a:rPr lang="en-US" sz="1400" dirty="0"/>
              <a:t>                I don’t know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533C-209F-44E7-8C8C-5382B800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86628"/>
            <a:ext cx="7886700" cy="993775"/>
          </a:xfrm>
        </p:spPr>
        <p:txBody>
          <a:bodyPr/>
          <a:lstStyle/>
          <a:p>
            <a:r>
              <a:rPr lang="en-US" dirty="0"/>
              <a:t>Why Science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6964-AB6D-47D2-8DDE-1F7FC0A79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282503"/>
            <a:ext cx="7886700" cy="3262312"/>
          </a:xfrm>
        </p:spPr>
        <p:txBody>
          <a:bodyPr/>
          <a:lstStyle/>
          <a:p>
            <a:r>
              <a:rPr lang="en-US" dirty="0"/>
              <a:t>Jaundice in the newborn</a:t>
            </a:r>
          </a:p>
          <a:p>
            <a:pPr lvl="1"/>
            <a:r>
              <a:rPr lang="en-US" dirty="0"/>
              <a:t>Understanding unconjugated vs conjugated bilirubin</a:t>
            </a:r>
          </a:p>
          <a:p>
            <a:pPr lvl="1"/>
            <a:r>
              <a:rPr lang="en-US" dirty="0"/>
              <a:t>ABO incompatibility vs physiologic jaundice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What are other examples of why science matters </a:t>
            </a:r>
          </a:p>
        </p:txBody>
      </p:sp>
    </p:spTree>
    <p:extLst>
      <p:ext uri="{BB962C8B-B14F-4D97-AF65-F5344CB8AC3E}">
        <p14:creationId xmlns:p14="http://schemas.microsoft.com/office/powerpoint/2010/main" val="4470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964E-458B-AF42-A045-5E242C2C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252441"/>
            <a:ext cx="7886700" cy="993775"/>
          </a:xfrm>
        </p:spPr>
        <p:txBody>
          <a:bodyPr/>
          <a:lstStyle/>
          <a:p>
            <a:r>
              <a:rPr lang="en-US" dirty="0"/>
              <a:t>Overview Cognitive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E25198-9292-463E-91EB-D3E9AEF6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328222"/>
            <a:ext cx="7886700" cy="3262312"/>
          </a:xfrm>
        </p:spPr>
        <p:txBody>
          <a:bodyPr/>
          <a:lstStyle/>
          <a:p>
            <a:r>
              <a:rPr lang="en-US" sz="1800" dirty="0"/>
              <a:t>Cognitive Integration refers to the process of incorporating basic science and clinical knowledge to improve the diagnostic accuracy of learners</a:t>
            </a:r>
          </a:p>
          <a:p>
            <a:r>
              <a:rPr lang="en-US" sz="1800" dirty="0"/>
              <a:t>Illness scripts are internal frameworks that experienced clinicians use to organize key concepts and relationships between diseases and syndromes</a:t>
            </a:r>
          </a:p>
          <a:p>
            <a:r>
              <a:rPr lang="en-US" sz="1800" dirty="0"/>
              <a:t>Learners whose core knowledge base and illness scripts are still forming  can struggle to make the correct connections between biomedical knowledge and clinical features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A76-5C11-014C-BD4B-D5C7A73C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252441"/>
            <a:ext cx="7886700" cy="993775"/>
          </a:xfrm>
        </p:spPr>
        <p:txBody>
          <a:bodyPr/>
          <a:lstStyle/>
          <a:p>
            <a:r>
              <a:rPr lang="en-US" dirty="0"/>
              <a:t>Review of tools- Illness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6A88-C0D5-334B-9D17-0088C690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235496"/>
            <a:ext cx="7886700" cy="3262312"/>
          </a:xfrm>
        </p:spPr>
        <p:txBody>
          <a:bodyPr>
            <a:normAutofit/>
          </a:bodyPr>
          <a:lstStyle/>
          <a:p>
            <a:r>
              <a:rPr lang="en-US" dirty="0"/>
              <a:t>Aquifer.org </a:t>
            </a:r>
          </a:p>
          <a:p>
            <a:r>
              <a:rPr lang="en-US" dirty="0"/>
              <a:t>21 core clinical conditions to help incorporate basic science and clinical knowledge</a:t>
            </a:r>
          </a:p>
          <a:p>
            <a:r>
              <a:rPr lang="en-US" dirty="0"/>
              <a:t>Basic science and causal mechanism</a:t>
            </a:r>
          </a:p>
          <a:p>
            <a:r>
              <a:rPr lang="en-US" dirty="0"/>
              <a:t>Appendicitis, asthma, DM, jaundice, MI, pneumonia, shock, Pneumothorax, stroke, IBD</a:t>
            </a:r>
          </a:p>
        </p:txBody>
      </p:sp>
    </p:spTree>
    <p:extLst>
      <p:ext uri="{BB962C8B-B14F-4D97-AF65-F5344CB8AC3E}">
        <p14:creationId xmlns:p14="http://schemas.microsoft.com/office/powerpoint/2010/main" val="37945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672F-C597-4F98-B791-D70860D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272036"/>
            <a:ext cx="7886700" cy="993775"/>
          </a:xfrm>
        </p:spPr>
        <p:txBody>
          <a:bodyPr/>
          <a:lstStyle/>
          <a:p>
            <a:r>
              <a:rPr lang="en-US" dirty="0"/>
              <a:t>Illness script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4ABB-829E-4E32-8064-BA1ED7F5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452320"/>
            <a:ext cx="7886700" cy="32623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Integrate into a case presentation on DM type 2/ or in the office with new diagnosis of DM II or symptoms of hyperglycemia</a:t>
            </a:r>
          </a:p>
          <a:p>
            <a:pPr lvl="1"/>
            <a:r>
              <a:rPr lang="en-US" dirty="0"/>
              <a:t>Have students look at illness script and mechanism of disease map</a:t>
            </a:r>
          </a:p>
          <a:p>
            <a:pPr lvl="1"/>
            <a:r>
              <a:rPr lang="en-US" dirty="0"/>
              <a:t>How do you explain to a patient the cause of Type 2 DM? What is the causal mechanism</a:t>
            </a:r>
          </a:p>
          <a:p>
            <a:pPr lvl="1"/>
            <a:r>
              <a:rPr lang="en-US" dirty="0"/>
              <a:t>How would you explain to a patient the cause behind polydipsia, polyphagia, polyuria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160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3BA590-68FB-4379-96F5-5DAEE780A2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46791" y="278992"/>
            <a:ext cx="7189787" cy="4044950"/>
          </a:xfrm>
        </p:spPr>
      </p:pic>
    </p:spTree>
    <p:extLst>
      <p:ext uri="{BB962C8B-B14F-4D97-AF65-F5344CB8AC3E}">
        <p14:creationId xmlns:p14="http://schemas.microsoft.com/office/powerpoint/2010/main" val="273887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3552-CD81-463D-B73E-87E00BCB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86628"/>
            <a:ext cx="7886700" cy="993775"/>
          </a:xfrm>
        </p:spPr>
        <p:txBody>
          <a:bodyPr/>
          <a:lstStyle/>
          <a:p>
            <a:r>
              <a:rPr lang="en-US" dirty="0"/>
              <a:t>Using illness script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2A97-22D7-4097-A63C-9BDB82FD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256376"/>
            <a:ext cx="7886700" cy="3262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Classroom</a:t>
            </a:r>
          </a:p>
          <a:p>
            <a:pPr lvl="1"/>
            <a:r>
              <a:rPr lang="en-US" dirty="0"/>
              <a:t>Peer-led didactics - background, framing, reference</a:t>
            </a:r>
          </a:p>
          <a:p>
            <a:r>
              <a:rPr lang="en-US" dirty="0"/>
              <a:t>Inpatient</a:t>
            </a:r>
          </a:p>
          <a:p>
            <a:pPr lvl="1"/>
            <a:r>
              <a:rPr lang="en-US" dirty="0"/>
              <a:t>myocardial infarction, pneumonia or PE</a:t>
            </a:r>
          </a:p>
          <a:p>
            <a:r>
              <a:rPr lang="en-US" dirty="0"/>
              <a:t>Preclinical</a:t>
            </a:r>
          </a:p>
          <a:p>
            <a:pPr lvl="1"/>
            <a:r>
              <a:rPr lang="en-US" dirty="0"/>
              <a:t>Review what they are learning currently and think of examples of how that will integrate into clinical care</a:t>
            </a:r>
          </a:p>
          <a:p>
            <a:pPr lvl="2"/>
            <a:r>
              <a:rPr lang="en-US" dirty="0"/>
              <a:t>Acute hepatitis- jaundice, elevated INR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020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733</Words>
  <Application>Microsoft Office PowerPoint</Application>
  <PresentationFormat>On-screen Show (16:9)</PresentationFormat>
  <Paragraphs>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Custom Design</vt:lpstr>
      <vt:lpstr>1_Custom Design</vt:lpstr>
      <vt:lpstr>Tools to facilitate cognitive integration by medical students</vt:lpstr>
      <vt:lpstr>Disclosures</vt:lpstr>
      <vt:lpstr>Introductions</vt:lpstr>
      <vt:lpstr>Why Science Matters?</vt:lpstr>
      <vt:lpstr>Overview Cognitive Integration</vt:lpstr>
      <vt:lpstr>Review of tools- Illness scripts</vt:lpstr>
      <vt:lpstr>Illness script example</vt:lpstr>
      <vt:lpstr>PowerPoint Presentation</vt:lpstr>
      <vt:lpstr>Using illness script teaching</vt:lpstr>
      <vt:lpstr>Case Analysis Tool </vt:lpstr>
      <vt:lpstr>Case analysis tool </vt:lpstr>
      <vt:lpstr>What are your biggest challenges to incorporate this into your educational work?</vt:lpstr>
      <vt:lpstr>What excites you most?</vt:lpstr>
      <vt:lpstr>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Brown, Elizabeth</cp:lastModifiedBy>
  <cp:revision>27</cp:revision>
  <dcterms:created xsi:type="dcterms:W3CDTF">2020-09-02T12:11:26Z</dcterms:created>
  <dcterms:modified xsi:type="dcterms:W3CDTF">2022-02-10T14:53:47Z</dcterms:modified>
</cp:coreProperties>
</file>