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42" r:id="rId1"/>
  </p:sldMasterIdLst>
  <p:notesMasterIdLst>
    <p:notesMasterId r:id="rId22"/>
  </p:notesMasterIdLst>
  <p:sldIdLst>
    <p:sldId id="256" r:id="rId2"/>
    <p:sldId id="263" r:id="rId3"/>
    <p:sldId id="257" r:id="rId4"/>
    <p:sldId id="262" r:id="rId5"/>
    <p:sldId id="258" r:id="rId6"/>
    <p:sldId id="261" r:id="rId7"/>
    <p:sldId id="259" r:id="rId8"/>
    <p:sldId id="281" r:id="rId9"/>
    <p:sldId id="282" r:id="rId10"/>
    <p:sldId id="265" r:id="rId11"/>
    <p:sldId id="266" r:id="rId12"/>
    <p:sldId id="273" r:id="rId13"/>
    <p:sldId id="267" r:id="rId14"/>
    <p:sldId id="268" r:id="rId15"/>
    <p:sldId id="274" r:id="rId16"/>
    <p:sldId id="280" r:id="rId17"/>
    <p:sldId id="276" r:id="rId18"/>
    <p:sldId id="278" r:id="rId19"/>
    <p:sldId id="279" r:id="rId20"/>
    <p:sldId id="283"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Times New Roman" charset="0"/>
        <a:ea typeface="ＭＳ Ｐゴシック" charset="0"/>
        <a:cs typeface="+mn-cs"/>
      </a:defRPr>
    </a:lvl5pPr>
    <a:lvl6pPr marL="2286000" algn="l" defTabSz="457200" rtl="0" eaLnBrk="1" latinLnBrk="0" hangingPunct="1">
      <a:defRPr kern="1200">
        <a:solidFill>
          <a:schemeClr val="tx1"/>
        </a:solidFill>
        <a:latin typeface="Times New Roman" charset="0"/>
        <a:ea typeface="ＭＳ Ｐゴシック" charset="0"/>
        <a:cs typeface="+mn-cs"/>
      </a:defRPr>
    </a:lvl6pPr>
    <a:lvl7pPr marL="2743200" algn="l" defTabSz="457200" rtl="0" eaLnBrk="1" latinLnBrk="0" hangingPunct="1">
      <a:defRPr kern="1200">
        <a:solidFill>
          <a:schemeClr val="tx1"/>
        </a:solidFill>
        <a:latin typeface="Times New Roman" charset="0"/>
        <a:ea typeface="ＭＳ Ｐゴシック" charset="0"/>
        <a:cs typeface="+mn-cs"/>
      </a:defRPr>
    </a:lvl7pPr>
    <a:lvl8pPr marL="3200400" algn="l" defTabSz="457200" rtl="0" eaLnBrk="1" latinLnBrk="0" hangingPunct="1">
      <a:defRPr kern="1200">
        <a:solidFill>
          <a:schemeClr val="tx1"/>
        </a:solidFill>
        <a:latin typeface="Times New Roman" charset="0"/>
        <a:ea typeface="ＭＳ Ｐゴシック" charset="0"/>
        <a:cs typeface="+mn-cs"/>
      </a:defRPr>
    </a:lvl8pPr>
    <a:lvl9pPr marL="3657600" algn="l" defTabSz="457200" rtl="0" eaLnBrk="1" latinLnBrk="0" hangingPunct="1">
      <a:defRPr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464" y="-2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E0F7E9-28C7-254C-9A89-16A6EAC4A5F5}" type="datetimeFigureOut">
              <a:rPr lang="en-US" smtClean="0"/>
              <a:t>5/7/17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B9E242-48D1-5C43-95C1-AD2E291BA54C}" type="slidenum">
              <a:rPr lang="en-US" smtClean="0"/>
              <a:t>‹#›</a:t>
            </a:fld>
            <a:endParaRPr lang="en-US"/>
          </a:p>
        </p:txBody>
      </p:sp>
    </p:spTree>
    <p:extLst>
      <p:ext uri="{BB962C8B-B14F-4D97-AF65-F5344CB8AC3E}">
        <p14:creationId xmlns:p14="http://schemas.microsoft.com/office/powerpoint/2010/main" val="169974651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Kim</a:t>
            </a:r>
          </a:p>
          <a:p>
            <a:r>
              <a:rPr lang="en-US" dirty="0" smtClean="0"/>
              <a:t>Overview of Time</a:t>
            </a:r>
          </a:p>
          <a:p>
            <a:r>
              <a:rPr lang="en-US" dirty="0" smtClean="0"/>
              <a:t>Intro</a:t>
            </a:r>
            <a:r>
              <a:rPr lang="en-US" baseline="0" dirty="0" smtClean="0"/>
              <a:t> - Kim 5 </a:t>
            </a:r>
            <a:r>
              <a:rPr lang="en-US" baseline="0" dirty="0" err="1" smtClean="0"/>
              <a:t>mins</a:t>
            </a:r>
            <a:endParaRPr lang="en-US" baseline="0" dirty="0" smtClean="0"/>
          </a:p>
          <a:p>
            <a:r>
              <a:rPr lang="en-US" baseline="0" dirty="0" smtClean="0"/>
              <a:t>Literature – Valerie 4 min</a:t>
            </a:r>
          </a:p>
          <a:p>
            <a:r>
              <a:rPr lang="en-US" baseline="0" dirty="0" smtClean="0"/>
              <a:t>Survey – Ying 1 min</a:t>
            </a:r>
          </a:p>
          <a:p>
            <a:r>
              <a:rPr lang="en-US" baseline="0" dirty="0" smtClean="0"/>
              <a:t>Our program – Kim 2 min</a:t>
            </a:r>
          </a:p>
          <a:p>
            <a:r>
              <a:rPr lang="en-US" baseline="0" dirty="0" smtClean="0"/>
              <a:t>Exercises – Ying 3 min</a:t>
            </a:r>
          </a:p>
          <a:p>
            <a:r>
              <a:rPr lang="en-US" baseline="0" dirty="0" smtClean="0"/>
              <a:t>Practice Exercise – Valerie 8 min</a:t>
            </a:r>
          </a:p>
          <a:p>
            <a:r>
              <a:rPr lang="en-US" baseline="0" dirty="0" smtClean="0"/>
              <a:t>Discussion – Kim 7 min</a:t>
            </a:r>
            <a:endParaRPr lang="en-US" dirty="0" smtClean="0"/>
          </a:p>
          <a:p>
            <a:endParaRPr lang="en-US" dirty="0"/>
          </a:p>
        </p:txBody>
      </p:sp>
      <p:sp>
        <p:nvSpPr>
          <p:cNvPr id="4" name="Slide Number Placeholder 3"/>
          <p:cNvSpPr>
            <a:spLocks noGrp="1"/>
          </p:cNvSpPr>
          <p:nvPr>
            <p:ph type="sldNum" sz="quarter" idx="10"/>
          </p:nvPr>
        </p:nvSpPr>
        <p:spPr/>
        <p:txBody>
          <a:bodyPr/>
          <a:lstStyle/>
          <a:p>
            <a:fld id="{4AB9E242-48D1-5C43-95C1-AD2E291BA54C}" type="slidenum">
              <a:rPr lang="en-US" smtClean="0"/>
              <a:t>1</a:t>
            </a:fld>
            <a:endParaRPr lang="en-US"/>
          </a:p>
        </p:txBody>
      </p:sp>
    </p:spTree>
    <p:extLst>
      <p:ext uri="{BB962C8B-B14F-4D97-AF65-F5344CB8AC3E}">
        <p14:creationId xmlns:p14="http://schemas.microsoft.com/office/powerpoint/2010/main" val="38981663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Kim</a:t>
            </a:r>
            <a:endParaRPr lang="en-US" dirty="0"/>
          </a:p>
        </p:txBody>
      </p:sp>
      <p:sp>
        <p:nvSpPr>
          <p:cNvPr id="4" name="Slide Number Placeholder 3"/>
          <p:cNvSpPr>
            <a:spLocks noGrp="1"/>
          </p:cNvSpPr>
          <p:nvPr>
            <p:ph type="sldNum" sz="quarter" idx="10"/>
          </p:nvPr>
        </p:nvSpPr>
        <p:spPr/>
        <p:txBody>
          <a:bodyPr/>
          <a:lstStyle/>
          <a:p>
            <a:fld id="{4AB9E242-48D1-5C43-95C1-AD2E291BA54C}" type="slidenum">
              <a:rPr lang="en-US" smtClean="0"/>
              <a:t>10</a:t>
            </a:fld>
            <a:endParaRPr lang="en-US"/>
          </a:p>
        </p:txBody>
      </p:sp>
    </p:spTree>
    <p:extLst>
      <p:ext uri="{BB962C8B-B14F-4D97-AF65-F5344CB8AC3E}">
        <p14:creationId xmlns:p14="http://schemas.microsoft.com/office/powerpoint/2010/main" val="34421203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Kim</a:t>
            </a:r>
            <a:endParaRPr lang="en-US" dirty="0"/>
          </a:p>
        </p:txBody>
      </p:sp>
      <p:sp>
        <p:nvSpPr>
          <p:cNvPr id="4" name="Slide Number Placeholder 3"/>
          <p:cNvSpPr>
            <a:spLocks noGrp="1"/>
          </p:cNvSpPr>
          <p:nvPr>
            <p:ph type="sldNum" sz="quarter" idx="10"/>
          </p:nvPr>
        </p:nvSpPr>
        <p:spPr/>
        <p:txBody>
          <a:bodyPr/>
          <a:lstStyle/>
          <a:p>
            <a:fld id="{4AB9E242-48D1-5C43-95C1-AD2E291BA54C}" type="slidenum">
              <a:rPr lang="en-US" smtClean="0"/>
              <a:t>11</a:t>
            </a:fld>
            <a:endParaRPr lang="en-US"/>
          </a:p>
        </p:txBody>
      </p:sp>
    </p:spTree>
    <p:extLst>
      <p:ext uri="{BB962C8B-B14F-4D97-AF65-F5344CB8AC3E}">
        <p14:creationId xmlns:p14="http://schemas.microsoft.com/office/powerpoint/2010/main" val="1202146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Kim</a:t>
            </a:r>
            <a:endParaRPr lang="en-US" dirty="0"/>
          </a:p>
        </p:txBody>
      </p:sp>
      <p:sp>
        <p:nvSpPr>
          <p:cNvPr id="4" name="Slide Number Placeholder 3"/>
          <p:cNvSpPr>
            <a:spLocks noGrp="1"/>
          </p:cNvSpPr>
          <p:nvPr>
            <p:ph type="sldNum" sz="quarter" idx="10"/>
          </p:nvPr>
        </p:nvSpPr>
        <p:spPr/>
        <p:txBody>
          <a:bodyPr/>
          <a:lstStyle/>
          <a:p>
            <a:fld id="{4AB9E242-48D1-5C43-95C1-AD2E291BA54C}" type="slidenum">
              <a:rPr lang="en-US" smtClean="0"/>
              <a:t>12</a:t>
            </a:fld>
            <a:endParaRPr lang="en-US"/>
          </a:p>
        </p:txBody>
      </p:sp>
    </p:spTree>
    <p:extLst>
      <p:ext uri="{BB962C8B-B14F-4D97-AF65-F5344CB8AC3E}">
        <p14:creationId xmlns:p14="http://schemas.microsoft.com/office/powerpoint/2010/main" val="3714408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Kim</a:t>
            </a:r>
            <a:endParaRPr lang="en-US" dirty="0"/>
          </a:p>
        </p:txBody>
      </p:sp>
      <p:sp>
        <p:nvSpPr>
          <p:cNvPr id="4" name="Slide Number Placeholder 3"/>
          <p:cNvSpPr>
            <a:spLocks noGrp="1"/>
          </p:cNvSpPr>
          <p:nvPr>
            <p:ph type="sldNum" sz="quarter" idx="10"/>
          </p:nvPr>
        </p:nvSpPr>
        <p:spPr/>
        <p:txBody>
          <a:bodyPr/>
          <a:lstStyle/>
          <a:p>
            <a:fld id="{4AB9E242-48D1-5C43-95C1-AD2E291BA54C}" type="slidenum">
              <a:rPr lang="en-US" smtClean="0"/>
              <a:t>13</a:t>
            </a:fld>
            <a:endParaRPr lang="en-US"/>
          </a:p>
        </p:txBody>
      </p:sp>
    </p:spTree>
    <p:extLst>
      <p:ext uri="{BB962C8B-B14F-4D97-AF65-F5344CB8AC3E}">
        <p14:creationId xmlns:p14="http://schemas.microsoft.com/office/powerpoint/2010/main" val="17703467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Ying</a:t>
            </a:r>
          </a:p>
          <a:p>
            <a:endParaRPr lang="en-US" dirty="0" smtClean="0"/>
          </a:p>
          <a:p>
            <a:r>
              <a:rPr lang="en-US" dirty="0" smtClean="0"/>
              <a:t>Many of the values clarification</a:t>
            </a:r>
            <a:r>
              <a:rPr lang="en-US" baseline="0" dirty="0" smtClean="0"/>
              <a:t> exercises that have been published in STFM have focused on abortion and we tried to adapt those for circumcision. We wanted to provide a few examples of formats for values clarification exercises for you. </a:t>
            </a:r>
            <a:endParaRPr lang="en-US" dirty="0"/>
          </a:p>
        </p:txBody>
      </p:sp>
      <p:sp>
        <p:nvSpPr>
          <p:cNvPr id="4" name="Slide Number Placeholder 3"/>
          <p:cNvSpPr>
            <a:spLocks noGrp="1"/>
          </p:cNvSpPr>
          <p:nvPr>
            <p:ph type="sldNum" sz="quarter" idx="10"/>
          </p:nvPr>
        </p:nvSpPr>
        <p:spPr/>
        <p:txBody>
          <a:bodyPr/>
          <a:lstStyle/>
          <a:p>
            <a:fld id="{4AB9E242-48D1-5C43-95C1-AD2E291BA54C}" type="slidenum">
              <a:rPr lang="en-US" smtClean="0"/>
              <a:t>14</a:t>
            </a:fld>
            <a:endParaRPr lang="en-US"/>
          </a:p>
        </p:txBody>
      </p:sp>
    </p:spTree>
    <p:extLst>
      <p:ext uri="{BB962C8B-B14F-4D97-AF65-F5344CB8AC3E}">
        <p14:creationId xmlns:p14="http://schemas.microsoft.com/office/powerpoint/2010/main" val="6341828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Ying</a:t>
            </a:r>
            <a:endParaRPr lang="en-US" dirty="0"/>
          </a:p>
        </p:txBody>
      </p:sp>
      <p:sp>
        <p:nvSpPr>
          <p:cNvPr id="4" name="Slide Number Placeholder 3"/>
          <p:cNvSpPr>
            <a:spLocks noGrp="1"/>
          </p:cNvSpPr>
          <p:nvPr>
            <p:ph type="sldNum" sz="quarter" idx="10"/>
          </p:nvPr>
        </p:nvSpPr>
        <p:spPr/>
        <p:txBody>
          <a:bodyPr/>
          <a:lstStyle/>
          <a:p>
            <a:fld id="{4AB9E242-48D1-5C43-95C1-AD2E291BA54C}" type="slidenum">
              <a:rPr lang="en-US" smtClean="0"/>
              <a:t>15</a:t>
            </a:fld>
            <a:endParaRPr lang="en-US"/>
          </a:p>
        </p:txBody>
      </p:sp>
    </p:spTree>
    <p:extLst>
      <p:ext uri="{BB962C8B-B14F-4D97-AF65-F5344CB8AC3E}">
        <p14:creationId xmlns:p14="http://schemas.microsoft.com/office/powerpoint/2010/main" val="9773174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Ying</a:t>
            </a:r>
            <a:endParaRPr lang="en-US" dirty="0"/>
          </a:p>
        </p:txBody>
      </p:sp>
      <p:sp>
        <p:nvSpPr>
          <p:cNvPr id="4" name="Slide Number Placeholder 3"/>
          <p:cNvSpPr>
            <a:spLocks noGrp="1"/>
          </p:cNvSpPr>
          <p:nvPr>
            <p:ph type="sldNum" sz="quarter" idx="10"/>
          </p:nvPr>
        </p:nvSpPr>
        <p:spPr/>
        <p:txBody>
          <a:bodyPr/>
          <a:lstStyle/>
          <a:p>
            <a:fld id="{4AB9E242-48D1-5C43-95C1-AD2E291BA54C}" type="slidenum">
              <a:rPr lang="en-US" smtClean="0"/>
              <a:t>16</a:t>
            </a:fld>
            <a:endParaRPr lang="en-US"/>
          </a:p>
        </p:txBody>
      </p:sp>
    </p:spTree>
    <p:extLst>
      <p:ext uri="{BB962C8B-B14F-4D97-AF65-F5344CB8AC3E}">
        <p14:creationId xmlns:p14="http://schemas.microsoft.com/office/powerpoint/2010/main" val="33898365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Ying/Valerie</a:t>
            </a:r>
            <a:endParaRPr lang="en-US" dirty="0"/>
          </a:p>
        </p:txBody>
      </p:sp>
      <p:sp>
        <p:nvSpPr>
          <p:cNvPr id="4" name="Slide Number Placeholder 3"/>
          <p:cNvSpPr>
            <a:spLocks noGrp="1"/>
          </p:cNvSpPr>
          <p:nvPr>
            <p:ph type="sldNum" sz="quarter" idx="10"/>
          </p:nvPr>
        </p:nvSpPr>
        <p:spPr/>
        <p:txBody>
          <a:bodyPr/>
          <a:lstStyle/>
          <a:p>
            <a:fld id="{4AB9E242-48D1-5C43-95C1-AD2E291BA54C}" type="slidenum">
              <a:rPr lang="en-US" smtClean="0"/>
              <a:t>17</a:t>
            </a:fld>
            <a:endParaRPr lang="en-US"/>
          </a:p>
        </p:txBody>
      </p:sp>
    </p:spTree>
    <p:extLst>
      <p:ext uri="{BB962C8B-B14F-4D97-AF65-F5344CB8AC3E}">
        <p14:creationId xmlns:p14="http://schemas.microsoft.com/office/powerpoint/2010/main" val="5932647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B9E242-48D1-5C43-95C1-AD2E291BA54C}" type="slidenum">
              <a:rPr lang="en-US" smtClean="0"/>
              <a:t>18</a:t>
            </a:fld>
            <a:endParaRPr lang="en-US"/>
          </a:p>
        </p:txBody>
      </p:sp>
    </p:spTree>
    <p:extLst>
      <p:ext uri="{BB962C8B-B14F-4D97-AF65-F5344CB8AC3E}">
        <p14:creationId xmlns:p14="http://schemas.microsoft.com/office/powerpoint/2010/main" val="2069260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Kim</a:t>
            </a:r>
            <a:endParaRPr lang="en-US" dirty="0"/>
          </a:p>
        </p:txBody>
      </p:sp>
      <p:sp>
        <p:nvSpPr>
          <p:cNvPr id="4" name="Slide Number Placeholder 3"/>
          <p:cNvSpPr>
            <a:spLocks noGrp="1"/>
          </p:cNvSpPr>
          <p:nvPr>
            <p:ph type="sldNum" sz="quarter" idx="10"/>
          </p:nvPr>
        </p:nvSpPr>
        <p:spPr/>
        <p:txBody>
          <a:bodyPr/>
          <a:lstStyle/>
          <a:p>
            <a:fld id="{4AB9E242-48D1-5C43-95C1-AD2E291BA54C}" type="slidenum">
              <a:rPr lang="en-US" smtClean="0"/>
              <a:t>2</a:t>
            </a:fld>
            <a:endParaRPr lang="en-US"/>
          </a:p>
        </p:txBody>
      </p:sp>
    </p:spTree>
    <p:extLst>
      <p:ext uri="{BB962C8B-B14F-4D97-AF65-F5344CB8AC3E}">
        <p14:creationId xmlns:p14="http://schemas.microsoft.com/office/powerpoint/2010/main" val="1815121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Kim</a:t>
            </a:r>
          </a:p>
          <a:p>
            <a:r>
              <a:rPr lang="en-US" dirty="0" smtClean="0"/>
              <a:t>Understand meaning and background of values clarification</a:t>
            </a:r>
          </a:p>
          <a:p>
            <a:r>
              <a:rPr lang="en-US" dirty="0" smtClean="0"/>
              <a:t>Discuss</a:t>
            </a:r>
            <a:r>
              <a:rPr lang="en-US" baseline="0" dirty="0" smtClean="0"/>
              <a:t> how we adapted values clarification to circumcision</a:t>
            </a:r>
          </a:p>
          <a:p>
            <a:r>
              <a:rPr lang="en-US" baseline="0" dirty="0" smtClean="0"/>
              <a:t>Participate in a values clarification exercise to bring back to your program</a:t>
            </a:r>
            <a:endParaRPr lang="en-US" dirty="0"/>
          </a:p>
        </p:txBody>
      </p:sp>
      <p:sp>
        <p:nvSpPr>
          <p:cNvPr id="4" name="Slide Number Placeholder 3"/>
          <p:cNvSpPr>
            <a:spLocks noGrp="1"/>
          </p:cNvSpPr>
          <p:nvPr>
            <p:ph type="sldNum" sz="quarter" idx="10"/>
          </p:nvPr>
        </p:nvSpPr>
        <p:spPr/>
        <p:txBody>
          <a:bodyPr/>
          <a:lstStyle/>
          <a:p>
            <a:fld id="{4AB9E242-48D1-5C43-95C1-AD2E291BA54C}" type="slidenum">
              <a:rPr lang="en-US" smtClean="0"/>
              <a:t>3</a:t>
            </a:fld>
            <a:endParaRPr lang="en-US"/>
          </a:p>
        </p:txBody>
      </p:sp>
    </p:spTree>
    <p:extLst>
      <p:ext uri="{BB962C8B-B14F-4D97-AF65-F5344CB8AC3E}">
        <p14:creationId xmlns:p14="http://schemas.microsoft.com/office/powerpoint/2010/main" val="3908679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Kim</a:t>
            </a:r>
            <a:endParaRPr lang="en-US" dirty="0"/>
          </a:p>
        </p:txBody>
      </p:sp>
      <p:sp>
        <p:nvSpPr>
          <p:cNvPr id="4" name="Slide Number Placeholder 3"/>
          <p:cNvSpPr>
            <a:spLocks noGrp="1"/>
          </p:cNvSpPr>
          <p:nvPr>
            <p:ph type="sldNum" sz="quarter" idx="10"/>
          </p:nvPr>
        </p:nvSpPr>
        <p:spPr/>
        <p:txBody>
          <a:bodyPr/>
          <a:lstStyle/>
          <a:p>
            <a:fld id="{4AB9E242-48D1-5C43-95C1-AD2E291BA54C}" type="slidenum">
              <a:rPr lang="en-US" smtClean="0"/>
              <a:t>4</a:t>
            </a:fld>
            <a:endParaRPr lang="en-US"/>
          </a:p>
        </p:txBody>
      </p:sp>
    </p:spTree>
    <p:extLst>
      <p:ext uri="{BB962C8B-B14F-4D97-AF65-F5344CB8AC3E}">
        <p14:creationId xmlns:p14="http://schemas.microsoft.com/office/powerpoint/2010/main" val="2864677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Kim/Story?</a:t>
            </a:r>
            <a:endParaRPr lang="en-US" dirty="0"/>
          </a:p>
        </p:txBody>
      </p:sp>
      <p:sp>
        <p:nvSpPr>
          <p:cNvPr id="4" name="Slide Number Placeholder 3"/>
          <p:cNvSpPr>
            <a:spLocks noGrp="1"/>
          </p:cNvSpPr>
          <p:nvPr>
            <p:ph type="sldNum" sz="quarter" idx="10"/>
          </p:nvPr>
        </p:nvSpPr>
        <p:spPr/>
        <p:txBody>
          <a:bodyPr/>
          <a:lstStyle/>
          <a:p>
            <a:fld id="{4AB9E242-48D1-5C43-95C1-AD2E291BA54C}" type="slidenum">
              <a:rPr lang="en-US" smtClean="0"/>
              <a:t>5</a:t>
            </a:fld>
            <a:endParaRPr lang="en-US"/>
          </a:p>
        </p:txBody>
      </p:sp>
    </p:spTree>
    <p:extLst>
      <p:ext uri="{BB962C8B-B14F-4D97-AF65-F5344CB8AC3E}">
        <p14:creationId xmlns:p14="http://schemas.microsoft.com/office/powerpoint/2010/main" val="1999292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Valerie</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Referral can be an acknowledgement of thoughtful disagreement among physicians and and the moral sincerity of others with whom one disagrees.</a:t>
            </a:r>
          </a:p>
          <a:p>
            <a:endParaRPr lang="en-US" dirty="0"/>
          </a:p>
        </p:txBody>
      </p:sp>
      <p:sp>
        <p:nvSpPr>
          <p:cNvPr id="4" name="Slide Number Placeholder 3"/>
          <p:cNvSpPr>
            <a:spLocks noGrp="1"/>
          </p:cNvSpPr>
          <p:nvPr>
            <p:ph type="sldNum" sz="quarter" idx="10"/>
          </p:nvPr>
        </p:nvSpPr>
        <p:spPr/>
        <p:txBody>
          <a:bodyPr/>
          <a:lstStyle/>
          <a:p>
            <a:fld id="{4AB9E242-48D1-5C43-95C1-AD2E291BA54C}" type="slidenum">
              <a:rPr lang="en-US" smtClean="0"/>
              <a:t>6</a:t>
            </a:fld>
            <a:endParaRPr lang="en-US"/>
          </a:p>
        </p:txBody>
      </p:sp>
    </p:spTree>
    <p:extLst>
      <p:ext uri="{BB962C8B-B14F-4D97-AF65-F5344CB8AC3E}">
        <p14:creationId xmlns:p14="http://schemas.microsoft.com/office/powerpoint/2010/main" val="3833947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Valerie</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2007 cross-sectional, random survey of 2000 physicians from all specialties found:</a:t>
            </a:r>
          </a:p>
          <a:p>
            <a:endParaRPr lang="en-US" dirty="0" smtClean="0"/>
          </a:p>
          <a:p>
            <a:r>
              <a:rPr lang="en-US" dirty="0" smtClean="0"/>
              <a:t>Asked about physicians</a:t>
            </a:r>
            <a:r>
              <a:rPr lang="en-US" baseline="0" dirty="0" smtClean="0"/>
              <a:t> judgments about their ethical rights and obligations when patients request a legal procedure to which the physician objects for moral or religious reasons. </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Many physicians do not consider themselves obligated to disclose information about or refer patients for legal but morally controversial medical procedures. Patients who want information about and access to such procedures may need to in- quire proactively to determine whether their physicians would accommodate such requests. </a:t>
            </a:r>
            <a:endParaRPr lang="en-US" dirty="0" smtClean="0"/>
          </a:p>
          <a:p>
            <a:endParaRPr lang="en-US" dirty="0"/>
          </a:p>
        </p:txBody>
      </p:sp>
      <p:sp>
        <p:nvSpPr>
          <p:cNvPr id="4" name="Slide Number Placeholder 3"/>
          <p:cNvSpPr>
            <a:spLocks noGrp="1"/>
          </p:cNvSpPr>
          <p:nvPr>
            <p:ph type="sldNum" sz="quarter" idx="10"/>
          </p:nvPr>
        </p:nvSpPr>
        <p:spPr/>
        <p:txBody>
          <a:bodyPr/>
          <a:lstStyle/>
          <a:p>
            <a:fld id="{4AB9E242-48D1-5C43-95C1-AD2E291BA54C}" type="slidenum">
              <a:rPr lang="en-US" smtClean="0"/>
              <a:t>7</a:t>
            </a:fld>
            <a:endParaRPr lang="en-US"/>
          </a:p>
        </p:txBody>
      </p:sp>
    </p:spTree>
    <p:extLst>
      <p:ext uri="{BB962C8B-B14F-4D97-AF65-F5344CB8AC3E}">
        <p14:creationId xmlns:p14="http://schemas.microsoft.com/office/powerpoint/2010/main" val="3098461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Valerie</a:t>
            </a:r>
          </a:p>
          <a:p>
            <a:pPr marL="349250" lvl="1" indent="0">
              <a:buNone/>
            </a:pPr>
            <a:r>
              <a:rPr lang="en-US" dirty="0" smtClean="0"/>
              <a:t>Literature shows that the norms are not universal.</a:t>
            </a:r>
          </a:p>
          <a:p>
            <a:pPr marL="349250" lvl="1" indent="0">
              <a:buNone/>
            </a:pPr>
            <a:r>
              <a:rPr lang="en-US" dirty="0" smtClean="0"/>
              <a:t>For providers in underserved areas where referral is not possible, physicians may have to engage in procedures they morally object to.</a:t>
            </a:r>
          </a:p>
          <a:p>
            <a:pPr marL="349250" lvl="1" indent="0">
              <a:buNone/>
            </a:pPr>
            <a:r>
              <a:rPr lang="en-US" dirty="0" smtClean="0"/>
              <a:t>Emphasizes need to give residents skills to think through moral dilemmas </a:t>
            </a:r>
          </a:p>
          <a:p>
            <a:r>
              <a:rPr lang="en-US" dirty="0" smtClean="0"/>
              <a:t>The culture of conscientious objection in medicine is still being defined. </a:t>
            </a:r>
          </a:p>
          <a:p>
            <a:r>
              <a:rPr lang="en-US" dirty="0" smtClean="0"/>
              <a:t>There are shared beliefs about obligation for disclosure and referral but these are not agreed upon by all </a:t>
            </a:r>
          </a:p>
          <a:p>
            <a:r>
              <a:rPr lang="en-US" dirty="0" smtClean="0"/>
              <a:t>Is it ethically important to model transparency, clarity, and obligation around referral for patients and residents alike?</a:t>
            </a:r>
          </a:p>
          <a:p>
            <a:endParaRPr lang="en-US" dirty="0"/>
          </a:p>
        </p:txBody>
      </p:sp>
      <p:sp>
        <p:nvSpPr>
          <p:cNvPr id="4" name="Slide Number Placeholder 3"/>
          <p:cNvSpPr>
            <a:spLocks noGrp="1"/>
          </p:cNvSpPr>
          <p:nvPr>
            <p:ph type="sldNum" sz="quarter" idx="10"/>
          </p:nvPr>
        </p:nvSpPr>
        <p:spPr/>
        <p:txBody>
          <a:bodyPr/>
          <a:lstStyle/>
          <a:p>
            <a:fld id="{4AB9E242-48D1-5C43-95C1-AD2E291BA54C}" type="slidenum">
              <a:rPr lang="en-US" smtClean="0"/>
              <a:t>8</a:t>
            </a:fld>
            <a:endParaRPr lang="en-US"/>
          </a:p>
        </p:txBody>
      </p:sp>
    </p:spTree>
    <p:extLst>
      <p:ext uri="{BB962C8B-B14F-4D97-AF65-F5344CB8AC3E}">
        <p14:creationId xmlns:p14="http://schemas.microsoft.com/office/powerpoint/2010/main" val="29479651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Ying</a:t>
            </a:r>
          </a:p>
          <a:p>
            <a:endParaRPr lang="en-US" dirty="0" smtClean="0"/>
          </a:p>
          <a:p>
            <a:pPr lvl="1"/>
            <a:r>
              <a:rPr lang="en-US" dirty="0" smtClean="0"/>
              <a:t>Abortion</a:t>
            </a:r>
          </a:p>
          <a:p>
            <a:pPr lvl="1"/>
            <a:r>
              <a:rPr lang="en-US" dirty="0" smtClean="0"/>
              <a:t>Circumcision</a:t>
            </a:r>
          </a:p>
          <a:p>
            <a:pPr lvl="1"/>
            <a:r>
              <a:rPr lang="en-US" dirty="0" smtClean="0"/>
              <a:t>Reproductive health</a:t>
            </a:r>
          </a:p>
          <a:p>
            <a:pPr lvl="1"/>
            <a:r>
              <a:rPr lang="en-US" dirty="0" smtClean="0"/>
              <a:t>End-of-life care</a:t>
            </a:r>
          </a:p>
          <a:p>
            <a:pPr lvl="1"/>
            <a:r>
              <a:rPr lang="en-US" dirty="0" smtClean="0"/>
              <a:t>Transgender medicine </a:t>
            </a:r>
          </a:p>
          <a:p>
            <a:pPr lvl="1"/>
            <a:r>
              <a:rPr lang="en-US" dirty="0" smtClean="0"/>
              <a:t>Other?</a:t>
            </a:r>
          </a:p>
          <a:p>
            <a:endParaRPr lang="en-US" dirty="0"/>
          </a:p>
        </p:txBody>
      </p:sp>
      <p:sp>
        <p:nvSpPr>
          <p:cNvPr id="4" name="Slide Number Placeholder 3"/>
          <p:cNvSpPr>
            <a:spLocks noGrp="1"/>
          </p:cNvSpPr>
          <p:nvPr>
            <p:ph type="sldNum" sz="quarter" idx="10"/>
          </p:nvPr>
        </p:nvSpPr>
        <p:spPr/>
        <p:txBody>
          <a:bodyPr/>
          <a:lstStyle/>
          <a:p>
            <a:fld id="{4AB9E242-48D1-5C43-95C1-AD2E291BA54C}" type="slidenum">
              <a:rPr lang="en-US" smtClean="0"/>
              <a:t>9</a:t>
            </a:fld>
            <a:endParaRPr lang="en-US"/>
          </a:p>
        </p:txBody>
      </p:sp>
    </p:spTree>
    <p:extLst>
      <p:ext uri="{BB962C8B-B14F-4D97-AF65-F5344CB8AC3E}">
        <p14:creationId xmlns:p14="http://schemas.microsoft.com/office/powerpoint/2010/main" val="398833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r"/>
            <a:fld id="{F7886C9C-DC18-4195-8FD5-A50AA931D419}" type="slidenum">
              <a:rPr lang="en-US" smtClean="0"/>
              <a:pPr algn="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F8C640-852D-B347-8497-C47CC3957565}"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CD266-C72A-D74C-B126-D14012C7032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3A505-6EF5-FE4A-A525-BAE6CC5519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1ECA3-15DA-CA45-9E22-2CB585A8FC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0445E-8C27-A545-B976-02AF685E49E7}"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63F44-2AF3-2745-8172-0F2BC4CCDF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A58DB6-CAA4-4A44-B1EA-2E50C245DC5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A0A399-B511-6C46-A584-00F583564F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1FFB39-B239-044C-B864-2B1B0EA704E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4A2F09-4F1C-A54F-B917-59BF01578D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D4F0445E-8C27-A545-B976-02AF685E49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43" r:id="rId1"/>
    <p:sldLayoutId id="2147484044" r:id="rId2"/>
    <p:sldLayoutId id="2147484045" r:id="rId3"/>
    <p:sldLayoutId id="2147484046" r:id="rId4"/>
    <p:sldLayoutId id="2147484047" r:id="rId5"/>
    <p:sldLayoutId id="2147484048" r:id="rId6"/>
    <p:sldLayoutId id="2147484049" r:id="rId7"/>
    <p:sldLayoutId id="2147484050" r:id="rId8"/>
    <p:sldLayoutId id="2147484051" r:id="rId9"/>
    <p:sldLayoutId id="2147484052" r:id="rId10"/>
    <p:sldLayoutId id="2147484053" r:id="rId11"/>
    <p:sldLayoutId id="2147484054"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828799"/>
          </a:xfrm>
        </p:spPr>
        <p:txBody>
          <a:bodyPr/>
          <a:lstStyle/>
          <a:p>
            <a:r>
              <a:rPr lang="en-US" dirty="0"/>
              <a:t>How will residents’ personal values impact their future practice? </a:t>
            </a:r>
          </a:p>
        </p:txBody>
      </p:sp>
      <p:sp>
        <p:nvSpPr>
          <p:cNvPr id="3" name="Subtitle 2"/>
          <p:cNvSpPr>
            <a:spLocks noGrp="1"/>
          </p:cNvSpPr>
          <p:nvPr>
            <p:ph type="subTitle" idx="1"/>
          </p:nvPr>
        </p:nvSpPr>
        <p:spPr>
          <a:xfrm>
            <a:off x="1295400" y="3429000"/>
            <a:ext cx="6525679" cy="1501588"/>
          </a:xfrm>
        </p:spPr>
        <p:txBody>
          <a:bodyPr>
            <a:normAutofit/>
          </a:bodyPr>
          <a:lstStyle/>
          <a:p>
            <a:r>
              <a:rPr lang="en-US" sz="2400" dirty="0"/>
              <a:t>Use of values clarification workshops focusing on circumcision and abortion care </a:t>
            </a:r>
          </a:p>
        </p:txBody>
      </p:sp>
      <p:sp>
        <p:nvSpPr>
          <p:cNvPr id="5" name="TextBox 4"/>
          <p:cNvSpPr txBox="1"/>
          <p:nvPr/>
        </p:nvSpPr>
        <p:spPr>
          <a:xfrm>
            <a:off x="1447800" y="5181600"/>
            <a:ext cx="6324600" cy="646331"/>
          </a:xfrm>
          <a:prstGeom prst="rect">
            <a:avLst/>
          </a:prstGeom>
          <a:noFill/>
        </p:spPr>
        <p:txBody>
          <a:bodyPr wrap="square" rtlCol="0">
            <a:spAutoFit/>
          </a:bodyPr>
          <a:lstStyle/>
          <a:p>
            <a:pPr algn="ctr"/>
            <a:r>
              <a:rPr lang="en-US" dirty="0" smtClean="0">
                <a:solidFill>
                  <a:schemeClr val="accent1"/>
                </a:solidFill>
              </a:rPr>
              <a:t>Kimberly Collins MD, Valerie Ross MS, Ying Zhang MD/MPH</a:t>
            </a:r>
          </a:p>
          <a:p>
            <a:pPr algn="ctr"/>
            <a:r>
              <a:rPr lang="en-US" dirty="0" smtClean="0">
                <a:solidFill>
                  <a:schemeClr val="accent1"/>
                </a:solidFill>
              </a:rPr>
              <a:t>University of Washington Family Medicine Residency</a:t>
            </a:r>
            <a:endParaRPr lang="en-US" dirty="0">
              <a:solidFill>
                <a:schemeClr val="accent1"/>
              </a:solidFill>
            </a:endParaRPr>
          </a:p>
        </p:txBody>
      </p:sp>
    </p:spTree>
    <p:extLst>
      <p:ext uri="{BB962C8B-B14F-4D97-AF65-F5344CB8AC3E}">
        <p14:creationId xmlns:p14="http://schemas.microsoft.com/office/powerpoint/2010/main" val="406612822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Values Clarification in our program</a:t>
            </a:r>
          </a:p>
        </p:txBody>
      </p:sp>
      <p:sp>
        <p:nvSpPr>
          <p:cNvPr id="3" name="Content Placeholder 2"/>
          <p:cNvSpPr>
            <a:spLocks noGrp="1"/>
          </p:cNvSpPr>
          <p:nvPr>
            <p:ph idx="1"/>
          </p:nvPr>
        </p:nvSpPr>
        <p:spPr/>
        <p:txBody>
          <a:bodyPr/>
          <a:lstStyle/>
          <a:p>
            <a:r>
              <a:rPr lang="en-US" dirty="0"/>
              <a:t>Opt-out abortion program. </a:t>
            </a:r>
            <a:endParaRPr lang="en-US" dirty="0" smtClean="0"/>
          </a:p>
          <a:p>
            <a:pPr lvl="1"/>
            <a:r>
              <a:rPr lang="en-US" dirty="0" smtClean="0"/>
              <a:t>Values </a:t>
            </a:r>
            <a:r>
              <a:rPr lang="en-US" dirty="0"/>
              <a:t>clarification has long been a part of our abortion training.</a:t>
            </a:r>
          </a:p>
          <a:p>
            <a:r>
              <a:rPr lang="en-US" dirty="0" smtClean="0"/>
              <a:t>Controversy around circumcision. </a:t>
            </a:r>
          </a:p>
          <a:p>
            <a:pPr lvl="1"/>
            <a:r>
              <a:rPr lang="en-US" dirty="0" smtClean="0"/>
              <a:t>Now an </a:t>
            </a:r>
            <a:r>
              <a:rPr lang="en-US" dirty="0"/>
              <a:t>opt-out procedure. </a:t>
            </a:r>
            <a:endParaRPr lang="en-US" dirty="0" smtClean="0"/>
          </a:p>
          <a:p>
            <a:pPr lvl="1"/>
            <a:r>
              <a:rPr lang="en-US" dirty="0" smtClean="0"/>
              <a:t>We chose to apply                                              values clarification to </a:t>
            </a:r>
            <a:r>
              <a:rPr lang="en-US" dirty="0"/>
              <a:t> </a:t>
            </a:r>
            <a:r>
              <a:rPr lang="en-US" dirty="0" smtClean="0"/>
              <a:t>                                        circumcision.</a:t>
            </a:r>
          </a:p>
        </p:txBody>
      </p:sp>
      <p:pic>
        <p:nvPicPr>
          <p:cNvPr id="4" name="Picture 3"/>
          <p:cNvPicPr>
            <a:picLocks noChangeAspect="1"/>
          </p:cNvPicPr>
          <p:nvPr/>
        </p:nvPicPr>
        <p:blipFill>
          <a:blip r:embed="rId3"/>
          <a:stretch>
            <a:fillRect/>
          </a:stretch>
        </p:blipFill>
        <p:spPr>
          <a:xfrm>
            <a:off x="4648200" y="3733800"/>
            <a:ext cx="4332981" cy="2882900"/>
          </a:xfrm>
          <a:prstGeom prst="rect">
            <a:avLst/>
          </a:prstGeom>
        </p:spPr>
      </p:pic>
    </p:spTree>
    <p:extLst>
      <p:ext uri="{BB962C8B-B14F-4D97-AF65-F5344CB8AC3E}">
        <p14:creationId xmlns:p14="http://schemas.microsoft.com/office/powerpoint/2010/main" val="196160941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Neonatal </a:t>
            </a:r>
            <a:r>
              <a:rPr lang="en-US" dirty="0" smtClean="0"/>
              <a:t>Circumcision Controversy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endParaRPr lang="en-US" dirty="0" smtClean="0"/>
          </a:p>
          <a:p>
            <a:pPr marL="0" indent="0">
              <a:buNone/>
            </a:pPr>
            <a:r>
              <a:rPr lang="en-US" sz="2600" dirty="0" smtClean="0"/>
              <a:t>American </a:t>
            </a:r>
            <a:r>
              <a:rPr lang="en-US" sz="2600" dirty="0"/>
              <a:t>Association of Pediatrics </a:t>
            </a:r>
          </a:p>
          <a:p>
            <a:pPr marL="0" indent="0">
              <a:buNone/>
            </a:pPr>
            <a:r>
              <a:rPr lang="en-US" sz="2600" dirty="0" smtClean="0"/>
              <a:t>Position </a:t>
            </a:r>
            <a:r>
              <a:rPr lang="en-US" sz="2600" dirty="0"/>
              <a:t>on Circumcision:</a:t>
            </a:r>
          </a:p>
          <a:p>
            <a:pPr marL="0" indent="0">
              <a:buNone/>
            </a:pPr>
            <a:endParaRPr lang="en-US" dirty="0" smtClean="0"/>
          </a:p>
          <a:p>
            <a:r>
              <a:rPr lang="en-US" dirty="0" smtClean="0"/>
              <a:t>1971</a:t>
            </a:r>
            <a:r>
              <a:rPr lang="en-US" dirty="0"/>
              <a:t>:  “There are no valid medical indications for circumcision in the neonatal period.”</a:t>
            </a:r>
          </a:p>
          <a:p>
            <a:r>
              <a:rPr lang="en-US" dirty="0" smtClean="0"/>
              <a:t>2012</a:t>
            </a:r>
            <a:r>
              <a:rPr lang="en-US" dirty="0"/>
              <a:t>:  “the health benefits of newborn male circumcision outweigh the risks, but the benefits are not great enough to recommend universal newborn circumcision.”</a:t>
            </a:r>
          </a:p>
        </p:txBody>
      </p:sp>
      <p:pic>
        <p:nvPicPr>
          <p:cNvPr id="4" name="Content Placeholder 3" descr="afp19980915p891-f4f.jpg"/>
          <p:cNvPicPr>
            <a:picLocks noChangeAspect="1"/>
          </p:cNvPicPr>
          <p:nvPr/>
        </p:nvPicPr>
        <p:blipFill>
          <a:blip r:embed="rId3">
            <a:extLst>
              <a:ext uri="{28A0092B-C50C-407E-A947-70E740481C1C}">
                <a14:useLocalDpi xmlns:a14="http://schemas.microsoft.com/office/drawing/2010/main" val="0"/>
              </a:ext>
            </a:extLst>
          </a:blip>
          <a:srcRect l="-29195" r="-29195"/>
          <a:stretch>
            <a:fillRect/>
          </a:stretch>
        </p:blipFill>
        <p:spPr>
          <a:xfrm>
            <a:off x="5257800" y="1295400"/>
            <a:ext cx="4419600" cy="2316750"/>
          </a:xfrm>
          <a:prstGeom prst="rect">
            <a:avLst/>
          </a:prstGeom>
        </p:spPr>
      </p:pic>
    </p:spTree>
    <p:extLst>
      <p:ext uri="{BB962C8B-B14F-4D97-AF65-F5344CB8AC3E}">
        <p14:creationId xmlns:p14="http://schemas.microsoft.com/office/powerpoint/2010/main" val="359492958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Neonatal </a:t>
            </a:r>
            <a:r>
              <a:rPr lang="en-US" dirty="0" smtClean="0"/>
              <a:t>Circumcision Controversy</a:t>
            </a:r>
            <a:endParaRPr lang="en-US" dirty="0"/>
          </a:p>
        </p:txBody>
      </p:sp>
      <p:sp>
        <p:nvSpPr>
          <p:cNvPr id="3" name="Content Placeholder 2"/>
          <p:cNvSpPr>
            <a:spLocks noGrp="1"/>
          </p:cNvSpPr>
          <p:nvPr>
            <p:ph idx="1"/>
          </p:nvPr>
        </p:nvSpPr>
        <p:spPr/>
        <p:txBody>
          <a:bodyPr>
            <a:normAutofit/>
          </a:bodyPr>
          <a:lstStyle/>
          <a:p>
            <a:pPr marL="0" indent="0">
              <a:buNone/>
            </a:pPr>
            <a:r>
              <a:rPr lang="en-US" dirty="0"/>
              <a:t>AAFP Position on Neonatal Circumcision</a:t>
            </a:r>
            <a:r>
              <a:rPr lang="en-US" dirty="0" smtClean="0"/>
              <a:t>:</a:t>
            </a:r>
          </a:p>
          <a:p>
            <a:r>
              <a:rPr lang="en-US" dirty="0" smtClean="0"/>
              <a:t>“The </a:t>
            </a:r>
            <a:r>
              <a:rPr lang="en-US" dirty="0"/>
              <a:t>decision whether to circumcise a newborn male is affected by parents’ values and beliefs and should be made by parents after a discussion of the benefits and harms. Family physicians should provide this information in an unbiased manner, and the </a:t>
            </a:r>
            <a:r>
              <a:rPr lang="en-US" dirty="0" smtClean="0"/>
              <a:t>parents</a:t>
            </a:r>
            <a:r>
              <a:rPr lang="en-US" dirty="0"/>
              <a:t>’ decision should be respected.”</a:t>
            </a:r>
          </a:p>
        </p:txBody>
      </p:sp>
      <p:sp>
        <p:nvSpPr>
          <p:cNvPr id="6" name="TextBox 5"/>
          <p:cNvSpPr txBox="1"/>
          <p:nvPr/>
        </p:nvSpPr>
        <p:spPr>
          <a:xfrm>
            <a:off x="4706145" y="54539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43655474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Neonatal Circumcision Controversy</a:t>
            </a:r>
            <a:endParaRPr lang="en-US" dirty="0"/>
          </a:p>
        </p:txBody>
      </p:sp>
      <p:sp>
        <p:nvSpPr>
          <p:cNvPr id="3" name="Content Placeholder 2"/>
          <p:cNvSpPr>
            <a:spLocks noGrp="1"/>
          </p:cNvSpPr>
          <p:nvPr>
            <p:ph idx="1"/>
          </p:nvPr>
        </p:nvSpPr>
        <p:spPr/>
        <p:txBody>
          <a:bodyPr>
            <a:normAutofit/>
          </a:bodyPr>
          <a:lstStyle/>
          <a:p>
            <a:pPr marL="0" indent="0">
              <a:buNone/>
            </a:pPr>
            <a:r>
              <a:rPr lang="en-US" dirty="0"/>
              <a:t>Three issues:  </a:t>
            </a:r>
            <a:endParaRPr lang="en-US" dirty="0" smtClean="0"/>
          </a:p>
          <a:p>
            <a:pPr lvl="1"/>
            <a:r>
              <a:rPr lang="en-US" dirty="0" smtClean="0"/>
              <a:t>Health </a:t>
            </a:r>
            <a:r>
              <a:rPr lang="en-US" dirty="0"/>
              <a:t>risks vs. </a:t>
            </a:r>
            <a:r>
              <a:rPr lang="en-US" dirty="0" smtClean="0"/>
              <a:t>benefits</a:t>
            </a:r>
          </a:p>
          <a:p>
            <a:pPr lvl="1"/>
            <a:r>
              <a:rPr lang="en-US" dirty="0" smtClean="0"/>
              <a:t>Consent </a:t>
            </a:r>
            <a:r>
              <a:rPr lang="en-US" dirty="0"/>
              <a:t>vs. lack of consent </a:t>
            </a:r>
          </a:p>
          <a:p>
            <a:pPr lvl="1"/>
            <a:r>
              <a:rPr lang="en-US" dirty="0" smtClean="0"/>
              <a:t>Cultural </a:t>
            </a:r>
            <a:r>
              <a:rPr lang="en-US" dirty="0"/>
              <a:t>and religious beliefs </a:t>
            </a:r>
            <a:r>
              <a:rPr lang="en-US" dirty="0" smtClean="0"/>
              <a:t> </a:t>
            </a:r>
          </a:p>
          <a:p>
            <a:pPr marL="0" indent="0" fontAlgn="base">
              <a:buNone/>
            </a:pPr>
            <a:r>
              <a:rPr lang="en-US" dirty="0" smtClean="0"/>
              <a:t>At the extremes: </a:t>
            </a:r>
          </a:p>
          <a:p>
            <a:pPr lvl="1" fontAlgn="base"/>
            <a:r>
              <a:rPr lang="en-US" dirty="0" smtClean="0"/>
              <a:t>Belief </a:t>
            </a:r>
            <a:r>
              <a:rPr lang="en-US" dirty="0"/>
              <a:t>that circumcision is a cosmetic procedure with risks performed on an </a:t>
            </a:r>
            <a:r>
              <a:rPr lang="en-US" dirty="0" err="1"/>
              <a:t>unconsenting</a:t>
            </a:r>
            <a:r>
              <a:rPr lang="en-US" dirty="0"/>
              <a:t> newborn </a:t>
            </a:r>
          </a:p>
          <a:p>
            <a:pPr lvl="1" fontAlgn="base"/>
            <a:r>
              <a:rPr lang="en-US" dirty="0"/>
              <a:t>Belief that circumcision is a ritual performed for cultural reasons with health benefits</a:t>
            </a:r>
          </a:p>
          <a:p>
            <a:endParaRPr lang="en-US" dirty="0"/>
          </a:p>
        </p:txBody>
      </p:sp>
    </p:spTree>
    <p:extLst>
      <p:ext uri="{BB962C8B-B14F-4D97-AF65-F5344CB8AC3E}">
        <p14:creationId xmlns:p14="http://schemas.microsoft.com/office/powerpoint/2010/main" val="21608075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Values Clarification Exercises</a:t>
            </a:r>
          </a:p>
        </p:txBody>
      </p:sp>
      <p:sp>
        <p:nvSpPr>
          <p:cNvPr id="3" name="Content Placeholder 2"/>
          <p:cNvSpPr>
            <a:spLocks noGrp="1"/>
          </p:cNvSpPr>
          <p:nvPr>
            <p:ph idx="1"/>
          </p:nvPr>
        </p:nvSpPr>
        <p:spPr/>
        <p:txBody>
          <a:bodyPr/>
          <a:lstStyle/>
          <a:p>
            <a:r>
              <a:rPr lang="en-US" dirty="0" smtClean="0"/>
              <a:t>Focus on three formats:</a:t>
            </a:r>
          </a:p>
          <a:p>
            <a:pPr lvl="1"/>
            <a:r>
              <a:rPr lang="en-US" dirty="0" smtClean="0"/>
              <a:t>Case-based</a:t>
            </a:r>
          </a:p>
          <a:p>
            <a:pPr lvl="1"/>
            <a:r>
              <a:rPr lang="en-US" dirty="0" smtClean="0"/>
              <a:t>Narrative</a:t>
            </a:r>
          </a:p>
          <a:p>
            <a:pPr lvl="1"/>
            <a:r>
              <a:rPr lang="en-US" dirty="0"/>
              <a:t>Agree/disagree</a:t>
            </a:r>
          </a:p>
          <a:p>
            <a:pPr lvl="1"/>
            <a:endParaRPr lang="en-US" dirty="0"/>
          </a:p>
        </p:txBody>
      </p:sp>
    </p:spTree>
    <p:extLst>
      <p:ext uri="{BB962C8B-B14F-4D97-AF65-F5344CB8AC3E}">
        <p14:creationId xmlns:p14="http://schemas.microsoft.com/office/powerpoint/2010/main" val="339945370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r>
              <a:rPr lang="en-US" dirty="0"/>
              <a:t>of Values Clarification Exercises</a:t>
            </a:r>
          </a:p>
        </p:txBody>
      </p:sp>
      <p:sp>
        <p:nvSpPr>
          <p:cNvPr id="4" name="Content Placeholder 3"/>
          <p:cNvSpPr>
            <a:spLocks noGrp="1"/>
          </p:cNvSpPr>
          <p:nvPr>
            <p:ph sz="half" idx="1"/>
          </p:nvPr>
        </p:nvSpPr>
        <p:spPr>
          <a:xfrm>
            <a:off x="533400" y="1600200"/>
            <a:ext cx="7924800" cy="4952999"/>
          </a:xfrm>
        </p:spPr>
        <p:txBody>
          <a:bodyPr>
            <a:normAutofit/>
          </a:bodyPr>
          <a:lstStyle/>
          <a:p>
            <a:pPr marL="0" indent="0">
              <a:buNone/>
            </a:pPr>
            <a:r>
              <a:rPr lang="en-US" sz="3200" b="1" dirty="0"/>
              <a:t>Case-based </a:t>
            </a:r>
            <a:r>
              <a:rPr lang="en-US" sz="3200" b="1" dirty="0" smtClean="0"/>
              <a:t>exercise</a:t>
            </a:r>
          </a:p>
          <a:p>
            <a:pPr marL="0" indent="0">
              <a:buNone/>
            </a:pPr>
            <a:r>
              <a:rPr lang="en-US" dirty="0" smtClean="0"/>
              <a:t>For abortion:*</a:t>
            </a:r>
          </a:p>
          <a:p>
            <a:r>
              <a:rPr lang="en-US" dirty="0" smtClean="0"/>
              <a:t>A 24 year-old woman who has been pregnant 3 times and has had 3 abortions comes to you for pregnancy options counseling and desires an abortion</a:t>
            </a:r>
          </a:p>
          <a:p>
            <a:pPr marL="0" indent="0">
              <a:buNone/>
            </a:pPr>
            <a:r>
              <a:rPr lang="en-US" dirty="0"/>
              <a:t>For circumcision:</a:t>
            </a:r>
          </a:p>
          <a:p>
            <a:r>
              <a:rPr lang="en-US" dirty="0"/>
              <a:t>Parents bring their newborn in for circumcision. During the history you find out that they refused vitamin K because they thought it was unnecessary.</a:t>
            </a:r>
          </a:p>
          <a:p>
            <a:endParaRPr lang="en-US" dirty="0" smtClean="0"/>
          </a:p>
        </p:txBody>
      </p:sp>
      <p:sp>
        <p:nvSpPr>
          <p:cNvPr id="8" name="TextBox 7"/>
          <p:cNvSpPr txBox="1"/>
          <p:nvPr/>
        </p:nvSpPr>
        <p:spPr>
          <a:xfrm>
            <a:off x="0" y="6400800"/>
            <a:ext cx="9067800" cy="523220"/>
          </a:xfrm>
          <a:prstGeom prst="rect">
            <a:avLst/>
          </a:prstGeom>
          <a:noFill/>
        </p:spPr>
        <p:txBody>
          <a:bodyPr wrap="square" rtlCol="0">
            <a:spAutoFit/>
          </a:bodyPr>
          <a:lstStyle/>
          <a:p>
            <a:r>
              <a:rPr lang="en-US" sz="1400" i="1" dirty="0" smtClean="0">
                <a:solidFill>
                  <a:srgbClr val="595959"/>
                </a:solidFill>
              </a:rPr>
              <a:t>*</a:t>
            </a:r>
            <a:r>
              <a:rPr lang="en-US" sz="1400" i="1" dirty="0" err="1" smtClean="0">
                <a:solidFill>
                  <a:srgbClr val="595959"/>
                </a:solidFill>
              </a:rPr>
              <a:t>Steinauer</a:t>
            </a:r>
            <a:r>
              <a:rPr lang="en-US" sz="1400" i="1" dirty="0" smtClean="0">
                <a:solidFill>
                  <a:srgbClr val="595959"/>
                </a:solidFill>
              </a:rPr>
              <a:t> </a:t>
            </a:r>
            <a:r>
              <a:rPr lang="en-US" sz="1400" i="1" dirty="0">
                <a:solidFill>
                  <a:srgbClr val="595959"/>
                </a:solidFill>
              </a:rPr>
              <a:t>J. How to Facilitate a Caring for Challenging Patients Workshop: Focus on Family Planning. https://</a:t>
            </a:r>
            <a:r>
              <a:rPr lang="en-US" sz="1400" i="1" dirty="0" err="1">
                <a:solidFill>
                  <a:srgbClr val="595959"/>
                </a:solidFill>
              </a:rPr>
              <a:t>www.glowm.com</a:t>
            </a:r>
            <a:r>
              <a:rPr lang="en-US" sz="1400" i="1" dirty="0">
                <a:solidFill>
                  <a:srgbClr val="595959"/>
                </a:solidFill>
              </a:rPr>
              <a:t>/</a:t>
            </a:r>
            <a:r>
              <a:rPr lang="en-US" sz="1400" i="1" dirty="0" err="1">
                <a:solidFill>
                  <a:srgbClr val="595959"/>
                </a:solidFill>
              </a:rPr>
              <a:t>mis</a:t>
            </a:r>
            <a:r>
              <a:rPr lang="en-US" sz="1400" i="1" dirty="0">
                <a:solidFill>
                  <a:srgbClr val="595959"/>
                </a:solidFill>
              </a:rPr>
              <a:t>/Facilitator%20Guide-CCPW%20Family%20Planning.doc, accessed on 4/4/2017.</a:t>
            </a:r>
            <a:endParaRPr lang="en-US" sz="1400" dirty="0">
              <a:solidFill>
                <a:srgbClr val="595959"/>
              </a:solidFill>
            </a:endParaRPr>
          </a:p>
        </p:txBody>
      </p:sp>
    </p:spTree>
    <p:extLst>
      <p:ext uri="{BB962C8B-B14F-4D97-AF65-F5344CB8AC3E}">
        <p14:creationId xmlns:p14="http://schemas.microsoft.com/office/powerpoint/2010/main" val="222687863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Values Clarification Exercises</a:t>
            </a:r>
          </a:p>
        </p:txBody>
      </p:sp>
      <p:sp>
        <p:nvSpPr>
          <p:cNvPr id="3" name="Content Placeholder 2"/>
          <p:cNvSpPr>
            <a:spLocks noGrp="1"/>
          </p:cNvSpPr>
          <p:nvPr>
            <p:ph idx="1"/>
          </p:nvPr>
        </p:nvSpPr>
        <p:spPr/>
        <p:txBody>
          <a:bodyPr>
            <a:normAutofit/>
          </a:bodyPr>
          <a:lstStyle/>
          <a:p>
            <a:pPr marL="0" indent="0">
              <a:buNone/>
            </a:pPr>
            <a:r>
              <a:rPr lang="en-US" sz="3500" b="1" dirty="0" smtClean="0"/>
              <a:t>Narrative Exercise</a:t>
            </a:r>
          </a:p>
          <a:p>
            <a:pPr marL="0" indent="0">
              <a:buNone/>
            </a:pPr>
            <a:r>
              <a:rPr lang="en-US" dirty="0"/>
              <a:t>	</a:t>
            </a:r>
            <a:r>
              <a:rPr lang="en-US" b="1" dirty="0"/>
              <a:t>General Feelings about Circumcision</a:t>
            </a:r>
            <a:r>
              <a:rPr lang="en-US" dirty="0"/>
              <a:t> </a:t>
            </a:r>
          </a:p>
          <a:p>
            <a:pPr lvl="3"/>
            <a:r>
              <a:rPr lang="en-US" dirty="0"/>
              <a:t>Did you grow up with any experiences or values </a:t>
            </a:r>
            <a:r>
              <a:rPr lang="en-US" dirty="0" smtClean="0"/>
              <a:t>around </a:t>
            </a:r>
            <a:r>
              <a:rPr lang="en-US" dirty="0"/>
              <a:t>circumcision that influence your beliefs about the procedure? </a:t>
            </a:r>
            <a:endParaRPr lang="en-US" dirty="0" smtClean="0"/>
          </a:p>
          <a:p>
            <a:pPr lvl="3"/>
            <a:r>
              <a:rPr lang="en-US" dirty="0" smtClean="0"/>
              <a:t>What </a:t>
            </a:r>
            <a:r>
              <a:rPr lang="en-US" dirty="0"/>
              <a:t>information would you provide the parents of a son who are considering </a:t>
            </a:r>
            <a:r>
              <a:rPr lang="en-US" dirty="0" smtClean="0"/>
              <a:t>circumcision?</a:t>
            </a:r>
            <a:endParaRPr lang="en-US" dirty="0"/>
          </a:p>
          <a:p>
            <a:pPr marL="0" indent="0">
              <a:buNone/>
            </a:pPr>
            <a:r>
              <a:rPr lang="en-US" b="1" dirty="0" smtClean="0"/>
              <a:t>	Feelings </a:t>
            </a:r>
            <a:r>
              <a:rPr lang="en-US" b="1" dirty="0"/>
              <a:t>about the procedure</a:t>
            </a:r>
            <a:endParaRPr lang="en-US" dirty="0"/>
          </a:p>
          <a:p>
            <a:pPr lvl="3"/>
            <a:r>
              <a:rPr lang="en-US" dirty="0"/>
              <a:t>What factors will determine whether you decide to perform circumcisions in your own practice? </a:t>
            </a:r>
          </a:p>
        </p:txBody>
      </p:sp>
    </p:spTree>
    <p:extLst>
      <p:ext uri="{BB962C8B-B14F-4D97-AF65-F5344CB8AC3E}">
        <p14:creationId xmlns:p14="http://schemas.microsoft.com/office/powerpoint/2010/main" val="357146000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Values Clarification Exercises</a:t>
            </a:r>
          </a:p>
        </p:txBody>
      </p:sp>
      <p:sp>
        <p:nvSpPr>
          <p:cNvPr id="4" name="Content Placeholder 3"/>
          <p:cNvSpPr>
            <a:spLocks noGrp="1"/>
          </p:cNvSpPr>
          <p:nvPr>
            <p:ph sz="half" idx="1"/>
          </p:nvPr>
        </p:nvSpPr>
        <p:spPr/>
        <p:txBody>
          <a:bodyPr>
            <a:normAutofit fontScale="85000" lnSpcReduction="10000"/>
          </a:bodyPr>
          <a:lstStyle/>
          <a:p>
            <a:pPr marL="0" indent="0">
              <a:buNone/>
            </a:pPr>
            <a:r>
              <a:rPr lang="en-US" sz="3800" b="1" dirty="0"/>
              <a:t>Agree/Disagree </a:t>
            </a:r>
            <a:r>
              <a:rPr lang="en-US" sz="3800" b="1" dirty="0" smtClean="0"/>
              <a:t>exercise</a:t>
            </a:r>
          </a:p>
          <a:p>
            <a:pPr marL="0" indent="0">
              <a:buNone/>
            </a:pPr>
            <a:r>
              <a:rPr lang="en-US" dirty="0" smtClean="0"/>
              <a:t>Values clarification statements for abortion*:</a:t>
            </a:r>
          </a:p>
          <a:p>
            <a:pPr marL="0" indent="0">
              <a:buNone/>
            </a:pPr>
            <a:endParaRPr lang="en-US" dirty="0" smtClean="0"/>
          </a:p>
          <a:p>
            <a:pPr lvl="1"/>
            <a:r>
              <a:rPr lang="en-US" dirty="0"/>
              <a:t>Every woman has the right to choose to terminate a </a:t>
            </a:r>
            <a:r>
              <a:rPr lang="en-US" dirty="0" smtClean="0"/>
              <a:t>pregnancy</a:t>
            </a:r>
          </a:p>
          <a:p>
            <a:pPr lvl="1"/>
            <a:endParaRPr lang="en-US" b="1" dirty="0"/>
          </a:p>
          <a:p>
            <a:pPr lvl="1"/>
            <a:r>
              <a:rPr lang="en-US" dirty="0"/>
              <a:t>Parental consent should be required for any teen requesting an </a:t>
            </a:r>
            <a:r>
              <a:rPr lang="en-US" dirty="0" smtClean="0"/>
              <a:t>abortion</a:t>
            </a:r>
          </a:p>
          <a:p>
            <a:pPr lvl="1"/>
            <a:endParaRPr lang="en-US" dirty="0" smtClean="0"/>
          </a:p>
          <a:p>
            <a:pPr lvl="1"/>
            <a:r>
              <a:rPr lang="en-US" dirty="0" smtClean="0"/>
              <a:t>Abortions should be legal only up to 12 weeks of pregnancy.</a:t>
            </a:r>
            <a:endParaRPr lang="en-US" b="1" dirty="0" smtClean="0"/>
          </a:p>
          <a:p>
            <a:pPr marL="0" indent="0">
              <a:buNone/>
            </a:pPr>
            <a:endParaRPr lang="en-US" dirty="0"/>
          </a:p>
        </p:txBody>
      </p:sp>
      <p:sp>
        <p:nvSpPr>
          <p:cNvPr id="5" name="Content Placeholder 4"/>
          <p:cNvSpPr>
            <a:spLocks noGrp="1"/>
          </p:cNvSpPr>
          <p:nvPr>
            <p:ph sz="half" idx="2"/>
          </p:nvPr>
        </p:nvSpPr>
        <p:spPr>
          <a:xfrm>
            <a:off x="4751070" y="1600200"/>
            <a:ext cx="3859529" cy="4952999"/>
          </a:xfrm>
        </p:spPr>
        <p:txBody>
          <a:bodyPr>
            <a:normAutofit fontScale="85000" lnSpcReduction="10000"/>
          </a:bodyPr>
          <a:lstStyle/>
          <a:p>
            <a:pPr marL="0" indent="0">
              <a:buNone/>
            </a:pPr>
            <a:endParaRPr lang="en-US" dirty="0" smtClean="0"/>
          </a:p>
          <a:p>
            <a:pPr marL="0" indent="0">
              <a:buNone/>
            </a:pPr>
            <a:r>
              <a:rPr lang="en-US" dirty="0" smtClean="0"/>
              <a:t>Values </a:t>
            </a:r>
            <a:r>
              <a:rPr lang="en-US" dirty="0"/>
              <a:t>clarification statements for circumcision</a:t>
            </a:r>
            <a:r>
              <a:rPr lang="en-US" dirty="0" smtClean="0"/>
              <a:t>:</a:t>
            </a:r>
          </a:p>
          <a:p>
            <a:pPr marL="0" indent="0">
              <a:buNone/>
            </a:pPr>
            <a:endParaRPr lang="en-US" dirty="0"/>
          </a:p>
          <a:p>
            <a:pPr lvl="1" fontAlgn="base"/>
            <a:r>
              <a:rPr lang="en-US" dirty="0" smtClean="0"/>
              <a:t>I </a:t>
            </a:r>
            <a:r>
              <a:rPr lang="en-US" dirty="0"/>
              <a:t>am in favor of circumcision and will perform them for any </a:t>
            </a:r>
            <a:r>
              <a:rPr lang="en-US" dirty="0" smtClean="0"/>
              <a:t>patient</a:t>
            </a:r>
          </a:p>
          <a:p>
            <a:pPr lvl="1" fontAlgn="base"/>
            <a:endParaRPr lang="en-US" dirty="0" smtClean="0"/>
          </a:p>
          <a:p>
            <a:pPr lvl="1" fontAlgn="base"/>
            <a:r>
              <a:rPr lang="en-US" dirty="0" smtClean="0"/>
              <a:t> Circumcision </a:t>
            </a:r>
            <a:r>
              <a:rPr lang="en-US" dirty="0"/>
              <a:t>is a cosmetic procedure with risks performed on an </a:t>
            </a:r>
            <a:r>
              <a:rPr lang="en-US" dirty="0" err="1"/>
              <a:t>unconsenting</a:t>
            </a:r>
            <a:r>
              <a:rPr lang="en-US" dirty="0"/>
              <a:t> newborn </a:t>
            </a:r>
            <a:endParaRPr lang="en-US" dirty="0" smtClean="0"/>
          </a:p>
          <a:p>
            <a:pPr lvl="1" fontAlgn="base"/>
            <a:endParaRPr lang="en-US" dirty="0"/>
          </a:p>
          <a:p>
            <a:pPr lvl="1" fontAlgn="base"/>
            <a:r>
              <a:rPr lang="en-US" dirty="0"/>
              <a:t>Circumcision is a ritual performed for cultural reasons with health benefits</a:t>
            </a:r>
          </a:p>
          <a:p>
            <a:endParaRPr lang="en-US" dirty="0"/>
          </a:p>
        </p:txBody>
      </p:sp>
      <p:sp>
        <p:nvSpPr>
          <p:cNvPr id="6" name="TextBox 5"/>
          <p:cNvSpPr txBox="1"/>
          <p:nvPr/>
        </p:nvSpPr>
        <p:spPr>
          <a:xfrm>
            <a:off x="152400" y="6248400"/>
            <a:ext cx="4903808" cy="523220"/>
          </a:xfrm>
          <a:prstGeom prst="rect">
            <a:avLst/>
          </a:prstGeom>
          <a:noFill/>
        </p:spPr>
        <p:txBody>
          <a:bodyPr wrap="square" rtlCol="0">
            <a:spAutoFit/>
          </a:bodyPr>
          <a:lstStyle/>
          <a:p>
            <a:r>
              <a:rPr lang="en-US" sz="1400" dirty="0" smtClean="0">
                <a:solidFill>
                  <a:srgbClr val="595959"/>
                </a:solidFill>
              </a:rPr>
              <a:t>*</a:t>
            </a:r>
            <a:r>
              <a:rPr lang="en-US" sz="1400" dirty="0" err="1" smtClean="0">
                <a:solidFill>
                  <a:srgbClr val="595959"/>
                </a:solidFill>
              </a:rPr>
              <a:t>Breitbart</a:t>
            </a:r>
            <a:r>
              <a:rPr lang="en-US" sz="1400" dirty="0" smtClean="0">
                <a:solidFill>
                  <a:srgbClr val="595959"/>
                </a:solidFill>
              </a:rPr>
              <a:t> V, </a:t>
            </a:r>
            <a:r>
              <a:rPr lang="en-US" sz="1400" dirty="0" err="1" smtClean="0">
                <a:solidFill>
                  <a:srgbClr val="595959"/>
                </a:solidFill>
              </a:rPr>
              <a:t>Tanenhaus</a:t>
            </a:r>
            <a:r>
              <a:rPr lang="en-US" sz="1400" dirty="0" smtClean="0">
                <a:solidFill>
                  <a:srgbClr val="595959"/>
                </a:solidFill>
              </a:rPr>
              <a:t> J. Values Clarification Workshop. </a:t>
            </a:r>
            <a:r>
              <a:rPr lang="en-US" sz="1400" dirty="0">
                <a:solidFill>
                  <a:srgbClr val="595959"/>
                </a:solidFill>
              </a:rPr>
              <a:t>http://</a:t>
            </a:r>
            <a:r>
              <a:rPr lang="en-US" sz="1400" dirty="0" err="1">
                <a:solidFill>
                  <a:srgbClr val="595959"/>
                </a:solidFill>
              </a:rPr>
              <a:t>www.rhedi.org</a:t>
            </a:r>
            <a:r>
              <a:rPr lang="en-US" sz="1400" dirty="0">
                <a:solidFill>
                  <a:srgbClr val="595959"/>
                </a:solidFill>
              </a:rPr>
              <a:t>/</a:t>
            </a:r>
            <a:r>
              <a:rPr lang="en-US" sz="1400" dirty="0" err="1">
                <a:solidFill>
                  <a:srgbClr val="595959"/>
                </a:solidFill>
              </a:rPr>
              <a:t>getting_started</a:t>
            </a:r>
            <a:r>
              <a:rPr lang="en-US" sz="1400" dirty="0">
                <a:solidFill>
                  <a:srgbClr val="595959"/>
                </a:solidFill>
              </a:rPr>
              <a:t>/</a:t>
            </a:r>
            <a:r>
              <a:rPr lang="en-US" sz="1400" dirty="0" err="1" smtClean="0">
                <a:solidFill>
                  <a:srgbClr val="595959"/>
                </a:solidFill>
              </a:rPr>
              <a:t>values.php</a:t>
            </a:r>
            <a:r>
              <a:rPr lang="en-US" sz="1400" dirty="0" smtClean="0">
                <a:solidFill>
                  <a:srgbClr val="595959"/>
                </a:solidFill>
              </a:rPr>
              <a:t>. Accessed 4/4/2017.</a:t>
            </a:r>
            <a:endParaRPr lang="en-US" sz="1400" dirty="0">
              <a:solidFill>
                <a:srgbClr val="595959"/>
              </a:solidFill>
            </a:endParaRPr>
          </a:p>
        </p:txBody>
      </p:sp>
    </p:spTree>
    <p:extLst>
      <p:ext uri="{BB962C8B-B14F-4D97-AF65-F5344CB8AC3E}">
        <p14:creationId xmlns:p14="http://schemas.microsoft.com/office/powerpoint/2010/main" val="31402060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042276" cy="1336956"/>
          </a:xfrm>
        </p:spPr>
        <p:txBody>
          <a:bodyPr/>
          <a:lstStyle/>
          <a:p>
            <a:pPr marL="0" indent="0"/>
            <a:r>
              <a:rPr lang="en-US" sz="4800" dirty="0" smtClean="0"/>
              <a:t>A </a:t>
            </a:r>
            <a:r>
              <a:rPr lang="en-US" sz="4800" dirty="0"/>
              <a:t>Values Clarification Exercise for your program</a:t>
            </a:r>
          </a:p>
        </p:txBody>
      </p:sp>
      <p:sp>
        <p:nvSpPr>
          <p:cNvPr id="5" name="Content Placeholder 4"/>
          <p:cNvSpPr>
            <a:spLocks noGrp="1"/>
          </p:cNvSpPr>
          <p:nvPr>
            <p:ph idx="1"/>
          </p:nvPr>
        </p:nvSpPr>
        <p:spPr>
          <a:xfrm>
            <a:off x="533400" y="1676400"/>
            <a:ext cx="8042276" cy="4343400"/>
          </a:xfrm>
        </p:spPr>
        <p:txBody>
          <a:bodyPr>
            <a:normAutofit fontScale="92500"/>
          </a:bodyPr>
          <a:lstStyle/>
          <a:p>
            <a:r>
              <a:rPr lang="en-US" dirty="0" smtClean="0"/>
              <a:t>What </a:t>
            </a:r>
            <a:r>
              <a:rPr lang="en-US" dirty="0"/>
              <a:t>procedures/aspects of care present conflict in your program</a:t>
            </a:r>
            <a:r>
              <a:rPr lang="en-US" dirty="0" smtClean="0"/>
              <a:t>? Have you seen any instances of conscientious objection within your own program?</a:t>
            </a:r>
          </a:p>
          <a:p>
            <a:r>
              <a:rPr lang="en-US" dirty="0" smtClean="0"/>
              <a:t>What </a:t>
            </a:r>
            <a:r>
              <a:rPr lang="en-US" dirty="0"/>
              <a:t>topics would be interesting to discuss during a values clarification exercise in your program?</a:t>
            </a:r>
          </a:p>
          <a:p>
            <a:r>
              <a:rPr lang="en-US" dirty="0"/>
              <a:t>What exercise format might work well at your program?</a:t>
            </a:r>
          </a:p>
          <a:p>
            <a:pPr lvl="1"/>
            <a:r>
              <a:rPr lang="en-US" dirty="0"/>
              <a:t>    Agree/Disagree</a:t>
            </a:r>
          </a:p>
          <a:p>
            <a:pPr lvl="1"/>
            <a:r>
              <a:rPr lang="en-US" dirty="0"/>
              <a:t>    Narrative</a:t>
            </a:r>
          </a:p>
          <a:p>
            <a:pPr lvl="1"/>
            <a:r>
              <a:rPr lang="en-US" dirty="0"/>
              <a:t>    </a:t>
            </a:r>
            <a:r>
              <a:rPr lang="en-US" dirty="0" smtClean="0"/>
              <a:t>Cases</a:t>
            </a:r>
          </a:p>
          <a:p>
            <a:pPr lvl="1"/>
            <a:r>
              <a:rPr lang="en-US" dirty="0"/>
              <a:t> </a:t>
            </a:r>
            <a:r>
              <a:rPr lang="en-US" dirty="0" smtClean="0"/>
              <a:t>   Another format</a:t>
            </a:r>
            <a:endParaRPr lang="en-US" dirty="0"/>
          </a:p>
          <a:p>
            <a:endParaRPr lang="en-US" dirty="0"/>
          </a:p>
        </p:txBody>
      </p:sp>
    </p:spTree>
    <p:extLst>
      <p:ext uri="{BB962C8B-B14F-4D97-AF65-F5344CB8AC3E}">
        <p14:creationId xmlns:p14="http://schemas.microsoft.com/office/powerpoint/2010/main" val="407042967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3458934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Disclosures</a:t>
            </a:r>
            <a:endParaRPr lang="en-US" dirty="0"/>
          </a:p>
        </p:txBody>
      </p:sp>
      <p:sp>
        <p:nvSpPr>
          <p:cNvPr id="3" name="Content Placeholder 2"/>
          <p:cNvSpPr>
            <a:spLocks noGrp="1"/>
          </p:cNvSpPr>
          <p:nvPr>
            <p:ph idx="1"/>
          </p:nvPr>
        </p:nvSpPr>
        <p:spPr/>
        <p:txBody>
          <a:bodyPr/>
          <a:lstStyle/>
          <a:p>
            <a:r>
              <a:rPr lang="en-US" dirty="0" smtClean="0"/>
              <a:t>The presenters have no relevant conflicts of interest to disclose.</a:t>
            </a:r>
            <a:endParaRPr lang="en-US" dirty="0"/>
          </a:p>
        </p:txBody>
      </p:sp>
    </p:spTree>
    <p:extLst>
      <p:ext uri="{BB962C8B-B14F-4D97-AF65-F5344CB8AC3E}">
        <p14:creationId xmlns:p14="http://schemas.microsoft.com/office/powerpoint/2010/main" val="25578119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a:t>Breitbart</a:t>
            </a:r>
            <a:r>
              <a:rPr lang="en-US" dirty="0"/>
              <a:t> V, </a:t>
            </a:r>
            <a:r>
              <a:rPr lang="en-US" dirty="0" err="1"/>
              <a:t>Tanenhaus</a:t>
            </a:r>
            <a:r>
              <a:rPr lang="en-US" dirty="0"/>
              <a:t> J. Values Clarification Workshop. http://</a:t>
            </a:r>
            <a:r>
              <a:rPr lang="en-US" dirty="0" err="1"/>
              <a:t>www.rhedi.org</a:t>
            </a:r>
            <a:r>
              <a:rPr lang="en-US" dirty="0"/>
              <a:t>/</a:t>
            </a:r>
            <a:r>
              <a:rPr lang="en-US" dirty="0" err="1"/>
              <a:t>getting_started</a:t>
            </a:r>
            <a:r>
              <a:rPr lang="en-US" dirty="0"/>
              <a:t>/</a:t>
            </a:r>
            <a:r>
              <a:rPr lang="en-US" dirty="0" err="1"/>
              <a:t>values.php</a:t>
            </a:r>
            <a:r>
              <a:rPr lang="en-US" dirty="0"/>
              <a:t>. Accessed 4/4/2017.</a:t>
            </a:r>
          </a:p>
          <a:p>
            <a:r>
              <a:rPr lang="en-US" dirty="0" err="1"/>
              <a:t>Curlin</a:t>
            </a:r>
            <a:r>
              <a:rPr lang="en-US" dirty="0"/>
              <a:t>, FA </a:t>
            </a:r>
            <a:r>
              <a:rPr lang="en-US" dirty="0" err="1"/>
              <a:t>et.al</a:t>
            </a:r>
            <a:r>
              <a:rPr lang="en-US" dirty="0"/>
              <a:t>. Religion, Conscience and Controversial Clinical Practices, NEJM 2007;356:593-600</a:t>
            </a:r>
            <a:r>
              <a:rPr lang="en-US" dirty="0" smtClean="0"/>
              <a:t>.</a:t>
            </a:r>
          </a:p>
          <a:p>
            <a:r>
              <a:rPr lang="en-US" dirty="0" smtClean="0"/>
              <a:t>Frank</a:t>
            </a:r>
            <a:r>
              <a:rPr lang="en-US" dirty="0"/>
              <a:t>, JE. Conscientious Refusal in Family Medicine Training, </a:t>
            </a:r>
            <a:r>
              <a:rPr lang="en-US" dirty="0" err="1"/>
              <a:t>Fam</a:t>
            </a:r>
            <a:r>
              <a:rPr lang="en-US" dirty="0"/>
              <a:t> Med 2011;43(5):330-</a:t>
            </a:r>
            <a:r>
              <a:rPr lang="en-US" dirty="0" smtClean="0"/>
              <a:t>3</a:t>
            </a:r>
          </a:p>
          <a:p>
            <a:r>
              <a:rPr lang="en-US" dirty="0" smtClean="0"/>
              <a:t>“</a:t>
            </a:r>
            <a:r>
              <a:rPr lang="en-US" dirty="0"/>
              <a:t>Limits of Conscientious Refusal in Reproductive Medicine.” ACOG Nov 2007, Number 385</a:t>
            </a:r>
            <a:r>
              <a:rPr lang="en-US" dirty="0" smtClean="0"/>
              <a:t>.</a:t>
            </a:r>
          </a:p>
          <a:p>
            <a:r>
              <a:rPr lang="en-US" dirty="0" err="1" smtClean="0"/>
              <a:t>Steinauer</a:t>
            </a:r>
            <a:r>
              <a:rPr lang="en-US" dirty="0" smtClean="0"/>
              <a:t> </a:t>
            </a:r>
            <a:r>
              <a:rPr lang="en-US" dirty="0"/>
              <a:t>J. How to Facilitate a Caring for Challenging Patients Workshop: Focus on Family Planning. https://</a:t>
            </a:r>
            <a:r>
              <a:rPr lang="en-US" dirty="0" err="1"/>
              <a:t>www.glowm.com</a:t>
            </a:r>
            <a:r>
              <a:rPr lang="en-US" dirty="0"/>
              <a:t>/</a:t>
            </a:r>
            <a:r>
              <a:rPr lang="en-US" dirty="0" err="1"/>
              <a:t>mis</a:t>
            </a:r>
            <a:r>
              <a:rPr lang="en-US" dirty="0"/>
              <a:t>/Facilitator%20Guide-CCPW%20Family%20Planning.doc, accessed on 4/4/2017.</a:t>
            </a:r>
          </a:p>
          <a:p>
            <a:endParaRPr lang="en-US" dirty="0">
              <a:solidFill>
                <a:srgbClr val="595959"/>
              </a:solidFill>
            </a:endParaRPr>
          </a:p>
          <a:p>
            <a:endParaRPr lang="en-US" i="1" dirty="0">
              <a:solidFill>
                <a:schemeClr val="tx1">
                  <a:lumMod val="50000"/>
                  <a:lumOff val="50000"/>
                </a:schemeClr>
              </a:solidFill>
            </a:endParaRPr>
          </a:p>
          <a:p>
            <a:endParaRPr lang="en-US" i="1" dirty="0">
              <a:solidFill>
                <a:srgbClr val="595959"/>
              </a:solidFill>
            </a:endParaRPr>
          </a:p>
          <a:p>
            <a:endParaRPr lang="en-US" dirty="0"/>
          </a:p>
        </p:txBody>
      </p:sp>
    </p:spTree>
    <p:extLst>
      <p:ext uri="{BB962C8B-B14F-4D97-AF65-F5344CB8AC3E}">
        <p14:creationId xmlns:p14="http://schemas.microsoft.com/office/powerpoint/2010/main" val="24940810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r>
              <a:rPr lang="en-US" dirty="0" smtClean="0"/>
              <a:t>Review the definition and relevance of </a:t>
            </a:r>
            <a:r>
              <a:rPr lang="en-US" dirty="0"/>
              <a:t>values </a:t>
            </a:r>
            <a:r>
              <a:rPr lang="en-US" dirty="0" smtClean="0"/>
              <a:t>clarification and conscientious objection in medicine</a:t>
            </a:r>
            <a:endParaRPr lang="en-US" dirty="0"/>
          </a:p>
          <a:p>
            <a:r>
              <a:rPr lang="en-US" dirty="0" smtClean="0"/>
              <a:t>Understand how </a:t>
            </a:r>
            <a:r>
              <a:rPr lang="en-US" dirty="0"/>
              <a:t>we </a:t>
            </a:r>
            <a:r>
              <a:rPr lang="en-US" dirty="0" smtClean="0"/>
              <a:t>adapted values </a:t>
            </a:r>
            <a:r>
              <a:rPr lang="en-US" dirty="0"/>
              <a:t>clarification </a:t>
            </a:r>
            <a:r>
              <a:rPr lang="en-US" dirty="0" smtClean="0"/>
              <a:t>exercises for abortion to circumcision</a:t>
            </a:r>
            <a:endParaRPr lang="en-US" dirty="0"/>
          </a:p>
          <a:p>
            <a:r>
              <a:rPr lang="en-US" dirty="0" smtClean="0"/>
              <a:t>Bring </a:t>
            </a:r>
            <a:r>
              <a:rPr lang="en-US" dirty="0" smtClean="0"/>
              <a:t>a </a:t>
            </a:r>
            <a:r>
              <a:rPr lang="en-US" dirty="0"/>
              <a:t>values clarification exercise </a:t>
            </a:r>
            <a:r>
              <a:rPr lang="en-US" dirty="0" smtClean="0"/>
              <a:t>back </a:t>
            </a:r>
            <a:r>
              <a:rPr lang="en-US" dirty="0"/>
              <a:t>to your </a:t>
            </a:r>
            <a:r>
              <a:rPr lang="en-US" dirty="0" smtClean="0"/>
              <a:t>program</a:t>
            </a:r>
            <a:endParaRPr lang="en-US" b="1" dirty="0" smtClean="0"/>
          </a:p>
          <a:p>
            <a:endParaRPr lang="en-US" dirty="0" smtClean="0"/>
          </a:p>
          <a:p>
            <a:endParaRPr lang="en-US" dirty="0" smtClean="0"/>
          </a:p>
        </p:txBody>
      </p:sp>
    </p:spTree>
    <p:extLst>
      <p:ext uri="{BB962C8B-B14F-4D97-AF65-F5344CB8AC3E}">
        <p14:creationId xmlns:p14="http://schemas.microsoft.com/office/powerpoint/2010/main" val="332071366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values clarification?</a:t>
            </a:r>
          </a:p>
        </p:txBody>
      </p:sp>
      <p:sp>
        <p:nvSpPr>
          <p:cNvPr id="3" name="Content Placeholder 2"/>
          <p:cNvSpPr>
            <a:spLocks noGrp="1"/>
          </p:cNvSpPr>
          <p:nvPr>
            <p:ph idx="1"/>
          </p:nvPr>
        </p:nvSpPr>
        <p:spPr/>
        <p:txBody>
          <a:bodyPr/>
          <a:lstStyle/>
          <a:p>
            <a:r>
              <a:rPr lang="en-US" dirty="0"/>
              <a:t>A technique that helps individuals increase awareness of </a:t>
            </a:r>
            <a:r>
              <a:rPr lang="en-US" dirty="0" smtClean="0"/>
              <a:t>personal values</a:t>
            </a:r>
            <a:endParaRPr lang="en-US" dirty="0"/>
          </a:p>
          <a:p>
            <a:r>
              <a:rPr lang="en-US" dirty="0" smtClean="0"/>
              <a:t>Focuses on clinical situations that may involve moral conflict </a:t>
            </a:r>
          </a:p>
          <a:p>
            <a:r>
              <a:rPr lang="en-US" dirty="0" smtClean="0"/>
              <a:t>The </a:t>
            </a:r>
            <a:r>
              <a:rPr lang="en-US" dirty="0"/>
              <a:t>goal is not to teach specific </a:t>
            </a:r>
            <a:r>
              <a:rPr lang="en-US" dirty="0" smtClean="0"/>
              <a:t>values</a:t>
            </a:r>
          </a:p>
          <a:p>
            <a:r>
              <a:rPr lang="en-US" dirty="0" smtClean="0"/>
              <a:t>Helps people think about situations where they may opt for conscientious objection and how they would manage patient care in those situations</a:t>
            </a:r>
            <a:endParaRPr lang="en-US" dirty="0"/>
          </a:p>
        </p:txBody>
      </p:sp>
    </p:spTree>
    <p:extLst>
      <p:ext uri="{BB962C8B-B14F-4D97-AF65-F5344CB8AC3E}">
        <p14:creationId xmlns:p14="http://schemas.microsoft.com/office/powerpoint/2010/main" val="84961427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use values clarification in </a:t>
            </a:r>
            <a:r>
              <a:rPr lang="en-US" dirty="0" smtClean="0"/>
              <a:t>FM training?</a:t>
            </a:r>
            <a:endParaRPr lang="en-US" dirty="0"/>
          </a:p>
        </p:txBody>
      </p:sp>
      <p:sp>
        <p:nvSpPr>
          <p:cNvPr id="3" name="Content Placeholder 2"/>
          <p:cNvSpPr>
            <a:spLocks noGrp="1"/>
          </p:cNvSpPr>
          <p:nvPr>
            <p:ph idx="1"/>
          </p:nvPr>
        </p:nvSpPr>
        <p:spPr/>
        <p:txBody>
          <a:bodyPr>
            <a:normAutofit/>
          </a:bodyPr>
          <a:lstStyle/>
          <a:p>
            <a:r>
              <a:rPr lang="en-US" dirty="0"/>
              <a:t>Family Medicine </a:t>
            </a:r>
            <a:r>
              <a:rPr lang="en-US" dirty="0" smtClean="0"/>
              <a:t>encompasses many controversial </a:t>
            </a:r>
            <a:r>
              <a:rPr lang="en-US" dirty="0"/>
              <a:t>medical practices:  </a:t>
            </a:r>
            <a:endParaRPr lang="en-US" dirty="0" smtClean="0"/>
          </a:p>
          <a:p>
            <a:pPr lvl="1"/>
            <a:r>
              <a:rPr lang="en-US" dirty="0" smtClean="0"/>
              <a:t>neonatal </a:t>
            </a:r>
            <a:r>
              <a:rPr lang="en-US" dirty="0"/>
              <a:t>male </a:t>
            </a:r>
            <a:r>
              <a:rPr lang="en-US" dirty="0" smtClean="0"/>
              <a:t>circumcision</a:t>
            </a:r>
            <a:endParaRPr lang="en-US" dirty="0"/>
          </a:p>
          <a:p>
            <a:pPr lvl="1"/>
            <a:r>
              <a:rPr lang="en-US" dirty="0" smtClean="0"/>
              <a:t>reproductive health</a:t>
            </a:r>
            <a:endParaRPr lang="en-US" dirty="0"/>
          </a:p>
          <a:p>
            <a:pPr lvl="1"/>
            <a:r>
              <a:rPr lang="en-US" dirty="0" smtClean="0"/>
              <a:t>sexual medicine</a:t>
            </a:r>
            <a:endParaRPr lang="en-US" dirty="0"/>
          </a:p>
          <a:p>
            <a:pPr lvl="1"/>
            <a:r>
              <a:rPr lang="en-US" dirty="0" smtClean="0"/>
              <a:t>end</a:t>
            </a:r>
            <a:r>
              <a:rPr lang="en-US" dirty="0"/>
              <a:t>-of-life </a:t>
            </a:r>
            <a:r>
              <a:rPr lang="en-US" dirty="0" smtClean="0"/>
              <a:t>care</a:t>
            </a:r>
            <a:endParaRPr lang="en-US" dirty="0"/>
          </a:p>
          <a:p>
            <a:pPr lvl="1"/>
            <a:r>
              <a:rPr lang="en-US" dirty="0" smtClean="0"/>
              <a:t>transgender </a:t>
            </a:r>
            <a:r>
              <a:rPr lang="en-US" dirty="0"/>
              <a:t>medicine </a:t>
            </a:r>
            <a:endParaRPr lang="en-US" dirty="0" smtClean="0"/>
          </a:p>
          <a:p>
            <a:pPr lvl="1"/>
            <a:r>
              <a:rPr lang="en-US" dirty="0"/>
              <a:t>p</a:t>
            </a:r>
            <a:r>
              <a:rPr lang="en-US" dirty="0" smtClean="0"/>
              <a:t>ain medicine</a:t>
            </a:r>
          </a:p>
          <a:p>
            <a:pPr lvl="1"/>
            <a:r>
              <a:rPr lang="en-US"/>
              <a:t>a</a:t>
            </a:r>
            <a:r>
              <a:rPr lang="en-US" smtClean="0"/>
              <a:t>ddiction </a:t>
            </a:r>
            <a:r>
              <a:rPr lang="en-US" dirty="0" smtClean="0"/>
              <a:t>medicine</a:t>
            </a:r>
            <a:endParaRPr lang="en-US" dirty="0"/>
          </a:p>
          <a:p>
            <a:r>
              <a:rPr lang="en-US" dirty="0" smtClean="0"/>
              <a:t>Trainees are developing their professional identity</a:t>
            </a:r>
          </a:p>
        </p:txBody>
      </p:sp>
      <p:sp>
        <p:nvSpPr>
          <p:cNvPr id="4" name="Rectangle 3"/>
          <p:cNvSpPr/>
          <p:nvPr/>
        </p:nvSpPr>
        <p:spPr>
          <a:xfrm>
            <a:off x="267596" y="6248400"/>
            <a:ext cx="8839200" cy="369332"/>
          </a:xfrm>
          <a:prstGeom prst="rect">
            <a:avLst/>
          </a:prstGeom>
        </p:spPr>
        <p:txBody>
          <a:bodyPr wrap="square">
            <a:spAutoFit/>
          </a:bodyPr>
          <a:lstStyle/>
          <a:p>
            <a:r>
              <a:rPr lang="en-US" i="1" dirty="0" smtClean="0">
                <a:solidFill>
                  <a:schemeClr val="tx1">
                    <a:lumMod val="65000"/>
                    <a:lumOff val="35000"/>
                  </a:schemeClr>
                </a:solidFill>
              </a:rPr>
              <a:t>Frank, JE. Conscientious Refusal in Family Medicine Training, </a:t>
            </a:r>
            <a:r>
              <a:rPr lang="en-US" i="1" dirty="0" err="1" smtClean="0">
                <a:solidFill>
                  <a:schemeClr val="tx1">
                    <a:lumMod val="65000"/>
                    <a:lumOff val="35000"/>
                  </a:schemeClr>
                </a:solidFill>
              </a:rPr>
              <a:t>Fam</a:t>
            </a:r>
            <a:r>
              <a:rPr lang="en-US" i="1" dirty="0" smtClean="0">
                <a:solidFill>
                  <a:schemeClr val="tx1">
                    <a:lumMod val="65000"/>
                    <a:lumOff val="35000"/>
                  </a:schemeClr>
                </a:solidFill>
              </a:rPr>
              <a:t> Med 2011;43(5):330-3.</a:t>
            </a:r>
            <a:endParaRPr lang="en-US" i="1" dirty="0">
              <a:solidFill>
                <a:schemeClr val="tx1">
                  <a:lumMod val="65000"/>
                  <a:lumOff val="35000"/>
                </a:schemeClr>
              </a:solidFill>
            </a:endParaRPr>
          </a:p>
        </p:txBody>
      </p:sp>
    </p:spTree>
    <p:extLst>
      <p:ext uri="{BB962C8B-B14F-4D97-AF65-F5344CB8AC3E}">
        <p14:creationId xmlns:p14="http://schemas.microsoft.com/office/powerpoint/2010/main" val="274175516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Limits of Conscientious Objection</a:t>
            </a:r>
            <a:endParaRPr lang="en-US" dirty="0"/>
          </a:p>
        </p:txBody>
      </p:sp>
      <p:sp>
        <p:nvSpPr>
          <p:cNvPr id="3" name="Content Placeholder 2"/>
          <p:cNvSpPr>
            <a:spLocks noGrp="1"/>
          </p:cNvSpPr>
          <p:nvPr>
            <p:ph idx="1"/>
          </p:nvPr>
        </p:nvSpPr>
        <p:spPr/>
        <p:txBody>
          <a:bodyPr>
            <a:normAutofit/>
          </a:bodyPr>
          <a:lstStyle/>
          <a:p>
            <a:pPr fontAlgn="base"/>
            <a:r>
              <a:rPr lang="en-US" dirty="0" smtClean="0"/>
              <a:t>Providers’ personal moral beliefs </a:t>
            </a:r>
            <a:r>
              <a:rPr lang="en-US" sz="2400" dirty="0" smtClean="0"/>
              <a:t>can </a:t>
            </a:r>
            <a:r>
              <a:rPr lang="en-US" sz="2400" dirty="0"/>
              <a:t>conflict with professional and ethical </a:t>
            </a:r>
            <a:r>
              <a:rPr lang="en-US" sz="2400" dirty="0" smtClean="0"/>
              <a:t>standards and patients’ rights</a:t>
            </a:r>
          </a:p>
          <a:p>
            <a:pPr fontAlgn="base"/>
            <a:r>
              <a:rPr lang="en-US" dirty="0" smtClean="0"/>
              <a:t>Conscientious </a:t>
            </a:r>
            <a:r>
              <a:rPr lang="en-US" dirty="0"/>
              <a:t>refusals should be limited if </a:t>
            </a:r>
            <a:r>
              <a:rPr lang="en-US" dirty="0" smtClean="0"/>
              <a:t>they:</a:t>
            </a:r>
          </a:p>
          <a:p>
            <a:pPr lvl="1" fontAlgn="base"/>
            <a:r>
              <a:rPr lang="en-US" dirty="0" smtClean="0"/>
              <a:t>constitute </a:t>
            </a:r>
            <a:r>
              <a:rPr lang="en-US" dirty="0"/>
              <a:t>an imposition of religious or moral beliefs on </a:t>
            </a:r>
            <a:r>
              <a:rPr lang="en-US" dirty="0" smtClean="0"/>
              <a:t>patients</a:t>
            </a:r>
            <a:endParaRPr lang="en-US" dirty="0"/>
          </a:p>
          <a:p>
            <a:pPr lvl="1" fontAlgn="base"/>
            <a:r>
              <a:rPr lang="en-US" dirty="0" smtClean="0"/>
              <a:t>negatively </a:t>
            </a:r>
            <a:r>
              <a:rPr lang="en-US" dirty="0"/>
              <a:t>affect a patient's </a:t>
            </a:r>
            <a:r>
              <a:rPr lang="en-US" dirty="0" smtClean="0"/>
              <a:t>health</a:t>
            </a:r>
          </a:p>
          <a:p>
            <a:pPr lvl="1" fontAlgn="base"/>
            <a:r>
              <a:rPr lang="en-US" dirty="0" smtClean="0"/>
              <a:t>are </a:t>
            </a:r>
            <a:r>
              <a:rPr lang="en-US" dirty="0"/>
              <a:t>based on scientific </a:t>
            </a:r>
            <a:r>
              <a:rPr lang="en-US" dirty="0" smtClean="0"/>
              <a:t>misinformation</a:t>
            </a:r>
          </a:p>
          <a:p>
            <a:pPr lvl="1" fontAlgn="base"/>
            <a:r>
              <a:rPr lang="en-US" dirty="0" smtClean="0"/>
              <a:t>create </a:t>
            </a:r>
            <a:r>
              <a:rPr lang="en-US" dirty="0"/>
              <a:t>or reinforce racial or socioeconomic inequality</a:t>
            </a:r>
            <a:r>
              <a:rPr lang="en-US" dirty="0" smtClean="0"/>
              <a:t>.</a:t>
            </a:r>
            <a:endParaRPr lang="en-US" dirty="0"/>
          </a:p>
        </p:txBody>
      </p:sp>
      <p:sp>
        <p:nvSpPr>
          <p:cNvPr id="5" name="Rectangle 4"/>
          <p:cNvSpPr/>
          <p:nvPr/>
        </p:nvSpPr>
        <p:spPr>
          <a:xfrm>
            <a:off x="267596" y="6248400"/>
            <a:ext cx="8839200" cy="369332"/>
          </a:xfrm>
          <a:prstGeom prst="rect">
            <a:avLst/>
          </a:prstGeom>
        </p:spPr>
        <p:txBody>
          <a:bodyPr wrap="square">
            <a:spAutoFit/>
          </a:bodyPr>
          <a:lstStyle/>
          <a:p>
            <a:r>
              <a:rPr lang="en-US" i="1" dirty="0">
                <a:solidFill>
                  <a:schemeClr val="tx1">
                    <a:lumMod val="50000"/>
                    <a:lumOff val="50000"/>
                  </a:schemeClr>
                </a:solidFill>
              </a:rPr>
              <a:t>“Limits of Conscientious Refusal in Reproductive Medicine.” ACOG Nov 2007, Number 385.</a:t>
            </a:r>
          </a:p>
        </p:txBody>
      </p:sp>
    </p:spTree>
    <p:extLst>
      <p:ext uri="{BB962C8B-B14F-4D97-AF65-F5344CB8AC3E}">
        <p14:creationId xmlns:p14="http://schemas.microsoft.com/office/powerpoint/2010/main" val="320974052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61325" cy="806824"/>
          </a:xfrm>
        </p:spPr>
        <p:txBody>
          <a:bodyPr/>
          <a:lstStyle/>
          <a:p>
            <a:r>
              <a:rPr lang="en-US" dirty="0"/>
              <a:t>Conscientious Objection: Review of literature</a:t>
            </a:r>
          </a:p>
        </p:txBody>
      </p:sp>
      <p:sp>
        <p:nvSpPr>
          <p:cNvPr id="3" name="Content Placeholder 2"/>
          <p:cNvSpPr>
            <a:spLocks noGrp="1"/>
          </p:cNvSpPr>
          <p:nvPr>
            <p:ph idx="1"/>
          </p:nvPr>
        </p:nvSpPr>
        <p:spPr/>
        <p:txBody>
          <a:bodyPr>
            <a:normAutofit/>
          </a:bodyPr>
          <a:lstStyle/>
          <a:p>
            <a:pPr marL="0" indent="0" fontAlgn="base">
              <a:buNone/>
            </a:pPr>
            <a:endParaRPr lang="en-US" dirty="0"/>
          </a:p>
        </p:txBody>
      </p:sp>
      <p:pic>
        <p:nvPicPr>
          <p:cNvPr id="5" name="Picture 4"/>
          <p:cNvPicPr>
            <a:picLocks noChangeAspect="1"/>
          </p:cNvPicPr>
          <p:nvPr/>
        </p:nvPicPr>
        <p:blipFill>
          <a:blip r:embed="rId3"/>
          <a:stretch>
            <a:fillRect/>
          </a:stretch>
        </p:blipFill>
        <p:spPr>
          <a:xfrm>
            <a:off x="1" y="1600200"/>
            <a:ext cx="6324600" cy="2438400"/>
          </a:xfrm>
          <a:prstGeom prst="rect">
            <a:avLst/>
          </a:prstGeom>
        </p:spPr>
      </p:pic>
      <p:pic>
        <p:nvPicPr>
          <p:cNvPr id="7" name="Picture 6"/>
          <p:cNvPicPr>
            <a:picLocks noChangeAspect="1"/>
          </p:cNvPicPr>
          <p:nvPr/>
        </p:nvPicPr>
        <p:blipFill>
          <a:blip r:embed="rId4"/>
          <a:stretch>
            <a:fillRect/>
          </a:stretch>
        </p:blipFill>
        <p:spPr>
          <a:xfrm>
            <a:off x="2895600" y="4191000"/>
            <a:ext cx="6248400" cy="2438400"/>
          </a:xfrm>
          <a:prstGeom prst="rect">
            <a:avLst/>
          </a:prstGeom>
        </p:spPr>
      </p:pic>
    </p:spTree>
    <p:extLst>
      <p:ext uri="{BB962C8B-B14F-4D97-AF65-F5344CB8AC3E}">
        <p14:creationId xmlns:p14="http://schemas.microsoft.com/office/powerpoint/2010/main" val="13015684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Conscientious Objection: Review of literature</a:t>
            </a:r>
            <a:endParaRPr lang="en-US" dirty="0"/>
          </a:p>
        </p:txBody>
      </p:sp>
      <p:sp>
        <p:nvSpPr>
          <p:cNvPr id="3" name="Content Placeholder 2"/>
          <p:cNvSpPr>
            <a:spLocks noGrp="1"/>
          </p:cNvSpPr>
          <p:nvPr>
            <p:ph idx="1"/>
          </p:nvPr>
        </p:nvSpPr>
        <p:spPr>
          <a:xfrm>
            <a:off x="549274" y="1600200"/>
            <a:ext cx="8061325" cy="4648199"/>
          </a:xfrm>
        </p:spPr>
        <p:txBody>
          <a:bodyPr>
            <a:normAutofit/>
          </a:bodyPr>
          <a:lstStyle/>
          <a:p>
            <a:r>
              <a:rPr lang="en-US" dirty="0" smtClean="0"/>
              <a:t>Conscientious objection exists in family medicine</a:t>
            </a:r>
          </a:p>
          <a:p>
            <a:r>
              <a:rPr lang="en-US" dirty="0" smtClean="0"/>
              <a:t>No universal agreement on how to manage it</a:t>
            </a:r>
          </a:p>
          <a:p>
            <a:r>
              <a:rPr lang="en-US" dirty="0" smtClean="0"/>
              <a:t>Ethical guidelines:</a:t>
            </a:r>
          </a:p>
          <a:p>
            <a:pPr lvl="1"/>
            <a:r>
              <a:rPr lang="en-US" dirty="0" smtClean="0"/>
              <a:t>Disclose</a:t>
            </a:r>
          </a:p>
          <a:p>
            <a:pPr lvl="1"/>
            <a:r>
              <a:rPr lang="en-US" dirty="0" smtClean="0"/>
              <a:t>Refer</a:t>
            </a:r>
          </a:p>
          <a:p>
            <a:pPr lvl="1"/>
            <a:r>
              <a:rPr lang="en-US" dirty="0" smtClean="0"/>
              <a:t>Discuss with colleagues</a:t>
            </a:r>
          </a:p>
          <a:p>
            <a:pPr lvl="1"/>
            <a:r>
              <a:rPr lang="en-US" dirty="0" smtClean="0"/>
              <a:t>Allow residents to object</a:t>
            </a:r>
          </a:p>
        </p:txBody>
      </p:sp>
    </p:spTree>
    <p:extLst>
      <p:ext uri="{BB962C8B-B14F-4D97-AF65-F5344CB8AC3E}">
        <p14:creationId xmlns:p14="http://schemas.microsoft.com/office/powerpoint/2010/main" val="371401396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Audience Poll</a:t>
            </a:r>
            <a:endParaRPr lang="en-US" dirty="0"/>
          </a:p>
        </p:txBody>
      </p:sp>
      <p:sp>
        <p:nvSpPr>
          <p:cNvPr id="3" name="Content Placeholder 2"/>
          <p:cNvSpPr>
            <a:spLocks noGrp="1"/>
          </p:cNvSpPr>
          <p:nvPr>
            <p:ph idx="1"/>
          </p:nvPr>
        </p:nvSpPr>
        <p:spPr/>
        <p:txBody>
          <a:bodyPr>
            <a:normAutofit/>
          </a:bodyPr>
          <a:lstStyle/>
          <a:p>
            <a:r>
              <a:rPr lang="en-US" dirty="0" smtClean="0"/>
              <a:t>Who has participated in a values clarification exercise?</a:t>
            </a:r>
          </a:p>
          <a:p>
            <a:endParaRPr lang="en-US" dirty="0"/>
          </a:p>
          <a:p>
            <a:r>
              <a:rPr lang="en-US" dirty="0" smtClean="0"/>
              <a:t>What was the topic of the values clarification exercise:</a:t>
            </a:r>
          </a:p>
          <a:p>
            <a:pPr marL="349250" lvl="1" indent="0">
              <a:buNone/>
            </a:pPr>
            <a:endParaRPr lang="en-US" dirty="0"/>
          </a:p>
        </p:txBody>
      </p:sp>
    </p:spTree>
    <p:extLst>
      <p:ext uri="{BB962C8B-B14F-4D97-AF65-F5344CB8AC3E}">
        <p14:creationId xmlns:p14="http://schemas.microsoft.com/office/powerpoint/2010/main" val="36489409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548</TotalTime>
  <Words>1252</Words>
  <Application>Microsoft Macintosh PowerPoint</Application>
  <PresentationFormat>On-screen Show (4:3)</PresentationFormat>
  <Paragraphs>192</Paragraphs>
  <Slides>20</Slides>
  <Notes>18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Breeze</vt:lpstr>
      <vt:lpstr>How will residents’ personal values impact their future practice? </vt:lpstr>
      <vt:lpstr>Disclosures</vt:lpstr>
      <vt:lpstr>Objectives</vt:lpstr>
      <vt:lpstr>What is values clarification?</vt:lpstr>
      <vt:lpstr>Why use values clarification in FM training?</vt:lpstr>
      <vt:lpstr>Limits of Conscientious Objection</vt:lpstr>
      <vt:lpstr>Conscientious Objection: Review of literature</vt:lpstr>
      <vt:lpstr>Conscientious Objection: Review of literature</vt:lpstr>
      <vt:lpstr>Audience Poll</vt:lpstr>
      <vt:lpstr>Values Clarification in our program</vt:lpstr>
      <vt:lpstr>Neonatal Circumcision Controversy</vt:lpstr>
      <vt:lpstr>Neonatal Circumcision Controversy</vt:lpstr>
      <vt:lpstr>Neonatal Circumcision Controversy</vt:lpstr>
      <vt:lpstr>Types of Values Clarification Exercises</vt:lpstr>
      <vt:lpstr>Examples of Values Clarification Exercises</vt:lpstr>
      <vt:lpstr>Types of Values Clarification Exercises</vt:lpstr>
      <vt:lpstr>Types of Values Clarification Exercises</vt:lpstr>
      <vt:lpstr>A Values Clarification Exercise for your program</vt:lpstr>
      <vt:lpstr>Questions</vt:lpstr>
      <vt:lpstr>Bibliography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will residents’ personal values impact their future practice?</dc:title>
  <dc:creator>Administrator</dc:creator>
  <cp:lastModifiedBy>Kimberly Collins</cp:lastModifiedBy>
  <cp:revision>46</cp:revision>
  <cp:lastPrinted>1601-01-01T00:00:00Z</cp:lastPrinted>
  <dcterms:created xsi:type="dcterms:W3CDTF">1601-01-01T00:00:00Z</dcterms:created>
  <dcterms:modified xsi:type="dcterms:W3CDTF">2017-05-07T14:56:00Z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TC010690111033</vt:lpwstr>
  </property>
</Properties>
</file>