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7" r:id="rId8"/>
    <p:sldId id="268" r:id="rId9"/>
    <p:sldId id="262" r:id="rId10"/>
    <p:sldId id="263" r:id="rId11"/>
    <p:sldId id="265" r:id="rId12"/>
    <p:sldId id="266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0ADC-D0DF-416E-AB11-932423DDF9E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64E7-A31D-4582-81BB-7DBA1FFF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1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0ADC-D0DF-416E-AB11-932423DDF9E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64E7-A31D-4582-81BB-7DBA1FFF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0ADC-D0DF-416E-AB11-932423DDF9E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64E7-A31D-4582-81BB-7DBA1FFF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4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0ADC-D0DF-416E-AB11-932423DDF9E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64E7-A31D-4582-81BB-7DBA1FFF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3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0ADC-D0DF-416E-AB11-932423DDF9E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64E7-A31D-4582-81BB-7DBA1FFF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0ADC-D0DF-416E-AB11-932423DDF9E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64E7-A31D-4582-81BB-7DBA1FFF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9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0ADC-D0DF-416E-AB11-932423DDF9E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64E7-A31D-4582-81BB-7DBA1FFF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5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0ADC-D0DF-416E-AB11-932423DDF9E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64E7-A31D-4582-81BB-7DBA1FFF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1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0ADC-D0DF-416E-AB11-932423DDF9E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64E7-A31D-4582-81BB-7DBA1FFF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1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0ADC-D0DF-416E-AB11-932423DDF9E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64E7-A31D-4582-81BB-7DBA1FFF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8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0ADC-D0DF-416E-AB11-932423DDF9E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64E7-A31D-4582-81BB-7DBA1FFF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5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90ADC-D0DF-416E-AB11-932423DDF9E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64E7-A31D-4582-81BB-7DBA1FFF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8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of Sexually Transmitted Infections in </a:t>
            </a:r>
            <a:br>
              <a:rPr lang="en-US" dirty="0" smtClean="0"/>
            </a:br>
            <a:r>
              <a:rPr lang="en-US" dirty="0" smtClean="0"/>
              <a:t>Low Resource Settings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55999"/>
            <a:ext cx="9144000" cy="1655762"/>
          </a:xfrm>
        </p:spPr>
        <p:txBody>
          <a:bodyPr/>
          <a:lstStyle/>
          <a:p>
            <a:r>
              <a:rPr lang="en-US" dirty="0" smtClean="0"/>
              <a:t>Dr. Calvin Wilson</a:t>
            </a:r>
          </a:p>
          <a:p>
            <a:r>
              <a:rPr lang="en-US" dirty="0" smtClean="0"/>
              <a:t>Clinical Professor of Family Medicine</a:t>
            </a:r>
          </a:p>
          <a:p>
            <a:r>
              <a:rPr lang="en-US" dirty="0" smtClean="0"/>
              <a:t>University of Colorado Anschutz School of 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842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183" y="-83128"/>
            <a:ext cx="655099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2671" y="748146"/>
            <a:ext cx="30445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Lower Abdominal Pain - Female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671" y="3064452"/>
            <a:ext cx="2915949" cy="194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896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30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Advantages to the Syndromic Management of STI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419792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sensitive when used to detect infection among symptomatic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given at first visit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expensive laboratory tests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implemented at primary care level because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ease of use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referral to specialist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Problem-orientated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(based on patient’s symptoms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rates of cure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when antibiotics are properly chosen for local resistance patterns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diagnosis, treatment,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referral,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9091" y="5850082"/>
            <a:ext cx="1043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Syndromic Management of Sexually Transmitted Infections, CME (South Africa) February 2005 Vol.23 No.2, </a:t>
            </a:r>
            <a:r>
              <a:rPr lang="en-US" u="sng" dirty="0"/>
              <a:t>https://www.ajol.info/index.php/cme/article/view/44035/27549</a:t>
            </a:r>
          </a:p>
        </p:txBody>
      </p:sp>
    </p:spTree>
    <p:extLst>
      <p:ext uri="{BB962C8B-B14F-4D97-AF65-F5344CB8AC3E}">
        <p14:creationId xmlns:p14="http://schemas.microsoft.com/office/powerpoint/2010/main" val="3070521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4520"/>
          </a:xfrm>
        </p:spPr>
        <p:txBody>
          <a:bodyPr/>
          <a:lstStyle/>
          <a:p>
            <a:r>
              <a:rPr lang="en-US" dirty="0" smtClean="0"/>
              <a:t>Disadvantages of the Syndromic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45408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Known over-diagnosis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over-treatment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potential for: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side-effects of multiple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alterations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vaginal flora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increased drug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resistance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Cannot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used to detect infections among asymptomatic individuals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of vaginal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predictive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cervical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chlamydial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and/or gonococcal infection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partners of women with vaginal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 (many with no STI)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lead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potentially serious social consequences 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easily accepted by doctors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perception 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inferior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0263" y="6068291"/>
            <a:ext cx="1043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Syndromic Management of Sexually Transmitted Infections, CME (South Africa) February 2005 Vol.23 No.2, </a:t>
            </a:r>
            <a:r>
              <a:rPr lang="en-US" u="sng" dirty="0"/>
              <a:t>https://www.ajol.info/index.php/cme/article/view/44035/27549</a:t>
            </a:r>
          </a:p>
        </p:txBody>
      </p:sp>
    </p:spTree>
    <p:extLst>
      <p:ext uri="{BB962C8B-B14F-4D97-AF65-F5344CB8AC3E}">
        <p14:creationId xmlns:p14="http://schemas.microsoft.com/office/powerpoint/2010/main" val="2738503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843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modules for the syndromic management of sexually transmitted infections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(WHO), 2007 - ISBN 978 92 4 159340 7,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http://www.who.int/reproductivehealth/publications/rtis/9789241593407/en/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Syndromic Management of Sexually Transmitted Infections,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CME (South Africa) February 2005 Vol.23 No.2,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https://www.ajol.info/index.php/cme/article/view/44035/27549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LIU, HONGJIE, JAMISON, DEAN, et al, 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Syndromic Management Better Than the Current Approach for Treatment of STDs in China?: Evaluation of the Cost-Effectiveness of Syndromic Management for Male STD Patients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Sexually Transmitted Diseases: April 2003 - Volume 30 - Issue 4 - pp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327-330,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www.crd.york.ac.uk/crdweb/ShowRecord.asp?ID=22003000666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Pettifor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A., Walsh, J., Wilkins, V., &amp;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Raghunathan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P. (2000).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effective is syndromic management of STDs? A review of current studies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Sexually Transmitted Diseases, 27(7), 371-385,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https://utah.pure.elsevier.com/en/publications/how-effective-is-syndromic-management-of-stds-a-review-of-current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5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By the end of this session, participants should be able to: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most common STIs present globally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Understand and utilize a modified syndromic approach to the diagnosis and management of common STIs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List the benefits and drawbacks to the syndromic approach to STI management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7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- STI Diagnosis and Management in Low Resource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 presentation symptoms and management very similar around the world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Vigilance needed for resistant strains (esp. GC)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Epidemiology will vary by region – esp. syphilis, GC, LGV, </a:t>
            </a:r>
            <a:r>
              <a:rPr lang="en-US" dirty="0" err="1" smtClean="0"/>
              <a:t>chancroid</a:t>
            </a:r>
            <a:endParaRPr lang="en-US" dirty="0" smtClean="0"/>
          </a:p>
          <a:p>
            <a:r>
              <a:rPr lang="en-US" dirty="0" smtClean="0"/>
              <a:t>Accurate diagnosis requires capable laboratory, rapid turnaround of results, and $$$$$$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Not often available in low resource settings</a:t>
            </a:r>
          </a:p>
          <a:p>
            <a:r>
              <a:rPr lang="en-US" dirty="0" smtClean="0"/>
              <a:t>Alternative, population based approach needed that is still sensitive and relatively specific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3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Syndromic Management of STD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and refined by WHO over past 20 years</a:t>
            </a:r>
          </a:p>
          <a:p>
            <a:r>
              <a:rPr lang="en-US" dirty="0" smtClean="0"/>
              <a:t>Algorithmic approach to the evaluation of specific common symptoms of STIs</a:t>
            </a:r>
          </a:p>
          <a:p>
            <a:r>
              <a:rPr lang="en-US" dirty="0" smtClean="0"/>
              <a:t>Specific antibiotic management dependent on local sensitivities and availability of medications</a:t>
            </a:r>
          </a:p>
          <a:p>
            <a:r>
              <a:rPr lang="en-US" dirty="0" smtClean="0"/>
              <a:t>Found in some initial studies to be very sensitive (&gt;90% in at least 2 studies), but relatively low specificity (25-30%) in some areas (especially vaginal discharge)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09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347" y="342900"/>
            <a:ext cx="6295672" cy="634999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93618" y="1236518"/>
            <a:ext cx="2493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Urethral Discharge - Male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618" y="3241097"/>
            <a:ext cx="3011458" cy="194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94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618" y="165005"/>
            <a:ext cx="6660574" cy="6777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3618" y="1059873"/>
            <a:ext cx="2618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Genital Sore or Ulcer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618" y="3006003"/>
            <a:ext cx="3181565" cy="211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19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3210791" y="124692"/>
            <a:ext cx="8707952" cy="65982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0555" y="976745"/>
            <a:ext cx="26704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Inguinal Bubo (lump)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19" y="2432337"/>
            <a:ext cx="2514599" cy="231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67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Transmitted Ulcerative Infections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186649"/>
              </p:ext>
            </p:extLst>
          </p:nvPr>
        </p:nvGraphicFramePr>
        <p:xfrm>
          <a:off x="838200" y="1825625"/>
          <a:ext cx="10425544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736"/>
                <a:gridCol w="3501737"/>
                <a:gridCol w="2339685"/>
                <a:gridCol w="26063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Infection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Characteristics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Treatment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Distribution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Syphilis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Painless, indurated ulceration;</a:t>
                      </a:r>
                      <a:r>
                        <a:rPr lang="en-US" baseline="0" dirty="0" smtClean="0"/>
                        <a:t> often single (</a:t>
                      </a:r>
                      <a:r>
                        <a:rPr lang="en-US" u="sng" baseline="0" dirty="0" smtClean="0"/>
                        <a:t>Treponema pallidum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Benzathine</a:t>
                      </a:r>
                      <a:r>
                        <a:rPr lang="en-US" dirty="0" smtClean="0"/>
                        <a:t> Penn 2.4 million U. 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World-wide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Chancroid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Painful, non-indurated ulceration with associated inguinal adenopathy (</a:t>
                      </a:r>
                      <a:r>
                        <a:rPr lang="en-US" u="sng" dirty="0" err="1" smtClean="0"/>
                        <a:t>Hemophilus</a:t>
                      </a:r>
                      <a:r>
                        <a:rPr lang="en-US" u="sng" baseline="0" dirty="0" smtClean="0"/>
                        <a:t> </a:t>
                      </a:r>
                      <a:r>
                        <a:rPr lang="en-US" u="sng" baseline="0" dirty="0" err="1" smtClean="0"/>
                        <a:t>ducreyi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Azithromycin</a:t>
                      </a:r>
                      <a:r>
                        <a:rPr lang="en-US" baseline="0" dirty="0" smtClean="0"/>
                        <a:t> 1 gm PO</a:t>
                      </a:r>
                    </a:p>
                    <a:p>
                      <a:r>
                        <a:rPr lang="en-US" baseline="0" dirty="0" smtClean="0"/>
                        <a:t>Ceftriaxone 250 mg IM</a:t>
                      </a:r>
                    </a:p>
                    <a:p>
                      <a:r>
                        <a:rPr lang="en-US" baseline="0" dirty="0" smtClean="0"/>
                        <a:t>Erythromycin 500 </a:t>
                      </a:r>
                      <a:r>
                        <a:rPr lang="en-US" baseline="0" dirty="0" err="1" smtClean="0"/>
                        <a:t>tid</a:t>
                      </a:r>
                      <a:r>
                        <a:rPr lang="en-US" baseline="0" dirty="0" smtClean="0"/>
                        <a:t> X 7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areas of Africa and Caribbean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Granuloma </a:t>
                      </a:r>
                      <a:r>
                        <a:rPr lang="en-US" dirty="0" err="1" smtClean="0"/>
                        <a:t>Inguinale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Painless, slowly progressive ulcerations without adenopathy (</a:t>
                      </a:r>
                      <a:r>
                        <a:rPr lang="en-US" u="sng" dirty="0" err="1" smtClean="0"/>
                        <a:t>Klebsiella</a:t>
                      </a:r>
                      <a:r>
                        <a:rPr lang="en-US" u="sng" dirty="0" smtClean="0"/>
                        <a:t> </a:t>
                      </a:r>
                      <a:r>
                        <a:rPr lang="en-US" u="sng" dirty="0" err="1" smtClean="0"/>
                        <a:t>granulomatis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Azithromycin</a:t>
                      </a:r>
                      <a:r>
                        <a:rPr lang="en-US" baseline="0" dirty="0" smtClean="0"/>
                        <a:t> 1 gm PO per week X 3 weeks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Doxycycline 100 mg bid X 3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Tropical, developing countries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Lymphogranuloma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venereum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Tender inguinal or femoral adenopathy,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proctocolitis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</a:t>
                      </a:r>
                      <a:r>
                        <a:rPr lang="en-US" u="sng" dirty="0" smtClean="0"/>
                        <a:t>chlamydia trachomatis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Doxycycline 100 mg bid X 3 weeks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Americas, Southern Africa, India, SE Asia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27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818" y="0"/>
            <a:ext cx="630728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3454" y="363682"/>
            <a:ext cx="2784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Vaginal Discharge - Female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79" y="2028972"/>
            <a:ext cx="4030176" cy="416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746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708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Management of Sexually Transmitted Infections in  Low Resource Settings</vt:lpstr>
      <vt:lpstr>Learning Objectives</vt:lpstr>
      <vt:lpstr>Principles - STI Diagnosis and Management in Low Resource Settings</vt:lpstr>
      <vt:lpstr>Syndromic Management of STD</vt:lpstr>
      <vt:lpstr>PowerPoint Presentation</vt:lpstr>
      <vt:lpstr>PowerPoint Presentation</vt:lpstr>
      <vt:lpstr>PowerPoint Presentation</vt:lpstr>
      <vt:lpstr>Sexually Transmitted Ulcerative Infections</vt:lpstr>
      <vt:lpstr>PowerPoint Presentation</vt:lpstr>
      <vt:lpstr>PowerPoint Presentation</vt:lpstr>
      <vt:lpstr>Advantages to the Syndromic Management of STI</vt:lpstr>
      <vt:lpstr>Disadvantages of the Syndromic Management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Sexually Transmitted Diseases in  Low Resource Settings</dc:title>
  <dc:creator>Calvin Wilson</dc:creator>
  <cp:lastModifiedBy>Calvin Wilson</cp:lastModifiedBy>
  <cp:revision>19</cp:revision>
  <dcterms:created xsi:type="dcterms:W3CDTF">2017-09-27T17:41:12Z</dcterms:created>
  <dcterms:modified xsi:type="dcterms:W3CDTF">2017-09-27T22:43:46Z</dcterms:modified>
</cp:coreProperties>
</file>