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31"/>
  </p:notesMasterIdLst>
  <p:sldIdLst>
    <p:sldId id="256" r:id="rId2"/>
    <p:sldId id="258" r:id="rId3"/>
    <p:sldId id="259" r:id="rId4"/>
    <p:sldId id="403" r:id="rId5"/>
    <p:sldId id="312" r:id="rId6"/>
    <p:sldId id="260" r:id="rId7"/>
    <p:sldId id="266" r:id="rId8"/>
    <p:sldId id="257" r:id="rId9"/>
    <p:sldId id="388" r:id="rId10"/>
    <p:sldId id="389" r:id="rId11"/>
    <p:sldId id="379" r:id="rId12"/>
    <p:sldId id="397" r:id="rId13"/>
    <p:sldId id="391" r:id="rId14"/>
    <p:sldId id="392" r:id="rId15"/>
    <p:sldId id="393" r:id="rId16"/>
    <p:sldId id="395" r:id="rId17"/>
    <p:sldId id="409" r:id="rId18"/>
    <p:sldId id="401" r:id="rId19"/>
    <p:sldId id="396" r:id="rId20"/>
    <p:sldId id="394" r:id="rId21"/>
    <p:sldId id="398" r:id="rId22"/>
    <p:sldId id="399" r:id="rId23"/>
    <p:sldId id="400" r:id="rId24"/>
    <p:sldId id="404" r:id="rId25"/>
    <p:sldId id="405" r:id="rId26"/>
    <p:sldId id="406" r:id="rId27"/>
    <p:sldId id="407" r:id="rId28"/>
    <p:sldId id="408" r:id="rId29"/>
    <p:sldId id="40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11"/>
    <p:restoredTop sz="91340"/>
  </p:normalViewPr>
  <p:slideViewPr>
    <p:cSldViewPr snapToGrid="0" snapToObjects="1">
      <p:cViewPr>
        <p:scale>
          <a:sx n="87" d="100"/>
          <a:sy n="87" d="100"/>
        </p:scale>
        <p:origin x="-2226" y="-7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3A5AD-3FEC-554D-B020-43D68F6EDD87}" type="datetimeFigureOut">
              <a:rPr lang="en-US" smtClean="0"/>
              <a:t>5/6/2019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E8CE3-DFC5-D34D-9071-5C5AD7124FAC}" type="slidenum">
              <a:rPr lang="en-US" smtClean="0"/>
              <a:t>‹#›</a:t>
            </a:fld>
            <a:endParaRPr lang="en-US"/>
          </a:p>
        </p:txBody>
      </p:sp>
    </p:spTree>
    <p:extLst>
      <p:ext uri="{BB962C8B-B14F-4D97-AF65-F5344CB8AC3E}">
        <p14:creationId xmlns:p14="http://schemas.microsoft.com/office/powerpoint/2010/main" val="33174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pitchFamily="-1" charset="-128"/>
                <a:cs typeface="ＭＳ Ｐゴシック" pitchFamily="-1" charset="-128"/>
              </a:rPr>
              <a:t>Above pre-industrial levels</a:t>
            </a:r>
          </a:p>
          <a:p>
            <a:r>
              <a:rPr lang="en-US" dirty="0">
                <a:ea typeface="ＭＳ Ｐゴシック" pitchFamily="-1" charset="-128"/>
                <a:cs typeface="ＭＳ Ｐゴシック" pitchFamily="-1" charset="-128"/>
              </a:rPr>
              <a:t>1-International target (Kyoto, Copenhagen) for the maximum allowable degree of worldwide warming.</a:t>
            </a:r>
          </a:p>
          <a:p>
            <a:r>
              <a:rPr lang="en-US" dirty="0">
                <a:ea typeface="ＭＳ Ｐゴシック" pitchFamily="-1" charset="-128"/>
                <a:cs typeface="ＭＳ Ｐゴシック" pitchFamily="-1" charset="-128"/>
              </a:rPr>
              <a:t>New analyses suggest that even this may be too high, and that we should move to a 1.5 degree Celsius maximum</a:t>
            </a:r>
            <a:r>
              <a:rPr lang="en-US" sz="1200" dirty="0">
                <a:ea typeface="ＭＳ Ｐゴシック" pitchFamily="-1" charset="-128"/>
                <a:cs typeface="ＭＳ Ｐゴシック" pitchFamily="-1" charset="-128"/>
              </a:rPr>
              <a:t> (Paris agreement)</a:t>
            </a:r>
          </a:p>
          <a:p>
            <a:r>
              <a:rPr lang="ja-JP" altLang="en-US" sz="1200" dirty="0">
                <a:latin typeface="Rockwell" pitchFamily="-1" charset="0"/>
                <a:ea typeface="ＭＳ Ｐゴシック" pitchFamily="-1" charset="-128"/>
                <a:cs typeface="ＭＳ Ｐゴシック" pitchFamily="-1" charset="-128"/>
              </a:rPr>
              <a:t>“</a:t>
            </a:r>
            <a:r>
              <a:rPr lang="en-US" altLang="ja-JP" sz="1200" dirty="0">
                <a:latin typeface="Rockwell" pitchFamily="-1" charset="0"/>
                <a:ea typeface="ＭＳ Ｐゴシック" pitchFamily="-1" charset="-128"/>
                <a:cs typeface="ＭＳ Ｐゴシック" pitchFamily="-1" charset="-128"/>
              </a:rPr>
              <a:t>the impacts associated with 2 </a:t>
            </a:r>
            <a:r>
              <a:rPr lang="en-US" altLang="ja-JP" sz="1200" dirty="0" err="1">
                <a:latin typeface="Rockwell" pitchFamily="-1" charset="0"/>
                <a:ea typeface="ＭＳ Ｐゴシック" pitchFamily="-1" charset="-128"/>
                <a:cs typeface="ＭＳ Ｐゴシック" pitchFamily="-1" charset="-128"/>
              </a:rPr>
              <a:t>deg</a:t>
            </a:r>
            <a:r>
              <a:rPr lang="en-US" altLang="ja-JP" sz="1200" dirty="0">
                <a:latin typeface="Rockwell" pitchFamily="-1" charset="0"/>
                <a:ea typeface="ＭＳ Ｐゴシック" pitchFamily="-1" charset="-128"/>
                <a:cs typeface="ＭＳ Ｐゴシック" pitchFamily="-1" charset="-128"/>
              </a:rPr>
              <a:t> C have been revised upwards, sufficiently so that 2 </a:t>
            </a:r>
            <a:r>
              <a:rPr lang="en-US" altLang="ja-JP" sz="1200" dirty="0" err="1">
                <a:latin typeface="Rockwell" pitchFamily="-1" charset="0"/>
                <a:ea typeface="ＭＳ Ｐゴシック" pitchFamily="-1" charset="-128"/>
                <a:cs typeface="ＭＳ Ｐゴシック" pitchFamily="-1" charset="-128"/>
              </a:rPr>
              <a:t>deg</a:t>
            </a:r>
            <a:r>
              <a:rPr lang="en-US" altLang="ja-JP" sz="1200" dirty="0">
                <a:latin typeface="Rockwell" pitchFamily="-1" charset="0"/>
                <a:ea typeface="ＭＳ Ｐゴシック" pitchFamily="-1" charset="-128"/>
                <a:cs typeface="ＭＳ Ｐゴシック" pitchFamily="-1" charset="-128"/>
              </a:rPr>
              <a:t> C now more appropriately represents the threshold between dangerous and extremely dangerous climate change.</a:t>
            </a:r>
            <a:r>
              <a:rPr lang="ja-JP" altLang="en-US" sz="1200" dirty="0">
                <a:latin typeface="Rockwell" pitchFamily="-1" charset="0"/>
                <a:ea typeface="ＭＳ Ｐゴシック" pitchFamily="-1" charset="-128"/>
                <a:cs typeface="ＭＳ Ｐゴシック" pitchFamily="-1" charset="-128"/>
              </a:rPr>
              <a:t>”</a:t>
            </a:r>
            <a:endParaRPr lang="en-US" altLang="ja-JP" sz="1200" dirty="0">
              <a:latin typeface="Rockwell" pitchFamily="-1" charset="0"/>
              <a:ea typeface="ＭＳ Ｐゴシック" pitchFamily="-1" charset="-128"/>
              <a:cs typeface="ＭＳ Ｐゴシック" pitchFamily="-1" charset="-128"/>
            </a:endParaRPr>
          </a:p>
          <a:p>
            <a:r>
              <a:rPr lang="en-US" sz="300" dirty="0">
                <a:latin typeface="Rockwell" pitchFamily="-1" charset="0"/>
                <a:ea typeface="ＭＳ Ｐゴシック" pitchFamily="-1" charset="-128"/>
                <a:cs typeface="ＭＳ Ｐゴシック" pitchFamily="-1" charset="-128"/>
              </a:rPr>
              <a:t>Anderson K and Bows A Beyond </a:t>
            </a:r>
            <a:r>
              <a:rPr lang="ja-JP" altLang="en-US" sz="300" dirty="0">
                <a:latin typeface="Rockwell" pitchFamily="-1" charset="0"/>
                <a:ea typeface="ＭＳ Ｐゴシック" pitchFamily="-1" charset="-128"/>
                <a:cs typeface="ＭＳ Ｐゴシック" pitchFamily="-1" charset="-128"/>
              </a:rPr>
              <a:t>‘</a:t>
            </a:r>
            <a:r>
              <a:rPr lang="en-US" altLang="ja-JP" sz="300" dirty="0">
                <a:latin typeface="Rockwell" pitchFamily="-1" charset="0"/>
                <a:ea typeface="ＭＳ Ｐゴシック" pitchFamily="-1" charset="-128"/>
                <a:cs typeface="ＭＳ Ｐゴシック" pitchFamily="-1" charset="-128"/>
              </a:rPr>
              <a:t>dangerous</a:t>
            </a:r>
            <a:r>
              <a:rPr lang="ja-JP" altLang="en-US" sz="300" dirty="0">
                <a:latin typeface="Rockwell" pitchFamily="-1" charset="0"/>
                <a:ea typeface="ＭＳ Ｐゴシック" pitchFamily="-1" charset="-128"/>
                <a:cs typeface="ＭＳ Ｐゴシック" pitchFamily="-1" charset="-128"/>
              </a:rPr>
              <a:t>’</a:t>
            </a:r>
            <a:r>
              <a:rPr lang="en-US" altLang="ja-JP" sz="300" dirty="0">
                <a:latin typeface="Rockwell" pitchFamily="-1" charset="0"/>
                <a:ea typeface="ＭＳ Ｐゴシック" pitchFamily="-1" charset="-128"/>
                <a:cs typeface="ＭＳ Ｐゴシック" pitchFamily="-1" charset="-128"/>
              </a:rPr>
              <a:t> climate change: emission scenarios for a new world.  </a:t>
            </a:r>
            <a:r>
              <a:rPr lang="en-US" altLang="ja-JP" sz="300" i="1" dirty="0">
                <a:latin typeface="Rockwell" pitchFamily="-1" charset="0"/>
                <a:ea typeface="ＭＳ Ｐゴシック" pitchFamily="-1" charset="-128"/>
                <a:cs typeface="ＭＳ Ｐゴシック" pitchFamily="-1" charset="-128"/>
              </a:rPr>
              <a:t>Phil. Trans. R. Soc. A </a:t>
            </a:r>
            <a:r>
              <a:rPr lang="en-US" altLang="ja-JP" sz="300" dirty="0">
                <a:latin typeface="Rockwell" pitchFamily="-1" charset="0"/>
                <a:ea typeface="ＭＳ Ｐゴシック" pitchFamily="-1" charset="-128"/>
                <a:cs typeface="ＭＳ Ｐゴシック" pitchFamily="-1" charset="-128"/>
              </a:rPr>
              <a:t>(2011) 369, 20-44</a:t>
            </a:r>
          </a:p>
          <a:p>
            <a:pPr>
              <a:lnSpc>
                <a:spcPct val="90000"/>
              </a:lnSpc>
            </a:pPr>
            <a:r>
              <a:rPr lang="en-US" sz="1200" dirty="0">
                <a:ea typeface="ＭＳ Ｐゴシック" pitchFamily="-1" charset="-128"/>
                <a:cs typeface="ＭＳ Ｐゴシック" pitchFamily="-1" charset="-128"/>
              </a:rPr>
              <a:t>--The methane pulse (released by melting permafrost) will bring forward by 15–35 years the average date at which the global mean temperature rise exceeds 2°C above pre-industrial levels — to 2035 for the business-as-usual scenario..</a:t>
            </a:r>
            <a:r>
              <a:rPr lang="ja-JP" altLang="en-US" sz="1200" dirty="0">
                <a:ea typeface="ＭＳ Ｐゴシック" pitchFamily="-1" charset="-128"/>
                <a:cs typeface="ＭＳ Ｐゴシック" pitchFamily="-1" charset="-128"/>
              </a:rPr>
              <a:t>”</a:t>
            </a:r>
            <a:r>
              <a:rPr lang="en-US" altLang="ja-JP" sz="1200" dirty="0">
                <a:ea typeface="ＭＳ Ｐゴシック" pitchFamily="-1" charset="-128"/>
                <a:cs typeface="ＭＳ Ｐゴシック" pitchFamily="-1" charset="-128"/>
              </a:rPr>
              <a:t> </a:t>
            </a:r>
          </a:p>
          <a:p>
            <a:pPr>
              <a:lnSpc>
                <a:spcPct val="90000"/>
              </a:lnSpc>
            </a:pPr>
            <a:r>
              <a:rPr lang="en-US" sz="1200" dirty="0">
                <a:ea typeface="ＭＳ Ｐゴシック" pitchFamily="-1" charset="-128"/>
                <a:cs typeface="ＭＳ Ｐゴシック" pitchFamily="-1" charset="-128"/>
              </a:rPr>
              <a:t>=</a:t>
            </a:r>
            <a:r>
              <a:rPr lang="en-US" sz="1200" u="sng" dirty="0">
                <a:ea typeface="ＭＳ Ｐゴシック" pitchFamily="-1" charset="-128"/>
                <a:cs typeface="ＭＳ Ｐゴシック" pitchFamily="-1" charset="-128"/>
              </a:rPr>
              <a:t>extra $60 trillion (net present value) </a:t>
            </a:r>
            <a:r>
              <a:rPr lang="en-US" sz="1200" dirty="0">
                <a:ea typeface="ＭＳ Ｐゴシック" pitchFamily="-1" charset="-128"/>
                <a:cs typeface="ＭＳ Ｐゴシック" pitchFamily="-1" charset="-128"/>
              </a:rPr>
              <a:t>of mean climate-change impacts for the scenario with no mitigation</a:t>
            </a:r>
          </a:p>
          <a:p>
            <a:pPr>
              <a:lnSpc>
                <a:spcPct val="90000"/>
              </a:lnSpc>
            </a:pPr>
            <a:r>
              <a:rPr lang="en-US" sz="1200" dirty="0">
                <a:ea typeface="ＭＳ Ｐゴシック" pitchFamily="-1" charset="-128"/>
                <a:cs typeface="ＭＳ Ｐゴシック" pitchFamily="-1" charset="-128"/>
              </a:rPr>
              <a:t>-Climate science: Vast costs of Arctic change. Gail Whiteman, Chris Hope &amp; Peter </a:t>
            </a:r>
            <a:r>
              <a:rPr lang="en-US" sz="1200" dirty="0" err="1">
                <a:ea typeface="ＭＳ Ｐゴシック" pitchFamily="-1" charset="-128"/>
                <a:cs typeface="ＭＳ Ｐゴシック" pitchFamily="-1" charset="-128"/>
              </a:rPr>
              <a:t>Wadhams</a:t>
            </a:r>
            <a:r>
              <a:rPr lang="en-US" sz="1200" dirty="0">
                <a:ea typeface="ＭＳ Ｐゴシック" pitchFamily="-1" charset="-128"/>
                <a:cs typeface="ＭＳ Ｐゴシック" pitchFamily="-1" charset="-128"/>
              </a:rPr>
              <a:t> </a:t>
            </a:r>
            <a:r>
              <a:rPr lang="en-US" sz="1200" i="1" dirty="0">
                <a:ea typeface="ＭＳ Ｐゴシック" pitchFamily="-1" charset="-128"/>
                <a:cs typeface="ＭＳ Ｐゴシック" pitchFamily="-1" charset="-128"/>
              </a:rPr>
              <a:t>Nature 499, 401–403 (25 July 2013) </a:t>
            </a:r>
          </a:p>
          <a:p>
            <a:pPr>
              <a:lnSpc>
                <a:spcPct val="90000"/>
              </a:lnSpc>
            </a:pPr>
            <a:endParaRPr lang="en-US" sz="1200" i="1" dirty="0">
              <a:ea typeface="ＭＳ Ｐゴシック" pitchFamily="-1" charset="-128"/>
              <a:cs typeface="ＭＳ Ｐゴシック" pitchFamily="-1" charset="-128"/>
            </a:endParaRPr>
          </a:p>
          <a:p>
            <a:pPr>
              <a:lnSpc>
                <a:spcPct val="90000"/>
              </a:lnSpc>
            </a:pPr>
            <a:r>
              <a:rPr lang="en-US" sz="1200" dirty="0">
                <a:ea typeface="ＭＳ Ｐゴシック" pitchFamily="-1" charset="-128"/>
                <a:cs typeface="ＭＳ Ｐゴシック" pitchFamily="-1" charset="-128"/>
              </a:rPr>
              <a:t>Peters et al</a:t>
            </a:r>
            <a:r>
              <a:rPr lang="en-US" sz="1200" i="1" dirty="0">
                <a:ea typeface="ＭＳ Ｐゴシック" pitchFamily="-1" charset="-128"/>
                <a:cs typeface="ＭＳ Ｐゴシック" pitchFamily="-1" charset="-128"/>
              </a:rPr>
              <a:t>. </a:t>
            </a:r>
            <a:r>
              <a:rPr lang="en-US" sz="1200" dirty="0">
                <a:ea typeface="ＭＳ Ｐゴシック" pitchFamily="-1" charset="-128"/>
                <a:cs typeface="ＭＳ Ｐゴシック" pitchFamily="-1" charset="-128"/>
              </a:rPr>
              <a:t>The Challenge to Keep Global Warming Below 2 Deg.</a:t>
            </a:r>
            <a:r>
              <a:rPr lang="en-US" sz="1200" i="1" dirty="0">
                <a:ea typeface="ＭＳ Ｐゴシック" pitchFamily="-1" charset="-128"/>
                <a:cs typeface="ＭＳ Ｐゴシック" pitchFamily="-1" charset="-128"/>
              </a:rPr>
              <a:t>  Nature Climate Change, 2013</a:t>
            </a:r>
          </a:p>
          <a:p>
            <a:pPr>
              <a:lnSpc>
                <a:spcPct val="90000"/>
              </a:lnSpc>
            </a:pPr>
            <a:r>
              <a:rPr lang="ja-JP" altLang="en-US" sz="1200" i="1" dirty="0">
                <a:ea typeface="ＭＳ Ｐゴシック" pitchFamily="-1" charset="-128"/>
                <a:cs typeface="ＭＳ Ｐゴシック" pitchFamily="-1" charset="-128"/>
              </a:rPr>
              <a:t>“</a:t>
            </a:r>
            <a:r>
              <a:rPr lang="en-US" altLang="ja-JP" sz="1200" dirty="0">
                <a:ea typeface="ＭＳ Ｐゴシック" pitchFamily="-1" charset="-128"/>
                <a:cs typeface="ＭＳ Ｐゴシック" pitchFamily="-1" charset="-128"/>
              </a:rPr>
              <a:t>The latest emission scenarios continue to track the high end of emission scenarios making it even less likely that the world will stay within 2 degrees </a:t>
            </a:r>
            <a:r>
              <a:rPr lang="en-US" altLang="ja-JP" sz="1200" dirty="0" err="1">
                <a:ea typeface="ＭＳ Ｐゴシック" pitchFamily="-1" charset="-128"/>
                <a:cs typeface="ＭＳ Ｐゴシック" pitchFamily="-1" charset="-128"/>
              </a:rPr>
              <a:t>celcius</a:t>
            </a:r>
            <a:r>
              <a:rPr lang="en-US" altLang="ja-JP" sz="1200" dirty="0">
                <a:ea typeface="ＭＳ Ｐゴシック" pitchFamily="-1" charset="-128"/>
                <a:cs typeface="ＭＳ Ｐゴシック" pitchFamily="-1" charset="-128"/>
              </a:rPr>
              <a:t> of warming. A shift to a 2 degree pathway requires immediate significant and sustained global mitigation with a probable reliance on net negative emissions in the long term.</a:t>
            </a:r>
            <a:r>
              <a:rPr lang="ja-JP" altLang="en-US" sz="1200" dirty="0">
                <a:ea typeface="ＭＳ Ｐゴシック" pitchFamily="-1" charset="-128"/>
                <a:cs typeface="ＭＳ Ｐゴシック" pitchFamily="-1" charset="-128"/>
              </a:rPr>
              <a:t>”</a:t>
            </a:r>
            <a:endParaRPr lang="en-CA" altLang="ja-JP" sz="1200" dirty="0">
              <a:ea typeface="ＭＳ Ｐゴシック" pitchFamily="-1" charset="-128"/>
              <a:cs typeface="ＭＳ Ｐゴシック" pitchFamily="-1" charset="-128"/>
            </a:endParaRPr>
          </a:p>
          <a:p>
            <a:pPr>
              <a:lnSpc>
                <a:spcPct val="90000"/>
              </a:lnSpc>
            </a:pPr>
            <a:endParaRPr lang="en-CA" altLang="ja-JP" sz="1200" dirty="0">
              <a:ea typeface="ＭＳ Ｐゴシック" pitchFamily="-1" charset="-128"/>
              <a:cs typeface="ＭＳ Ｐゴシック" pitchFamily="-1" charset="-128"/>
            </a:endParaRPr>
          </a:p>
          <a:p>
            <a:pPr>
              <a:lnSpc>
                <a:spcPct val="90000"/>
              </a:lnSpc>
            </a:pPr>
            <a:r>
              <a:rPr lang="en-CA" altLang="ja-JP" sz="1200" dirty="0">
                <a:ea typeface="ＭＳ Ｐゴシック" pitchFamily="-1" charset="-128"/>
                <a:cs typeface="ＭＳ Ｐゴシック" pitchFamily="-1" charset="-128"/>
              </a:rPr>
              <a:t>Max proportion</a:t>
            </a:r>
            <a:r>
              <a:rPr lang="en-CA" altLang="ja-JP" sz="1200" baseline="0" dirty="0">
                <a:ea typeface="ＭＳ Ｐゴシック" pitchFamily="-1" charset="-128"/>
                <a:cs typeface="ＭＳ Ｐゴシック" pitchFamily="-1" charset="-128"/>
              </a:rPr>
              <a:t> of fossil fuel </a:t>
            </a:r>
            <a:r>
              <a:rPr lang="en-CA" altLang="ja-JP" sz="1200" baseline="0" dirty="0" err="1">
                <a:ea typeface="ＭＳ Ｐゴシック" pitchFamily="-1" charset="-128"/>
                <a:cs typeface="ＭＳ Ｐゴシック" pitchFamily="-1" charset="-128"/>
              </a:rPr>
              <a:t>reservesthat</a:t>
            </a:r>
            <a:r>
              <a:rPr lang="en-CA" altLang="ja-JP" sz="1200" baseline="0" dirty="0">
                <a:ea typeface="ＭＳ Ｐゴシック" pitchFamily="-1" charset="-128"/>
                <a:cs typeface="ＭＳ Ｐゴシック" pitchFamily="-1" charset="-128"/>
              </a:rPr>
              <a:t> can be burnt by 2050</a:t>
            </a:r>
            <a:endParaRPr lang="en-US" altLang="ja-JP" sz="1200" dirty="0">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C5541CBA-51E9-7344-9390-0B14E2C582BC}" type="slidenum">
              <a:rPr lang="en-US" smtClean="0"/>
              <a:t>6</a:t>
            </a:fld>
            <a:endParaRPr lang="en-US"/>
          </a:p>
        </p:txBody>
      </p:sp>
    </p:spTree>
    <p:extLst>
      <p:ext uri="{BB962C8B-B14F-4D97-AF65-F5344CB8AC3E}">
        <p14:creationId xmlns:p14="http://schemas.microsoft.com/office/powerpoint/2010/main" val="347536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This idea was first published in a 2015 Lancet article by the Rockefeller Foundation. They define planetary health as </a:t>
            </a:r>
            <a:r>
              <a:rPr lang="en-CA" sz="1200" i="1" kern="1200" dirty="0">
                <a:solidFill>
                  <a:schemeClr val="tx1"/>
                </a:solidFill>
                <a:effectLst/>
                <a:latin typeface="+mn-lt"/>
                <a:ea typeface="+mn-ea"/>
                <a:cs typeface="+mn-cs"/>
              </a:rPr>
              <a:t>“… the achievement of the highest attainable standard of health, wellbeing, and equity worldwide through judicious attention to the human systems—political, economic, and social—that shape the future of humanity and the Earth’s natural systems that define the safe environmental limits within which humanity can flourish. Put simply, planetary health is the health of human civilisation and the state of the natural systems on which it depends.”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21</a:t>
            </a:fld>
            <a:endParaRPr lang="en-US"/>
          </a:p>
        </p:txBody>
      </p:sp>
    </p:spTree>
    <p:extLst>
      <p:ext uri="{BB962C8B-B14F-4D97-AF65-F5344CB8AC3E}">
        <p14:creationId xmlns:p14="http://schemas.microsoft.com/office/powerpoint/2010/main" val="95091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2 – community level</a:t>
            </a:r>
          </a:p>
        </p:txBody>
      </p:sp>
      <p:sp>
        <p:nvSpPr>
          <p:cNvPr id="4" name="Slide Number Placeholder 3"/>
          <p:cNvSpPr>
            <a:spLocks noGrp="1"/>
          </p:cNvSpPr>
          <p:nvPr>
            <p:ph type="sldNum" sz="quarter" idx="5"/>
          </p:nvPr>
        </p:nvSpPr>
        <p:spPr/>
        <p:txBody>
          <a:bodyPr/>
          <a:lstStyle/>
          <a:p>
            <a:fld id="{774E8CE3-DFC5-D34D-9071-5C5AD7124FAC}" type="slidenum">
              <a:rPr lang="en-US" smtClean="0"/>
              <a:t>23</a:t>
            </a:fld>
            <a:endParaRPr lang="en-US"/>
          </a:p>
        </p:txBody>
      </p:sp>
    </p:spTree>
    <p:extLst>
      <p:ext uri="{BB962C8B-B14F-4D97-AF65-F5344CB8AC3E}">
        <p14:creationId xmlns:p14="http://schemas.microsoft.com/office/powerpoint/2010/main" val="55679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i="1" dirty="0"/>
              <a:t>E.g. summer smog/air pollution – worsening respiratory illness, extreme weather events – heat wave causing heat stroke or dehydration, potentially exacerbating renal function; trauma/injury from slipping walking in heavy winter/ice storms, foodborne illness from improper food transport/storage</a:t>
            </a:r>
          </a:p>
          <a:p>
            <a:pPr marL="0" indent="0">
              <a:buNone/>
            </a:pPr>
            <a:endParaRPr lang="en-CA"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t>E.g. poor nutrition due to lack of food security/available of fresh produce, mental health risks from social isolation – ex extreme heat/cold in winter/summer preventing her from leaving the apartment, global economic instability causing loss of income from investments- lack of affordable drugs/food</a:t>
            </a:r>
            <a:endParaRPr lang="en-CA" sz="1200" dirty="0"/>
          </a:p>
          <a:p>
            <a:pPr marL="0" indent="0">
              <a:buNone/>
            </a:pP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dirty="0"/>
              <a:t>E.g. arrange to have someone check in on her regularly via phone/in person, particularly during extreme weather events, have her keep emergency and maintenance numbers on hand at home, counsel her about the risks of dehydration with heat or of respiratory illness with air pollution</a:t>
            </a:r>
            <a:endParaRPr lang="en-CA" sz="1200" dirty="0"/>
          </a:p>
          <a:p>
            <a:pPr marL="0" indent="0">
              <a:buNone/>
            </a:pPr>
            <a:endParaRPr lang="en-CA" sz="1200" dirty="0"/>
          </a:p>
        </p:txBody>
      </p:sp>
      <p:sp>
        <p:nvSpPr>
          <p:cNvPr id="4" name="Slide Number Placeholder 3"/>
          <p:cNvSpPr>
            <a:spLocks noGrp="1"/>
          </p:cNvSpPr>
          <p:nvPr>
            <p:ph type="sldNum" sz="quarter" idx="5"/>
          </p:nvPr>
        </p:nvSpPr>
        <p:spPr/>
        <p:txBody>
          <a:bodyPr/>
          <a:lstStyle/>
          <a:p>
            <a:fld id="{774E8CE3-DFC5-D34D-9071-5C5AD7124FAC}" type="slidenum">
              <a:rPr lang="en-US" smtClean="0"/>
              <a:t>24</a:t>
            </a:fld>
            <a:endParaRPr lang="en-US"/>
          </a:p>
        </p:txBody>
      </p:sp>
    </p:spTree>
    <p:extLst>
      <p:ext uri="{BB962C8B-B14F-4D97-AF65-F5344CB8AC3E}">
        <p14:creationId xmlns:p14="http://schemas.microsoft.com/office/powerpoint/2010/main" val="196877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2 – community level</a:t>
            </a:r>
          </a:p>
        </p:txBody>
      </p:sp>
      <p:sp>
        <p:nvSpPr>
          <p:cNvPr id="4" name="Slide Number Placeholder 3"/>
          <p:cNvSpPr>
            <a:spLocks noGrp="1"/>
          </p:cNvSpPr>
          <p:nvPr>
            <p:ph type="sldNum" sz="quarter" idx="5"/>
          </p:nvPr>
        </p:nvSpPr>
        <p:spPr/>
        <p:txBody>
          <a:bodyPr/>
          <a:lstStyle/>
          <a:p>
            <a:fld id="{774E8CE3-DFC5-D34D-9071-5C5AD7124FAC}" type="slidenum">
              <a:rPr lang="en-US" smtClean="0"/>
              <a:t>25</a:t>
            </a:fld>
            <a:endParaRPr lang="en-US"/>
          </a:p>
        </p:txBody>
      </p:sp>
    </p:spTree>
    <p:extLst>
      <p:ext uri="{BB962C8B-B14F-4D97-AF65-F5344CB8AC3E}">
        <p14:creationId xmlns:p14="http://schemas.microsoft.com/office/powerpoint/2010/main" val="44674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2 – community level</a:t>
            </a:r>
          </a:p>
        </p:txBody>
      </p:sp>
      <p:sp>
        <p:nvSpPr>
          <p:cNvPr id="4" name="Slide Number Placeholder 3"/>
          <p:cNvSpPr>
            <a:spLocks noGrp="1"/>
          </p:cNvSpPr>
          <p:nvPr>
            <p:ph type="sldNum" sz="quarter" idx="5"/>
          </p:nvPr>
        </p:nvSpPr>
        <p:spPr/>
        <p:txBody>
          <a:bodyPr/>
          <a:lstStyle/>
          <a:p>
            <a:fld id="{774E8CE3-DFC5-D34D-9071-5C5AD7124FAC}" type="slidenum">
              <a:rPr lang="en-US" smtClean="0"/>
              <a:t>26</a:t>
            </a:fld>
            <a:endParaRPr lang="en-US"/>
          </a:p>
        </p:txBody>
      </p:sp>
    </p:spTree>
    <p:extLst>
      <p:ext uri="{BB962C8B-B14F-4D97-AF65-F5344CB8AC3E}">
        <p14:creationId xmlns:p14="http://schemas.microsoft.com/office/powerpoint/2010/main" val="346521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a:solidFill>
                  <a:schemeClr val="tx1"/>
                </a:solidFill>
                <a:latin typeface="+mn-lt"/>
                <a:ea typeface="+mn-ea"/>
                <a:cs typeface="+mn-cs"/>
              </a:rPr>
              <a:t>Between 2030 and 2050, climate change is expected to cause approximately 250 000 additional deaths per year, from malnutrition, malaria, </a:t>
            </a:r>
            <a:r>
              <a:rPr lang="en-US" sz="1200" kern="1200" dirty="0" err="1">
                <a:solidFill>
                  <a:schemeClr val="tx1"/>
                </a:solidFill>
                <a:latin typeface="+mn-lt"/>
                <a:ea typeface="+mn-ea"/>
                <a:cs typeface="+mn-cs"/>
              </a:rPr>
              <a:t>diarrhoea</a:t>
            </a:r>
            <a:r>
              <a:rPr lang="en-US" sz="1200" kern="1200" dirty="0">
                <a:solidFill>
                  <a:schemeClr val="tx1"/>
                </a:solidFill>
                <a:latin typeface="+mn-lt"/>
                <a:ea typeface="+mn-ea"/>
                <a:cs typeface="+mn-cs"/>
              </a:rPr>
              <a:t> and heat </a:t>
            </a:r>
            <a:r>
              <a:rPr lang="en-US" sz="1200" kern="1200" dirty="0" err="1">
                <a:solidFill>
                  <a:schemeClr val="tx1"/>
                </a:solidFill>
                <a:latin typeface="+mn-lt"/>
                <a:ea typeface="+mn-ea"/>
                <a:cs typeface="+mn-cs"/>
              </a:rPr>
              <a:t>stress.The</a:t>
            </a:r>
            <a:r>
              <a:rPr lang="en-US" sz="1200" kern="1200" dirty="0">
                <a:solidFill>
                  <a:schemeClr val="tx1"/>
                </a:solidFill>
                <a:latin typeface="+mn-lt"/>
                <a:ea typeface="+mn-ea"/>
                <a:cs typeface="+mn-cs"/>
              </a:rPr>
              <a:t> direct damage costs to health (i.e. excluding costs in health-determining sectors such as agriculture and water and sanitation), is estimated to be between US$ 2-4 billion/year by 2030.Areas with weak health infrastructure – mostly in developing countries – will be the least able to cope without assistance to prepare and respond.</a:t>
            </a:r>
            <a:endParaRPr lang="en-GB" dirty="0">
              <a:latin typeface="Arial" pitchFamily="-1" charset="0"/>
              <a:ea typeface="ＭＳ Ｐゴシック" pitchFamily="-1" charset="-128"/>
              <a:cs typeface="ＭＳ Ｐゴシック" pitchFamily="-1" charset="-128"/>
            </a:endParaRPr>
          </a:p>
          <a:p>
            <a:pPr eaLnBrk="1" hangingPunct="1"/>
            <a:r>
              <a:rPr lang="en-US" dirty="0">
                <a:latin typeface="Arial" pitchFamily="-1" charset="0"/>
                <a:ea typeface="ＭＳ Ｐゴシック" pitchFamily="-1" charset="-128"/>
                <a:cs typeface="ＭＳ Ｐゴシック" pitchFamily="-1" charset="-128"/>
              </a:rPr>
              <a:t>All countries will be affected.  The most vulnerable </a:t>
            </a:r>
            <a:r>
              <a:rPr lang="ja-JP" altLang="en-US">
                <a:latin typeface="Arial" pitchFamily="-1" charset="0"/>
                <a:ea typeface="ＭＳ Ｐゴシック" pitchFamily="-1" charset="-128"/>
                <a:cs typeface="ＭＳ Ｐゴシック" pitchFamily="-1" charset="-128"/>
              </a:rPr>
              <a:t>ﾐ</a:t>
            </a:r>
            <a:r>
              <a:rPr lang="en-US" altLang="ja-JP" dirty="0">
                <a:latin typeface="Arial" pitchFamily="-1" charset="0"/>
                <a:ea typeface="ＭＳ Ｐゴシック" pitchFamily="-1" charset="-128"/>
                <a:cs typeface="ＭＳ Ｐゴシック" pitchFamily="-1" charset="-128"/>
              </a:rPr>
              <a:t> the poorest countries and populations </a:t>
            </a:r>
            <a:r>
              <a:rPr lang="ja-JP" altLang="en-US">
                <a:latin typeface="Arial" pitchFamily="-1" charset="0"/>
                <a:ea typeface="ＭＳ Ｐゴシック" pitchFamily="-1" charset="-128"/>
                <a:cs typeface="ＭＳ Ｐゴシック" pitchFamily="-1" charset="-128"/>
              </a:rPr>
              <a:t>ﾐ</a:t>
            </a:r>
            <a:r>
              <a:rPr lang="en-US" altLang="ja-JP" dirty="0">
                <a:latin typeface="Arial" pitchFamily="-1" charset="0"/>
                <a:ea typeface="ＭＳ Ｐゴシック" pitchFamily="-1" charset="-128"/>
                <a:cs typeface="ＭＳ Ｐゴシック" pitchFamily="-1" charset="-128"/>
              </a:rPr>
              <a:t> will suffer earliest and most, even though they have contributed least to the causes of climate change. The costs of extreme weather, including floods, droughts and storms, are already rising, including for rich countries.</a:t>
            </a:r>
          </a:p>
          <a:p>
            <a:pPr eaLnBrk="1" hangingPunct="1"/>
            <a:r>
              <a:rPr lang="en-US" dirty="0">
                <a:latin typeface="Arial" pitchFamily="-1" charset="0"/>
                <a:ea typeface="ＭＳ Ｐゴシック" pitchFamily="-1" charset="-128"/>
                <a:cs typeface="ＭＳ Ｐゴシック" pitchFamily="-1" charset="-128"/>
              </a:rPr>
              <a:t>Stern: </a:t>
            </a:r>
            <a:r>
              <a:rPr lang="en-US" dirty="0">
                <a:latin typeface="Helvetica" pitchFamily="-1" charset="0"/>
                <a:ea typeface="ＭＳ Ｐゴシック" pitchFamily="-1" charset="-128"/>
                <a:cs typeface="ＭＳ Ｐゴシック" pitchFamily="-1" charset="-128"/>
              </a:rPr>
              <a:t>The impacts of climate change are not evenly distributed - the poorest countries and people will suffer earliest and most.  And if and when the damages appear it will be too late to reverse the process.  Thus we are forced to look a long way ahead.  Climate change is a grave threat to the developing world and a major obstacle to continued poverty reduction across its many dimensions.  First, developing regions are at a geographic disadvantage:  they are already warmer, on average, than developed regions, and they also suffer from high rainfall variability.  As a result, further warming will bring poor countries high costs and few benefits.  Second, developing countries - in particular the poorest - are heavily dependent on agriculture, the most climate-sensitive of all economic sectors, and suffer from inadequate health provision and low-quality public services.   Third, their low incomes and vulnerabilities make adaptation to climate change particularly difficult.   Because of these vulnerabilities, climate change is likely to reduce further already low incomes and increase illness and death rates in developing countries. Falling farm incomes will increase poverty and reduce the ability of households to invest in a better future, forcing them to use up meagre savings just to survive. At a national level, climate change will cut revenues and raise spending needs, worsening public finances.   Many developing countries are already struggling to cope with their current climate. Climatic shocks cause setbacks to economic and social development in developing countries today even with temperature increases of less than 1｡C.. The impacts of unabated climate change, - that is, increases of 3 or 4｡C and upwards - will be to increase the risks and costs of these events very powerfully.    Impacts on this scale could spill over national borders, exacerbating the damage further.  Rising sea levels and other climate-driven changes could drive millions of people to migrate: more than a fifth of Bangladesh could be under water with a 1m rise in sea levels, which is a possibility by the end of the century. Climate-related </a:t>
            </a:r>
          </a:p>
          <a:p>
            <a:pPr eaLnBrk="1" hangingPunct="1"/>
            <a:r>
              <a:rPr lang="en-US" dirty="0">
                <a:latin typeface="Helvetica" pitchFamily="-1" charset="0"/>
                <a:ea typeface="ＭＳ Ｐゴシック" pitchFamily="-1" charset="-128"/>
                <a:cs typeface="ＭＳ Ｐゴシック" pitchFamily="-1" charset="-128"/>
              </a:rPr>
              <a:t>Stern: Adaptation efforts in developing countries must be accelerated and supported, including through international development assistance.   The poorest developing countries will be hit earliest and hardest by climate change, even though they have contributed little to causing the problem. Their low incomes make it difficult to finance adaptation. The international community has an obligation to support them in adapting to climate change. Without such support there is a  serious risk that development progress will be undermined.  It is for the developing countries themselves to determine their approach to adaptation in the context of their own circumstances and aspirations. Rapid growth and development will enhance countries</a:t>
            </a:r>
            <a:r>
              <a:rPr lang="ja-JP" altLang="en-US">
                <a:latin typeface="Helvetica" pitchFamily="-1" charset="0"/>
                <a:ea typeface="ＭＳ Ｐゴシック" pitchFamily="-1" charset="-128"/>
                <a:cs typeface="ＭＳ Ｐゴシック" pitchFamily="-1" charset="-128"/>
              </a:rPr>
              <a:t>ﾕ</a:t>
            </a:r>
            <a:r>
              <a:rPr lang="en-US" altLang="ja-JP" dirty="0">
                <a:latin typeface="Helvetica" pitchFamily="-1" charset="0"/>
                <a:ea typeface="ＭＳ Ｐゴシック" pitchFamily="-1" charset="-128"/>
                <a:cs typeface="ＭＳ Ｐゴシック" pitchFamily="-1" charset="-128"/>
              </a:rPr>
              <a:t> ability to adapt. The additional costs to developing countries of adapting to climate change could run into tens of billions of dollars. </a:t>
            </a:r>
          </a:p>
          <a:p>
            <a:pPr eaLnBrk="1" hangingPunct="1"/>
            <a:endParaRPr lang="en-US" dirty="0">
              <a:latin typeface="Helvetica" pitchFamily="-1" charset="0"/>
              <a:ea typeface="ＭＳ Ｐゴシック" pitchFamily="-1" charset="-128"/>
              <a:cs typeface="ＭＳ Ｐゴシック" pitchFamily="-1"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World Health Organization8 has predicted</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that by 2030 there will be an estimated 250,000 additional deaths per year attributable to climate change, which</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is likely conservative, as currently 23%</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of all deaths globally are the result of environmental factors that, although multifactorial, are subject to the influence of climate change, which could drive the estimated number of additional deaths even higher. </a:t>
            </a:r>
            <a:endParaRPr lang="en-CA" dirty="0"/>
          </a:p>
          <a:p>
            <a:pPr eaLnBrk="1" hangingPunct="1"/>
            <a:endParaRPr lang="en-GB" dirty="0">
              <a:latin typeface="Helvetica" pitchFamily="-1" charset="0"/>
              <a:ea typeface="ＭＳ Ｐゴシック" pitchFamily="-1" charset="-128"/>
              <a:cs typeface="ＭＳ Ｐゴシック" pitchFamily="-1" charset="-128"/>
            </a:endParaRPr>
          </a:p>
          <a:p>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9</a:t>
            </a:fld>
            <a:endParaRPr lang="en-US"/>
          </a:p>
        </p:txBody>
      </p:sp>
    </p:spTree>
    <p:extLst>
      <p:ext uri="{BB962C8B-B14F-4D97-AF65-F5344CB8AC3E}">
        <p14:creationId xmlns:p14="http://schemas.microsoft.com/office/powerpoint/2010/main" val="194858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Carbon emissions/ Mortality per million</a:t>
            </a:r>
          </a:p>
          <a:p>
            <a:endParaRPr lang="en-US" dirty="0"/>
          </a:p>
          <a:p>
            <a:pPr marL="285750" indent="-285750" eaLnBrk="1" hangingPunct="1">
              <a:spcBef>
                <a:spcPct val="50000"/>
              </a:spcBef>
              <a:buFont typeface="Arial" pitchFamily="-1" charset="0"/>
              <a:buChar char="•"/>
            </a:pPr>
            <a:r>
              <a:rPr lang="en-GB" sz="1200" dirty="0">
                <a:latin typeface="Calibri" pitchFamily="-1" charset="0"/>
                <a:ea typeface="Arial" pitchFamily="-1" charset="0"/>
                <a:cs typeface="Arial" pitchFamily="-1" charset="0"/>
              </a:rPr>
              <a:t>Climate change since the 1970s was causing over 150,000 additional deaths per year (WHO, 2002), 400,000 according to DOHA.</a:t>
            </a:r>
          </a:p>
          <a:p>
            <a:pPr marL="285750" indent="-285750" eaLnBrk="1" hangingPunct="1">
              <a:spcBef>
                <a:spcPct val="50000"/>
              </a:spcBef>
              <a:buFont typeface="Arial" pitchFamily="-1" charset="0"/>
              <a:buChar char="•"/>
            </a:pPr>
            <a:r>
              <a:rPr lang="en-GB" sz="1200" dirty="0">
                <a:latin typeface="Calibri" pitchFamily="-1" charset="0"/>
                <a:ea typeface="Arial" pitchFamily="-1" charset="0"/>
                <a:cs typeface="Arial" pitchFamily="-1" charset="0"/>
              </a:rPr>
              <a:t>Malnutrition; Gastro-enteritis; malaria</a:t>
            </a:r>
          </a:p>
          <a:p>
            <a:pPr marL="285750" indent="-285750" eaLnBrk="1" hangingPunct="1">
              <a:spcBef>
                <a:spcPct val="50000"/>
              </a:spcBef>
              <a:buFont typeface="Arial" pitchFamily="-1" charset="0"/>
              <a:buChar char="•"/>
            </a:pPr>
            <a:r>
              <a:rPr lang="en-GB" sz="1200" dirty="0">
                <a:latin typeface="Calibri" pitchFamily="-1" charset="0"/>
                <a:ea typeface="Arial" pitchFamily="-1" charset="0"/>
                <a:cs typeface="Arial" pitchFamily="-1" charset="0"/>
              </a:rPr>
              <a:t>Sea level rise</a:t>
            </a:r>
          </a:p>
          <a:p>
            <a:endParaRPr lang="en-US" dirty="0"/>
          </a:p>
        </p:txBody>
      </p:sp>
      <p:sp>
        <p:nvSpPr>
          <p:cNvPr id="4" name="Slide Number Placeholder 3"/>
          <p:cNvSpPr>
            <a:spLocks noGrp="1"/>
          </p:cNvSpPr>
          <p:nvPr>
            <p:ph type="sldNum" sz="quarter" idx="10"/>
          </p:nvPr>
        </p:nvSpPr>
        <p:spPr/>
        <p:txBody>
          <a:bodyPr/>
          <a:lstStyle/>
          <a:p>
            <a:fld id="{D9A51653-958A-EC4F-8067-44A8ADCEDC1C}" type="slidenum">
              <a:rPr lang="en-US" smtClean="0"/>
              <a:pPr/>
              <a:t>10</a:t>
            </a:fld>
            <a:endParaRPr lang="en-US"/>
          </a:p>
        </p:txBody>
      </p:sp>
    </p:spTree>
    <p:extLst>
      <p:ext uri="{BB962C8B-B14F-4D97-AF65-F5344CB8AC3E}">
        <p14:creationId xmlns:p14="http://schemas.microsoft.com/office/powerpoint/2010/main" val="397876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Recent polls show that nearly half of Americans (49%) are “extremely or very sure” that climate change is happening versus only 7% who are “very sure” climate change is not occuring.69 Given that the bedrock of public health is education about threats to health, it is critical that health providers inform their patients, communities, and policy makers about the health harms of climate change. Evidence shows that primary care providers are among the most trusted voices to deliver this message (Figure 15)70, while nurses are the most trusted profession in the country across all sectors.71It has been shown that educating Americans about the health impacts of climate change can increase public engagement and decrease political polarization.72</a:t>
            </a:r>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11</a:t>
            </a:fld>
            <a:endParaRPr lang="en-US"/>
          </a:p>
        </p:txBody>
      </p:sp>
    </p:spTree>
    <p:extLst>
      <p:ext uri="{BB962C8B-B14F-4D97-AF65-F5344CB8AC3E}">
        <p14:creationId xmlns:p14="http://schemas.microsoft.com/office/powerpoint/2010/main" val="292461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map depicts an estimate of the number of days that various parts of the United States can expect temperatures topping 100 degrees (38C) by 2100 if greenhouse gas emissions continue to increase unabated.</a:t>
            </a:r>
            <a:br>
              <a:rPr lang="en-CA" dirty="0"/>
            </a:br>
            <a:r>
              <a:rPr lang="en-CA" i="1" dirty="0"/>
              <a:t>U.S. Global Change Research Program</a:t>
            </a:r>
          </a:p>
        </p:txBody>
      </p:sp>
      <p:sp>
        <p:nvSpPr>
          <p:cNvPr id="4" name="Slide Number Placeholder 3"/>
          <p:cNvSpPr>
            <a:spLocks noGrp="1"/>
          </p:cNvSpPr>
          <p:nvPr>
            <p:ph type="sldNum" sz="quarter" idx="5"/>
          </p:nvPr>
        </p:nvSpPr>
        <p:spPr/>
        <p:txBody>
          <a:bodyPr/>
          <a:lstStyle/>
          <a:p>
            <a:fld id="{774E8CE3-DFC5-D34D-9071-5C5AD7124FAC}" type="slidenum">
              <a:rPr lang="en-US" smtClean="0"/>
              <a:t>12</a:t>
            </a:fld>
            <a:endParaRPr lang="en-US"/>
          </a:p>
        </p:txBody>
      </p:sp>
    </p:spTree>
    <p:extLst>
      <p:ext uri="{BB962C8B-B14F-4D97-AF65-F5344CB8AC3E}">
        <p14:creationId xmlns:p14="http://schemas.microsoft.com/office/powerpoint/2010/main" val="341143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Recent polls show that nearly half of Americans (49%) are “extremely or very sure” that climate change is happening versus only 7% who are “very sure” climate change is not occuring.69 Given that the bedrock of public health is education about threats to health, it is critical that health providers inform their patients, communities, and policy makers about the health harms of climate change. Evidence shows that primary care providers are among the most trusted voices to deliver this message (Figure 15)70, while nurses are the most trusted profession in the country across all sectors.71It has been shown that educating Americans about the health impacts of climate change can increase public engagement and decrease political polarization.72</a:t>
            </a:r>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14</a:t>
            </a:fld>
            <a:endParaRPr lang="en-US"/>
          </a:p>
        </p:txBody>
      </p:sp>
    </p:spTree>
    <p:extLst>
      <p:ext uri="{BB962C8B-B14F-4D97-AF65-F5344CB8AC3E}">
        <p14:creationId xmlns:p14="http://schemas.microsoft.com/office/powerpoint/2010/main" val="177352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scope of the health today’s learners have an increasingly large stake in developing a strategic response to the many deleterious impacts of climate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U.S. health care sector itself contributes to U.S. greenhouse gas emissions at an estimated 9% to 10% per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If the U.S. health care system were a country, it would rank 13th in the world for greenhouse gas emissions.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15</a:t>
            </a:fld>
            <a:endParaRPr lang="en-US"/>
          </a:p>
        </p:txBody>
      </p:sp>
    </p:spTree>
    <p:extLst>
      <p:ext uri="{BB962C8B-B14F-4D97-AF65-F5344CB8AC3E}">
        <p14:creationId xmlns:p14="http://schemas.microsoft.com/office/powerpoint/2010/main" val="358171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CH2OPD2</a:t>
            </a:r>
            <a:r>
              <a:rPr lang="en-CA" dirty="0">
                <a:effectLst/>
              </a:rPr>
              <a:t> </a:t>
            </a:r>
          </a:p>
          <a:p>
            <a:r>
              <a:rPr lang="en-CA" dirty="0">
                <a:effectLst/>
              </a:rPr>
              <a:t>community</a:t>
            </a:r>
          </a:p>
          <a:p>
            <a:r>
              <a:rPr lang="en-CA" dirty="0">
                <a:effectLst/>
              </a:rPr>
              <a:t>home</a:t>
            </a:r>
          </a:p>
          <a:p>
            <a:r>
              <a:rPr lang="en-CA" dirty="0">
                <a:effectLst/>
              </a:rPr>
              <a:t>hobby</a:t>
            </a:r>
          </a:p>
          <a:p>
            <a:r>
              <a:rPr lang="en-CA" dirty="0">
                <a:effectLst/>
              </a:rPr>
              <a:t>occupation</a:t>
            </a:r>
          </a:p>
          <a:p>
            <a:r>
              <a:rPr lang="en-CA" dirty="0">
                <a:effectLst/>
              </a:rPr>
              <a:t>personal</a:t>
            </a:r>
          </a:p>
          <a:p>
            <a:r>
              <a:rPr lang="en-CA" dirty="0">
                <a:effectLst/>
              </a:rPr>
              <a:t>diet</a:t>
            </a:r>
          </a:p>
          <a:p>
            <a:r>
              <a:rPr lang="en-CA" dirty="0">
                <a:effectLst/>
              </a:rPr>
              <a:t>drugs</a:t>
            </a:r>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17</a:t>
            </a:fld>
            <a:endParaRPr lang="en-US"/>
          </a:p>
        </p:txBody>
      </p:sp>
    </p:spTree>
    <p:extLst>
      <p:ext uri="{BB962C8B-B14F-4D97-AF65-F5344CB8AC3E}">
        <p14:creationId xmlns:p14="http://schemas.microsoft.com/office/powerpoint/2010/main" val="1315440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Health Educators Climate Commitment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addition to helping to recruit peer institutions, the Columbia University Mailman School of Public Health will announce the creation of a </a:t>
            </a:r>
            <a:r>
              <a:rPr lang="en-CA" b="1" dirty="0"/>
              <a:t>Global Consortium on Climate and Health Education</a:t>
            </a:r>
            <a:r>
              <a:rPr lang="en-CA" dirty="0"/>
              <a:t> to carry forward the Health Educators Climate Commitment to action. In addition to continuing to expand the reach of the commitment, the Consortium will be a forum through which Schools of Public Health, Medicine, and Nursing around the world share best scientific and educational practices, and curricula; develop core sets of knowledge for graduates; and foster the development of global academic partnerships to support training of health professionals and climate and health specialists throughout the world, particularly in under-resourced countries.</a:t>
            </a:r>
            <a:endParaRPr lang="en-CA" b="1" dirty="0"/>
          </a:p>
          <a:p>
            <a:endParaRPr lang="en-US" dirty="0"/>
          </a:p>
        </p:txBody>
      </p:sp>
      <p:sp>
        <p:nvSpPr>
          <p:cNvPr id="4" name="Slide Number Placeholder 3"/>
          <p:cNvSpPr>
            <a:spLocks noGrp="1"/>
          </p:cNvSpPr>
          <p:nvPr>
            <p:ph type="sldNum" sz="quarter" idx="5"/>
          </p:nvPr>
        </p:nvSpPr>
        <p:spPr/>
        <p:txBody>
          <a:bodyPr/>
          <a:lstStyle/>
          <a:p>
            <a:fld id="{774E8CE3-DFC5-D34D-9071-5C5AD7124FAC}" type="slidenum">
              <a:rPr lang="en-US" smtClean="0"/>
              <a:t>18</a:t>
            </a:fld>
            <a:endParaRPr lang="en-US"/>
          </a:p>
        </p:txBody>
      </p:sp>
    </p:spTree>
    <p:extLst>
      <p:ext uri="{BB962C8B-B14F-4D97-AF65-F5344CB8AC3E}">
        <p14:creationId xmlns:p14="http://schemas.microsoft.com/office/powerpoint/2010/main" val="141389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FDCEB84-9F1E-BA49-8F34-0FEEF03C3B84}" type="datetime1">
              <a:rPr lang="en-CA" smtClean="0"/>
              <a:t>06/05/2019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145200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405A3EE-CF86-6C43-ACB4-635B8D09F1C2}" type="datetime1">
              <a:rPr lang="en-CA" smtClean="0"/>
              <a:t>06/05/2019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2176300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C81646C-A9E6-3D42-BAB9-8B7818BDD682}" type="datetime1">
              <a:rPr lang="en-CA" smtClean="0"/>
              <a:t>06/05/2019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375291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4"/>
            <a:ext cx="7886700" cy="4077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D678406-EDD1-434E-8829-22E9D2C020FC}" type="datetime1">
              <a:rPr lang="en-CA" smtClean="0"/>
              <a:t>06/05/2019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DA6F93-FB63-2348-A6FF-13A92F5DD403}" type="slidenum">
              <a:rPr lang="en-US" smtClean="0"/>
              <a:t>‹#›</a:t>
            </a:fld>
            <a:endParaRPr lang="en-US" dirty="0"/>
          </a:p>
        </p:txBody>
      </p:sp>
      <p:cxnSp>
        <p:nvCxnSpPr>
          <p:cNvPr id="8" name="Straight Connector 7">
            <a:extLst>
              <a:ext uri="{FF2B5EF4-FFF2-40B4-BE49-F238E27FC236}">
                <a16:creationId xmlns:a16="http://schemas.microsoft.com/office/drawing/2014/main" xmlns="" id="{F5EAA8A4-1FD8-DB44-B4F1-8DC51EB935C0}"/>
              </a:ext>
            </a:extLst>
          </p:cNvPr>
          <p:cNvCxnSpPr>
            <a:cxnSpLocks/>
          </p:cNvCxnSpPr>
          <p:nvPr userDrawn="1"/>
        </p:nvCxnSpPr>
        <p:spPr>
          <a:xfrm>
            <a:off x="344557" y="6356351"/>
            <a:ext cx="3242705"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AC4D19CC-C546-5240-9A82-FF64E28F0933}"/>
              </a:ext>
            </a:extLst>
          </p:cNvPr>
          <p:cNvCxnSpPr>
            <a:cxnSpLocks/>
          </p:cNvCxnSpPr>
          <p:nvPr userDrawn="1"/>
        </p:nvCxnSpPr>
        <p:spPr>
          <a:xfrm>
            <a:off x="5574323" y="6356351"/>
            <a:ext cx="3205242"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10" descr="Image result for stfm">
            <a:extLst>
              <a:ext uri="{FF2B5EF4-FFF2-40B4-BE49-F238E27FC236}">
                <a16:creationId xmlns:a16="http://schemas.microsoft.com/office/drawing/2014/main" xmlns="" id="{5B26CF30-D704-2945-8054-83843704E8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6897" y="6007468"/>
            <a:ext cx="1710206" cy="69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52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1BABC20-5DDC-0943-A889-F8BEB5428B51}" type="datetime1">
              <a:rPr lang="en-CA" smtClean="0"/>
              <a:t>06/05/2019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343715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E5F9D0C-62F3-1743-9CC7-CA3AA8892807}" type="datetime1">
              <a:rPr lang="en-CA" smtClean="0"/>
              <a:t>06/05/2019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50558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A698690-70FE-4448-885A-9BF830AE710B}" type="datetime1">
              <a:rPr lang="en-CA" smtClean="0"/>
              <a:t>06/05/2019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34677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428A26-9C92-4A4F-9E6D-026BA68A4977}" type="datetime1">
              <a:rPr lang="en-CA" smtClean="0"/>
              <a:t>06/05/2019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23970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8102609-F8C8-D849-B442-ACDF5B218F81}" type="datetime1">
              <a:rPr lang="en-CA" smtClean="0"/>
              <a:t>06/05/2019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352441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69A1562-DD87-5246-A4B2-825A8437EDA4}" type="datetime1">
              <a:rPr lang="en-CA" smtClean="0"/>
              <a:t>06/05/2019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137141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83EA02D-6751-1840-BBEE-9869E3748C62}" type="datetime1">
              <a:rPr lang="en-CA" smtClean="0"/>
              <a:t>06/05/2019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FDA6F93-FB63-2348-A6FF-13A92F5DD403}" type="slidenum">
              <a:rPr lang="en-US" smtClean="0"/>
              <a:t>‹#›</a:t>
            </a:fld>
            <a:endParaRPr lang="en-US"/>
          </a:p>
        </p:txBody>
      </p:sp>
    </p:spTree>
    <p:extLst>
      <p:ext uri="{BB962C8B-B14F-4D97-AF65-F5344CB8AC3E}">
        <p14:creationId xmlns:p14="http://schemas.microsoft.com/office/powerpoint/2010/main" val="73931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0053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722165" y="646040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A6F93-FB63-2348-A6FF-13A92F5DD403}" type="slidenum">
              <a:rPr lang="en-US" smtClean="0"/>
              <a:t>‹#›</a:t>
            </a:fld>
            <a:endParaRPr lang="en-US"/>
          </a:p>
        </p:txBody>
      </p:sp>
    </p:spTree>
    <p:extLst>
      <p:ext uri="{BB962C8B-B14F-4D97-AF65-F5344CB8AC3E}">
        <p14:creationId xmlns:p14="http://schemas.microsoft.com/office/powerpoint/2010/main" val="397932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D9017-5499-5843-AB8E-D291C98AD51F}"/>
              </a:ext>
            </a:extLst>
          </p:cNvPr>
          <p:cNvSpPr>
            <a:spLocks noGrp="1"/>
          </p:cNvSpPr>
          <p:nvPr>
            <p:ph type="ctrTitle"/>
          </p:nvPr>
        </p:nvSpPr>
        <p:spPr>
          <a:xfrm>
            <a:off x="758011" y="-147643"/>
            <a:ext cx="7845558" cy="2387599"/>
          </a:xfrm>
        </p:spPr>
        <p:txBody>
          <a:bodyPr>
            <a:normAutofit/>
          </a:bodyPr>
          <a:lstStyle/>
          <a:p>
            <a:r>
              <a:rPr lang="en-US" sz="4000" dirty="0"/>
              <a:t>Developing &amp; Implementing </a:t>
            </a:r>
            <a:br>
              <a:rPr lang="en-US" sz="4000" dirty="0"/>
            </a:br>
            <a:r>
              <a:rPr lang="en-US" sz="4000" dirty="0"/>
              <a:t>Curricula on Climate Change in </a:t>
            </a:r>
            <a:br>
              <a:rPr lang="en-US" sz="4000" dirty="0"/>
            </a:br>
            <a:r>
              <a:rPr lang="en-US" sz="4000" dirty="0"/>
              <a:t>Family Medicine Training</a:t>
            </a:r>
          </a:p>
        </p:txBody>
      </p:sp>
      <p:sp>
        <p:nvSpPr>
          <p:cNvPr id="3" name="Subtitle 2">
            <a:extLst>
              <a:ext uri="{FF2B5EF4-FFF2-40B4-BE49-F238E27FC236}">
                <a16:creationId xmlns:a16="http://schemas.microsoft.com/office/drawing/2014/main" xmlns="" id="{2788B76D-19BF-944F-82DA-3F0DD3BBFC00}"/>
              </a:ext>
            </a:extLst>
          </p:cNvPr>
          <p:cNvSpPr>
            <a:spLocks noGrp="1"/>
          </p:cNvSpPr>
          <p:nvPr>
            <p:ph type="subTitle" idx="1"/>
          </p:nvPr>
        </p:nvSpPr>
        <p:spPr>
          <a:xfrm>
            <a:off x="1251790" y="2571257"/>
            <a:ext cx="6858000" cy="2387599"/>
          </a:xfrm>
        </p:spPr>
        <p:txBody>
          <a:bodyPr>
            <a:normAutofit fontScale="92500" lnSpcReduction="10000"/>
          </a:bodyPr>
          <a:lstStyle/>
          <a:p>
            <a:r>
              <a:rPr lang="en-US" dirty="0"/>
              <a:t>Ruben Hernandez Mondragon MD</a:t>
            </a:r>
          </a:p>
          <a:p>
            <a:r>
              <a:rPr lang="en-US" dirty="0"/>
              <a:t>Esther Johnson MD MPH</a:t>
            </a:r>
          </a:p>
          <a:p>
            <a:r>
              <a:rPr lang="en-US" dirty="0"/>
              <a:t>Clayton Dyck MD CCFP FCFP</a:t>
            </a:r>
          </a:p>
          <a:p>
            <a:r>
              <a:rPr lang="en-US" dirty="0" err="1"/>
              <a:t>Weyinshet</a:t>
            </a:r>
            <a:r>
              <a:rPr lang="en-US" dirty="0"/>
              <a:t> </a:t>
            </a:r>
            <a:r>
              <a:rPr lang="en-US" dirty="0" err="1"/>
              <a:t>Gossa</a:t>
            </a:r>
            <a:r>
              <a:rPr lang="en-US" dirty="0"/>
              <a:t> MD MPH</a:t>
            </a:r>
          </a:p>
          <a:p>
            <a:r>
              <a:rPr lang="en-US" dirty="0"/>
              <a:t>Neil Arya MD CCFP FCFP</a:t>
            </a:r>
          </a:p>
          <a:p>
            <a:r>
              <a:rPr lang="en-US" dirty="0"/>
              <a:t>Mike Benusic MD MPH CCFP</a:t>
            </a:r>
          </a:p>
        </p:txBody>
      </p:sp>
      <p:pic>
        <p:nvPicPr>
          <p:cNvPr id="1034" name="Picture 10" descr="Image result for stfm">
            <a:extLst>
              <a:ext uri="{FF2B5EF4-FFF2-40B4-BE49-F238E27FC236}">
                <a16:creationId xmlns:a16="http://schemas.microsoft.com/office/drawing/2014/main" xmlns="" id="{69C767DE-01D5-BA43-A649-65ED171EC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994" y="5418979"/>
            <a:ext cx="2723592" cy="11112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fpc">
            <a:extLst>
              <a:ext uri="{FF2B5EF4-FFF2-40B4-BE49-F238E27FC236}">
                <a16:creationId xmlns:a16="http://schemas.microsoft.com/office/drawing/2014/main" xmlns="" id="{25DFA2A5-ED50-6947-BDE6-A99C6A6F4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74" y="5621458"/>
            <a:ext cx="2723592" cy="7062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xmlns="" id="{B66EEDF4-B500-0940-9B65-C5398AD6A64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740711" y="5288791"/>
            <a:ext cx="1955800" cy="1371600"/>
          </a:xfrm>
          <a:prstGeom prst="rect">
            <a:avLst/>
          </a:prstGeom>
        </p:spPr>
      </p:pic>
    </p:spTree>
    <p:extLst>
      <p:ext uri="{BB962C8B-B14F-4D97-AF65-F5344CB8AC3E}">
        <p14:creationId xmlns:p14="http://schemas.microsoft.com/office/powerpoint/2010/main" val="83024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39786-1F7F-E44B-97F8-4AF480AA90BF}"/>
              </a:ext>
            </a:extLst>
          </p:cNvPr>
          <p:cNvSpPr>
            <a:spLocks noGrp="1"/>
          </p:cNvSpPr>
          <p:nvPr>
            <p:ph type="title"/>
          </p:nvPr>
        </p:nvSpPr>
        <p:spPr>
          <a:xfrm>
            <a:off x="628650" y="-265191"/>
            <a:ext cx="7886700" cy="1325563"/>
          </a:xfrm>
        </p:spPr>
        <p:txBody>
          <a:bodyPr>
            <a:normAutofit/>
          </a:bodyPr>
          <a:lstStyle/>
          <a:p>
            <a:r>
              <a:rPr lang="en-CA" sz="3600" dirty="0"/>
              <a:t>Impacts in Low/Middle-Income Countries</a:t>
            </a:r>
            <a:endParaRPr lang="en-US" sz="3600" dirty="0"/>
          </a:p>
        </p:txBody>
      </p:sp>
      <p:sp>
        <p:nvSpPr>
          <p:cNvPr id="4" name="Slide Number Placeholder 3">
            <a:extLst>
              <a:ext uri="{FF2B5EF4-FFF2-40B4-BE49-F238E27FC236}">
                <a16:creationId xmlns:a16="http://schemas.microsoft.com/office/drawing/2014/main" xmlns="" id="{24E4A7FA-E17A-0643-8313-865EA295D35C}"/>
              </a:ext>
            </a:extLst>
          </p:cNvPr>
          <p:cNvSpPr>
            <a:spLocks noGrp="1"/>
          </p:cNvSpPr>
          <p:nvPr>
            <p:ph type="sldNum" sz="quarter" idx="12"/>
          </p:nvPr>
        </p:nvSpPr>
        <p:spPr/>
        <p:txBody>
          <a:bodyPr/>
          <a:lstStyle/>
          <a:p>
            <a:fld id="{3FDA6F93-FB63-2348-A6FF-13A92F5DD403}" type="slidenum">
              <a:rPr lang="en-US" smtClean="0"/>
              <a:t>9</a:t>
            </a:fld>
            <a:endParaRPr lang="en-US" dirty="0"/>
          </a:p>
        </p:txBody>
      </p:sp>
      <p:pic>
        <p:nvPicPr>
          <p:cNvPr id="7" name="Picture 3">
            <a:extLst>
              <a:ext uri="{FF2B5EF4-FFF2-40B4-BE49-F238E27FC236}">
                <a16:creationId xmlns:a16="http://schemas.microsoft.com/office/drawing/2014/main" xmlns="" id="{9C7F10B7-BB75-6B40-B7F9-7FC7308882A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42219" y="670087"/>
            <a:ext cx="6659562" cy="3937000"/>
          </a:xfrm>
          <a:prstGeom prst="rect">
            <a:avLst/>
          </a:prstGeom>
          <a:noFill/>
          <a:ln w="9525">
            <a:noFill/>
            <a:miter lim="800000"/>
            <a:headEnd/>
            <a:tailEnd/>
          </a:ln>
        </p:spPr>
      </p:pic>
      <p:sp>
        <p:nvSpPr>
          <p:cNvPr id="8" name="Text Box 4">
            <a:extLst>
              <a:ext uri="{FF2B5EF4-FFF2-40B4-BE49-F238E27FC236}">
                <a16:creationId xmlns:a16="http://schemas.microsoft.com/office/drawing/2014/main" xmlns="" id="{9FE12568-B26F-7F4E-AD62-F32DAB2BECB1}"/>
              </a:ext>
            </a:extLst>
          </p:cNvPr>
          <p:cNvSpPr txBox="1">
            <a:spLocks noChangeArrowheads="1"/>
          </p:cNvSpPr>
          <p:nvPr/>
        </p:nvSpPr>
        <p:spPr bwMode="auto">
          <a:xfrm>
            <a:off x="0" y="4815141"/>
            <a:ext cx="9229344" cy="1015647"/>
          </a:xfrm>
          <a:prstGeom prst="rect">
            <a:avLst/>
          </a:prstGeom>
          <a:noFill/>
          <a:ln w="9525">
            <a:noFill/>
            <a:miter lim="800000"/>
            <a:headEnd/>
            <a:tailEnd/>
          </a:ln>
        </p:spPr>
        <p:txBody>
          <a:bodyPr wrap="square" lIns="91424" tIns="45712" rIns="91424" bIns="45712">
            <a:prstTxWarp prst="textNoShape">
              <a:avLst/>
            </a:prstTxWarp>
            <a:spAutoFit/>
          </a:bodyPr>
          <a:lstStyle/>
          <a:p>
            <a:pPr algn="ctr">
              <a:spcBef>
                <a:spcPct val="50000"/>
              </a:spcBef>
            </a:pPr>
            <a:r>
              <a:rPr lang="en-GB" sz="2400" dirty="0">
                <a:ea typeface="Arial" pitchFamily="-1" charset="0"/>
                <a:cs typeface="Arial" pitchFamily="-1" charset="0"/>
              </a:rPr>
              <a:t>By 2030-2050 projected 250,000 additional deaths per year (WHO, 2014)</a:t>
            </a:r>
          </a:p>
          <a:p>
            <a:pPr algn="ctr">
              <a:spcBef>
                <a:spcPct val="50000"/>
              </a:spcBef>
            </a:pPr>
            <a:r>
              <a:rPr lang="en-GB" sz="2400" dirty="0">
                <a:ea typeface="Arial" pitchFamily="-1" charset="0"/>
                <a:cs typeface="Arial" pitchFamily="-1" charset="0"/>
              </a:rPr>
              <a:t>malnutrition, gastroenteritis, malaria</a:t>
            </a:r>
          </a:p>
        </p:txBody>
      </p:sp>
    </p:spTree>
    <p:extLst>
      <p:ext uri="{BB962C8B-B14F-4D97-AF65-F5344CB8AC3E}">
        <p14:creationId xmlns:p14="http://schemas.microsoft.com/office/powerpoint/2010/main" val="74447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0-3.jpe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9700" y="0"/>
            <a:ext cx="8864600" cy="6858000"/>
          </a:xfrm>
          <a:prstGeom prst="rect">
            <a:avLst/>
          </a:prstGeom>
          <a:noFill/>
          <a:ln w="9525">
            <a:noFill/>
            <a:miter lim="800000"/>
            <a:headEnd/>
            <a:tailEnd/>
          </a:ln>
        </p:spPr>
      </p:pic>
      <p:sp>
        <p:nvSpPr>
          <p:cNvPr id="74755" name="TextBox 3"/>
          <p:cNvSpPr txBox="1">
            <a:spLocks noChangeArrowheads="1"/>
          </p:cNvSpPr>
          <p:nvPr/>
        </p:nvSpPr>
        <p:spPr bwMode="auto">
          <a:xfrm>
            <a:off x="6096000" y="6488113"/>
            <a:ext cx="2417763" cy="369887"/>
          </a:xfrm>
          <a:prstGeom prst="rect">
            <a:avLst/>
          </a:prstGeom>
          <a:noFill/>
          <a:ln w="9525">
            <a:noFill/>
            <a:miter lim="800000"/>
            <a:headEnd/>
            <a:tailEnd/>
          </a:ln>
        </p:spPr>
        <p:txBody>
          <a:bodyPr wrap="none">
            <a:prstTxWarp prst="textNoShape">
              <a:avLst/>
            </a:prstTxWarp>
            <a:spAutoFit/>
          </a:bodyPr>
          <a:lstStyle/>
          <a:p>
            <a:r>
              <a:rPr lang="en-US"/>
              <a:t>Costello. Lancet 2009</a:t>
            </a:r>
          </a:p>
        </p:txBody>
      </p:sp>
    </p:spTree>
    <p:extLst>
      <p:ext uri="{BB962C8B-B14F-4D97-AF65-F5344CB8AC3E}">
        <p14:creationId xmlns:p14="http://schemas.microsoft.com/office/powerpoint/2010/main" val="353741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C20F0-C0C7-3944-B9C8-3CB07C2AD918}"/>
              </a:ext>
            </a:extLst>
          </p:cNvPr>
          <p:cNvSpPr>
            <a:spLocks noGrp="1"/>
          </p:cNvSpPr>
          <p:nvPr>
            <p:ph type="title"/>
          </p:nvPr>
        </p:nvSpPr>
        <p:spPr>
          <a:xfrm>
            <a:off x="628650" y="140049"/>
            <a:ext cx="7886700" cy="1325563"/>
          </a:xfrm>
        </p:spPr>
        <p:txBody>
          <a:bodyPr>
            <a:normAutofit/>
          </a:bodyPr>
          <a:lstStyle/>
          <a:p>
            <a:r>
              <a:rPr lang="en-US" sz="4000" dirty="0"/>
              <a:t>Role of Family Physicians: Clinicians</a:t>
            </a:r>
          </a:p>
        </p:txBody>
      </p:sp>
      <p:sp>
        <p:nvSpPr>
          <p:cNvPr id="4" name="Slide Number Placeholder 3">
            <a:extLst>
              <a:ext uri="{FF2B5EF4-FFF2-40B4-BE49-F238E27FC236}">
                <a16:creationId xmlns:a16="http://schemas.microsoft.com/office/drawing/2014/main" xmlns="" id="{2F84EC9E-1473-7C46-AFE4-1F5A1B16FA87}"/>
              </a:ext>
            </a:extLst>
          </p:cNvPr>
          <p:cNvSpPr>
            <a:spLocks noGrp="1"/>
          </p:cNvSpPr>
          <p:nvPr>
            <p:ph type="sldNum" sz="quarter" idx="12"/>
          </p:nvPr>
        </p:nvSpPr>
        <p:spPr/>
        <p:txBody>
          <a:bodyPr/>
          <a:lstStyle/>
          <a:p>
            <a:fld id="{3FDA6F93-FB63-2348-A6FF-13A92F5DD403}" type="slidenum">
              <a:rPr lang="en-US" smtClean="0"/>
              <a:t>11</a:t>
            </a:fld>
            <a:endParaRPr lang="en-US" dirty="0"/>
          </a:p>
        </p:txBody>
      </p:sp>
      <p:pic>
        <p:nvPicPr>
          <p:cNvPr id="7" name="Picture 2" descr="Lyme Disease">
            <a:extLst>
              <a:ext uri="{FF2B5EF4-FFF2-40B4-BE49-F238E27FC236}">
                <a16:creationId xmlns:a16="http://schemas.microsoft.com/office/drawing/2014/main" xmlns="" id="{708154AD-0EEA-534C-921B-C2C997292B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9209" y="1250409"/>
            <a:ext cx="7520039" cy="4357182"/>
          </a:xfrm>
          <a:prstGeom prst="rect">
            <a:avLst/>
          </a:prstGeom>
          <a:noFill/>
          <a:ln w="9525">
            <a:noFill/>
            <a:miter lim="800000"/>
            <a:headEnd/>
            <a:tailEnd/>
          </a:ln>
        </p:spPr>
      </p:pic>
      <p:sp>
        <p:nvSpPr>
          <p:cNvPr id="9" name="Text Box 4">
            <a:extLst>
              <a:ext uri="{FF2B5EF4-FFF2-40B4-BE49-F238E27FC236}">
                <a16:creationId xmlns:a16="http://schemas.microsoft.com/office/drawing/2014/main" xmlns="" id="{6A936760-975C-2643-9C0C-5AE9372F8F21}"/>
              </a:ext>
            </a:extLst>
          </p:cNvPr>
          <p:cNvSpPr txBox="1">
            <a:spLocks noChangeArrowheads="1"/>
          </p:cNvSpPr>
          <p:nvPr/>
        </p:nvSpPr>
        <p:spPr bwMode="auto">
          <a:xfrm>
            <a:off x="4579229" y="5716615"/>
            <a:ext cx="4564771" cy="338554"/>
          </a:xfrm>
          <a:prstGeom prst="rect">
            <a:avLst/>
          </a:prstGeom>
          <a:noFill/>
          <a:ln w="9525">
            <a:noFill/>
            <a:miter lim="800000"/>
            <a:headEnd/>
            <a:tailEnd/>
          </a:ln>
        </p:spPr>
        <p:txBody>
          <a:bodyPr wrap="none">
            <a:prstTxWarp prst="textNoShape">
              <a:avLst/>
            </a:prstTxWarp>
            <a:spAutoFit/>
          </a:bodyPr>
          <a:lstStyle/>
          <a:p>
            <a:pPr eaLnBrk="1" hangingPunct="1"/>
            <a:r>
              <a:rPr lang="en-US" sz="1600" dirty="0">
                <a:latin typeface="Calibri" pitchFamily="-1" charset="0"/>
              </a:rPr>
              <a:t>(Ogden, International Journal for Parasitology, 2006)</a:t>
            </a:r>
          </a:p>
        </p:txBody>
      </p:sp>
    </p:spTree>
    <p:extLst>
      <p:ext uri="{BB962C8B-B14F-4D97-AF65-F5344CB8AC3E}">
        <p14:creationId xmlns:p14="http://schemas.microsoft.com/office/powerpoint/2010/main" val="69044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med.stanford.edu/news/all-news/2017/05/how-to-reduce-impact-of-climate-change-on-human-health/_jcr_content/main/image.img.full.high.jpg">
            <a:extLst>
              <a:ext uri="{FF2B5EF4-FFF2-40B4-BE49-F238E27FC236}">
                <a16:creationId xmlns:a16="http://schemas.microsoft.com/office/drawing/2014/main" xmlns="" id="{3F029090-C553-5D41-A67B-623AE8EC29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32" b="-2"/>
          <a:stretch/>
        </p:blipFill>
        <p:spPr bwMode="auto">
          <a:xfrm>
            <a:off x="867911" y="340963"/>
            <a:ext cx="7408178" cy="55561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A816C035-5D90-7649-9C51-0EE97F5E8B8E}"/>
              </a:ext>
            </a:extLst>
          </p:cNvPr>
          <p:cNvSpPr>
            <a:spLocks noGrp="1"/>
          </p:cNvSpPr>
          <p:nvPr>
            <p:ph type="sldNum" sz="quarter" idx="12"/>
          </p:nvPr>
        </p:nvSpPr>
        <p:spPr/>
        <p:txBody>
          <a:bodyPr/>
          <a:lstStyle/>
          <a:p>
            <a:fld id="{3FDA6F93-FB63-2348-A6FF-13A92F5DD403}" type="slidenum">
              <a:rPr lang="en-US" smtClean="0"/>
              <a:t>12</a:t>
            </a:fld>
            <a:endParaRPr lang="en-US" dirty="0"/>
          </a:p>
        </p:txBody>
      </p:sp>
      <p:pic>
        <p:nvPicPr>
          <p:cNvPr id="7" name="Picture 6">
            <a:extLst>
              <a:ext uri="{FF2B5EF4-FFF2-40B4-BE49-F238E27FC236}">
                <a16:creationId xmlns:a16="http://schemas.microsoft.com/office/drawing/2014/main" xmlns="" id="{A24FD7A2-851C-E04D-80CC-DAF14E1E60ED}"/>
              </a:ext>
            </a:extLst>
          </p:cNvPr>
          <p:cNvPicPr>
            <a:picLocks noChangeAspect="1"/>
          </p:cNvPicPr>
          <p:nvPr/>
        </p:nvPicPr>
        <p:blipFill rotWithShape="1">
          <a:blip r:embed="rId4"/>
          <a:srcRect r="3580"/>
          <a:stretch/>
        </p:blipFill>
        <p:spPr>
          <a:xfrm>
            <a:off x="7284526" y="5723681"/>
            <a:ext cx="1673357" cy="606946"/>
          </a:xfrm>
          <a:prstGeom prst="rect">
            <a:avLst/>
          </a:prstGeom>
        </p:spPr>
      </p:pic>
    </p:spTree>
    <p:extLst>
      <p:ext uri="{BB962C8B-B14F-4D97-AF65-F5344CB8AC3E}">
        <p14:creationId xmlns:p14="http://schemas.microsoft.com/office/powerpoint/2010/main" val="273175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BA3F37E-3A29-434D-93E7-A9A9BAD9725A}"/>
              </a:ext>
            </a:extLst>
          </p:cNvPr>
          <p:cNvSpPr>
            <a:spLocks noGrp="1"/>
          </p:cNvSpPr>
          <p:nvPr>
            <p:ph type="sldNum" sz="quarter" idx="12"/>
          </p:nvPr>
        </p:nvSpPr>
        <p:spPr/>
        <p:txBody>
          <a:bodyPr/>
          <a:lstStyle/>
          <a:p>
            <a:fld id="{3FDA6F93-FB63-2348-A6FF-13A92F5DD403}" type="slidenum">
              <a:rPr lang="en-US" smtClean="0"/>
              <a:t>13</a:t>
            </a:fld>
            <a:endParaRPr lang="en-US" dirty="0"/>
          </a:p>
        </p:txBody>
      </p:sp>
      <p:pic>
        <p:nvPicPr>
          <p:cNvPr id="5122" name="Picture 2" descr="https://med.stanford.edu/news/all-news/2017/05/how-to-reduce-impact-of-climate-change-on-human-health/_jcr_content/main/image_0.img.full.high.jpg">
            <a:extLst>
              <a:ext uri="{FF2B5EF4-FFF2-40B4-BE49-F238E27FC236}">
                <a16:creationId xmlns:a16="http://schemas.microsoft.com/office/drawing/2014/main" xmlns="" id="{81C33C07-E02C-074F-8013-47B15138D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061" y="200315"/>
            <a:ext cx="5437877" cy="567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9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C20F0-C0C7-3944-B9C8-3CB07C2AD918}"/>
              </a:ext>
            </a:extLst>
          </p:cNvPr>
          <p:cNvSpPr>
            <a:spLocks noGrp="1"/>
          </p:cNvSpPr>
          <p:nvPr>
            <p:ph type="title"/>
          </p:nvPr>
        </p:nvSpPr>
        <p:spPr/>
        <p:txBody>
          <a:bodyPr/>
          <a:lstStyle/>
          <a:p>
            <a:r>
              <a:rPr lang="en-US" dirty="0"/>
              <a:t>Role of Family Physicians: Advocates, Patient Educators</a:t>
            </a:r>
          </a:p>
        </p:txBody>
      </p:sp>
      <p:sp>
        <p:nvSpPr>
          <p:cNvPr id="4" name="Slide Number Placeholder 3">
            <a:extLst>
              <a:ext uri="{FF2B5EF4-FFF2-40B4-BE49-F238E27FC236}">
                <a16:creationId xmlns:a16="http://schemas.microsoft.com/office/drawing/2014/main" xmlns="" id="{2F84EC9E-1473-7C46-AFE4-1F5A1B16FA87}"/>
              </a:ext>
            </a:extLst>
          </p:cNvPr>
          <p:cNvSpPr>
            <a:spLocks noGrp="1"/>
          </p:cNvSpPr>
          <p:nvPr>
            <p:ph type="sldNum" sz="quarter" idx="12"/>
          </p:nvPr>
        </p:nvSpPr>
        <p:spPr/>
        <p:txBody>
          <a:bodyPr/>
          <a:lstStyle/>
          <a:p>
            <a:fld id="{3FDA6F93-FB63-2348-A6FF-13A92F5DD403}" type="slidenum">
              <a:rPr lang="en-US" smtClean="0"/>
              <a:t>14</a:t>
            </a:fld>
            <a:endParaRPr lang="en-US" dirty="0"/>
          </a:p>
        </p:txBody>
      </p:sp>
      <p:pic>
        <p:nvPicPr>
          <p:cNvPr id="6" name="Picture 5" descr="A screenshot of a cell phone&#10;&#10;Description automatically generated">
            <a:extLst>
              <a:ext uri="{FF2B5EF4-FFF2-40B4-BE49-F238E27FC236}">
                <a16:creationId xmlns:a16="http://schemas.microsoft.com/office/drawing/2014/main" xmlns="" id="{39863B2D-EA83-3C42-B42B-1EB516C60BBD}"/>
              </a:ext>
            </a:extLst>
          </p:cNvPr>
          <p:cNvPicPr>
            <a:picLocks noChangeAspect="1"/>
          </p:cNvPicPr>
          <p:nvPr/>
        </p:nvPicPr>
        <p:blipFill>
          <a:blip r:embed="rId3"/>
          <a:stretch>
            <a:fillRect/>
          </a:stretch>
        </p:blipFill>
        <p:spPr>
          <a:xfrm>
            <a:off x="0" y="1918164"/>
            <a:ext cx="9144000" cy="3559552"/>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8998B47F-FDD5-3E40-B791-17C59DAA20E9}"/>
              </a:ext>
            </a:extLst>
          </p:cNvPr>
          <p:cNvPicPr>
            <a:picLocks noChangeAspect="1"/>
          </p:cNvPicPr>
          <p:nvPr/>
        </p:nvPicPr>
        <p:blipFill>
          <a:blip r:embed="rId4"/>
          <a:stretch>
            <a:fillRect/>
          </a:stretch>
        </p:blipFill>
        <p:spPr>
          <a:xfrm>
            <a:off x="6804715" y="5105116"/>
            <a:ext cx="1974850" cy="1200150"/>
          </a:xfrm>
          <a:prstGeom prst="rect">
            <a:avLst/>
          </a:prstGeom>
        </p:spPr>
      </p:pic>
    </p:spTree>
    <p:extLst>
      <p:ext uri="{BB962C8B-B14F-4D97-AF65-F5344CB8AC3E}">
        <p14:creationId xmlns:p14="http://schemas.microsoft.com/office/powerpoint/2010/main" val="360384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A38F604-887A-534E-8E67-BB7A2B04C50E}"/>
              </a:ext>
            </a:extLst>
          </p:cNvPr>
          <p:cNvSpPr>
            <a:spLocks noGrp="1"/>
          </p:cNvSpPr>
          <p:nvPr>
            <p:ph type="sldNum" sz="quarter" idx="12"/>
          </p:nvPr>
        </p:nvSpPr>
        <p:spPr/>
        <p:txBody>
          <a:bodyPr/>
          <a:lstStyle/>
          <a:p>
            <a:fld id="{3FDA6F93-FB63-2348-A6FF-13A92F5DD403}" type="slidenum">
              <a:rPr lang="en-US" smtClean="0"/>
              <a:t>15</a:t>
            </a:fld>
            <a:endParaRPr lang="en-US" dirty="0"/>
          </a:p>
        </p:txBody>
      </p:sp>
      <p:pic>
        <p:nvPicPr>
          <p:cNvPr id="17" name="Picture 16" descr="A screenshot of a cell phone&#10;&#10;Description automatically generated">
            <a:extLst>
              <a:ext uri="{FF2B5EF4-FFF2-40B4-BE49-F238E27FC236}">
                <a16:creationId xmlns:a16="http://schemas.microsoft.com/office/drawing/2014/main" xmlns="" id="{3357464E-1B15-6C4C-9792-9A0FB2688F2D}"/>
              </a:ext>
            </a:extLst>
          </p:cNvPr>
          <p:cNvPicPr>
            <a:picLocks noChangeAspect="1"/>
          </p:cNvPicPr>
          <p:nvPr/>
        </p:nvPicPr>
        <p:blipFill>
          <a:blip r:embed="rId3"/>
          <a:stretch>
            <a:fillRect/>
          </a:stretch>
        </p:blipFill>
        <p:spPr>
          <a:xfrm>
            <a:off x="2150659" y="850475"/>
            <a:ext cx="4842679" cy="1516276"/>
          </a:xfrm>
          <a:prstGeom prst="rect">
            <a:avLst/>
          </a:prstGeom>
          <a:ln>
            <a:solidFill>
              <a:schemeClr val="tx1"/>
            </a:solidFill>
          </a:ln>
        </p:spPr>
      </p:pic>
      <p:sp>
        <p:nvSpPr>
          <p:cNvPr id="19" name="TextBox 18">
            <a:extLst>
              <a:ext uri="{FF2B5EF4-FFF2-40B4-BE49-F238E27FC236}">
                <a16:creationId xmlns:a16="http://schemas.microsoft.com/office/drawing/2014/main" xmlns="" id="{95433077-33FF-2C45-A1DC-4308918D9088}"/>
              </a:ext>
            </a:extLst>
          </p:cNvPr>
          <p:cNvSpPr txBox="1"/>
          <p:nvPr/>
        </p:nvSpPr>
        <p:spPr>
          <a:xfrm>
            <a:off x="628649" y="2420538"/>
            <a:ext cx="8027017" cy="3416320"/>
          </a:xfrm>
          <a:prstGeom prst="rect">
            <a:avLst/>
          </a:prstGeom>
          <a:noFill/>
        </p:spPr>
        <p:txBody>
          <a:bodyPr wrap="square" rtlCol="0">
            <a:spAutoFit/>
          </a:bodyPr>
          <a:lstStyle/>
          <a:p>
            <a:pPr marL="342900" indent="-342900">
              <a:buFont typeface="+mj-lt"/>
              <a:buAutoNum type="arabicPeriod"/>
            </a:pPr>
            <a:r>
              <a:rPr lang="en-US" sz="2400" dirty="0"/>
              <a:t>increasingly important, personally and professionally, especially for the next generation</a:t>
            </a:r>
          </a:p>
          <a:p>
            <a:pPr marL="342900" indent="-342900">
              <a:buFont typeface="+mj-lt"/>
              <a:buAutoNum type="arabicPeriod"/>
            </a:pPr>
            <a:r>
              <a:rPr lang="en-US" sz="2400" dirty="0"/>
              <a:t>rich evidence-base linking climate change and health</a:t>
            </a:r>
          </a:p>
          <a:p>
            <a:pPr marL="342900" indent="-342900">
              <a:buFont typeface="+mj-lt"/>
              <a:buAutoNum type="arabicPeriod"/>
            </a:pPr>
            <a:r>
              <a:rPr lang="en-US" sz="2400" dirty="0"/>
              <a:t>responsibility to reduce heath care’s environmental footprint (mitigation)</a:t>
            </a:r>
          </a:p>
          <a:p>
            <a:pPr marL="342900" indent="-342900">
              <a:buFont typeface="+mj-lt"/>
              <a:buAutoNum type="arabicPeriod"/>
            </a:pPr>
            <a:r>
              <a:rPr lang="en-US" sz="2400" dirty="0"/>
              <a:t>vulnerable people are being and will increasingly be affected (adaptation)</a:t>
            </a:r>
          </a:p>
          <a:p>
            <a:pPr marL="342900" indent="-342900">
              <a:buFont typeface="+mj-lt"/>
              <a:buAutoNum type="arabicPeriod"/>
            </a:pPr>
            <a:r>
              <a:rPr lang="en-US" sz="2400" dirty="0"/>
              <a:t>fosters necessary critical thinking and participation in global health and sustainability initiatives</a:t>
            </a:r>
          </a:p>
        </p:txBody>
      </p:sp>
      <p:sp>
        <p:nvSpPr>
          <p:cNvPr id="21" name="Title 1">
            <a:extLst>
              <a:ext uri="{FF2B5EF4-FFF2-40B4-BE49-F238E27FC236}">
                <a16:creationId xmlns:a16="http://schemas.microsoft.com/office/drawing/2014/main" xmlns="" id="{87AE3B1F-FC43-244C-B18F-07DEEEFFD0D1}"/>
              </a:ext>
            </a:extLst>
          </p:cNvPr>
          <p:cNvSpPr>
            <a:spLocks noGrp="1"/>
          </p:cNvSpPr>
          <p:nvPr>
            <p:ph type="title"/>
          </p:nvPr>
        </p:nvSpPr>
        <p:spPr>
          <a:xfrm>
            <a:off x="628649" y="-138247"/>
            <a:ext cx="7886700" cy="1325563"/>
          </a:xfrm>
        </p:spPr>
        <p:txBody>
          <a:bodyPr>
            <a:normAutofit/>
          </a:bodyPr>
          <a:lstStyle/>
          <a:p>
            <a:pPr algn="ctr"/>
            <a:r>
              <a:rPr lang="en-US" sz="4000" dirty="0"/>
              <a:t>Role of Family Physicians: Teachers</a:t>
            </a:r>
          </a:p>
        </p:txBody>
      </p:sp>
    </p:spTree>
    <p:extLst>
      <p:ext uri="{BB962C8B-B14F-4D97-AF65-F5344CB8AC3E}">
        <p14:creationId xmlns:p14="http://schemas.microsoft.com/office/powerpoint/2010/main" val="4012779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32D9D-E6DC-D149-ACEF-1D28B03DD8D6}"/>
              </a:ext>
            </a:extLst>
          </p:cNvPr>
          <p:cNvSpPr>
            <a:spLocks noGrp="1"/>
          </p:cNvSpPr>
          <p:nvPr>
            <p:ph type="title"/>
          </p:nvPr>
        </p:nvSpPr>
        <p:spPr>
          <a:xfrm>
            <a:off x="265471" y="128392"/>
            <a:ext cx="8878529" cy="1325563"/>
          </a:xfrm>
        </p:spPr>
        <p:txBody>
          <a:bodyPr>
            <a:normAutofit/>
          </a:bodyPr>
          <a:lstStyle/>
          <a:p>
            <a:r>
              <a:rPr lang="en-US" sz="4000" dirty="0"/>
              <a:t>Current State of Environmental Education</a:t>
            </a:r>
          </a:p>
        </p:txBody>
      </p:sp>
      <p:sp>
        <p:nvSpPr>
          <p:cNvPr id="4" name="Slide Number Placeholder 3">
            <a:extLst>
              <a:ext uri="{FF2B5EF4-FFF2-40B4-BE49-F238E27FC236}">
                <a16:creationId xmlns:a16="http://schemas.microsoft.com/office/drawing/2014/main" xmlns="" id="{3CCD35F8-6EAD-B541-B1F1-9988034BAB94}"/>
              </a:ext>
            </a:extLst>
          </p:cNvPr>
          <p:cNvSpPr>
            <a:spLocks noGrp="1"/>
          </p:cNvSpPr>
          <p:nvPr>
            <p:ph type="sldNum" sz="quarter" idx="12"/>
          </p:nvPr>
        </p:nvSpPr>
        <p:spPr/>
        <p:txBody>
          <a:bodyPr/>
          <a:lstStyle/>
          <a:p>
            <a:fld id="{3FDA6F93-FB63-2348-A6FF-13A92F5DD403}" type="slidenum">
              <a:rPr lang="en-US" smtClean="0"/>
              <a:t>16</a:t>
            </a:fld>
            <a:endParaRPr lang="en-US" dirty="0"/>
          </a:p>
        </p:txBody>
      </p:sp>
      <p:pic>
        <p:nvPicPr>
          <p:cNvPr id="6" name="Picture 5">
            <a:extLst>
              <a:ext uri="{FF2B5EF4-FFF2-40B4-BE49-F238E27FC236}">
                <a16:creationId xmlns:a16="http://schemas.microsoft.com/office/drawing/2014/main" xmlns="" id="{6845B75B-D179-BD45-99FB-F3682A013AB3}"/>
              </a:ext>
            </a:extLst>
          </p:cNvPr>
          <p:cNvPicPr>
            <a:picLocks noChangeAspect="1"/>
          </p:cNvPicPr>
          <p:nvPr/>
        </p:nvPicPr>
        <p:blipFill rotWithShape="1">
          <a:blip r:embed="rId2"/>
          <a:srcRect t="11091"/>
          <a:stretch/>
        </p:blipFill>
        <p:spPr>
          <a:xfrm>
            <a:off x="1612900" y="1588641"/>
            <a:ext cx="5918200" cy="1095273"/>
          </a:xfrm>
          <a:prstGeom prst="rect">
            <a:avLst/>
          </a:prstGeom>
          <a:ln>
            <a:solidFill>
              <a:schemeClr val="tx1"/>
            </a:solidFill>
          </a:ln>
        </p:spPr>
      </p:pic>
      <p:pic>
        <p:nvPicPr>
          <p:cNvPr id="8" name="Picture 7" descr="A close up of a device&#10;&#10;Description automatically generated">
            <a:extLst>
              <a:ext uri="{FF2B5EF4-FFF2-40B4-BE49-F238E27FC236}">
                <a16:creationId xmlns:a16="http://schemas.microsoft.com/office/drawing/2014/main" xmlns="" id="{4406BF98-CA67-6548-B3B2-D05E1C33DEFB}"/>
              </a:ext>
            </a:extLst>
          </p:cNvPr>
          <p:cNvPicPr>
            <a:picLocks noChangeAspect="1"/>
          </p:cNvPicPr>
          <p:nvPr/>
        </p:nvPicPr>
        <p:blipFill>
          <a:blip r:embed="rId3"/>
          <a:stretch>
            <a:fillRect/>
          </a:stretch>
        </p:blipFill>
        <p:spPr>
          <a:xfrm>
            <a:off x="4464050" y="2382695"/>
            <a:ext cx="2832100" cy="228600"/>
          </a:xfrm>
          <a:prstGeom prst="rect">
            <a:avLst/>
          </a:prstGeom>
        </p:spPr>
      </p:pic>
      <p:sp>
        <p:nvSpPr>
          <p:cNvPr id="9" name="TextBox 8">
            <a:extLst>
              <a:ext uri="{FF2B5EF4-FFF2-40B4-BE49-F238E27FC236}">
                <a16:creationId xmlns:a16="http://schemas.microsoft.com/office/drawing/2014/main" xmlns="" id="{220E67D1-D553-0548-A762-BE97DD68D452}"/>
              </a:ext>
            </a:extLst>
          </p:cNvPr>
          <p:cNvSpPr txBox="1"/>
          <p:nvPr/>
        </p:nvSpPr>
        <p:spPr>
          <a:xfrm>
            <a:off x="265471" y="2730322"/>
            <a:ext cx="8700087" cy="646331"/>
          </a:xfrm>
          <a:prstGeom prst="rect">
            <a:avLst/>
          </a:prstGeom>
          <a:noFill/>
        </p:spPr>
        <p:txBody>
          <a:bodyPr wrap="square" rtlCol="0">
            <a:spAutoFit/>
          </a:bodyPr>
          <a:lstStyle/>
          <a:p>
            <a:pPr algn="ctr"/>
            <a:r>
              <a:rPr lang="en-CA" dirty="0"/>
              <a:t>“environmental education is not included in the already crowded medical school core curricula in the United States"</a:t>
            </a:r>
          </a:p>
        </p:txBody>
      </p:sp>
      <p:sp>
        <p:nvSpPr>
          <p:cNvPr id="10" name="TextBox 9">
            <a:extLst>
              <a:ext uri="{FF2B5EF4-FFF2-40B4-BE49-F238E27FC236}">
                <a16:creationId xmlns:a16="http://schemas.microsoft.com/office/drawing/2014/main" xmlns="" id="{FF5876F3-8E36-3846-AA58-F7C3AC9965F4}"/>
              </a:ext>
            </a:extLst>
          </p:cNvPr>
          <p:cNvSpPr txBox="1"/>
          <p:nvPr/>
        </p:nvSpPr>
        <p:spPr>
          <a:xfrm>
            <a:off x="464574" y="5043278"/>
            <a:ext cx="8214852" cy="923330"/>
          </a:xfrm>
          <a:prstGeom prst="rect">
            <a:avLst/>
          </a:prstGeom>
          <a:noFill/>
        </p:spPr>
        <p:txBody>
          <a:bodyPr wrap="square" rtlCol="0">
            <a:spAutoFit/>
          </a:bodyPr>
          <a:lstStyle/>
          <a:p>
            <a:pPr algn="ctr"/>
            <a:r>
              <a:rPr lang="en-CA" dirty="0"/>
              <a:t>“the curricula of medical and nursing programs were found to contain little or no health and environment content"</a:t>
            </a:r>
          </a:p>
          <a:p>
            <a:endParaRPr lang="en-US" dirty="0"/>
          </a:p>
        </p:txBody>
      </p:sp>
      <p:pic>
        <p:nvPicPr>
          <p:cNvPr id="12" name="Picture 11">
            <a:extLst>
              <a:ext uri="{FF2B5EF4-FFF2-40B4-BE49-F238E27FC236}">
                <a16:creationId xmlns:a16="http://schemas.microsoft.com/office/drawing/2014/main" xmlns="" id="{4A29D067-C097-DC41-B342-6CC26F5FBFD1}"/>
              </a:ext>
            </a:extLst>
          </p:cNvPr>
          <p:cNvPicPr>
            <a:picLocks noChangeAspect="1"/>
          </p:cNvPicPr>
          <p:nvPr/>
        </p:nvPicPr>
        <p:blipFill>
          <a:blip r:embed="rId4"/>
          <a:stretch>
            <a:fillRect/>
          </a:stretch>
        </p:blipFill>
        <p:spPr>
          <a:xfrm>
            <a:off x="1744727" y="3563884"/>
            <a:ext cx="5654546" cy="1285124"/>
          </a:xfrm>
          <a:prstGeom prst="rect">
            <a:avLst/>
          </a:prstGeom>
          <a:ln>
            <a:solidFill>
              <a:schemeClr val="tx1"/>
            </a:solidFill>
          </a:ln>
        </p:spPr>
      </p:pic>
      <p:pic>
        <p:nvPicPr>
          <p:cNvPr id="14" name="Picture 13" descr="A close up of a mans face&#10;&#10;Description automatically generated">
            <a:extLst>
              <a:ext uri="{FF2B5EF4-FFF2-40B4-BE49-F238E27FC236}">
                <a16:creationId xmlns:a16="http://schemas.microsoft.com/office/drawing/2014/main" xmlns="" id="{90F0496B-0B74-C44D-8366-EDB19C15BD56}"/>
              </a:ext>
            </a:extLst>
          </p:cNvPr>
          <p:cNvPicPr>
            <a:picLocks noChangeAspect="1"/>
          </p:cNvPicPr>
          <p:nvPr/>
        </p:nvPicPr>
        <p:blipFill>
          <a:blip r:embed="rId5"/>
          <a:stretch>
            <a:fillRect/>
          </a:stretch>
        </p:blipFill>
        <p:spPr>
          <a:xfrm>
            <a:off x="5348338" y="4481895"/>
            <a:ext cx="1828800" cy="279400"/>
          </a:xfrm>
          <a:prstGeom prst="rect">
            <a:avLst/>
          </a:prstGeom>
        </p:spPr>
      </p:pic>
    </p:spTree>
    <p:extLst>
      <p:ext uri="{BB962C8B-B14F-4D97-AF65-F5344CB8AC3E}">
        <p14:creationId xmlns:p14="http://schemas.microsoft.com/office/powerpoint/2010/main" val="366564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B958C5-2833-8149-AA34-89B0B5B21575}"/>
              </a:ext>
            </a:extLst>
          </p:cNvPr>
          <p:cNvSpPr>
            <a:spLocks noGrp="1"/>
          </p:cNvSpPr>
          <p:nvPr>
            <p:ph type="title"/>
          </p:nvPr>
        </p:nvSpPr>
        <p:spPr>
          <a:xfrm>
            <a:off x="628650" y="32466"/>
            <a:ext cx="7886700" cy="1325563"/>
          </a:xfrm>
        </p:spPr>
        <p:txBody>
          <a:bodyPr>
            <a:normAutofit fontScale="90000"/>
          </a:bodyPr>
          <a:lstStyle/>
          <a:p>
            <a:r>
              <a:rPr lang="en-US" dirty="0"/>
              <a:t>Environmental Health Knowledge: Canadian Family Medicine Residents</a:t>
            </a:r>
          </a:p>
        </p:txBody>
      </p:sp>
      <p:sp>
        <p:nvSpPr>
          <p:cNvPr id="3" name="Content Placeholder 2">
            <a:extLst>
              <a:ext uri="{FF2B5EF4-FFF2-40B4-BE49-F238E27FC236}">
                <a16:creationId xmlns:a16="http://schemas.microsoft.com/office/drawing/2014/main" xmlns="" id="{124E98AE-D886-DA42-8269-9BA1636E57F4}"/>
              </a:ext>
            </a:extLst>
          </p:cNvPr>
          <p:cNvSpPr>
            <a:spLocks noGrp="1"/>
          </p:cNvSpPr>
          <p:nvPr>
            <p:ph idx="1"/>
          </p:nvPr>
        </p:nvSpPr>
        <p:spPr>
          <a:xfrm>
            <a:off x="628650" y="1558673"/>
            <a:ext cx="7886700" cy="4077785"/>
          </a:xfrm>
        </p:spPr>
        <p:txBody>
          <a:bodyPr>
            <a:normAutofit lnSpcReduction="10000"/>
          </a:bodyPr>
          <a:lstStyle/>
          <a:p>
            <a:r>
              <a:rPr lang="en-US" dirty="0"/>
              <a:t>&gt;90% highly concerned about health effects of environmental exposures</a:t>
            </a:r>
          </a:p>
          <a:p>
            <a:r>
              <a:rPr lang="en-US" dirty="0"/>
              <a:t>1/3 had specific training in taking environmental exposure histories</a:t>
            </a:r>
          </a:p>
          <a:p>
            <a:r>
              <a:rPr lang="en-US" dirty="0"/>
              <a:t>1/2 recognized link between climate change, flooding, and </a:t>
            </a:r>
            <a:r>
              <a:rPr lang="en-US" dirty="0" err="1"/>
              <a:t>mould</a:t>
            </a:r>
            <a:r>
              <a:rPr lang="en-US" dirty="0"/>
              <a:t> exposures</a:t>
            </a:r>
          </a:p>
          <a:p>
            <a:r>
              <a:rPr lang="en-US" dirty="0"/>
              <a:t>~10% believed supervisors had a good understanding of environmental exposures</a:t>
            </a:r>
          </a:p>
          <a:p>
            <a:r>
              <a:rPr lang="en-US" dirty="0"/>
              <a:t>no improvement in knowledge with years of training</a:t>
            </a:r>
          </a:p>
        </p:txBody>
      </p:sp>
      <p:sp>
        <p:nvSpPr>
          <p:cNvPr id="4" name="Slide Number Placeholder 3">
            <a:extLst>
              <a:ext uri="{FF2B5EF4-FFF2-40B4-BE49-F238E27FC236}">
                <a16:creationId xmlns:a16="http://schemas.microsoft.com/office/drawing/2014/main" xmlns="" id="{A1393FF5-B6B4-4347-82CB-8DAED23BF2A8}"/>
              </a:ext>
            </a:extLst>
          </p:cNvPr>
          <p:cNvSpPr>
            <a:spLocks noGrp="1"/>
          </p:cNvSpPr>
          <p:nvPr>
            <p:ph type="sldNum" sz="quarter" idx="12"/>
          </p:nvPr>
        </p:nvSpPr>
        <p:spPr/>
        <p:txBody>
          <a:bodyPr/>
          <a:lstStyle/>
          <a:p>
            <a:fld id="{3FDA6F93-FB63-2348-A6FF-13A92F5DD403}" type="slidenum">
              <a:rPr lang="en-US" smtClean="0"/>
              <a:t>17</a:t>
            </a:fld>
            <a:endParaRPr lang="en-US" dirty="0"/>
          </a:p>
        </p:txBody>
      </p:sp>
      <p:sp>
        <p:nvSpPr>
          <p:cNvPr id="5" name="TextBox 4">
            <a:extLst>
              <a:ext uri="{FF2B5EF4-FFF2-40B4-BE49-F238E27FC236}">
                <a16:creationId xmlns:a16="http://schemas.microsoft.com/office/drawing/2014/main" xmlns="" id="{589C8BD4-F5E4-5D4C-852D-940D84C8F34E}"/>
              </a:ext>
            </a:extLst>
          </p:cNvPr>
          <p:cNvSpPr txBox="1"/>
          <p:nvPr/>
        </p:nvSpPr>
        <p:spPr>
          <a:xfrm>
            <a:off x="6170862" y="5787998"/>
            <a:ext cx="2344488" cy="369332"/>
          </a:xfrm>
          <a:prstGeom prst="rect">
            <a:avLst/>
          </a:prstGeom>
          <a:noFill/>
        </p:spPr>
        <p:txBody>
          <a:bodyPr wrap="none" rtlCol="0">
            <a:spAutoFit/>
          </a:bodyPr>
          <a:lstStyle/>
          <a:p>
            <a:r>
              <a:rPr lang="en-US" i="1" dirty="0"/>
              <a:t>Sanborn et al (in press)</a:t>
            </a:r>
          </a:p>
        </p:txBody>
      </p:sp>
    </p:spTree>
    <p:extLst>
      <p:ext uri="{BB962C8B-B14F-4D97-AF65-F5344CB8AC3E}">
        <p14:creationId xmlns:p14="http://schemas.microsoft.com/office/powerpoint/2010/main" val="200114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4473C08F-5EE9-E84C-A362-851CF0BCEBF0}"/>
              </a:ext>
            </a:extLst>
          </p:cNvPr>
          <p:cNvSpPr>
            <a:spLocks noGrp="1"/>
          </p:cNvSpPr>
          <p:nvPr>
            <p:ph type="sldNum" sz="quarter" idx="12"/>
          </p:nvPr>
        </p:nvSpPr>
        <p:spPr>
          <a:xfrm>
            <a:off x="6722165" y="6460409"/>
            <a:ext cx="2057400" cy="365125"/>
          </a:xfrm>
        </p:spPr>
        <p:txBody>
          <a:bodyPr/>
          <a:lstStyle/>
          <a:p>
            <a:fld id="{3FDA6F93-FB63-2348-A6FF-13A92F5DD403}" type="slidenum">
              <a:rPr lang="en-US" smtClean="0"/>
              <a:t>18</a:t>
            </a:fld>
            <a:endParaRPr lang="en-US" dirty="0"/>
          </a:p>
        </p:txBody>
      </p:sp>
      <p:pic>
        <p:nvPicPr>
          <p:cNvPr id="8" name="Picture 7" descr="A screenshot of a social media post&#10;&#10;Description automatically generated">
            <a:extLst>
              <a:ext uri="{FF2B5EF4-FFF2-40B4-BE49-F238E27FC236}">
                <a16:creationId xmlns:a16="http://schemas.microsoft.com/office/drawing/2014/main" xmlns="" id="{B4E96CD9-248C-8649-BD5B-8F2AA606197E}"/>
              </a:ext>
            </a:extLst>
          </p:cNvPr>
          <p:cNvPicPr>
            <a:picLocks noChangeAspect="1"/>
          </p:cNvPicPr>
          <p:nvPr/>
        </p:nvPicPr>
        <p:blipFill rotWithShape="1">
          <a:blip r:embed="rId3"/>
          <a:srcRect l="28039" t="26616" r="21389" b="14000"/>
          <a:stretch/>
        </p:blipFill>
        <p:spPr>
          <a:xfrm>
            <a:off x="4440396" y="2494628"/>
            <a:ext cx="4563538" cy="3349209"/>
          </a:xfrm>
          <a:prstGeom prst="rect">
            <a:avLst/>
          </a:prstGeom>
          <a:ln>
            <a:noFill/>
          </a:ln>
        </p:spPr>
      </p:pic>
      <p:pic>
        <p:nvPicPr>
          <p:cNvPr id="12" name="Picture 11" descr="A screenshot of a cell phone&#10;&#10;Description automatically generated">
            <a:extLst>
              <a:ext uri="{FF2B5EF4-FFF2-40B4-BE49-F238E27FC236}">
                <a16:creationId xmlns:a16="http://schemas.microsoft.com/office/drawing/2014/main" xmlns="" id="{30FB4009-4760-204C-81E6-AAD37C81DF61}"/>
              </a:ext>
            </a:extLst>
          </p:cNvPr>
          <p:cNvPicPr>
            <a:picLocks noChangeAspect="1"/>
          </p:cNvPicPr>
          <p:nvPr/>
        </p:nvPicPr>
        <p:blipFill>
          <a:blip r:embed="rId4"/>
          <a:stretch>
            <a:fillRect/>
          </a:stretch>
        </p:blipFill>
        <p:spPr>
          <a:xfrm>
            <a:off x="109688" y="65512"/>
            <a:ext cx="7175500" cy="2133600"/>
          </a:xfrm>
          <a:prstGeom prst="rect">
            <a:avLst/>
          </a:prstGeom>
          <a:noFill/>
          <a:ln>
            <a:solidFill>
              <a:schemeClr val="tx1"/>
            </a:solidFill>
          </a:ln>
        </p:spPr>
      </p:pic>
      <p:pic>
        <p:nvPicPr>
          <p:cNvPr id="15" name="Picture 14">
            <a:extLst>
              <a:ext uri="{FF2B5EF4-FFF2-40B4-BE49-F238E27FC236}">
                <a16:creationId xmlns:a16="http://schemas.microsoft.com/office/drawing/2014/main" xmlns="" id="{65954C28-FD2C-E141-9679-310B256BFDEE}"/>
              </a:ext>
            </a:extLst>
          </p:cNvPr>
          <p:cNvPicPr>
            <a:picLocks noChangeAspect="1"/>
          </p:cNvPicPr>
          <p:nvPr/>
        </p:nvPicPr>
        <p:blipFill>
          <a:blip r:embed="rId5"/>
          <a:stretch>
            <a:fillRect/>
          </a:stretch>
        </p:blipFill>
        <p:spPr>
          <a:xfrm>
            <a:off x="336981" y="3429000"/>
            <a:ext cx="3977348" cy="1027062"/>
          </a:xfrm>
          <a:prstGeom prst="rect">
            <a:avLst/>
          </a:prstGeom>
        </p:spPr>
      </p:pic>
      <p:pic>
        <p:nvPicPr>
          <p:cNvPr id="17" name="Picture 16" descr="A close up of a sign&#10;&#10;Description automatically generated">
            <a:extLst>
              <a:ext uri="{FF2B5EF4-FFF2-40B4-BE49-F238E27FC236}">
                <a16:creationId xmlns:a16="http://schemas.microsoft.com/office/drawing/2014/main" xmlns="" id="{B622EE9B-6D36-BA44-826E-62C90B3E490B}"/>
              </a:ext>
            </a:extLst>
          </p:cNvPr>
          <p:cNvPicPr>
            <a:picLocks noChangeAspect="1"/>
          </p:cNvPicPr>
          <p:nvPr/>
        </p:nvPicPr>
        <p:blipFill>
          <a:blip r:embed="rId6"/>
          <a:stretch>
            <a:fillRect/>
          </a:stretch>
        </p:blipFill>
        <p:spPr>
          <a:xfrm>
            <a:off x="336981" y="4456062"/>
            <a:ext cx="3977348" cy="649364"/>
          </a:xfrm>
          <a:prstGeom prst="rect">
            <a:avLst/>
          </a:prstGeom>
        </p:spPr>
      </p:pic>
    </p:spTree>
    <p:extLst>
      <p:ext uri="{BB962C8B-B14F-4D97-AF65-F5344CB8AC3E}">
        <p14:creationId xmlns:p14="http://schemas.microsoft.com/office/powerpoint/2010/main" val="229238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59496-BBDA-1F46-9D4D-6D09E5ED8CEF}"/>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xmlns="" id="{0CD9BBDE-0B8C-1F45-A2DF-0B2E8891A290}"/>
              </a:ext>
            </a:extLst>
          </p:cNvPr>
          <p:cNvSpPr>
            <a:spLocks noGrp="1"/>
          </p:cNvSpPr>
          <p:nvPr>
            <p:ph idx="1"/>
          </p:nvPr>
        </p:nvSpPr>
        <p:spPr/>
        <p:txBody>
          <a:bodyPr/>
          <a:lstStyle/>
          <a:p>
            <a:r>
              <a:rPr lang="en-US" dirty="0"/>
              <a:t>No financial/commercial conflicts to disclose.</a:t>
            </a:r>
          </a:p>
          <a:p>
            <a:endParaRPr lang="en-US" dirty="0"/>
          </a:p>
          <a:p>
            <a:r>
              <a:rPr lang="en-US" dirty="0"/>
              <a:t>Dr. </a:t>
            </a:r>
            <a:r>
              <a:rPr lang="en-US" dirty="0" err="1"/>
              <a:t>Gossa</a:t>
            </a:r>
            <a:r>
              <a:rPr lang="en-US" dirty="0"/>
              <a:t>: </a:t>
            </a:r>
            <a:r>
              <a:rPr lang="en-CA" dirty="0"/>
              <a:t>The opinions and assertions expressed herein are those of the author(s) and do not necessarily reflect the official policy or position of the Uniformed Services University, the Department of Defense or the United States government</a:t>
            </a:r>
            <a:endParaRPr lang="en-US" dirty="0"/>
          </a:p>
        </p:txBody>
      </p:sp>
      <p:sp>
        <p:nvSpPr>
          <p:cNvPr id="4" name="Slide Number Placeholder 3">
            <a:extLst>
              <a:ext uri="{FF2B5EF4-FFF2-40B4-BE49-F238E27FC236}">
                <a16:creationId xmlns:a16="http://schemas.microsoft.com/office/drawing/2014/main" xmlns="" id="{66D7FA00-1710-814C-8CFB-D3F372B18DFC}"/>
              </a:ext>
            </a:extLst>
          </p:cNvPr>
          <p:cNvSpPr>
            <a:spLocks noGrp="1"/>
          </p:cNvSpPr>
          <p:nvPr>
            <p:ph type="sldNum" sz="quarter" idx="12"/>
          </p:nvPr>
        </p:nvSpPr>
        <p:spPr/>
        <p:txBody>
          <a:bodyPr/>
          <a:lstStyle/>
          <a:p>
            <a:fld id="{3FDA6F93-FB63-2348-A6FF-13A92F5DD403}" type="slidenum">
              <a:rPr lang="en-US" smtClean="0"/>
              <a:t>1</a:t>
            </a:fld>
            <a:endParaRPr lang="en-US" dirty="0"/>
          </a:p>
        </p:txBody>
      </p:sp>
    </p:spTree>
    <p:extLst>
      <p:ext uri="{BB962C8B-B14F-4D97-AF65-F5344CB8AC3E}">
        <p14:creationId xmlns:p14="http://schemas.microsoft.com/office/powerpoint/2010/main" val="275382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xmlns="" id="{76AB11D3-2198-5842-8F4D-1AC98B7E5C27}"/>
              </a:ext>
            </a:extLst>
          </p:cNvPr>
          <p:cNvPicPr>
            <a:picLocks noChangeAspect="1"/>
          </p:cNvPicPr>
          <p:nvPr/>
        </p:nvPicPr>
        <p:blipFill>
          <a:blip r:embed="rId2"/>
          <a:stretch>
            <a:fillRect/>
          </a:stretch>
        </p:blipFill>
        <p:spPr>
          <a:xfrm>
            <a:off x="158750" y="2339475"/>
            <a:ext cx="8826500" cy="2578100"/>
          </a:xfrm>
          <a:prstGeom prst="rect">
            <a:avLst/>
          </a:prstGeom>
          <a:ln>
            <a:solidFill>
              <a:schemeClr val="accent1"/>
            </a:solidFill>
          </a:ln>
        </p:spPr>
      </p:pic>
      <p:pic>
        <p:nvPicPr>
          <p:cNvPr id="6" name="Content Placeholder 5" descr="A screenshot of a cell phone&#10;&#10;Description automatically generated">
            <a:extLst>
              <a:ext uri="{FF2B5EF4-FFF2-40B4-BE49-F238E27FC236}">
                <a16:creationId xmlns:a16="http://schemas.microsoft.com/office/drawing/2014/main" xmlns="" id="{4A0DA868-BD2A-8C4C-B426-46C18A019AB1}"/>
              </a:ext>
            </a:extLst>
          </p:cNvPr>
          <p:cNvPicPr>
            <a:picLocks noGrp="1" noChangeAspect="1"/>
          </p:cNvPicPr>
          <p:nvPr>
            <p:ph idx="1"/>
          </p:nvPr>
        </p:nvPicPr>
        <p:blipFill>
          <a:blip r:embed="rId3"/>
          <a:stretch>
            <a:fillRect/>
          </a:stretch>
        </p:blipFill>
        <p:spPr>
          <a:xfrm>
            <a:off x="312117" y="1744233"/>
            <a:ext cx="8519765" cy="734078"/>
          </a:xfrm>
          <a:ln>
            <a:solidFill>
              <a:schemeClr val="accent1"/>
            </a:solidFill>
          </a:ln>
        </p:spPr>
      </p:pic>
      <p:sp>
        <p:nvSpPr>
          <p:cNvPr id="4" name="Slide Number Placeholder 3">
            <a:extLst>
              <a:ext uri="{FF2B5EF4-FFF2-40B4-BE49-F238E27FC236}">
                <a16:creationId xmlns:a16="http://schemas.microsoft.com/office/drawing/2014/main" xmlns="" id="{8DA609DA-1586-FE4D-B22C-CD661A6026C4}"/>
              </a:ext>
            </a:extLst>
          </p:cNvPr>
          <p:cNvSpPr>
            <a:spLocks noGrp="1"/>
          </p:cNvSpPr>
          <p:nvPr>
            <p:ph type="sldNum" sz="quarter" idx="12"/>
          </p:nvPr>
        </p:nvSpPr>
        <p:spPr/>
        <p:txBody>
          <a:bodyPr/>
          <a:lstStyle/>
          <a:p>
            <a:fld id="{3FDA6F93-FB63-2348-A6FF-13A92F5DD403}" type="slidenum">
              <a:rPr lang="en-US" smtClean="0"/>
              <a:t>19</a:t>
            </a:fld>
            <a:endParaRPr lang="en-US" dirty="0"/>
          </a:p>
        </p:txBody>
      </p:sp>
      <p:sp>
        <p:nvSpPr>
          <p:cNvPr id="10" name="TextBox 9">
            <a:extLst>
              <a:ext uri="{FF2B5EF4-FFF2-40B4-BE49-F238E27FC236}">
                <a16:creationId xmlns:a16="http://schemas.microsoft.com/office/drawing/2014/main" xmlns="" id="{6FB994E2-6672-9D46-BCB5-12E79B5ABB6A}"/>
              </a:ext>
            </a:extLst>
          </p:cNvPr>
          <p:cNvSpPr txBox="1"/>
          <p:nvPr/>
        </p:nvSpPr>
        <p:spPr>
          <a:xfrm>
            <a:off x="8188978" y="4540414"/>
            <a:ext cx="652743" cy="369332"/>
          </a:xfrm>
          <a:prstGeom prst="rect">
            <a:avLst/>
          </a:prstGeom>
          <a:noFill/>
        </p:spPr>
        <p:txBody>
          <a:bodyPr wrap="none" rtlCol="0">
            <a:spAutoFit/>
          </a:bodyPr>
          <a:lstStyle/>
          <a:p>
            <a:r>
              <a:rPr lang="en-US" dirty="0"/>
              <a:t>2018</a:t>
            </a:r>
          </a:p>
        </p:txBody>
      </p:sp>
    </p:spTree>
    <p:extLst>
      <p:ext uri="{BB962C8B-B14F-4D97-AF65-F5344CB8AC3E}">
        <p14:creationId xmlns:p14="http://schemas.microsoft.com/office/powerpoint/2010/main" val="2832854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8A07A-F515-E949-9387-A1B3881F4D2B}"/>
              </a:ext>
            </a:extLst>
          </p:cNvPr>
          <p:cNvSpPr>
            <a:spLocks noGrp="1"/>
          </p:cNvSpPr>
          <p:nvPr>
            <p:ph type="title"/>
          </p:nvPr>
        </p:nvSpPr>
        <p:spPr>
          <a:xfrm>
            <a:off x="892865" y="95576"/>
            <a:ext cx="7886700" cy="1325563"/>
          </a:xfrm>
        </p:spPr>
        <p:txBody>
          <a:bodyPr/>
          <a:lstStyle/>
          <a:p>
            <a:r>
              <a:rPr lang="en-US" dirty="0"/>
              <a:t>Examples</a:t>
            </a:r>
          </a:p>
        </p:txBody>
      </p:sp>
      <p:graphicFrame>
        <p:nvGraphicFramePr>
          <p:cNvPr id="5" name="Content Placeholder 4">
            <a:extLst>
              <a:ext uri="{FF2B5EF4-FFF2-40B4-BE49-F238E27FC236}">
                <a16:creationId xmlns:a16="http://schemas.microsoft.com/office/drawing/2014/main" xmlns="" id="{8A545ECA-BF7B-C74D-9E5E-B8936A4F586D}"/>
              </a:ext>
            </a:extLst>
          </p:cNvPr>
          <p:cNvGraphicFramePr>
            <a:graphicFrameLocks noGrp="1"/>
          </p:cNvGraphicFramePr>
          <p:nvPr>
            <p:ph idx="1"/>
            <p:extLst>
              <p:ext uri="{D42A27DB-BD31-4B8C-83A1-F6EECF244321}">
                <p14:modId xmlns:p14="http://schemas.microsoft.com/office/powerpoint/2010/main" val="3658158987"/>
              </p:ext>
            </p:extLst>
          </p:nvPr>
        </p:nvGraphicFramePr>
        <p:xfrm>
          <a:off x="449356" y="1563455"/>
          <a:ext cx="8532410" cy="4028440"/>
        </p:xfrm>
        <a:graphic>
          <a:graphicData uri="http://schemas.openxmlformats.org/drawingml/2006/table">
            <a:tbl>
              <a:tblPr firstRow="1" bandRow="1">
                <a:tableStyleId>{5C22544A-7EE6-4342-B048-85BDC9FD1C3A}</a:tableStyleId>
              </a:tblPr>
              <a:tblGrid>
                <a:gridCol w="1596575">
                  <a:extLst>
                    <a:ext uri="{9D8B030D-6E8A-4147-A177-3AD203B41FA5}">
                      <a16:colId xmlns:a16="http://schemas.microsoft.com/office/drawing/2014/main" xmlns="" val="3442168387"/>
                    </a:ext>
                  </a:extLst>
                </a:gridCol>
                <a:gridCol w="2148660">
                  <a:extLst>
                    <a:ext uri="{9D8B030D-6E8A-4147-A177-3AD203B41FA5}">
                      <a16:colId xmlns:a16="http://schemas.microsoft.com/office/drawing/2014/main" xmlns="" val="3594201331"/>
                    </a:ext>
                  </a:extLst>
                </a:gridCol>
                <a:gridCol w="2235706">
                  <a:extLst>
                    <a:ext uri="{9D8B030D-6E8A-4147-A177-3AD203B41FA5}">
                      <a16:colId xmlns:a16="http://schemas.microsoft.com/office/drawing/2014/main" xmlns="" val="671557866"/>
                    </a:ext>
                  </a:extLst>
                </a:gridCol>
                <a:gridCol w="2551469">
                  <a:extLst>
                    <a:ext uri="{9D8B030D-6E8A-4147-A177-3AD203B41FA5}">
                      <a16:colId xmlns:a16="http://schemas.microsoft.com/office/drawing/2014/main" xmlns="" val="3440562777"/>
                    </a:ext>
                  </a:extLst>
                </a:gridCol>
              </a:tblGrid>
              <a:tr h="370840">
                <a:tc>
                  <a:txBody>
                    <a:bodyPr/>
                    <a:lstStyle/>
                    <a:p>
                      <a:r>
                        <a:rPr lang="en-US" dirty="0"/>
                        <a:t>Institution</a:t>
                      </a:r>
                    </a:p>
                  </a:txBody>
                  <a:tcPr/>
                </a:tc>
                <a:tc>
                  <a:txBody>
                    <a:bodyPr/>
                    <a:lstStyle/>
                    <a:p>
                      <a:r>
                        <a:rPr lang="en-US" dirty="0"/>
                        <a:t>Target</a:t>
                      </a:r>
                    </a:p>
                  </a:txBody>
                  <a:tcPr/>
                </a:tc>
                <a:tc>
                  <a:txBody>
                    <a:bodyPr/>
                    <a:lstStyle/>
                    <a:p>
                      <a:r>
                        <a:rPr lang="en-US" dirty="0"/>
                        <a:t>Topic</a:t>
                      </a:r>
                    </a:p>
                  </a:txBody>
                  <a:tcPr/>
                </a:tc>
                <a:tc>
                  <a:txBody>
                    <a:bodyPr/>
                    <a:lstStyle/>
                    <a:p>
                      <a:r>
                        <a:rPr lang="en-US" dirty="0"/>
                        <a:t>Format</a:t>
                      </a:r>
                    </a:p>
                  </a:txBody>
                  <a:tcPr/>
                </a:tc>
                <a:extLst>
                  <a:ext uri="{0D108BD9-81ED-4DB2-BD59-A6C34878D82A}">
                    <a16:rowId xmlns:a16="http://schemas.microsoft.com/office/drawing/2014/main" xmlns="" val="1514134374"/>
                  </a:ext>
                </a:extLst>
              </a:tr>
              <a:tr h="370840">
                <a:tc>
                  <a:txBody>
                    <a:bodyPr/>
                    <a:lstStyle/>
                    <a:p>
                      <a:r>
                        <a:rPr lang="en-US" dirty="0"/>
                        <a:t>Georgetown</a:t>
                      </a:r>
                    </a:p>
                  </a:txBody>
                  <a:tcPr/>
                </a:tc>
                <a:tc>
                  <a:txBody>
                    <a:bodyPr/>
                    <a:lstStyle/>
                    <a:p>
                      <a:r>
                        <a:rPr lang="en-US" dirty="0"/>
                        <a:t>3</a:t>
                      </a:r>
                      <a:r>
                        <a:rPr lang="en-US" baseline="30000" dirty="0"/>
                        <a:t>rd</a:t>
                      </a:r>
                      <a:r>
                        <a:rPr lang="en-US" dirty="0"/>
                        <a:t>-year medical students during family medicine</a:t>
                      </a:r>
                    </a:p>
                  </a:txBody>
                  <a:tcPr/>
                </a:tc>
                <a:tc>
                  <a:txBody>
                    <a:bodyPr/>
                    <a:lstStyle/>
                    <a:p>
                      <a:r>
                        <a:rPr lang="en-US" dirty="0"/>
                        <a:t>asthma (air pollution and climate change)</a:t>
                      </a:r>
                    </a:p>
                  </a:txBody>
                  <a:tcPr/>
                </a:tc>
                <a:tc>
                  <a:txBody>
                    <a:bodyPr/>
                    <a:lstStyle/>
                    <a:p>
                      <a:r>
                        <a:rPr lang="en-US" dirty="0"/>
                        <a:t>series of modules</a:t>
                      </a:r>
                    </a:p>
                  </a:txBody>
                  <a:tcPr/>
                </a:tc>
                <a:extLst>
                  <a:ext uri="{0D108BD9-81ED-4DB2-BD59-A6C34878D82A}">
                    <a16:rowId xmlns:a16="http://schemas.microsoft.com/office/drawing/2014/main" xmlns="" val="8750620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Georgetown</a:t>
                      </a:r>
                    </a:p>
                    <a:p>
                      <a:endParaRPr lang="en-US" dirty="0"/>
                    </a:p>
                  </a:txBody>
                  <a:tcPr/>
                </a:tc>
                <a:tc>
                  <a:txBody>
                    <a:bodyPr/>
                    <a:lstStyle/>
                    <a:p>
                      <a:r>
                        <a:rPr lang="en-US" dirty="0"/>
                        <a:t>1</a:t>
                      </a:r>
                      <a:r>
                        <a:rPr lang="en-US" baseline="30000" dirty="0"/>
                        <a:t>st</a:t>
                      </a:r>
                      <a:r>
                        <a:rPr lang="en-US" dirty="0"/>
                        <a:t>-year medical students</a:t>
                      </a:r>
                    </a:p>
                  </a:txBody>
                  <a:tcPr/>
                </a:tc>
                <a:tc>
                  <a:txBody>
                    <a:bodyPr/>
                    <a:lstStyle/>
                    <a:p>
                      <a:r>
                        <a:rPr lang="en-US" dirty="0"/>
                        <a:t>environmental health (climate change, air pollution, respiratory disease)</a:t>
                      </a:r>
                    </a:p>
                  </a:txBody>
                  <a:tcPr/>
                </a:tc>
                <a:tc>
                  <a:txBody>
                    <a:bodyPr/>
                    <a:lstStyle/>
                    <a:p>
                      <a:r>
                        <a:rPr lang="en-US" dirty="0"/>
                        <a:t>longitudinal series of workshops</a:t>
                      </a:r>
                    </a:p>
                  </a:txBody>
                  <a:tcPr/>
                </a:tc>
                <a:extLst>
                  <a:ext uri="{0D108BD9-81ED-4DB2-BD59-A6C34878D82A}">
                    <a16:rowId xmlns:a16="http://schemas.microsoft.com/office/drawing/2014/main" xmlns="" val="2803293933"/>
                  </a:ext>
                </a:extLst>
              </a:tr>
              <a:tr h="370840">
                <a:tc>
                  <a:txBody>
                    <a:bodyPr/>
                    <a:lstStyle/>
                    <a:p>
                      <a:r>
                        <a:rPr lang="en-US" dirty="0"/>
                        <a:t>Mount Sinai</a:t>
                      </a:r>
                    </a:p>
                  </a:txBody>
                  <a:tcPr/>
                </a:tc>
                <a:tc>
                  <a:txBody>
                    <a:bodyPr/>
                    <a:lstStyle/>
                    <a:p>
                      <a:r>
                        <a:rPr lang="en-US" dirty="0"/>
                        <a:t>1</a:t>
                      </a:r>
                      <a:r>
                        <a:rPr lang="en-US" baseline="30000" dirty="0"/>
                        <a:t>st</a:t>
                      </a:r>
                      <a:r>
                        <a:rPr lang="en-US" dirty="0"/>
                        <a:t>-year medical students</a:t>
                      </a:r>
                    </a:p>
                  </a:txBody>
                  <a:tcPr/>
                </a:tc>
                <a:tc>
                  <a:txBody>
                    <a:bodyPr/>
                    <a:lstStyle/>
                    <a:p>
                      <a:r>
                        <a:rPr lang="en-US" dirty="0"/>
                        <a:t>climate and global environmental change</a:t>
                      </a:r>
                    </a:p>
                  </a:txBody>
                  <a:tcPr/>
                </a:tc>
                <a:tc>
                  <a:txBody>
                    <a:bodyPr/>
                    <a:lstStyle/>
                    <a:p>
                      <a:r>
                        <a:rPr lang="en-US" dirty="0"/>
                        <a:t>lecture, small-group discussions, plans for cross-curricular infusion</a:t>
                      </a:r>
                    </a:p>
                  </a:txBody>
                  <a:tcPr/>
                </a:tc>
                <a:extLst>
                  <a:ext uri="{0D108BD9-81ED-4DB2-BD59-A6C34878D82A}">
                    <a16:rowId xmlns:a16="http://schemas.microsoft.com/office/drawing/2014/main" xmlns="" val="933171737"/>
                  </a:ext>
                </a:extLst>
              </a:tr>
              <a:tr h="370840">
                <a:tc>
                  <a:txBody>
                    <a:bodyPr/>
                    <a:lstStyle/>
                    <a:p>
                      <a:r>
                        <a:rPr lang="en-US" dirty="0"/>
                        <a:t>Alberta</a:t>
                      </a:r>
                    </a:p>
                  </a:txBody>
                  <a:tcPr/>
                </a:tc>
                <a:tc>
                  <a:txBody>
                    <a:bodyPr/>
                    <a:lstStyle/>
                    <a:p>
                      <a:r>
                        <a:rPr lang="en-US" dirty="0"/>
                        <a:t>1</a:t>
                      </a:r>
                      <a:r>
                        <a:rPr lang="en-US" baseline="30000" dirty="0"/>
                        <a:t>st</a:t>
                      </a:r>
                      <a:r>
                        <a:rPr lang="en-US" dirty="0"/>
                        <a:t> &amp; 2</a:t>
                      </a:r>
                      <a:r>
                        <a:rPr lang="en-US" baseline="30000" dirty="0"/>
                        <a:t>nd</a:t>
                      </a:r>
                      <a:r>
                        <a:rPr lang="en-US" dirty="0"/>
                        <a:t>-year medical students</a:t>
                      </a:r>
                    </a:p>
                  </a:txBody>
                  <a:tcPr/>
                </a:tc>
                <a:tc>
                  <a:txBody>
                    <a:bodyPr/>
                    <a:lstStyle/>
                    <a:p>
                      <a:r>
                        <a:rPr lang="en-US" dirty="0"/>
                        <a:t>planetary health, climate &amp; health</a:t>
                      </a:r>
                    </a:p>
                  </a:txBody>
                  <a:tcPr/>
                </a:tc>
                <a:tc>
                  <a:txBody>
                    <a:bodyPr/>
                    <a:lstStyle/>
                    <a:p>
                      <a:r>
                        <a:rPr lang="en-US" dirty="0"/>
                        <a:t>1</a:t>
                      </a:r>
                      <a:r>
                        <a:rPr lang="en-US" baseline="30000" dirty="0"/>
                        <a:t>st</a:t>
                      </a:r>
                      <a:r>
                        <a:rPr lang="en-US" dirty="0"/>
                        <a:t> year: didactic lecture</a:t>
                      </a:r>
                    </a:p>
                    <a:p>
                      <a:r>
                        <a:rPr lang="en-US" dirty="0"/>
                        <a:t>2</a:t>
                      </a:r>
                      <a:r>
                        <a:rPr lang="en-US" baseline="30000" dirty="0"/>
                        <a:t>nd</a:t>
                      </a:r>
                      <a:r>
                        <a:rPr lang="en-US" dirty="0"/>
                        <a:t> year: case-based</a:t>
                      </a:r>
                    </a:p>
                  </a:txBody>
                  <a:tcPr/>
                </a:tc>
                <a:extLst>
                  <a:ext uri="{0D108BD9-81ED-4DB2-BD59-A6C34878D82A}">
                    <a16:rowId xmlns:a16="http://schemas.microsoft.com/office/drawing/2014/main" xmlns="" val="1485851465"/>
                  </a:ext>
                </a:extLst>
              </a:tr>
            </a:tbl>
          </a:graphicData>
        </a:graphic>
      </p:graphicFrame>
      <p:sp>
        <p:nvSpPr>
          <p:cNvPr id="4" name="Slide Number Placeholder 3">
            <a:extLst>
              <a:ext uri="{FF2B5EF4-FFF2-40B4-BE49-F238E27FC236}">
                <a16:creationId xmlns:a16="http://schemas.microsoft.com/office/drawing/2014/main" xmlns="" id="{7F1778E6-C3F8-7A42-B658-F39030095F99}"/>
              </a:ext>
            </a:extLst>
          </p:cNvPr>
          <p:cNvSpPr>
            <a:spLocks noGrp="1"/>
          </p:cNvSpPr>
          <p:nvPr>
            <p:ph type="sldNum" sz="quarter" idx="12"/>
          </p:nvPr>
        </p:nvSpPr>
        <p:spPr/>
        <p:txBody>
          <a:bodyPr/>
          <a:lstStyle/>
          <a:p>
            <a:fld id="{3FDA6F93-FB63-2348-A6FF-13A92F5DD403}" type="slidenum">
              <a:rPr lang="en-US" smtClean="0"/>
              <a:t>20</a:t>
            </a:fld>
            <a:endParaRPr lang="en-US" dirty="0"/>
          </a:p>
        </p:txBody>
      </p:sp>
      <p:pic>
        <p:nvPicPr>
          <p:cNvPr id="9" name="Picture 8" descr="A screenshot of a cell phone&#10;&#10;Description automatically generated">
            <a:extLst>
              <a:ext uri="{FF2B5EF4-FFF2-40B4-BE49-F238E27FC236}">
                <a16:creationId xmlns:a16="http://schemas.microsoft.com/office/drawing/2014/main" xmlns="" id="{508C5C36-9098-DE47-A74B-7193CFF2E97D}"/>
              </a:ext>
            </a:extLst>
          </p:cNvPr>
          <p:cNvPicPr>
            <a:picLocks noChangeAspect="1"/>
          </p:cNvPicPr>
          <p:nvPr/>
        </p:nvPicPr>
        <p:blipFill>
          <a:blip r:embed="rId2"/>
          <a:stretch>
            <a:fillRect/>
          </a:stretch>
        </p:blipFill>
        <p:spPr>
          <a:xfrm>
            <a:off x="4472084" y="149363"/>
            <a:ext cx="3779051" cy="1183247"/>
          </a:xfrm>
          <a:prstGeom prst="rect">
            <a:avLst/>
          </a:prstGeom>
          <a:ln>
            <a:solidFill>
              <a:schemeClr val="tx1"/>
            </a:solidFill>
          </a:ln>
        </p:spPr>
      </p:pic>
    </p:spTree>
    <p:extLst>
      <p:ext uri="{BB962C8B-B14F-4D97-AF65-F5344CB8AC3E}">
        <p14:creationId xmlns:p14="http://schemas.microsoft.com/office/powerpoint/2010/main" val="14007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36F36CF-F989-C244-9E81-796168807642}"/>
              </a:ext>
            </a:extLst>
          </p:cNvPr>
          <p:cNvSpPr>
            <a:spLocks noGrp="1"/>
          </p:cNvSpPr>
          <p:nvPr>
            <p:ph type="sldNum" sz="quarter" idx="12"/>
          </p:nvPr>
        </p:nvSpPr>
        <p:spPr/>
        <p:txBody>
          <a:bodyPr/>
          <a:lstStyle/>
          <a:p>
            <a:fld id="{3FDA6F93-FB63-2348-A6FF-13A92F5DD403}" type="slidenum">
              <a:rPr lang="en-US" smtClean="0"/>
              <a:t>21</a:t>
            </a:fld>
            <a:endParaRPr lang="en-US" dirty="0"/>
          </a:p>
        </p:txBody>
      </p:sp>
      <p:pic>
        <p:nvPicPr>
          <p:cNvPr id="8" name="Picture 7" descr="A screenshot of a cell phone&#10;&#10;Description automatically generated">
            <a:extLst>
              <a:ext uri="{FF2B5EF4-FFF2-40B4-BE49-F238E27FC236}">
                <a16:creationId xmlns:a16="http://schemas.microsoft.com/office/drawing/2014/main" xmlns="" id="{087B75E0-3B1C-1242-9499-58B0AD267F1B}"/>
              </a:ext>
            </a:extLst>
          </p:cNvPr>
          <p:cNvPicPr>
            <a:picLocks noChangeAspect="1"/>
          </p:cNvPicPr>
          <p:nvPr/>
        </p:nvPicPr>
        <p:blipFill>
          <a:blip r:embed="rId3"/>
          <a:stretch>
            <a:fillRect/>
          </a:stretch>
        </p:blipFill>
        <p:spPr>
          <a:xfrm>
            <a:off x="0" y="2630574"/>
            <a:ext cx="9144000" cy="2939143"/>
          </a:xfrm>
          <a:prstGeom prst="rect">
            <a:avLst/>
          </a:prstGeom>
        </p:spPr>
      </p:pic>
      <p:pic>
        <p:nvPicPr>
          <p:cNvPr id="16" name="Content Placeholder 5">
            <a:extLst>
              <a:ext uri="{FF2B5EF4-FFF2-40B4-BE49-F238E27FC236}">
                <a16:creationId xmlns:a16="http://schemas.microsoft.com/office/drawing/2014/main" xmlns="" id="{8EC8F886-5811-3A4B-8862-3916BE6EED1B}"/>
              </a:ext>
            </a:extLst>
          </p:cNvPr>
          <p:cNvPicPr>
            <a:picLocks noChangeAspect="1"/>
          </p:cNvPicPr>
          <p:nvPr/>
        </p:nvPicPr>
        <p:blipFill>
          <a:blip r:embed="rId4"/>
          <a:stretch>
            <a:fillRect/>
          </a:stretch>
        </p:blipFill>
        <p:spPr>
          <a:xfrm>
            <a:off x="628650" y="184616"/>
            <a:ext cx="7886700" cy="1680772"/>
          </a:xfrm>
          <a:prstGeom prst="rect">
            <a:avLst/>
          </a:prstGeom>
          <a:ln>
            <a:solidFill>
              <a:schemeClr val="tx1"/>
            </a:solidFill>
          </a:ln>
        </p:spPr>
      </p:pic>
    </p:spTree>
    <p:extLst>
      <p:ext uri="{BB962C8B-B14F-4D97-AF65-F5344CB8AC3E}">
        <p14:creationId xmlns:p14="http://schemas.microsoft.com/office/powerpoint/2010/main" val="206492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AB303-33CE-F440-8742-0049E9535AD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xmlns="" id="{BB60AB6E-95C6-F748-9002-C58F133725F5}"/>
              </a:ext>
            </a:extLst>
          </p:cNvPr>
          <p:cNvSpPr>
            <a:spLocks noGrp="1"/>
          </p:cNvSpPr>
          <p:nvPr>
            <p:ph type="sldNum" sz="quarter" idx="12"/>
          </p:nvPr>
        </p:nvSpPr>
        <p:spPr/>
        <p:txBody>
          <a:bodyPr/>
          <a:lstStyle/>
          <a:p>
            <a:fld id="{3FDA6F93-FB63-2348-A6FF-13A92F5DD403}" type="slidenum">
              <a:rPr lang="en-US" smtClean="0"/>
              <a:t>22</a:t>
            </a:fld>
            <a:endParaRPr lang="en-US" dirty="0"/>
          </a:p>
        </p:txBody>
      </p:sp>
      <p:pic>
        <p:nvPicPr>
          <p:cNvPr id="5" name="Content Placeholder 5">
            <a:extLst>
              <a:ext uri="{FF2B5EF4-FFF2-40B4-BE49-F238E27FC236}">
                <a16:creationId xmlns:a16="http://schemas.microsoft.com/office/drawing/2014/main" xmlns="" id="{1E8FFBE2-9547-4A48-AE59-655B725C4F9F}"/>
              </a:ext>
            </a:extLst>
          </p:cNvPr>
          <p:cNvPicPr>
            <a:picLocks noChangeAspect="1"/>
          </p:cNvPicPr>
          <p:nvPr/>
        </p:nvPicPr>
        <p:blipFill>
          <a:blip r:embed="rId2"/>
          <a:stretch>
            <a:fillRect/>
          </a:stretch>
        </p:blipFill>
        <p:spPr>
          <a:xfrm>
            <a:off x="628650" y="184616"/>
            <a:ext cx="7886700" cy="1680772"/>
          </a:xfrm>
          <a:prstGeom prst="rect">
            <a:avLst/>
          </a:prstGeom>
          <a:ln>
            <a:solidFill>
              <a:schemeClr val="tx1"/>
            </a:solidFill>
          </a:ln>
        </p:spPr>
      </p:pic>
      <p:pic>
        <p:nvPicPr>
          <p:cNvPr id="6" name="Picture 5" descr="A screenshot of a cell phone&#10;&#10;Description automatically generated">
            <a:extLst>
              <a:ext uri="{FF2B5EF4-FFF2-40B4-BE49-F238E27FC236}">
                <a16:creationId xmlns:a16="http://schemas.microsoft.com/office/drawing/2014/main" xmlns="" id="{0368982D-460C-8648-8B40-02397DE8CE0A}"/>
              </a:ext>
            </a:extLst>
          </p:cNvPr>
          <p:cNvPicPr>
            <a:picLocks noChangeAspect="1"/>
          </p:cNvPicPr>
          <p:nvPr/>
        </p:nvPicPr>
        <p:blipFill>
          <a:blip r:embed="rId3"/>
          <a:stretch>
            <a:fillRect/>
          </a:stretch>
        </p:blipFill>
        <p:spPr>
          <a:xfrm>
            <a:off x="0" y="2045898"/>
            <a:ext cx="9144000" cy="3627783"/>
          </a:xfrm>
          <a:prstGeom prst="rect">
            <a:avLst/>
          </a:prstGeom>
        </p:spPr>
      </p:pic>
    </p:spTree>
    <p:extLst>
      <p:ext uri="{BB962C8B-B14F-4D97-AF65-F5344CB8AC3E}">
        <p14:creationId xmlns:p14="http://schemas.microsoft.com/office/powerpoint/2010/main" val="315515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64E0-B193-4041-A13F-819A29BA30D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937C800C-555C-0742-942F-CF76C706920C}"/>
              </a:ext>
            </a:extLst>
          </p:cNvPr>
          <p:cNvSpPr>
            <a:spLocks noGrp="1"/>
          </p:cNvSpPr>
          <p:nvPr>
            <p:ph idx="1"/>
          </p:nvPr>
        </p:nvSpPr>
        <p:spPr>
          <a:xfrm>
            <a:off x="628650" y="1825624"/>
            <a:ext cx="7886700" cy="4077785"/>
          </a:xfrm>
        </p:spPr>
        <p:txBody>
          <a:bodyPr>
            <a:normAutofit fontScale="55000" lnSpcReduction="20000"/>
          </a:bodyPr>
          <a:lstStyle/>
          <a:p>
            <a:pPr marL="0" indent="0">
              <a:buNone/>
            </a:pPr>
            <a:r>
              <a:rPr lang="en-CA" b="1" dirty="0"/>
              <a:t>Case 1: Individual Level</a:t>
            </a:r>
          </a:p>
          <a:p>
            <a:pPr marL="0" indent="0">
              <a:buNone/>
            </a:pPr>
            <a:r>
              <a:rPr lang="en-CA" dirty="0"/>
              <a:t>You are a family physician in Edmonton following up with one of your long-time patients, a 68-year-old woman named Dolores. Her medical history, well known to you, includes: type 2 diabetes on Metformin and insulin, with borderline renal function (Creatinine of 112 and eGFR of 55); COPD with emphysema and a long history of smoking (not on home oxygen); hypertension controlled on an ACE inhibitor (Perindopril) and diuretic (Hydrochlorothiazide); and some chronic back and knee pain for which she takes Tylenol or topical NSAIDs (</a:t>
            </a:r>
            <a:r>
              <a:rPr lang="en-CA" dirty="0" err="1"/>
              <a:t>Voltaren</a:t>
            </a:r>
            <a:r>
              <a:rPr lang="en-CA" dirty="0"/>
              <a:t> gel) as needed.</a:t>
            </a:r>
          </a:p>
          <a:p>
            <a:pPr marL="0" indent="0">
              <a:buNone/>
            </a:pPr>
            <a:r>
              <a:rPr lang="en-CA" dirty="0"/>
              <a:t>It is time for her annual health check and luckily things are looking pretty good for Dolores. Her last hospital admission was over three years ago, her blood pressure and sugars have been moderately well controlled, and her lab work and medication dosing have both been stable over the past year.</a:t>
            </a:r>
          </a:p>
          <a:p>
            <a:pPr marL="0" indent="0">
              <a:buNone/>
            </a:pPr>
            <a:r>
              <a:rPr lang="en-CA" dirty="0"/>
              <a:t>Socially, it has been a tough year for Dolores however. Her daughter moved to Vancouver for work and her husband passed 5 years ago, and she found lately she was not able to keep up with house maintenance (especially without her daughter around). About 3 months ago, she sold the old house and car and moved into an independent apartment which she can afford with her pension and some income from small personal investments. She cooks for herself with some assistance with grocery delivery. The apartment is in an older building, with good heating but no air-conditioning. She tries to stay active, but there are few pedestrian sidewalks or public transit routes in the area, and no park or green spaces nearby. Typically she calls a cab to do errands or asks a friend to drive her around.</a:t>
            </a:r>
          </a:p>
        </p:txBody>
      </p:sp>
      <p:sp>
        <p:nvSpPr>
          <p:cNvPr id="4" name="Slide Number Placeholder 3">
            <a:extLst>
              <a:ext uri="{FF2B5EF4-FFF2-40B4-BE49-F238E27FC236}">
                <a16:creationId xmlns:a16="http://schemas.microsoft.com/office/drawing/2014/main" xmlns="" id="{E26BE23E-90FC-1B44-9082-99EAD060D6B3}"/>
              </a:ext>
            </a:extLst>
          </p:cNvPr>
          <p:cNvSpPr>
            <a:spLocks noGrp="1"/>
          </p:cNvSpPr>
          <p:nvPr>
            <p:ph type="sldNum" sz="quarter" idx="12"/>
          </p:nvPr>
        </p:nvSpPr>
        <p:spPr/>
        <p:txBody>
          <a:bodyPr/>
          <a:lstStyle/>
          <a:p>
            <a:fld id="{3FDA6F93-FB63-2348-A6FF-13A92F5DD403}" type="slidenum">
              <a:rPr lang="en-US" smtClean="0"/>
              <a:t>23</a:t>
            </a:fld>
            <a:endParaRPr lang="en-US" dirty="0"/>
          </a:p>
        </p:txBody>
      </p:sp>
      <p:pic>
        <p:nvPicPr>
          <p:cNvPr id="6" name="Picture 2" descr="Image result for university of alberta">
            <a:extLst>
              <a:ext uri="{FF2B5EF4-FFF2-40B4-BE49-F238E27FC236}">
                <a16:creationId xmlns:a16="http://schemas.microsoft.com/office/drawing/2014/main" xmlns="" id="{57A4E641-5649-904A-A5F9-8E49D18DC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423" y="159890"/>
            <a:ext cx="4181577" cy="1736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fms">
            <a:extLst>
              <a:ext uri="{FF2B5EF4-FFF2-40B4-BE49-F238E27FC236}">
                <a16:creationId xmlns:a16="http://schemas.microsoft.com/office/drawing/2014/main" xmlns="" id="{CA90DCAD-6541-3441-87A9-8C373AA2F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78" y="103060"/>
            <a:ext cx="1687461" cy="163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49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64E0-B193-4041-A13F-819A29BA30D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937C800C-555C-0742-942F-CF76C706920C}"/>
              </a:ext>
            </a:extLst>
          </p:cNvPr>
          <p:cNvSpPr>
            <a:spLocks noGrp="1"/>
          </p:cNvSpPr>
          <p:nvPr>
            <p:ph idx="1"/>
          </p:nvPr>
        </p:nvSpPr>
        <p:spPr>
          <a:xfrm>
            <a:off x="426447" y="1960849"/>
            <a:ext cx="8353118" cy="4077785"/>
          </a:xfrm>
        </p:spPr>
        <p:txBody>
          <a:bodyPr>
            <a:noAutofit/>
          </a:bodyPr>
          <a:lstStyle/>
          <a:p>
            <a:pPr marL="0" indent="0">
              <a:buNone/>
            </a:pPr>
            <a:r>
              <a:rPr lang="en-CA" sz="2000" b="1" dirty="0"/>
              <a:t>Case 1: Individual Level</a:t>
            </a:r>
          </a:p>
          <a:p>
            <a:pPr marL="457200" indent="-457200">
              <a:buAutoNum type="arabicPeriod"/>
            </a:pPr>
            <a:r>
              <a:rPr lang="en-CA" sz="2000" dirty="0"/>
              <a:t>What are some </a:t>
            </a:r>
            <a:r>
              <a:rPr lang="en-CA" sz="2000" b="1" dirty="0"/>
              <a:t>acute </a:t>
            </a:r>
            <a:r>
              <a:rPr lang="en-CA" sz="2000" dirty="0"/>
              <a:t>health risks Dolores would face from </a:t>
            </a:r>
            <a:r>
              <a:rPr lang="en-CA" sz="2000" b="1" dirty="0"/>
              <a:t>short-term</a:t>
            </a:r>
            <a:r>
              <a:rPr lang="en-CA" sz="2000" dirty="0"/>
              <a:t> climate/environmental events?</a:t>
            </a:r>
          </a:p>
          <a:p>
            <a:pPr marL="457200" indent="-457200">
              <a:buAutoNum type="arabicPeriod"/>
            </a:pPr>
            <a:r>
              <a:rPr lang="en-CA" sz="2000" dirty="0"/>
              <a:t>What are some </a:t>
            </a:r>
            <a:r>
              <a:rPr lang="en-CA" sz="2000" b="1" dirty="0"/>
              <a:t>chronic </a:t>
            </a:r>
            <a:r>
              <a:rPr lang="en-CA" sz="2000" dirty="0"/>
              <a:t>health risks she would face from </a:t>
            </a:r>
            <a:r>
              <a:rPr lang="en-CA" sz="2000" b="1" dirty="0"/>
              <a:t>long-term</a:t>
            </a:r>
            <a:r>
              <a:rPr lang="en-CA" sz="2000" dirty="0"/>
              <a:t> climate/environmental changes?</a:t>
            </a:r>
          </a:p>
          <a:p>
            <a:pPr marL="457200" indent="-457200">
              <a:buAutoNum type="arabicPeriod"/>
            </a:pPr>
            <a:r>
              <a:rPr lang="en-CA" sz="2000" dirty="0"/>
              <a:t>What actions you could take as primary care provider to prevent/mitigate these risks to this patient?</a:t>
            </a:r>
          </a:p>
          <a:p>
            <a:pPr marL="457200" indent="-457200">
              <a:buAutoNum type="arabicPeriod"/>
            </a:pPr>
            <a:r>
              <a:rPr lang="en-CA" sz="2000" dirty="0"/>
              <a:t>How could you expand to analyse environmental health risks to your entire patient panel? Can you think of any creative ways to identify and mitigate climate-related risks through your practice?</a:t>
            </a:r>
          </a:p>
        </p:txBody>
      </p:sp>
      <p:sp>
        <p:nvSpPr>
          <p:cNvPr id="4" name="Slide Number Placeholder 3">
            <a:extLst>
              <a:ext uri="{FF2B5EF4-FFF2-40B4-BE49-F238E27FC236}">
                <a16:creationId xmlns:a16="http://schemas.microsoft.com/office/drawing/2014/main" xmlns="" id="{E26BE23E-90FC-1B44-9082-99EAD060D6B3}"/>
              </a:ext>
            </a:extLst>
          </p:cNvPr>
          <p:cNvSpPr>
            <a:spLocks noGrp="1"/>
          </p:cNvSpPr>
          <p:nvPr>
            <p:ph type="sldNum" sz="quarter" idx="12"/>
          </p:nvPr>
        </p:nvSpPr>
        <p:spPr/>
        <p:txBody>
          <a:bodyPr/>
          <a:lstStyle/>
          <a:p>
            <a:fld id="{3FDA6F93-FB63-2348-A6FF-13A92F5DD403}" type="slidenum">
              <a:rPr lang="en-US" smtClean="0"/>
              <a:t>24</a:t>
            </a:fld>
            <a:endParaRPr lang="en-US" dirty="0"/>
          </a:p>
        </p:txBody>
      </p:sp>
      <p:pic>
        <p:nvPicPr>
          <p:cNvPr id="6" name="Picture 2" descr="Image result for university of alberta">
            <a:extLst>
              <a:ext uri="{FF2B5EF4-FFF2-40B4-BE49-F238E27FC236}">
                <a16:creationId xmlns:a16="http://schemas.microsoft.com/office/drawing/2014/main" xmlns="" id="{1C476F3A-CB10-444B-B7E8-8E7530F0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423" y="159890"/>
            <a:ext cx="4181577" cy="1736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fms">
            <a:extLst>
              <a:ext uri="{FF2B5EF4-FFF2-40B4-BE49-F238E27FC236}">
                <a16:creationId xmlns:a16="http://schemas.microsoft.com/office/drawing/2014/main" xmlns="" id="{0AFF4775-51ED-0147-99FB-5DE760700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78" y="103060"/>
            <a:ext cx="1687461" cy="163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67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niversity of alberta">
            <a:extLst>
              <a:ext uri="{FF2B5EF4-FFF2-40B4-BE49-F238E27FC236}">
                <a16:creationId xmlns:a16="http://schemas.microsoft.com/office/drawing/2014/main" xmlns="" id="{2FC245F2-98B3-DB44-8922-94447E998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423" y="159890"/>
            <a:ext cx="4181577" cy="17360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56964E0-B193-4041-A13F-819A29BA30D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937C800C-555C-0742-942F-CF76C706920C}"/>
              </a:ext>
            </a:extLst>
          </p:cNvPr>
          <p:cNvSpPr>
            <a:spLocks noGrp="1"/>
          </p:cNvSpPr>
          <p:nvPr>
            <p:ph idx="1"/>
          </p:nvPr>
        </p:nvSpPr>
        <p:spPr>
          <a:xfrm>
            <a:off x="628650" y="1626320"/>
            <a:ext cx="8150915" cy="4309705"/>
          </a:xfrm>
        </p:spPr>
        <p:txBody>
          <a:bodyPr>
            <a:normAutofit fontScale="40000" lnSpcReduction="20000"/>
          </a:bodyPr>
          <a:lstStyle/>
          <a:p>
            <a:pPr marL="0" indent="0">
              <a:buNone/>
            </a:pPr>
            <a:r>
              <a:rPr lang="en-CA" sz="3800" b="1" dirty="0"/>
              <a:t>Case 2: Community Level</a:t>
            </a:r>
          </a:p>
          <a:p>
            <a:pPr marL="0" indent="0">
              <a:buNone/>
            </a:pPr>
            <a:r>
              <a:rPr lang="en-CA" sz="3800" dirty="0"/>
              <a:t>This case focuses on a First Nation community in northern Alberta, where logging and mining are the primary industries in the surrounding non-Indigenous area. </a:t>
            </a:r>
          </a:p>
          <a:p>
            <a:pPr marL="0" indent="0">
              <a:buNone/>
            </a:pPr>
            <a:r>
              <a:rPr lang="en-CA" sz="3800" dirty="0"/>
              <a:t>The community has become increasingly concerned about the health risks of degradation of their environmental resources and of potential climate-related events. This is particularly pressing because of a chemical spill which shut down the water supply system of a neighbouring community. The local water supply has remained clean, but community members suspect industrial standing ponds may be responsible for an uptick in mosquito populations as monitored by ecological and public health surveillance; however, there are limited data to support a causal connection. Furthermore, there has been controversy surrounding noticeable changes in migration and behavioural patterns of traditional game food sources in the local forested areas.</a:t>
            </a:r>
          </a:p>
          <a:p>
            <a:pPr marL="0" indent="0">
              <a:buNone/>
            </a:pPr>
            <a:r>
              <a:rPr lang="en-CA" sz="3800" dirty="0"/>
              <a:t>Heavy spring melt and rain caused flooding last year, which made the highway into the community dangerous and impassable for several weeks; non-perishable food and other supplies had to be temporarily airlifted in. The community’s leaders are also deeply concerned about the infringement of land rights in the approval of pipeline projects elsewhere in the country and their associated environmental risks, and the implications for local land sovereignty and environmental stewardship. Social isolation and economic stagnation have also contributed to increased emigration of young people to the city to look for work, and a recent increase in suicide attempts among those in the community, particularly among Indigenous youth. </a:t>
            </a:r>
          </a:p>
          <a:p>
            <a:pPr marL="0" indent="0">
              <a:buNone/>
            </a:pPr>
            <a:r>
              <a:rPr lang="en-CA" sz="3800" dirty="0"/>
              <a:t>The First Nation and local/regional health authority are interested in developing a health plan and analysing the short, medium and long-term risks to the community’s health and well-being over the coming 5-10 years. You are a public health consultant and have been asked jointly by the community’s leaders and the regional health authority to analyse these risks and make recommendations. </a:t>
            </a:r>
          </a:p>
        </p:txBody>
      </p:sp>
      <p:sp>
        <p:nvSpPr>
          <p:cNvPr id="4" name="Slide Number Placeholder 3">
            <a:extLst>
              <a:ext uri="{FF2B5EF4-FFF2-40B4-BE49-F238E27FC236}">
                <a16:creationId xmlns:a16="http://schemas.microsoft.com/office/drawing/2014/main" xmlns="" id="{E26BE23E-90FC-1B44-9082-99EAD060D6B3}"/>
              </a:ext>
            </a:extLst>
          </p:cNvPr>
          <p:cNvSpPr>
            <a:spLocks noGrp="1"/>
          </p:cNvSpPr>
          <p:nvPr>
            <p:ph type="sldNum" sz="quarter" idx="12"/>
          </p:nvPr>
        </p:nvSpPr>
        <p:spPr/>
        <p:txBody>
          <a:bodyPr/>
          <a:lstStyle/>
          <a:p>
            <a:fld id="{3FDA6F93-FB63-2348-A6FF-13A92F5DD403}" type="slidenum">
              <a:rPr lang="en-US" smtClean="0"/>
              <a:t>25</a:t>
            </a:fld>
            <a:endParaRPr lang="en-US" dirty="0"/>
          </a:p>
        </p:txBody>
      </p:sp>
      <p:pic>
        <p:nvPicPr>
          <p:cNvPr id="3074" name="Picture 2" descr="Image result for cfms">
            <a:extLst>
              <a:ext uri="{FF2B5EF4-FFF2-40B4-BE49-F238E27FC236}">
                <a16:creationId xmlns:a16="http://schemas.microsoft.com/office/drawing/2014/main" xmlns="" id="{05C8D287-E0E7-6E4C-9233-AE163784A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78" y="103060"/>
            <a:ext cx="1687461" cy="163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5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6964E0-B193-4041-A13F-819A29BA30D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937C800C-555C-0742-942F-CF76C706920C}"/>
              </a:ext>
            </a:extLst>
          </p:cNvPr>
          <p:cNvSpPr>
            <a:spLocks noGrp="1"/>
          </p:cNvSpPr>
          <p:nvPr>
            <p:ph idx="1"/>
          </p:nvPr>
        </p:nvSpPr>
        <p:spPr>
          <a:xfrm>
            <a:off x="628650" y="1626320"/>
            <a:ext cx="8150915" cy="4309705"/>
          </a:xfrm>
        </p:spPr>
        <p:txBody>
          <a:bodyPr>
            <a:normAutofit/>
          </a:bodyPr>
          <a:lstStyle/>
          <a:p>
            <a:pPr marL="0" indent="0">
              <a:buNone/>
            </a:pPr>
            <a:r>
              <a:rPr lang="en-CA" sz="2000" b="1" dirty="0"/>
              <a:t>Case 2: Community Level</a:t>
            </a:r>
          </a:p>
          <a:p>
            <a:pPr marL="342900" indent="-342900">
              <a:buAutoNum type="arabicPeriod"/>
            </a:pPr>
            <a:r>
              <a:rPr lang="en-CA" sz="2000" dirty="0"/>
              <a:t>To begin to understand the community and its surroundings, who do you talk to first? Whose voices do you need to hear? Which stakeholders and why?</a:t>
            </a:r>
          </a:p>
          <a:p>
            <a:pPr marL="342900" indent="-342900">
              <a:buAutoNum type="arabicPeriod"/>
            </a:pPr>
            <a:r>
              <a:rPr lang="en-CA" sz="2000" dirty="0"/>
              <a:t>List possible risks to public health related to climate and environmental changes for this community. What acute or chronic illnesses may be affected? Whose health will be most impacted?</a:t>
            </a:r>
          </a:p>
          <a:p>
            <a:pPr marL="342900" indent="-342900">
              <a:buAutoNum type="arabicPeriod"/>
            </a:pPr>
            <a:r>
              <a:rPr lang="en-CA" sz="2000" dirty="0"/>
              <a:t>How would you rank and prioritise these risks in the short, medium and long term?</a:t>
            </a:r>
          </a:p>
          <a:p>
            <a:pPr marL="342900" indent="-342900">
              <a:buAutoNum type="arabicPeriod"/>
            </a:pPr>
            <a:r>
              <a:rPr lang="en-CA" sz="2000" dirty="0"/>
              <a:t>Which risks can the community directly act on to prevent and mitigate harms? What kinds of health and social services will be necessary? Which risks will require cooperation and collaboration from other stakeholders, such as the provincial or federal government?</a:t>
            </a:r>
          </a:p>
        </p:txBody>
      </p:sp>
      <p:sp>
        <p:nvSpPr>
          <p:cNvPr id="4" name="Slide Number Placeholder 3">
            <a:extLst>
              <a:ext uri="{FF2B5EF4-FFF2-40B4-BE49-F238E27FC236}">
                <a16:creationId xmlns:a16="http://schemas.microsoft.com/office/drawing/2014/main" xmlns="" id="{E26BE23E-90FC-1B44-9082-99EAD060D6B3}"/>
              </a:ext>
            </a:extLst>
          </p:cNvPr>
          <p:cNvSpPr>
            <a:spLocks noGrp="1"/>
          </p:cNvSpPr>
          <p:nvPr>
            <p:ph type="sldNum" sz="quarter" idx="12"/>
          </p:nvPr>
        </p:nvSpPr>
        <p:spPr/>
        <p:txBody>
          <a:bodyPr/>
          <a:lstStyle/>
          <a:p>
            <a:fld id="{3FDA6F93-FB63-2348-A6FF-13A92F5DD403}" type="slidenum">
              <a:rPr lang="en-US" smtClean="0"/>
              <a:t>26</a:t>
            </a:fld>
            <a:endParaRPr lang="en-US" dirty="0"/>
          </a:p>
        </p:txBody>
      </p:sp>
      <p:pic>
        <p:nvPicPr>
          <p:cNvPr id="6" name="Picture 2" descr="Image result for university of alberta">
            <a:extLst>
              <a:ext uri="{FF2B5EF4-FFF2-40B4-BE49-F238E27FC236}">
                <a16:creationId xmlns:a16="http://schemas.microsoft.com/office/drawing/2014/main" xmlns="" id="{1A8118D9-A905-EE45-928D-23B291C78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423" y="159890"/>
            <a:ext cx="4181577" cy="17360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fms">
            <a:extLst>
              <a:ext uri="{FF2B5EF4-FFF2-40B4-BE49-F238E27FC236}">
                <a16:creationId xmlns:a16="http://schemas.microsoft.com/office/drawing/2014/main" xmlns="" id="{C30A7163-BD75-E549-B270-43C0C7905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978" y="103060"/>
            <a:ext cx="1687461" cy="163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5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F5F46-977D-7A49-AF56-8A6386842896}"/>
              </a:ext>
            </a:extLst>
          </p:cNvPr>
          <p:cNvSpPr>
            <a:spLocks noGrp="1"/>
          </p:cNvSpPr>
          <p:nvPr>
            <p:ph type="title"/>
          </p:nvPr>
        </p:nvSpPr>
        <p:spPr/>
        <p:txBody>
          <a:bodyPr/>
          <a:lstStyle/>
          <a:p>
            <a:r>
              <a:rPr lang="en-US" dirty="0"/>
              <a:t>Tips for Implementation</a:t>
            </a:r>
          </a:p>
        </p:txBody>
      </p:sp>
      <p:sp>
        <p:nvSpPr>
          <p:cNvPr id="3" name="Content Placeholder 2">
            <a:extLst>
              <a:ext uri="{FF2B5EF4-FFF2-40B4-BE49-F238E27FC236}">
                <a16:creationId xmlns:a16="http://schemas.microsoft.com/office/drawing/2014/main" xmlns="" id="{85341D77-3175-1243-AA39-29C93873E9D3}"/>
              </a:ext>
            </a:extLst>
          </p:cNvPr>
          <p:cNvSpPr>
            <a:spLocks noGrp="1"/>
          </p:cNvSpPr>
          <p:nvPr>
            <p:ph idx="1"/>
          </p:nvPr>
        </p:nvSpPr>
        <p:spPr>
          <a:xfrm>
            <a:off x="628650" y="2382624"/>
            <a:ext cx="7886700" cy="4077785"/>
          </a:xfrm>
        </p:spPr>
        <p:txBody>
          <a:bodyPr/>
          <a:lstStyle/>
          <a:p>
            <a:r>
              <a:rPr lang="en-US" dirty="0"/>
              <a:t>make clinically-relevant connections</a:t>
            </a:r>
          </a:p>
          <a:p>
            <a:r>
              <a:rPr lang="en-US" dirty="0"/>
              <a:t>need for a faculty champion and institutional leadership</a:t>
            </a:r>
          </a:p>
          <a:p>
            <a:r>
              <a:rPr lang="en-US" dirty="0"/>
              <a:t>longitudinal integration into disease blocks vs. standalone sessions </a:t>
            </a:r>
          </a:p>
        </p:txBody>
      </p:sp>
      <p:sp>
        <p:nvSpPr>
          <p:cNvPr id="4" name="Slide Number Placeholder 3">
            <a:extLst>
              <a:ext uri="{FF2B5EF4-FFF2-40B4-BE49-F238E27FC236}">
                <a16:creationId xmlns:a16="http://schemas.microsoft.com/office/drawing/2014/main" xmlns="" id="{A5F25D35-FFCB-1D44-BE25-03DD98A54302}"/>
              </a:ext>
            </a:extLst>
          </p:cNvPr>
          <p:cNvSpPr>
            <a:spLocks noGrp="1"/>
          </p:cNvSpPr>
          <p:nvPr>
            <p:ph type="sldNum" sz="quarter" idx="12"/>
          </p:nvPr>
        </p:nvSpPr>
        <p:spPr/>
        <p:txBody>
          <a:bodyPr/>
          <a:lstStyle/>
          <a:p>
            <a:fld id="{3FDA6F93-FB63-2348-A6FF-13A92F5DD403}" type="slidenum">
              <a:rPr lang="en-US" smtClean="0"/>
              <a:t>27</a:t>
            </a:fld>
            <a:endParaRPr lang="en-US" dirty="0"/>
          </a:p>
        </p:txBody>
      </p:sp>
    </p:spTree>
    <p:extLst>
      <p:ext uri="{BB962C8B-B14F-4D97-AF65-F5344CB8AC3E}">
        <p14:creationId xmlns:p14="http://schemas.microsoft.com/office/powerpoint/2010/main" val="422040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473EA86-8ED5-C34B-9071-BA0CE9631672}"/>
              </a:ext>
            </a:extLst>
          </p:cNvPr>
          <p:cNvSpPr>
            <a:spLocks noGrp="1"/>
          </p:cNvSpPr>
          <p:nvPr>
            <p:ph idx="1"/>
          </p:nvPr>
        </p:nvSpPr>
        <p:spPr>
          <a:xfrm>
            <a:off x="628650" y="2220071"/>
            <a:ext cx="7886700" cy="4077785"/>
          </a:xfrm>
        </p:spPr>
        <p:txBody>
          <a:bodyPr>
            <a:normAutofit/>
          </a:bodyPr>
          <a:lstStyle/>
          <a:p>
            <a:pPr marL="0" indent="0" algn="ctr">
              <a:buNone/>
            </a:pPr>
            <a:r>
              <a:rPr lang="en-US" sz="5400" dirty="0"/>
              <a:t>Discussion</a:t>
            </a:r>
          </a:p>
        </p:txBody>
      </p:sp>
      <p:sp>
        <p:nvSpPr>
          <p:cNvPr id="4" name="Slide Number Placeholder 3">
            <a:extLst>
              <a:ext uri="{FF2B5EF4-FFF2-40B4-BE49-F238E27FC236}">
                <a16:creationId xmlns:a16="http://schemas.microsoft.com/office/drawing/2014/main" xmlns="" id="{3426DCA1-BA9C-B943-BDA4-57C788087B37}"/>
              </a:ext>
            </a:extLst>
          </p:cNvPr>
          <p:cNvSpPr>
            <a:spLocks noGrp="1"/>
          </p:cNvSpPr>
          <p:nvPr>
            <p:ph type="sldNum" sz="quarter" idx="12"/>
          </p:nvPr>
        </p:nvSpPr>
        <p:spPr/>
        <p:txBody>
          <a:bodyPr/>
          <a:lstStyle/>
          <a:p>
            <a:fld id="{3FDA6F93-FB63-2348-A6FF-13A92F5DD403}" type="slidenum">
              <a:rPr lang="en-US" smtClean="0"/>
              <a:t>28</a:t>
            </a:fld>
            <a:endParaRPr lang="en-US" dirty="0"/>
          </a:p>
        </p:txBody>
      </p:sp>
    </p:spTree>
    <p:extLst>
      <p:ext uri="{BB962C8B-B14F-4D97-AF65-F5344CB8AC3E}">
        <p14:creationId xmlns:p14="http://schemas.microsoft.com/office/powerpoint/2010/main" val="410589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C278D-3FBF-D040-B555-3441CC23C02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xmlns="" id="{5A9F95EA-BABD-4C42-9E79-F108F1140564}"/>
              </a:ext>
            </a:extLst>
          </p:cNvPr>
          <p:cNvSpPr>
            <a:spLocks noGrp="1"/>
          </p:cNvSpPr>
          <p:nvPr>
            <p:ph idx="1"/>
          </p:nvPr>
        </p:nvSpPr>
        <p:spPr>
          <a:xfrm>
            <a:off x="628650" y="1690689"/>
            <a:ext cx="7886700" cy="4005332"/>
          </a:xfrm>
        </p:spPr>
        <p:txBody>
          <a:bodyPr>
            <a:normAutofit fontScale="92500"/>
          </a:bodyPr>
          <a:lstStyle/>
          <a:p>
            <a:r>
              <a:rPr lang="en-CA" dirty="0"/>
              <a:t>Define the impact of climate change on individual and population health, and identify the role family physicians have in both contexts.</a:t>
            </a:r>
          </a:p>
          <a:p>
            <a:r>
              <a:rPr lang="en-CA" dirty="0"/>
              <a:t>Formulate ideas for possible curricular design that can be implemented in undergraduate and postgraduate medical education to ensure that future family physicians have the appropriate knowledge and skills needed to address climate change.</a:t>
            </a:r>
          </a:p>
          <a:p>
            <a:r>
              <a:rPr lang="en-CA" dirty="0"/>
              <a:t>Identify potential barriers in the implementation of above curricular ideas and promote solutions.</a:t>
            </a:r>
          </a:p>
          <a:p>
            <a:endParaRPr lang="en-US" dirty="0"/>
          </a:p>
        </p:txBody>
      </p:sp>
      <p:sp>
        <p:nvSpPr>
          <p:cNvPr id="4" name="Slide Number Placeholder 3">
            <a:extLst>
              <a:ext uri="{FF2B5EF4-FFF2-40B4-BE49-F238E27FC236}">
                <a16:creationId xmlns:a16="http://schemas.microsoft.com/office/drawing/2014/main" xmlns="" id="{C5C9FF82-1397-9E4B-BD67-78CDEDFD0A4D}"/>
              </a:ext>
            </a:extLst>
          </p:cNvPr>
          <p:cNvSpPr>
            <a:spLocks noGrp="1"/>
          </p:cNvSpPr>
          <p:nvPr>
            <p:ph type="sldNum" sz="quarter" idx="12"/>
          </p:nvPr>
        </p:nvSpPr>
        <p:spPr/>
        <p:txBody>
          <a:bodyPr/>
          <a:lstStyle/>
          <a:p>
            <a:fld id="{3FDA6F93-FB63-2348-A6FF-13A92F5DD403}" type="slidenum">
              <a:rPr lang="en-US" smtClean="0"/>
              <a:t>2</a:t>
            </a:fld>
            <a:endParaRPr lang="en-US" dirty="0"/>
          </a:p>
        </p:txBody>
      </p:sp>
    </p:spTree>
    <p:extLst>
      <p:ext uri="{BB962C8B-B14F-4D97-AF65-F5344CB8AC3E}">
        <p14:creationId xmlns:p14="http://schemas.microsoft.com/office/powerpoint/2010/main" val="209556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D6C59-3896-8142-8DDE-D36424D9B430}"/>
              </a:ext>
            </a:extLst>
          </p:cNvPr>
          <p:cNvSpPr>
            <a:spLocks noGrp="1"/>
          </p:cNvSpPr>
          <p:nvPr>
            <p:ph type="title"/>
          </p:nvPr>
        </p:nvSpPr>
        <p:spPr/>
        <p:txBody>
          <a:bodyPr/>
          <a:lstStyle/>
          <a:p>
            <a:r>
              <a:rPr lang="en-US" dirty="0"/>
              <a:t>Session Structure</a:t>
            </a:r>
          </a:p>
        </p:txBody>
      </p:sp>
      <p:sp>
        <p:nvSpPr>
          <p:cNvPr id="3" name="Content Placeholder 2">
            <a:extLst>
              <a:ext uri="{FF2B5EF4-FFF2-40B4-BE49-F238E27FC236}">
                <a16:creationId xmlns:a16="http://schemas.microsoft.com/office/drawing/2014/main" xmlns="" id="{B52780C3-C206-3645-A0D8-6336D7994AC0}"/>
              </a:ext>
            </a:extLst>
          </p:cNvPr>
          <p:cNvSpPr>
            <a:spLocks noGrp="1"/>
          </p:cNvSpPr>
          <p:nvPr>
            <p:ph idx="1"/>
          </p:nvPr>
        </p:nvSpPr>
        <p:spPr>
          <a:xfrm>
            <a:off x="628650" y="2415089"/>
            <a:ext cx="7886700" cy="4077785"/>
          </a:xfrm>
        </p:spPr>
        <p:txBody>
          <a:bodyPr/>
          <a:lstStyle/>
          <a:p>
            <a:r>
              <a:rPr lang="en-US" dirty="0"/>
              <a:t>Presentation (Mike): 20-30 minutes</a:t>
            </a:r>
          </a:p>
          <a:p>
            <a:endParaRPr lang="en-US" dirty="0"/>
          </a:p>
          <a:p>
            <a:endParaRPr lang="en-US" dirty="0"/>
          </a:p>
          <a:p>
            <a:r>
              <a:rPr lang="en-US" dirty="0"/>
              <a:t>Panel &amp; group discussion (all): 30-40 minutes</a:t>
            </a:r>
          </a:p>
        </p:txBody>
      </p:sp>
      <p:sp>
        <p:nvSpPr>
          <p:cNvPr id="4" name="Slide Number Placeholder 3">
            <a:extLst>
              <a:ext uri="{FF2B5EF4-FFF2-40B4-BE49-F238E27FC236}">
                <a16:creationId xmlns:a16="http://schemas.microsoft.com/office/drawing/2014/main" xmlns="" id="{85996BC4-ED53-3D44-A14C-0E8A5762A7A8}"/>
              </a:ext>
            </a:extLst>
          </p:cNvPr>
          <p:cNvSpPr>
            <a:spLocks noGrp="1"/>
          </p:cNvSpPr>
          <p:nvPr>
            <p:ph type="sldNum" sz="quarter" idx="12"/>
          </p:nvPr>
        </p:nvSpPr>
        <p:spPr/>
        <p:txBody>
          <a:bodyPr/>
          <a:lstStyle/>
          <a:p>
            <a:fld id="{3FDA6F93-FB63-2348-A6FF-13A92F5DD403}" type="slidenum">
              <a:rPr lang="en-US" smtClean="0"/>
              <a:t>3</a:t>
            </a:fld>
            <a:endParaRPr lang="en-US" dirty="0"/>
          </a:p>
        </p:txBody>
      </p:sp>
    </p:spTree>
    <p:extLst>
      <p:ext uri="{BB962C8B-B14F-4D97-AF65-F5344CB8AC3E}">
        <p14:creationId xmlns:p14="http://schemas.microsoft.com/office/powerpoint/2010/main" val="429142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756634" y="2003578"/>
            <a:ext cx="7339660" cy="2721278"/>
          </a:xfrm>
          <a:prstGeom prst="rect">
            <a:avLst/>
          </a:prstGeom>
          <a:noFill/>
          <a:ln w="9525">
            <a:solidFill>
              <a:schemeClr val="tx1"/>
            </a:solidFill>
            <a:miter lim="800000"/>
            <a:headEnd/>
            <a:tailEnd/>
          </a:ln>
        </p:spPr>
      </p:pic>
      <p:pic>
        <p:nvPicPr>
          <p:cNvPr id="9" name="Picture 8" descr="Screen Shot 2015-11-21 at 14.08.43.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5543" y="2570096"/>
            <a:ext cx="2160249" cy="1209458"/>
          </a:xfrm>
          <a:prstGeom prst="rect">
            <a:avLst/>
          </a:prstGeom>
        </p:spPr>
      </p:pic>
      <p:pic>
        <p:nvPicPr>
          <p:cNvPr id="14" name="Picture 13" descr="Untitled.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8668" y="232633"/>
            <a:ext cx="5151120" cy="1560576"/>
          </a:xfrm>
          <a:prstGeom prst="rect">
            <a:avLst/>
          </a:prstGeom>
          <a:ln>
            <a:solidFill>
              <a:schemeClr val="tx1"/>
            </a:solidFill>
          </a:ln>
        </p:spPr>
      </p:pic>
      <p:pic>
        <p:nvPicPr>
          <p:cNvPr id="15" name="Picture 14" descr="Untitled.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6083" y="4915622"/>
            <a:ext cx="5858256" cy="1719072"/>
          </a:xfrm>
          <a:prstGeom prst="rect">
            <a:avLst/>
          </a:prstGeom>
          <a:ln>
            <a:solidFill>
              <a:schemeClr val="tx1"/>
            </a:solidFill>
          </a:ln>
        </p:spPr>
      </p:pic>
      <p:sp>
        <p:nvSpPr>
          <p:cNvPr id="2" name="Rectangle 1">
            <a:extLst>
              <a:ext uri="{FF2B5EF4-FFF2-40B4-BE49-F238E27FC236}">
                <a16:creationId xmlns:a16="http://schemas.microsoft.com/office/drawing/2014/main" xmlns="" id="{60DCFA14-0B33-684E-B58A-2890B68FAB55}"/>
              </a:ext>
            </a:extLst>
          </p:cNvPr>
          <p:cNvSpPr/>
          <p:nvPr/>
        </p:nvSpPr>
        <p:spPr>
          <a:xfrm>
            <a:off x="6044859" y="6119446"/>
            <a:ext cx="2870541" cy="5152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72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E3D3A1C-EE83-A643-B071-26D67ECC3402}"/>
              </a:ext>
            </a:extLst>
          </p:cNvPr>
          <p:cNvSpPr>
            <a:spLocks noGrp="1"/>
          </p:cNvSpPr>
          <p:nvPr>
            <p:ph type="sldNum" sz="quarter" idx="12"/>
          </p:nvPr>
        </p:nvSpPr>
        <p:spPr/>
        <p:txBody>
          <a:bodyPr/>
          <a:lstStyle/>
          <a:p>
            <a:fld id="{3FDA6F93-FB63-2348-A6FF-13A92F5DD403}" type="slidenum">
              <a:rPr lang="en-US" smtClean="0"/>
              <a:t>5</a:t>
            </a:fld>
            <a:endParaRPr lang="en-US" dirty="0"/>
          </a:p>
        </p:txBody>
      </p:sp>
      <p:pic>
        <p:nvPicPr>
          <p:cNvPr id="9" name="Picture 8" descr="Screen Shot 2015-11-22 at 10.31.28.png">
            <a:extLst>
              <a:ext uri="{FF2B5EF4-FFF2-40B4-BE49-F238E27FC236}">
                <a16:creationId xmlns:a16="http://schemas.microsoft.com/office/drawing/2014/main" xmlns="" id="{5ACDADAD-1C28-1145-BD4B-5BA5D5EC73A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545582"/>
            <a:ext cx="9144000" cy="2133600"/>
          </a:xfrm>
          <a:prstGeom prst="rect">
            <a:avLst/>
          </a:prstGeom>
          <a:ln>
            <a:solidFill>
              <a:srgbClr val="000000"/>
            </a:solidFill>
          </a:ln>
        </p:spPr>
      </p:pic>
      <p:pic>
        <p:nvPicPr>
          <p:cNvPr id="10" name="Picture 9" descr="Screen Shot 2015-11-22 at 10.38.21.png">
            <a:extLst>
              <a:ext uri="{FF2B5EF4-FFF2-40B4-BE49-F238E27FC236}">
                <a16:creationId xmlns:a16="http://schemas.microsoft.com/office/drawing/2014/main" xmlns="" id="{35D4CD59-A87C-4D4F-9695-02B888E04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654" y="5779454"/>
            <a:ext cx="4318000" cy="989728"/>
          </a:xfrm>
          <a:prstGeom prst="rect">
            <a:avLst/>
          </a:prstGeom>
        </p:spPr>
      </p:pic>
      <p:pic>
        <p:nvPicPr>
          <p:cNvPr id="11" name="Picture 10" descr="Screen Shot 2015-11-22 at 10.38.21.png">
            <a:extLst>
              <a:ext uri="{FF2B5EF4-FFF2-40B4-BE49-F238E27FC236}">
                <a16:creationId xmlns:a16="http://schemas.microsoft.com/office/drawing/2014/main" xmlns="" id="{4ED7736A-9714-5E49-9476-9E092BF38D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04072" y="5796166"/>
            <a:ext cx="4318000" cy="1004172"/>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xmlns="" id="{A7AD4A78-B62C-4443-AFDB-CFA513E9E6EB}"/>
              </a:ext>
            </a:extLst>
          </p:cNvPr>
          <p:cNvPicPr>
            <a:picLocks noChangeAspect="1"/>
          </p:cNvPicPr>
          <p:nvPr/>
        </p:nvPicPr>
        <p:blipFill>
          <a:blip r:embed="rId5"/>
          <a:stretch>
            <a:fillRect/>
          </a:stretch>
        </p:blipFill>
        <p:spPr>
          <a:xfrm>
            <a:off x="117911" y="1302523"/>
            <a:ext cx="8972321" cy="2043809"/>
          </a:xfrm>
          <a:prstGeom prst="rect">
            <a:avLst/>
          </a:prstGeom>
        </p:spPr>
      </p:pic>
      <p:pic>
        <p:nvPicPr>
          <p:cNvPr id="3074" name="Picture 2" descr="Image result for american medical association">
            <a:extLst>
              <a:ext uri="{FF2B5EF4-FFF2-40B4-BE49-F238E27FC236}">
                <a16:creationId xmlns:a16="http://schemas.microsoft.com/office/drawing/2014/main" xmlns="" id="{344CF792-9A62-1643-A402-0E28248114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5923" y="57662"/>
            <a:ext cx="3405035" cy="140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4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76"/>
            <a:ext cx="8229600" cy="1143000"/>
          </a:xfrm>
        </p:spPr>
        <p:txBody>
          <a:bodyPr>
            <a:normAutofit/>
          </a:bodyPr>
          <a:lstStyle/>
          <a:p>
            <a:pPr algn="ctr"/>
            <a:r>
              <a:rPr lang="en-US" sz="4000" dirty="0"/>
              <a:t>The Vitals</a:t>
            </a:r>
          </a:p>
        </p:txBody>
      </p:sp>
      <p:sp>
        <p:nvSpPr>
          <p:cNvPr id="3" name="Content Placeholder 2"/>
          <p:cNvSpPr>
            <a:spLocks noGrp="1"/>
          </p:cNvSpPr>
          <p:nvPr>
            <p:ph idx="1"/>
          </p:nvPr>
        </p:nvSpPr>
        <p:spPr>
          <a:xfrm>
            <a:off x="457200" y="1847862"/>
            <a:ext cx="8229600" cy="2785224"/>
          </a:xfrm>
        </p:spPr>
        <p:txBody>
          <a:bodyPr numCol="2">
            <a:noAutofit/>
          </a:bodyPr>
          <a:lstStyle/>
          <a:p>
            <a:pPr marL="0" indent="0" algn="ctr">
              <a:buNone/>
            </a:pPr>
            <a:r>
              <a:rPr lang="en-US" sz="4800" dirty="0"/>
              <a:t>      1.5-2°C		</a:t>
            </a:r>
          </a:p>
          <a:p>
            <a:pPr marL="0" indent="0" algn="ctr">
              <a:buNone/>
            </a:pPr>
            <a:endParaRPr lang="en-US" sz="4800" dirty="0"/>
          </a:p>
          <a:p>
            <a:pPr marL="0" indent="0" algn="ctr">
              <a:buNone/>
            </a:pPr>
            <a:r>
              <a:rPr lang="en-US" sz="4800" dirty="0"/>
              <a:t>350ppm</a:t>
            </a:r>
          </a:p>
          <a:p>
            <a:pPr marL="0" indent="0" algn="ctr">
              <a:buNone/>
            </a:pPr>
            <a:r>
              <a:rPr lang="en-US" sz="4800" dirty="0"/>
              <a:t>0.8°C</a:t>
            </a:r>
          </a:p>
          <a:p>
            <a:pPr marL="0" indent="0" algn="ctr">
              <a:buNone/>
            </a:pPr>
            <a:endParaRPr lang="en-US" sz="4800" dirty="0"/>
          </a:p>
          <a:p>
            <a:pPr marL="0" indent="0" algn="ctr">
              <a:buNone/>
            </a:pPr>
            <a:r>
              <a:rPr lang="en-US" sz="4800" dirty="0"/>
              <a:t>413ppm</a:t>
            </a:r>
          </a:p>
        </p:txBody>
      </p:sp>
      <p:sp>
        <p:nvSpPr>
          <p:cNvPr id="9" name="Content Placeholder 2"/>
          <p:cNvSpPr txBox="1">
            <a:spLocks/>
          </p:cNvSpPr>
          <p:nvPr/>
        </p:nvSpPr>
        <p:spPr>
          <a:xfrm>
            <a:off x="457200" y="5010138"/>
            <a:ext cx="8229600" cy="2785224"/>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800" dirty="0"/>
              <a:t>1/3</a:t>
            </a:r>
          </a:p>
        </p:txBody>
      </p:sp>
      <p:cxnSp>
        <p:nvCxnSpPr>
          <p:cNvPr id="11" name="Straight Connector 10"/>
          <p:cNvCxnSpPr>
            <a:cxnSpLocks/>
          </p:cNvCxnSpPr>
          <p:nvPr/>
        </p:nvCxnSpPr>
        <p:spPr>
          <a:xfrm>
            <a:off x="4572000" y="1113274"/>
            <a:ext cx="0" cy="375766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36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11-21 at 14.14.13.png">
            <a:extLst>
              <a:ext uri="{FF2B5EF4-FFF2-40B4-BE49-F238E27FC236}">
                <a16:creationId xmlns:a16="http://schemas.microsoft.com/office/drawing/2014/main" xmlns="" id="{C2AE8E73-87C7-0343-8304-10C4FCDEF5B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40" y="0"/>
            <a:ext cx="9078995" cy="6858000"/>
          </a:xfrm>
          <a:prstGeom prst="rect">
            <a:avLst/>
          </a:prstGeom>
        </p:spPr>
      </p:pic>
      <p:pic>
        <p:nvPicPr>
          <p:cNvPr id="4098" name="Picture 2" descr="Image result for lancet commission climate change">
            <a:extLst>
              <a:ext uri="{FF2B5EF4-FFF2-40B4-BE49-F238E27FC236}">
                <a16:creationId xmlns:a16="http://schemas.microsoft.com/office/drawing/2014/main" xmlns="" id="{37BB824B-4C2F-4740-9E06-321F4502F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558" y="111123"/>
            <a:ext cx="2096541" cy="597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3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39786-1F7F-E44B-97F8-4AF480AA90BF}"/>
              </a:ext>
            </a:extLst>
          </p:cNvPr>
          <p:cNvSpPr>
            <a:spLocks noGrp="1"/>
          </p:cNvSpPr>
          <p:nvPr>
            <p:ph type="title"/>
          </p:nvPr>
        </p:nvSpPr>
        <p:spPr/>
        <p:txBody>
          <a:bodyPr/>
          <a:lstStyle/>
          <a:p>
            <a:r>
              <a:rPr lang="en-US" dirty="0"/>
              <a:t>Health Impacts of Climate Change</a:t>
            </a:r>
          </a:p>
        </p:txBody>
      </p:sp>
      <p:sp>
        <p:nvSpPr>
          <p:cNvPr id="3" name="Content Placeholder 2">
            <a:extLst>
              <a:ext uri="{FF2B5EF4-FFF2-40B4-BE49-F238E27FC236}">
                <a16:creationId xmlns:a16="http://schemas.microsoft.com/office/drawing/2014/main" xmlns="" id="{7B9C37BA-7986-8E46-9F42-AB7FC6F320FE}"/>
              </a:ext>
            </a:extLst>
          </p:cNvPr>
          <p:cNvSpPr>
            <a:spLocks noGrp="1"/>
          </p:cNvSpPr>
          <p:nvPr>
            <p:ph idx="1"/>
          </p:nvPr>
        </p:nvSpPr>
        <p:spPr>
          <a:xfrm>
            <a:off x="628650" y="1605587"/>
            <a:ext cx="7886700" cy="4077785"/>
          </a:xfrm>
        </p:spPr>
        <p:txBody>
          <a:bodyPr>
            <a:normAutofit fontScale="92500" lnSpcReduction="10000"/>
          </a:bodyPr>
          <a:lstStyle/>
          <a:p>
            <a:r>
              <a:rPr lang="en-US" dirty="0">
                <a:ea typeface="ＭＳ Ｐゴシック" pitchFamily="-65" charset="-128"/>
                <a:cs typeface="ＭＳ Ｐゴシック" pitchFamily="-65" charset="-128"/>
              </a:rPr>
              <a:t>direct impacts</a:t>
            </a:r>
          </a:p>
          <a:p>
            <a:pPr lvl="1"/>
            <a:r>
              <a:rPr lang="en-US" dirty="0"/>
              <a:t>temperature related</a:t>
            </a:r>
          </a:p>
          <a:p>
            <a:pPr lvl="1"/>
            <a:r>
              <a:rPr lang="en-US" dirty="0"/>
              <a:t>extreme weather events</a:t>
            </a:r>
          </a:p>
          <a:p>
            <a:pPr lvl="1"/>
            <a:endParaRPr lang="en-US" b="1" dirty="0"/>
          </a:p>
          <a:p>
            <a:r>
              <a:rPr lang="en-US" dirty="0">
                <a:ea typeface="ＭＳ Ｐゴシック" pitchFamily="-65" charset="-128"/>
                <a:cs typeface="ＭＳ Ｐゴシック" pitchFamily="-65" charset="-128"/>
              </a:rPr>
              <a:t>indirect impacts</a:t>
            </a:r>
          </a:p>
          <a:p>
            <a:pPr lvl="1"/>
            <a:r>
              <a:rPr lang="en-US" dirty="0"/>
              <a:t>air pollution related</a:t>
            </a:r>
          </a:p>
          <a:p>
            <a:pPr lvl="1"/>
            <a:r>
              <a:rPr lang="en-US" dirty="0"/>
              <a:t>vector borne and zoonotic diseases</a:t>
            </a:r>
          </a:p>
          <a:p>
            <a:pPr lvl="1"/>
            <a:r>
              <a:rPr lang="en-US" dirty="0"/>
              <a:t>increased scarcity of food and fresh water </a:t>
            </a:r>
          </a:p>
          <a:p>
            <a:pPr lvl="1"/>
            <a:r>
              <a:rPr lang="en-US" dirty="0"/>
              <a:t>rise in sea level</a:t>
            </a:r>
          </a:p>
          <a:p>
            <a:pPr lvl="1"/>
            <a:r>
              <a:rPr lang="en-US" dirty="0"/>
              <a:t>areas becoming uninhabitable</a:t>
            </a:r>
          </a:p>
          <a:p>
            <a:pPr lvl="1"/>
            <a:r>
              <a:rPr lang="en-US" dirty="0"/>
              <a:t>mass human migration, conflict and violence </a:t>
            </a:r>
          </a:p>
        </p:txBody>
      </p:sp>
      <p:sp>
        <p:nvSpPr>
          <p:cNvPr id="4" name="Slide Number Placeholder 3">
            <a:extLst>
              <a:ext uri="{FF2B5EF4-FFF2-40B4-BE49-F238E27FC236}">
                <a16:creationId xmlns:a16="http://schemas.microsoft.com/office/drawing/2014/main" xmlns="" id="{24E4A7FA-E17A-0643-8313-865EA295D35C}"/>
              </a:ext>
            </a:extLst>
          </p:cNvPr>
          <p:cNvSpPr>
            <a:spLocks noGrp="1"/>
          </p:cNvSpPr>
          <p:nvPr>
            <p:ph type="sldNum" sz="quarter" idx="12"/>
          </p:nvPr>
        </p:nvSpPr>
        <p:spPr/>
        <p:txBody>
          <a:bodyPr/>
          <a:lstStyle/>
          <a:p>
            <a:fld id="{3FDA6F93-FB63-2348-A6FF-13A92F5DD403}" type="slidenum">
              <a:rPr lang="en-US" smtClean="0"/>
              <a:t>8</a:t>
            </a:fld>
            <a:endParaRPr lang="en-US" dirty="0"/>
          </a:p>
        </p:txBody>
      </p:sp>
    </p:spTree>
    <p:extLst>
      <p:ext uri="{BB962C8B-B14F-4D97-AF65-F5344CB8AC3E}">
        <p14:creationId xmlns:p14="http://schemas.microsoft.com/office/powerpoint/2010/main" val="18570664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2653</TotalTime>
  <Words>2519</Words>
  <Application>Microsoft Office PowerPoint</Application>
  <PresentationFormat>On-screen Show (4:3)</PresentationFormat>
  <Paragraphs>206</Paragraphs>
  <Slides>29</Slides>
  <Notes>14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Developing &amp; Implementing  Curricula on Climate Change in  Family Medicine Training</vt:lpstr>
      <vt:lpstr>Disclosures</vt:lpstr>
      <vt:lpstr>Objectives</vt:lpstr>
      <vt:lpstr>Session Structure</vt:lpstr>
      <vt:lpstr>PowerPoint Presentation</vt:lpstr>
      <vt:lpstr>PowerPoint Presentation</vt:lpstr>
      <vt:lpstr>The Vitals</vt:lpstr>
      <vt:lpstr>PowerPoint Presentation</vt:lpstr>
      <vt:lpstr>Health Impacts of Climate Change</vt:lpstr>
      <vt:lpstr>Impacts in Low/Middle-Income Countries</vt:lpstr>
      <vt:lpstr>PowerPoint Presentation</vt:lpstr>
      <vt:lpstr>Role of Family Physicians: Clinicians</vt:lpstr>
      <vt:lpstr>PowerPoint Presentation</vt:lpstr>
      <vt:lpstr>PowerPoint Presentation</vt:lpstr>
      <vt:lpstr>Role of Family Physicians: Advocates, Patient Educators</vt:lpstr>
      <vt:lpstr>Role of Family Physicians: Teachers</vt:lpstr>
      <vt:lpstr>Current State of Environmental Education</vt:lpstr>
      <vt:lpstr>Environmental Health Knowledge: Canadian Family Medicine Residents</vt:lpstr>
      <vt:lpstr>PowerPoint Presentation</vt:lpstr>
      <vt:lpstr>PowerPoint Presentation</vt:lpstr>
      <vt:lpstr>Examples</vt:lpstr>
      <vt:lpstr>PowerPoint Presentation</vt:lpstr>
      <vt:lpstr>PowerPoint Presentation</vt:lpstr>
      <vt:lpstr>Example</vt:lpstr>
      <vt:lpstr>Example</vt:lpstr>
      <vt:lpstr>Example</vt:lpstr>
      <vt:lpstr>Example</vt:lpstr>
      <vt:lpstr>Tips for Implementation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&amp; Implementing  Curricula on Climate Change in  Family Medicine Training</dc:title>
  <dc:creator>Michael Benusic</dc:creator>
  <cp:lastModifiedBy>Hernandez Mondragon, Ruben H</cp:lastModifiedBy>
  <cp:revision>45</cp:revision>
  <dcterms:created xsi:type="dcterms:W3CDTF">2019-04-20T20:22:20Z</dcterms:created>
  <dcterms:modified xsi:type="dcterms:W3CDTF">2019-05-06T22:16:09Z</dcterms:modified>
</cp:coreProperties>
</file>