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78" r:id="rId4"/>
    <p:sldMasterId id="2147483699" r:id="rId5"/>
    <p:sldMasterId id="2147483759" r:id="rId6"/>
    <p:sldMasterId id="2147483798" r:id="rId7"/>
  </p:sldMasterIdLst>
  <p:notesMasterIdLst>
    <p:notesMasterId r:id="rId36"/>
  </p:notesMasterIdLst>
  <p:sldIdLst>
    <p:sldId id="316" r:id="rId8"/>
    <p:sldId id="326" r:id="rId9"/>
    <p:sldId id="260" r:id="rId10"/>
    <p:sldId id="261" r:id="rId11"/>
    <p:sldId id="262" r:id="rId12"/>
    <p:sldId id="266" r:id="rId13"/>
    <p:sldId id="327" r:id="rId14"/>
    <p:sldId id="328" r:id="rId15"/>
    <p:sldId id="329" r:id="rId16"/>
    <p:sldId id="268" r:id="rId17"/>
    <p:sldId id="263" r:id="rId18"/>
    <p:sldId id="267" r:id="rId19"/>
    <p:sldId id="264" r:id="rId20"/>
    <p:sldId id="265" r:id="rId21"/>
    <p:sldId id="269" r:id="rId22"/>
    <p:sldId id="270" r:id="rId23"/>
    <p:sldId id="271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340" r:id="rId35"/>
  </p:sldIdLst>
  <p:sldSz cx="9144000" cy="5143500" type="screen16x9"/>
  <p:notesSz cx="6858000" cy="9144000"/>
  <p:embeddedFontLst>
    <p:embeddedFont>
      <p:font typeface="Arial Black" panose="020B0604020202020204" pitchFamily="3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mbria Math" panose="02040503050406030204" pitchFamily="18" charset="0"/>
      <p:regular r:id="rId42"/>
    </p:embeddedFont>
    <p:embeddedFont>
      <p:font typeface="Century Gothic" panose="020B0502020202020204" pitchFamily="34" charset="0"/>
      <p:regular r:id="rId43"/>
      <p:bold r:id="rId44"/>
      <p:italic r:id="rId45"/>
      <p:boldItalic r:id="rId46"/>
    </p:embeddedFont>
    <p:embeddedFont>
      <p:font typeface="Montserrat Bold" pitchFamily="2" charset="77"/>
      <p:bold r:id="rId47"/>
      <p:italic r:id="rId48"/>
      <p:boldItalic r:id="rId49"/>
    </p:embeddedFont>
    <p:embeddedFont>
      <p:font typeface="Montserrat Regular" pitchFamily="2" charset="77"/>
      <p:regular r:id="rId50"/>
      <p:bold r:id="rId51"/>
      <p:italic r:id="rId52"/>
      <p:boldItalic r:id="rId53"/>
    </p:embeddedFont>
    <p:embeddedFont>
      <p:font typeface="Museo Slab 300" panose="020F0702030404030204" pitchFamily="34" charset="0"/>
      <p:regular r:id="rId54"/>
      <p:bold r:id="rId55"/>
      <p:italic r:id="rId56"/>
    </p:embeddedFont>
    <p:embeddedFont>
      <p:font typeface="Museo Slab 700"/>
      <p:regular r:id="rId57"/>
      <p:bold r:id="rId58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nnon Ryan" initials="SR" lastIdx="1" clrIdx="0"/>
  <p:cmAuthor id="2" name="Shannon Ryan" initials="SR [2]" lastIdx="1" clrIdx="1"/>
  <p:cmAuthor id="3" name="Ann Greiner" initials="AG" lastIdx="1" clrIdx="2">
    <p:extLst>
      <p:ext uri="{19B8F6BF-5375-455C-9EA6-DF929625EA0E}">
        <p15:presenceInfo xmlns:p15="http://schemas.microsoft.com/office/powerpoint/2012/main" userId="S::agreiner@pcpcc.org::a41ef776-56b9-42fd-9871-e78f292ca93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9B"/>
    <a:srgbClr val="00638E"/>
    <a:srgbClr val="006191"/>
    <a:srgbClr val="006794"/>
    <a:srgbClr val="006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52AF9C-3141-654F-858E-9D8BD9EDB727}" v="4" dt="2019-11-25T20:25:19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3680"/>
  </p:normalViewPr>
  <p:slideViewPr>
    <p:cSldViewPr snapToGrid="0" snapToObjects="1">
      <p:cViewPr varScale="1">
        <p:scale>
          <a:sx n="154" d="100"/>
          <a:sy n="154" d="100"/>
        </p:scale>
        <p:origin x="10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452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3.fntdata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microsoft.com/office/2015/10/relationships/revisionInfo" Target="revisionInfo.xml"/><Relationship Id="rId8" Type="http://schemas.openxmlformats.org/officeDocument/2006/relationships/slide" Target="slides/slide1.xml"/><Relationship Id="rId51" Type="http://schemas.openxmlformats.org/officeDocument/2006/relationships/font" Target="fonts/font1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commentAuthors" Target="commentAuthors.xml"/><Relationship Id="rId20" Type="http://schemas.openxmlformats.org/officeDocument/2006/relationships/slide" Target="slides/slide13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9-11-25T10:37:58.177" idx="1">
    <p:pos x="4482" y="3779"/>
    <p:text>Please double check number and update if needed </p:text>
    <p:extLst>
      <p:ext uri="{C676402C-5697-4E1C-873F-D02D1690AC5C}">
        <p15:threadingInfo xmlns:p15="http://schemas.microsoft.com/office/powerpoint/2012/main" timeZoneBias="30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EA7274-DCF0-4DBA-891C-18EBB746C12F}" type="doc">
      <dgm:prSet loTypeId="urn:microsoft.com/office/officeart/2018/2/layout/IconLabelList" loCatId="icon" qsTypeId="urn:microsoft.com/office/officeart/2005/8/quickstyle/simple5" qsCatId="simple" csTypeId="urn:microsoft.com/office/officeart/2005/8/colors/accent5_2" csCatId="accent5" phldr="1"/>
      <dgm:spPr/>
    </dgm:pt>
    <dgm:pt modelId="{8C7ADACD-DDC8-4124-91F9-A8F4DC71FF2B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  <a:latin typeface="+mn-lt"/>
            </a:rPr>
            <a:t>Advocate to influence public and private policymakers </a:t>
          </a:r>
        </a:p>
      </dgm:t>
    </dgm:pt>
    <dgm:pt modelId="{40C1D708-783D-40E2-8A9E-A3BCF0D0B9D0}" type="parTrans" cxnId="{ADE3253F-7765-4029-AE93-063DFBDB2873}">
      <dgm:prSet/>
      <dgm:spPr/>
      <dgm:t>
        <a:bodyPr/>
        <a:lstStyle/>
        <a:p>
          <a:endParaRPr lang="en-US"/>
        </a:p>
      </dgm:t>
    </dgm:pt>
    <dgm:pt modelId="{A7351851-BEF6-4622-9441-A5EDBC8044FF}" type="sibTrans" cxnId="{ADE3253F-7765-4029-AE93-063DFBDB2873}">
      <dgm:prSet/>
      <dgm:spPr/>
      <dgm:t>
        <a:bodyPr/>
        <a:lstStyle/>
        <a:p>
          <a:endParaRPr lang="en-US"/>
        </a:p>
      </dgm:t>
    </dgm:pt>
    <dgm:pt modelId="{4670C19B-3A33-4738-9BB7-7774FBEBDF08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  <a:latin typeface="+mn-lt"/>
            </a:rPr>
            <a:t>Disseminate evidence &amp;  exemplar models</a:t>
          </a:r>
        </a:p>
      </dgm:t>
    </dgm:pt>
    <dgm:pt modelId="{6F73F0C1-51D6-4DE8-84FC-8C31ABE7D4BB}" type="parTrans" cxnId="{90BC740E-F1E2-41CD-A23F-EFB39ABB1651}">
      <dgm:prSet/>
      <dgm:spPr/>
      <dgm:t>
        <a:bodyPr/>
        <a:lstStyle/>
        <a:p>
          <a:endParaRPr lang="en-US"/>
        </a:p>
      </dgm:t>
    </dgm:pt>
    <dgm:pt modelId="{4130DD72-0C2E-4152-BE6B-CC220D518ABC}" type="sibTrans" cxnId="{90BC740E-F1E2-41CD-A23F-EFB39ABB1651}">
      <dgm:prSet/>
      <dgm:spPr/>
      <dgm:t>
        <a:bodyPr/>
        <a:lstStyle/>
        <a:p>
          <a:endParaRPr lang="en-US"/>
        </a:p>
      </dgm:t>
    </dgm:pt>
    <dgm:pt modelId="{7F7F4BD9-91A5-4730-8CAD-4C7B983BA21B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  <a:latin typeface="+mn-lt"/>
            </a:rPr>
            <a:t>Provide tools and TA to inform policy and practice </a:t>
          </a:r>
        </a:p>
      </dgm:t>
    </dgm:pt>
    <dgm:pt modelId="{2194DB65-61E2-4774-859C-3DD2FF1AC747}" type="sibTrans" cxnId="{CA84D29A-FB65-4421-AA2A-98A6C9D4BE09}">
      <dgm:prSet/>
      <dgm:spPr/>
      <dgm:t>
        <a:bodyPr/>
        <a:lstStyle/>
        <a:p>
          <a:endParaRPr lang="en-US"/>
        </a:p>
      </dgm:t>
    </dgm:pt>
    <dgm:pt modelId="{1DD43E6F-C9F6-4A17-A2DE-ED4AD0650AED}" type="parTrans" cxnId="{CA84D29A-FB65-4421-AA2A-98A6C9D4BE09}">
      <dgm:prSet/>
      <dgm:spPr/>
      <dgm:t>
        <a:bodyPr/>
        <a:lstStyle/>
        <a:p>
          <a:endParaRPr lang="en-US"/>
        </a:p>
      </dgm:t>
    </dgm:pt>
    <dgm:pt modelId="{C3EA1348-1AE0-4150-A751-D291853C7E39}" type="pres">
      <dgm:prSet presAssocID="{E9EA7274-DCF0-4DBA-891C-18EBB746C12F}" presName="root" presStyleCnt="0">
        <dgm:presLayoutVars>
          <dgm:dir/>
          <dgm:resizeHandles val="exact"/>
        </dgm:presLayoutVars>
      </dgm:prSet>
      <dgm:spPr/>
    </dgm:pt>
    <dgm:pt modelId="{F16206FC-BE2A-4C73-AF43-E44E53660922}" type="pres">
      <dgm:prSet presAssocID="{8C7ADACD-DDC8-4124-91F9-A8F4DC71FF2B}" presName="compNode" presStyleCnt="0"/>
      <dgm:spPr/>
    </dgm:pt>
    <dgm:pt modelId="{9D9E2DBA-17C4-4CE8-8EF7-E1E4188AE11E}" type="pres">
      <dgm:prSet presAssocID="{8C7ADACD-DDC8-4124-91F9-A8F4DC71FF2B}" presName="iconRect" presStyleLbl="node1" presStyleIdx="0" presStyleCnt="3" custScaleX="153553" custScaleY="142031" custLinFactX="100000" custLinFactY="-10512" custLinFactNeighborX="161206" custLinFactNeighborY="-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E05B3B50-DF01-4059-A0E7-6EB8BAA0D2E2}" type="pres">
      <dgm:prSet presAssocID="{8C7ADACD-DDC8-4124-91F9-A8F4DC71FF2B}" presName="spaceRect" presStyleCnt="0"/>
      <dgm:spPr/>
    </dgm:pt>
    <dgm:pt modelId="{8DCFF044-8C1E-4D75-9968-871C8AE51480}" type="pres">
      <dgm:prSet presAssocID="{8C7ADACD-DDC8-4124-91F9-A8F4DC71FF2B}" presName="textRect" presStyleLbl="revTx" presStyleIdx="0" presStyleCnt="3" custLinFactX="86640" custLinFactY="-123470" custLinFactNeighborX="100000" custLinFactNeighborY="-200000">
        <dgm:presLayoutVars>
          <dgm:chMax val="1"/>
          <dgm:chPref val="1"/>
        </dgm:presLayoutVars>
      </dgm:prSet>
      <dgm:spPr/>
    </dgm:pt>
    <dgm:pt modelId="{0F3D75C1-D431-4738-9235-38D8BCB75F3F}" type="pres">
      <dgm:prSet presAssocID="{A7351851-BEF6-4622-9441-A5EDBC8044FF}" presName="sibTrans" presStyleCnt="0"/>
      <dgm:spPr/>
    </dgm:pt>
    <dgm:pt modelId="{CC03E2F6-6D7C-44C2-A04F-96482CB9DB9B}" type="pres">
      <dgm:prSet presAssocID="{7F7F4BD9-91A5-4730-8CAD-4C7B983BA21B}" presName="compNode" presStyleCnt="0"/>
      <dgm:spPr/>
    </dgm:pt>
    <dgm:pt modelId="{F9D9FA6C-2D61-455E-AEE9-EFE7439DD3E9}" type="pres">
      <dgm:prSet presAssocID="{7F7F4BD9-91A5-4730-8CAD-4C7B983BA21B}" presName="iconRect" presStyleLbl="node1" presStyleIdx="1" presStyleCnt="3" custScaleX="132482" custScaleY="149280" custLinFactX="-66419" custLinFactY="7702" custLinFactNeighborX="-100000" custLinFactNeighborY="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6000" r="-6000"/>
          </a:stretch>
        </a:blipFill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0C7271B6-2579-48F5-93EC-7A96915F366C}" type="pres">
      <dgm:prSet presAssocID="{7F7F4BD9-91A5-4730-8CAD-4C7B983BA21B}" presName="spaceRect" presStyleCnt="0"/>
      <dgm:spPr/>
    </dgm:pt>
    <dgm:pt modelId="{1371118A-A2A0-415C-8E0E-56F21743BB7D}" type="pres">
      <dgm:prSet presAssocID="{7F7F4BD9-91A5-4730-8CAD-4C7B983BA21B}" presName="textRect" presStyleLbl="revTx" presStyleIdx="1" presStyleCnt="3" custLinFactX="-6681" custLinFactY="14765" custLinFactNeighborX="-100000" custLinFactNeighborY="100000">
        <dgm:presLayoutVars>
          <dgm:chMax val="1"/>
          <dgm:chPref val="1"/>
        </dgm:presLayoutVars>
      </dgm:prSet>
      <dgm:spPr/>
    </dgm:pt>
    <dgm:pt modelId="{D4CD50FD-6859-497F-8B66-CEB26DFD55F7}" type="pres">
      <dgm:prSet presAssocID="{2194DB65-61E2-4774-859C-3DD2FF1AC747}" presName="sibTrans" presStyleCnt="0"/>
      <dgm:spPr/>
    </dgm:pt>
    <dgm:pt modelId="{460CECAC-0887-4487-BBB6-5851CE6E0DC6}" type="pres">
      <dgm:prSet presAssocID="{4670C19B-3A33-4738-9BB7-7774FBEBDF08}" presName="compNode" presStyleCnt="0"/>
      <dgm:spPr/>
    </dgm:pt>
    <dgm:pt modelId="{64516AC8-CC25-44C6-B186-677740C44061}" type="pres">
      <dgm:prSet presAssocID="{4670C19B-3A33-4738-9BB7-7774FBEBDF08}" presName="iconRect" presStyleLbl="node1" presStyleIdx="2" presStyleCnt="3" custScaleX="163821" custScaleY="164735" custLinFactY="7702" custLinFactNeighborX="-92304" custLinFactNeighborY="10000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D464A652-070D-4A55-BAAD-2C2B65BF47E5}" type="pres">
      <dgm:prSet presAssocID="{4670C19B-3A33-4738-9BB7-7774FBEBDF08}" presName="spaceRect" presStyleCnt="0"/>
      <dgm:spPr/>
    </dgm:pt>
    <dgm:pt modelId="{6FE82A82-F326-4960-8863-CAD7A380A023}" type="pres">
      <dgm:prSet presAssocID="{4670C19B-3A33-4738-9BB7-7774FBEBDF08}" presName="textRect" presStyleLbl="revTx" presStyleIdx="2" presStyleCnt="3" custScaleY="62386" custLinFactNeighborX="-2735" custLinFactNeighborY="98983">
        <dgm:presLayoutVars>
          <dgm:chMax val="1"/>
          <dgm:chPref val="1"/>
        </dgm:presLayoutVars>
      </dgm:prSet>
      <dgm:spPr/>
    </dgm:pt>
  </dgm:ptLst>
  <dgm:cxnLst>
    <dgm:cxn modelId="{90BC740E-F1E2-41CD-A23F-EFB39ABB1651}" srcId="{E9EA7274-DCF0-4DBA-891C-18EBB746C12F}" destId="{4670C19B-3A33-4738-9BB7-7774FBEBDF08}" srcOrd="2" destOrd="0" parTransId="{6F73F0C1-51D6-4DE8-84FC-8C31ABE7D4BB}" sibTransId="{4130DD72-0C2E-4152-BE6B-CC220D518ABC}"/>
    <dgm:cxn modelId="{ADE3253F-7765-4029-AE93-063DFBDB2873}" srcId="{E9EA7274-DCF0-4DBA-891C-18EBB746C12F}" destId="{8C7ADACD-DDC8-4124-91F9-A8F4DC71FF2B}" srcOrd="0" destOrd="0" parTransId="{40C1D708-783D-40E2-8A9E-A3BCF0D0B9D0}" sibTransId="{A7351851-BEF6-4622-9441-A5EDBC8044FF}"/>
    <dgm:cxn modelId="{64388350-9B5C-499A-B553-9D2E12A97D7B}" type="presOf" srcId="{8C7ADACD-DDC8-4124-91F9-A8F4DC71FF2B}" destId="{8DCFF044-8C1E-4D75-9968-871C8AE51480}" srcOrd="0" destOrd="0" presId="urn:microsoft.com/office/officeart/2018/2/layout/IconLabelList"/>
    <dgm:cxn modelId="{CA84D29A-FB65-4421-AA2A-98A6C9D4BE09}" srcId="{E9EA7274-DCF0-4DBA-891C-18EBB746C12F}" destId="{7F7F4BD9-91A5-4730-8CAD-4C7B983BA21B}" srcOrd="1" destOrd="0" parTransId="{1DD43E6F-C9F6-4A17-A2DE-ED4AD0650AED}" sibTransId="{2194DB65-61E2-4774-859C-3DD2FF1AC747}"/>
    <dgm:cxn modelId="{D0C048B1-2F28-47BA-B444-338197D01B8F}" type="presOf" srcId="{E9EA7274-DCF0-4DBA-891C-18EBB746C12F}" destId="{C3EA1348-1AE0-4150-A751-D291853C7E39}" srcOrd="0" destOrd="0" presId="urn:microsoft.com/office/officeart/2018/2/layout/IconLabelList"/>
    <dgm:cxn modelId="{44A1C3F4-19AB-4A98-A41A-4A7AC1D6E997}" type="presOf" srcId="{4670C19B-3A33-4738-9BB7-7774FBEBDF08}" destId="{6FE82A82-F326-4960-8863-CAD7A380A023}" srcOrd="0" destOrd="0" presId="urn:microsoft.com/office/officeart/2018/2/layout/IconLabelList"/>
    <dgm:cxn modelId="{448FEBFA-42C5-42C3-BB66-7EDEE538E52B}" type="presOf" srcId="{7F7F4BD9-91A5-4730-8CAD-4C7B983BA21B}" destId="{1371118A-A2A0-415C-8E0E-56F21743BB7D}" srcOrd="0" destOrd="0" presId="urn:microsoft.com/office/officeart/2018/2/layout/IconLabelList"/>
    <dgm:cxn modelId="{A1E23E90-5FDD-4CCC-AC3E-8EF9F4508D5C}" type="presParOf" srcId="{C3EA1348-1AE0-4150-A751-D291853C7E39}" destId="{F16206FC-BE2A-4C73-AF43-E44E53660922}" srcOrd="0" destOrd="0" presId="urn:microsoft.com/office/officeart/2018/2/layout/IconLabelList"/>
    <dgm:cxn modelId="{1B80B0A2-0F10-4FF9-9C92-97639AC76622}" type="presParOf" srcId="{F16206FC-BE2A-4C73-AF43-E44E53660922}" destId="{9D9E2DBA-17C4-4CE8-8EF7-E1E4188AE11E}" srcOrd="0" destOrd="0" presId="urn:microsoft.com/office/officeart/2018/2/layout/IconLabelList"/>
    <dgm:cxn modelId="{63A85B84-5DA3-4C87-8165-EB4390E43B13}" type="presParOf" srcId="{F16206FC-BE2A-4C73-AF43-E44E53660922}" destId="{E05B3B50-DF01-4059-A0E7-6EB8BAA0D2E2}" srcOrd="1" destOrd="0" presId="urn:microsoft.com/office/officeart/2018/2/layout/IconLabelList"/>
    <dgm:cxn modelId="{73815D69-8FB9-41EC-960C-0D096AB7DA2D}" type="presParOf" srcId="{F16206FC-BE2A-4C73-AF43-E44E53660922}" destId="{8DCFF044-8C1E-4D75-9968-871C8AE51480}" srcOrd="2" destOrd="0" presId="urn:microsoft.com/office/officeart/2018/2/layout/IconLabelList"/>
    <dgm:cxn modelId="{54ADD3CB-584C-4C51-AAE6-CBBB90F70C64}" type="presParOf" srcId="{C3EA1348-1AE0-4150-A751-D291853C7E39}" destId="{0F3D75C1-D431-4738-9235-38D8BCB75F3F}" srcOrd="1" destOrd="0" presId="urn:microsoft.com/office/officeart/2018/2/layout/IconLabelList"/>
    <dgm:cxn modelId="{55105B22-8E91-4358-BB03-7CB1D40F9386}" type="presParOf" srcId="{C3EA1348-1AE0-4150-A751-D291853C7E39}" destId="{CC03E2F6-6D7C-44C2-A04F-96482CB9DB9B}" srcOrd="2" destOrd="0" presId="urn:microsoft.com/office/officeart/2018/2/layout/IconLabelList"/>
    <dgm:cxn modelId="{9C88E56C-1104-408C-BBA3-BC9793B12FD4}" type="presParOf" srcId="{CC03E2F6-6D7C-44C2-A04F-96482CB9DB9B}" destId="{F9D9FA6C-2D61-455E-AEE9-EFE7439DD3E9}" srcOrd="0" destOrd="0" presId="urn:microsoft.com/office/officeart/2018/2/layout/IconLabelList"/>
    <dgm:cxn modelId="{5DC3D5DF-283D-4916-AECA-7CB5285CDE0E}" type="presParOf" srcId="{CC03E2F6-6D7C-44C2-A04F-96482CB9DB9B}" destId="{0C7271B6-2579-48F5-93EC-7A96915F366C}" srcOrd="1" destOrd="0" presId="urn:microsoft.com/office/officeart/2018/2/layout/IconLabelList"/>
    <dgm:cxn modelId="{D64A1D6A-DC81-4F57-B777-A4987F2A1C30}" type="presParOf" srcId="{CC03E2F6-6D7C-44C2-A04F-96482CB9DB9B}" destId="{1371118A-A2A0-415C-8E0E-56F21743BB7D}" srcOrd="2" destOrd="0" presId="urn:microsoft.com/office/officeart/2018/2/layout/IconLabelList"/>
    <dgm:cxn modelId="{FC4DAFD3-7787-4367-8401-4546BFC57BCF}" type="presParOf" srcId="{C3EA1348-1AE0-4150-A751-D291853C7E39}" destId="{D4CD50FD-6859-497F-8B66-CEB26DFD55F7}" srcOrd="3" destOrd="0" presId="urn:microsoft.com/office/officeart/2018/2/layout/IconLabelList"/>
    <dgm:cxn modelId="{2F4DE9B4-39CC-461D-95AC-0BC87EBFE957}" type="presParOf" srcId="{C3EA1348-1AE0-4150-A751-D291853C7E39}" destId="{460CECAC-0887-4487-BBB6-5851CE6E0DC6}" srcOrd="4" destOrd="0" presId="urn:microsoft.com/office/officeart/2018/2/layout/IconLabelList"/>
    <dgm:cxn modelId="{2845A9CA-6197-4688-BD70-8B9BB4142A4E}" type="presParOf" srcId="{460CECAC-0887-4487-BBB6-5851CE6E0DC6}" destId="{64516AC8-CC25-44C6-B186-677740C44061}" srcOrd="0" destOrd="0" presId="urn:microsoft.com/office/officeart/2018/2/layout/IconLabelList"/>
    <dgm:cxn modelId="{F47108CF-11CF-49CC-9009-7C055F5D86CF}" type="presParOf" srcId="{460CECAC-0887-4487-BBB6-5851CE6E0DC6}" destId="{D464A652-070D-4A55-BAAD-2C2B65BF47E5}" srcOrd="1" destOrd="0" presId="urn:microsoft.com/office/officeart/2018/2/layout/IconLabelList"/>
    <dgm:cxn modelId="{08237713-B0A8-4EC7-823F-7FBCD880868D}" type="presParOf" srcId="{460CECAC-0887-4487-BBB6-5851CE6E0DC6}" destId="{6FE82A82-F326-4960-8863-CAD7A380A02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9E2DBA-17C4-4CE8-8EF7-E1E4188AE11E}">
      <dsp:nvSpPr>
        <dsp:cNvPr id="0" name=""/>
        <dsp:cNvSpPr/>
      </dsp:nvSpPr>
      <dsp:spPr>
        <a:xfrm>
          <a:off x="2086419" y="0"/>
          <a:ext cx="1083448" cy="10021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DCFF044-8C1E-4D75-9968-871C8AE51480}">
      <dsp:nvSpPr>
        <dsp:cNvPr id="0" name=""/>
        <dsp:cNvSpPr/>
      </dsp:nvSpPr>
      <dsp:spPr>
        <a:xfrm>
          <a:off x="2927583" y="0"/>
          <a:ext cx="1567968" cy="627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  <a:latin typeface="+mn-lt"/>
            </a:rPr>
            <a:t>Advocate to influence public and private policymakers </a:t>
          </a:r>
        </a:p>
      </dsp:txBody>
      <dsp:txXfrm>
        <a:off x="2927583" y="0"/>
        <a:ext cx="1567968" cy="627187"/>
      </dsp:txXfrm>
    </dsp:sp>
    <dsp:sp modelId="{F9D9FA6C-2D61-455E-AEE9-EFE7439DD3E9}">
      <dsp:nvSpPr>
        <dsp:cNvPr id="0" name=""/>
        <dsp:cNvSpPr/>
      </dsp:nvSpPr>
      <dsp:spPr>
        <a:xfrm>
          <a:off x="985858" y="1295620"/>
          <a:ext cx="934774" cy="10532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371118A-A2A0-415C-8E0E-56F21743BB7D}">
      <dsp:nvSpPr>
        <dsp:cNvPr id="0" name=""/>
        <dsp:cNvSpPr/>
      </dsp:nvSpPr>
      <dsp:spPr>
        <a:xfrm>
          <a:off x="170765" y="2186047"/>
          <a:ext cx="1567968" cy="627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  <a:latin typeface="+mn-lt"/>
            </a:rPr>
            <a:t>Provide tools and TA to inform policy and practice </a:t>
          </a:r>
        </a:p>
      </dsp:txBody>
      <dsp:txXfrm>
        <a:off x="170765" y="2186047"/>
        <a:ext cx="1567968" cy="627187"/>
      </dsp:txXfrm>
    </dsp:sp>
    <dsp:sp modelId="{64516AC8-CC25-44C6-B186-677740C44061}">
      <dsp:nvSpPr>
        <dsp:cNvPr id="0" name=""/>
        <dsp:cNvSpPr/>
      </dsp:nvSpPr>
      <dsp:spPr>
        <a:xfrm>
          <a:off x="3240604" y="1327336"/>
          <a:ext cx="1155897" cy="11623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FE82A82-F326-4960-8863-CAD7A380A023}">
      <dsp:nvSpPr>
        <dsp:cNvPr id="0" name=""/>
        <dsp:cNvSpPr/>
      </dsp:nvSpPr>
      <dsp:spPr>
        <a:xfrm>
          <a:off x="3642969" y="2421957"/>
          <a:ext cx="1567968" cy="391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  <a:latin typeface="+mn-lt"/>
            </a:rPr>
            <a:t>Disseminate evidence &amp;  exemplar models</a:t>
          </a:r>
        </a:p>
      </dsp:txBody>
      <dsp:txXfrm>
        <a:off x="3642969" y="2421957"/>
        <a:ext cx="1567968" cy="3912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B0F89-93E3-7640-91FA-36BBA3C7917B}" type="datetimeFigureOut">
              <a:rPr lang="en-US" smtClean="0"/>
              <a:t>12/5/19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4A794-AE18-D444-9A0E-A5A24319B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affairs.org/doi/full/10.1377/hlthaff.2017.0367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9ABDD3-C1D4-4EF2-9891-D9BB785E7F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37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32% of all physicians are in a PCMH; up from 26% in 2016.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4A794-AE18-D444-9A0E-A5A24319B2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20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igh Levels Of Capitation Payments Needed To Shift Primary Care Toward Proactive Team And Nonvisit Care"/>
              </a:rPr>
              <a:t>Basu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igh Levels Of Capitation Payments Needed To Shift Primary Care Toward Proactive Team And Nonvisit Care"/>
              </a:rPr>
              <a:t> et al.  </a:t>
            </a:r>
            <a:r>
              <a:rPr lang="en-US" sz="1200" b="0" i="1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igh Levels Of Capitation Payments Needed To Shift Primary Care Toward Proactive Team And Nonvisit Care"/>
              </a:rPr>
              <a:t>Health Affairs,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igh Levels Of Capitation Payments Needed To Shift Primary Care Toward Proactive Team And Nonvisit Care"/>
              </a:rPr>
              <a:t>September 2017 “High Levels Of Capitation Payments Needed To Shift Primary Care Toward Proactive Team And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igh Levels Of Capitation Payments Needed To Shift Primary Care Toward Proactive Team And Nonvisit Care"/>
              </a:rPr>
              <a:t>Nonvisit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igh Levels Of Capitation Payments Needed To Shift Primary Care Toward Proactive Team And Nonvisit Care"/>
              </a:rPr>
              <a:t> Care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4A794-AE18-D444-9A0E-A5A24319B2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17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6417" y="3755764"/>
            <a:ext cx="6396060" cy="178419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400" b="0" i="0" dirty="0" smtClean="0">
                <a:solidFill>
                  <a:schemeClr val="bg1"/>
                </a:solidFill>
                <a:latin typeface="+mj-lt"/>
                <a:ea typeface="Museo Sans 500" charset="0"/>
                <a:cs typeface="Museo Sans 500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Date  |  Speaker Name</a:t>
            </a:r>
          </a:p>
        </p:txBody>
      </p:sp>
      <p:sp>
        <p:nvSpPr>
          <p:cNvPr id="11" name="Title 34"/>
          <p:cNvSpPr>
            <a:spLocks noGrp="1"/>
          </p:cNvSpPr>
          <p:nvPr>
            <p:ph type="title" hasCustomPrompt="1"/>
          </p:nvPr>
        </p:nvSpPr>
        <p:spPr>
          <a:xfrm>
            <a:off x="526417" y="2549190"/>
            <a:ext cx="6396060" cy="877163"/>
          </a:xfrm>
          <a:prstGeom prst="rect">
            <a:avLst/>
          </a:prstGeom>
        </p:spPr>
        <p:txBody>
          <a:bodyPr vert="horz" wrap="square" lIns="0" tIns="91440" rIns="0" bIns="91440" rtlCol="0" anchor="b">
            <a:spAutoFit/>
          </a:bodyPr>
          <a:lstStyle>
            <a:lvl1pPr>
              <a:lnSpc>
                <a:spcPct val="110000"/>
              </a:lnSpc>
              <a:def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useo Slab 300" charset="0"/>
                <a:cs typeface="Museo Slab 30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704A5A-9A30-7644-9C77-2FB0FF5E34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267" y="533661"/>
            <a:ext cx="3155728" cy="799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3B44E4-6710-6B48-BCB9-0CB6E2F371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"/>
          </a:blip>
          <a:srcRect/>
          <a:stretch/>
        </p:blipFill>
        <p:spPr>
          <a:xfrm>
            <a:off x="3838747" y="-732409"/>
            <a:ext cx="6588893" cy="65888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AF25BA-98FD-C343-BF6F-F0804435FE7C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68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1375" y="1579438"/>
            <a:ext cx="1631537" cy="20053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2501756" y="895350"/>
            <a:ext cx="6299344" cy="3373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185C540-926E-0945-8A14-469D49BB482E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8E18E2-4949-9B4E-A1CA-BD9CABE676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58E3E9-A128-5C4F-AD6F-6196C099DB3D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96B639-BA2C-CC4C-926C-38A1B4FD87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49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Blu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659538" y="-5683"/>
            <a:ext cx="648446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013156" y="895350"/>
            <a:ext cx="2717163" cy="3373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levelw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6083937" y="895350"/>
            <a:ext cx="2717163" cy="3373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1375" y="1587602"/>
            <a:ext cx="1631537" cy="20053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60DB5BF-DE53-7C4C-A4BA-6946E5905032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687FB9-080F-4E42-B9CA-C7B95CB29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75F930A-965B-E14C-96F7-2EFCBA26D204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4CEF15-28F8-AE4A-A0C0-3F048E9192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65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Multi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2604121" y="0"/>
            <a:ext cx="3269939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5874060" y="0"/>
            <a:ext cx="3269939" cy="5143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2992825" y="895350"/>
            <a:ext cx="2492531" cy="3373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levelw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1375" y="1579438"/>
            <a:ext cx="1631537" cy="20053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0"/>
          </p:nvPr>
        </p:nvSpPr>
        <p:spPr>
          <a:xfrm>
            <a:off x="6262764" y="895350"/>
            <a:ext cx="2492531" cy="3373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levelw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B15415-696C-844A-B740-64262CB38F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A9E730F-5000-4645-962B-538FD298354F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144C3B-CD68-3A43-B1DC-49910A92FD76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FA97C4-6D9D-EB40-B79A-377D90F402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21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Pictur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1"/>
          <p:cNvSpPr/>
          <p:nvPr userDrawn="1"/>
        </p:nvSpPr>
        <p:spPr>
          <a:xfrm>
            <a:off x="2661781" y="0"/>
            <a:ext cx="6482219" cy="5143500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chemeClr val="bg2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66178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1375" y="1579438"/>
            <a:ext cx="1631537" cy="20053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5751EE-7F74-484A-8A9B-CD6F31F67D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F3AE201-1E76-C24C-9AF2-65B2A740AAAD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8482BB-EABC-BD4B-B1D4-02D5EE3B6D1B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8C2261-802E-6143-AF19-8D9C048101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3350" cy="2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00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Blue">
    <p:bg>
      <p:bgPr>
        <a:solidFill>
          <a:schemeClr val="bg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0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" name="Shape 41"/>
          <p:cNvSpPr/>
          <p:nvPr userDrawn="1"/>
        </p:nvSpPr>
        <p:spPr>
          <a:xfrm>
            <a:off x="4566383" y="0"/>
            <a:ext cx="4572000" cy="5143500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chemeClr val="bg2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1375" y="1180058"/>
            <a:ext cx="3863633" cy="299466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51375" y="2298526"/>
            <a:ext cx="3863633" cy="19853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B17937-F28B-E54E-916C-21A6897EA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88ACA98-6BA6-E644-805D-938806133EAB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31CE69-146B-FB45-8053-9FC664C5099A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CB69C9-11DA-454F-95BE-3B5F24F2AA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3350" cy="2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77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Blue">
    <p:bg>
      <p:bgPr>
        <a:solidFill>
          <a:schemeClr val="bg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D3D19E9-0858-C64B-97B4-5DA2E57C8919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30EF7C-E718-5C4E-97C2-F85ACC4314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2C65FC8-468D-794E-9C49-F5E2744686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375" y="1180058"/>
            <a:ext cx="3863633" cy="299466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92168F-5ED0-8341-A55B-57D9BACAE3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1375" y="2298526"/>
            <a:ext cx="3863633" cy="19853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DBE2B0-A337-884D-9120-B2EBFE8137CA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803986-4A55-C041-8D59-074F6A89C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94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9"/>
          <p:cNvSpPr txBox="1">
            <a:spLocks noGrp="1"/>
          </p:cNvSpPr>
          <p:nvPr>
            <p:ph type="body" idx="1"/>
          </p:nvPr>
        </p:nvSpPr>
        <p:spPr>
          <a:xfrm>
            <a:off x="1616475" y="1253447"/>
            <a:ext cx="5911200" cy="298464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lvl="0" indent="0" algn="ctr" rtl="0">
              <a:spcBef>
                <a:spcPts val="0"/>
              </a:spcBef>
              <a:buClr>
                <a:srgbClr val="FFFFFF"/>
              </a:buClr>
              <a:buSzPct val="100000"/>
              <a:buFont typeface="Wingdings" charset="2"/>
              <a:buNone/>
              <a:defRPr sz="3000" b="0" i="0">
                <a:solidFill>
                  <a:srgbClr val="FFFFFF"/>
                </a:solidFill>
                <a:latin typeface="+mj-lt"/>
                <a:ea typeface="Museo Slab 500" charset="0"/>
                <a:cs typeface="Museo Slab 500" charset="0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36936B2-8549-DF4E-9BFC-35F6EF794905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C2A80F-5C9C-3141-B93E-A0B5C1AC48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073D9B-46E7-2B47-AF72-E4B2CCF9483D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hape 26">
            <a:extLst>
              <a:ext uri="{FF2B5EF4-FFF2-40B4-BE49-F238E27FC236}">
                <a16:creationId xmlns:a16="http://schemas.microsoft.com/office/drawing/2014/main" id="{C4A99E9F-AF34-2E4C-8835-989D97242FAD}"/>
              </a:ext>
            </a:extLst>
          </p:cNvPr>
          <p:cNvSpPr/>
          <p:nvPr userDrawn="1"/>
        </p:nvSpPr>
        <p:spPr>
          <a:xfrm>
            <a:off x="4303650" y="0"/>
            <a:ext cx="536700" cy="88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27">
            <a:extLst>
              <a:ext uri="{FF2B5EF4-FFF2-40B4-BE49-F238E27FC236}">
                <a16:creationId xmlns:a16="http://schemas.microsoft.com/office/drawing/2014/main" id="{1FD67A17-C595-7445-B9B7-38FD72C9FF18}"/>
              </a:ext>
            </a:extLst>
          </p:cNvPr>
          <p:cNvSpPr txBox="1"/>
          <p:nvPr userDrawn="1"/>
        </p:nvSpPr>
        <p:spPr>
          <a:xfrm>
            <a:off x="3593400" y="235645"/>
            <a:ext cx="1957200" cy="6096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b="1" i="0" dirty="0">
                <a:solidFill>
                  <a:schemeClr val="accent5"/>
                </a:solidFill>
                <a:latin typeface="Arial Black" panose="020B0604020202020204" pitchFamily="34" charset="0"/>
                <a:ea typeface="Museo Slab 900" charset="0"/>
                <a:cs typeface="Arial Black" panose="020B0604020202020204" pitchFamily="34" charset="0"/>
              </a:rPr>
              <a:t>“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6EB6D1-48A6-6344-AC1E-F8957979E8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5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Picture Blue">
    <p:bg>
      <p:bgPr>
        <a:solidFill>
          <a:schemeClr val="bg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 userDrawn="1"/>
        </p:nvSpPr>
        <p:spPr>
          <a:xfrm>
            <a:off x="0" y="0"/>
            <a:ext cx="9144000" cy="5149500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4303650" y="0"/>
            <a:ext cx="536700" cy="88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 txBox="1"/>
          <p:nvPr/>
        </p:nvSpPr>
        <p:spPr>
          <a:xfrm>
            <a:off x="3593400" y="235645"/>
            <a:ext cx="1957200" cy="6096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b="1" i="0" dirty="0">
                <a:solidFill>
                  <a:schemeClr val="accent5"/>
                </a:solidFill>
                <a:latin typeface="Arial Black" panose="020B0604020202020204" pitchFamily="34" charset="0"/>
                <a:ea typeface="Museo Slab 900" charset="0"/>
                <a:cs typeface="Arial Black" panose="020B0604020202020204" pitchFamily="34" charset="0"/>
              </a:rPr>
              <a:t>“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1616475" y="1253447"/>
            <a:ext cx="5911200" cy="298464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lvl="0" indent="0" algn="ctr" rtl="0">
              <a:spcBef>
                <a:spcPts val="0"/>
              </a:spcBef>
              <a:buClr>
                <a:srgbClr val="FFFFFF"/>
              </a:buClr>
              <a:buSzPct val="100000"/>
              <a:buFont typeface="Wingdings" charset="2"/>
              <a:buNone/>
              <a:defRPr sz="3000" b="0" i="0">
                <a:solidFill>
                  <a:srgbClr val="FFFFFF"/>
                </a:solidFill>
                <a:latin typeface="+mj-lt"/>
                <a:ea typeface="Museo Slab 500" charset="0"/>
                <a:cs typeface="Museo Slab 500" charset="0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927EAF1-AFE9-6244-8730-A4FA6B546EF4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3BF09E-4E2F-5F48-A6D7-29E1217CBC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51E14B-1490-5847-8086-5156CCD8F541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9BC709-9EB7-1844-B4FB-A174AFB7DB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03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chemeClr val="accen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26EF67-4AB4-9748-89D9-74248B603509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79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4750737"/>
            <a:ext cx="9144000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6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accent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E6AD8-CAA5-4649-B2CB-D4F378E29973}" type="datetime1">
              <a:rPr lang="en-US" smtClean="0"/>
              <a:t>12/5/19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076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11CC468-484C-C642-A1C6-18DB8B6DE3F3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08C8A2-D3DB-4F4F-ACEA-B68B9A86EA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48100F-1B09-424D-873F-3E65247FE384}"/>
              </a:ext>
            </a:extLst>
          </p:cNvPr>
          <p:cNvSpPr txBox="1"/>
          <p:nvPr userDrawn="1"/>
        </p:nvSpPr>
        <p:spPr>
          <a:xfrm>
            <a:off x="104503" y="2147122"/>
            <a:ext cx="9144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0" dirty="0">
                <a:solidFill>
                  <a:schemeClr val="bg1">
                    <a:alpha val="8000"/>
                  </a:schemeClr>
                </a:solidFill>
                <a:latin typeface="+mj-lt"/>
              </a:rPr>
              <a:t>agenda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959819A-08AF-AE45-93D9-F47D810FDF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418" y="704877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673D3D6-F992-AA42-8EAD-A2B7DF446F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7418" y="1281820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1917508-89A7-DC4F-812E-91FDD05D0E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7418" y="1858763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FE8DA66-682D-8D41-8E1A-FD000EEC8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27418" y="2435706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F0BBE4D-D685-6640-8D64-4FE9994531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7418" y="3012649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FBA51A2-2916-414C-9D4B-DA17D96E64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27418" y="3589592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968AB25-6716-3043-8704-0D80D36A1F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7418" y="4166533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A3A708A-6A37-8D4E-9CF4-30A535B2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7681" y="704877"/>
            <a:ext cx="3024050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First Topic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22D0784-53BE-D94B-B83E-32C191F751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97681" y="1281820"/>
            <a:ext cx="3024050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Second Topic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DF2A916-7EBC-C849-ADC0-B73BC8F72A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97681" y="1858763"/>
            <a:ext cx="3024050" cy="276999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Third Topic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6949CF9-9135-8144-BE43-A1AEE806DE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97681" y="2435706"/>
            <a:ext cx="3024050" cy="276999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Fourth Topic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B041F91-D196-F24C-B72E-9F6872D615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7681" y="3012649"/>
            <a:ext cx="3024050" cy="276999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Fifth Topic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1BC0E45-259F-024E-B731-91942A4A28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97681" y="3589592"/>
            <a:ext cx="3024050" cy="276999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Sixth Topic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E3E9917-FBED-984A-A15C-CE1370384F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97681" y="4166533"/>
            <a:ext cx="3024050" cy="276999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Seventh Topic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85EC73-2A90-464D-ACE5-DA32A9173FEA}"/>
              </a:ext>
            </a:extLst>
          </p:cNvPr>
          <p:cNvSpPr/>
          <p:nvPr userDrawn="1"/>
        </p:nvSpPr>
        <p:spPr>
          <a:xfrm>
            <a:off x="0" y="-4354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06D63A6-3C21-3344-B8AC-075FAAABCE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3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439A-2FB8-4A2B-B385-65BA9CC26ECD}" type="datetime1">
              <a:rPr lang="en-US" smtClean="0"/>
              <a:t>12/5/19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332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59BEE3-5724-C648-910F-FF64CB5ED8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"/>
          </a:blip>
          <a:srcRect/>
          <a:stretch/>
        </p:blipFill>
        <p:spPr>
          <a:xfrm>
            <a:off x="3838747" y="-732409"/>
            <a:ext cx="6588893" cy="6588893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6417" y="3755764"/>
            <a:ext cx="6396060" cy="178419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400" b="0" i="0" dirty="0" smtClean="0">
                <a:solidFill>
                  <a:schemeClr val="bg1"/>
                </a:solidFill>
                <a:latin typeface="+mj-lt"/>
                <a:ea typeface="Museo Sans 500" charset="0"/>
                <a:cs typeface="Museo Sans 500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Date  |  Speaker Name</a:t>
            </a:r>
          </a:p>
        </p:txBody>
      </p:sp>
      <p:sp>
        <p:nvSpPr>
          <p:cNvPr id="11" name="Title 34"/>
          <p:cNvSpPr>
            <a:spLocks noGrp="1"/>
          </p:cNvSpPr>
          <p:nvPr>
            <p:ph type="title" hasCustomPrompt="1"/>
          </p:nvPr>
        </p:nvSpPr>
        <p:spPr>
          <a:xfrm>
            <a:off x="526417" y="2549190"/>
            <a:ext cx="6396060" cy="877163"/>
          </a:xfrm>
          <a:prstGeom prst="rect">
            <a:avLst/>
          </a:prstGeom>
        </p:spPr>
        <p:txBody>
          <a:bodyPr vert="horz" wrap="square" lIns="0" tIns="91440" rIns="0" bIns="91440" rtlCol="0" anchor="b">
            <a:spAutoFit/>
          </a:bodyPr>
          <a:lstStyle>
            <a:lvl1pPr>
              <a:lnSpc>
                <a:spcPct val="110000"/>
              </a:lnSpc>
              <a:def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useo Slab 300" charset="0"/>
                <a:cs typeface="Museo Slab 30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704A5A-9A30-7644-9C77-2FB0FF5E34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9267" y="533661"/>
            <a:ext cx="3155728" cy="7998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645032-5C29-DD4D-BE38-F21EDCA5415F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66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a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11CC468-484C-C642-A1C6-18DB8B6DE3F3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08C8A2-D3DB-4F4F-ACEA-B68B9A86EA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48100F-1B09-424D-873F-3E65247FE384}"/>
              </a:ext>
            </a:extLst>
          </p:cNvPr>
          <p:cNvSpPr txBox="1"/>
          <p:nvPr userDrawn="1"/>
        </p:nvSpPr>
        <p:spPr>
          <a:xfrm>
            <a:off x="104503" y="2147122"/>
            <a:ext cx="9144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0" dirty="0">
                <a:solidFill>
                  <a:schemeClr val="bg1">
                    <a:alpha val="8000"/>
                  </a:schemeClr>
                </a:solidFill>
                <a:latin typeface="+mj-lt"/>
              </a:rPr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5923E6-0271-774E-8B37-C0B2CEE514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418" y="704877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959E567-F253-1B43-982D-4268623514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7418" y="1281820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B39FB11-271F-BA4C-8819-CB5089134D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7418" y="1858763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4749DB0-F570-5140-A78F-8FD836066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27418" y="2435706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FF6F066-5E44-084E-AD8F-198D795CE1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7418" y="3012649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0021084-4FDB-EF41-A8C1-DE4516DC53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27418" y="3589592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026888F-20BB-8041-ABD0-04BC8A4697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7418" y="4166533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A334B34-E40E-B541-8AD2-0F01AEB5D1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7681" y="704877"/>
            <a:ext cx="3024050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First Topic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EC5A182-78AB-DC4F-804E-F76B178813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97681" y="1281820"/>
            <a:ext cx="3024050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Second Topic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36452D4-84AE-EE49-A036-78346B2537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97681" y="1858763"/>
            <a:ext cx="3024050" cy="276999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Third Topic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2D8F0FD5-B538-4A45-B97D-2EB6E6BA060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97681" y="2435706"/>
            <a:ext cx="3024050" cy="276999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Fourth Topic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466FE86-B40F-674A-8BD4-36A50621F0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7681" y="3012649"/>
            <a:ext cx="3024050" cy="276999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Fifth Topic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A7CC7E8C-2EFA-DF4E-BAE2-30FF614CCE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97681" y="3589592"/>
            <a:ext cx="3024050" cy="276999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Sixth Topic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AB24F55-3D22-6547-A9B9-27D29E0FAC1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97681" y="4166533"/>
            <a:ext cx="3024050" cy="276999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Seventh Topic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D4745D7-0824-9240-85BF-5A231536EF58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B1F9766-9C25-AE48-A620-81C420116A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92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659538" y="-5683"/>
            <a:ext cx="648446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1375" y="1587602"/>
            <a:ext cx="1631537" cy="20053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60DB5BF-DE53-7C4C-A4BA-6946E5905032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687FB9-080F-4E42-B9CA-C7B95CB29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627412B-1669-F546-AD81-1994055A2F3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251703" y="313796"/>
            <a:ext cx="1188064" cy="11880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320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3F9BD2E-963D-2743-9BB6-55943989A84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00015" y="1648164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802B97F4-1721-C146-BE41-592ABABD92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285276" y="313796"/>
            <a:ext cx="1188064" cy="11880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320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69824CD7-74A5-3144-8BD2-9B53BA3B72E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315244" y="313796"/>
            <a:ext cx="1188064" cy="11880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320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8404D7DC-D278-D245-8BE5-13F2016211F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900015" y="1976112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22E3B4B-3AFE-744C-8FD7-E84233D1A6E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33588" y="1648164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D1FA7C0-B07B-5349-BCDE-9A61458D9CA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933588" y="1976112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373C9CD0-4C6D-234E-AB75-483AC7879B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963556" y="1648164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480A00E-853E-324E-921E-60E2EE0DA6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963556" y="1976112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600BF30F-39F9-0E43-A299-FEE430B7AD1C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3251703" y="2776341"/>
            <a:ext cx="1188064" cy="11880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320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40317C33-6839-7B46-9EF3-3D6FC70D4DB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900015" y="4125600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C1D91CCE-BA15-4546-BE7E-B7CB361CAF3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285276" y="2776341"/>
            <a:ext cx="1188064" cy="11880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320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13BCA86A-D703-0440-83E7-6E25EE40C2C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315244" y="2776341"/>
            <a:ext cx="1188064" cy="11880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320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5A87206-2E95-914F-8C08-B6F70309433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00015" y="4453548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0DC56A04-EE58-6C44-B120-7886CC0A052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933588" y="4125600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04EFF58E-83AD-6A4C-A1D8-A59BC0E8190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933588" y="4453548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360EB48-9E44-9B44-B4E4-88EC89459C0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963556" y="4125600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056E475B-E897-1145-8157-2FC81B95031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963556" y="4453548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B4B425-8DEB-D34F-A503-0679E11B2438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04FC453-9DC1-6747-8A89-E1D688A812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699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a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AB3BE93-5257-2D41-B59B-309914401A53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5372B0-7BBE-7444-A9B0-D2FD1FEC74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D153F4-6123-0549-8D03-114EC66118AB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57C067-7ABB-ED44-9417-BE5EC0AAA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54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386" y="315767"/>
            <a:ext cx="7138613" cy="3447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B15BA50-A714-EB4F-A47D-6FBA65012854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3FE53F-D7EE-6744-BEBF-8DC171D8F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302119-FB1D-ED44-958B-9887DDCBA99C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A2845B-6C0A-E64B-91FC-A38BF58EF4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61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862386" y="1162050"/>
            <a:ext cx="7429500" cy="319074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02E3787-4E97-0E42-92D7-E7B02398E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386" y="315767"/>
            <a:ext cx="7429500" cy="3447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B293B01-BB4A-BF42-8CDB-9CD439D36486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BBD20B-F0F9-4644-8017-E259345101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F56FFD-66B8-2646-A8C2-3F70E965F3BD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E14451-43C0-5D4B-86AD-A0311D3969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53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2386" y="1162051"/>
            <a:ext cx="3429000" cy="31068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886" y="1162051"/>
            <a:ext cx="3429000" cy="31068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CC6A9C6-7D76-3A47-9E85-08F35C85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386" y="315767"/>
            <a:ext cx="7138613" cy="34475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1423300-A745-0E47-89F8-C94B89197F2B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2C0398-C5C4-7F4B-9F96-31CB5FF75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429904-0FB4-2249-AFBC-6D8019E7DFE0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064F41-AFF0-154D-AC8B-5D3FA2C965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52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Gray">
    <p:bg>
      <p:bgPr>
        <a:solidFill>
          <a:schemeClr val="bg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 userDrawn="1"/>
        </p:nvSpPr>
        <p:spPr>
          <a:xfrm>
            <a:off x="45720" y="2177"/>
            <a:ext cx="9144000" cy="51495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3D5FAF-D463-BC4E-83D0-D839325F3DBF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B75F8E-2EB4-2A4E-BC32-A7E625B3F9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3982AA-E220-D44F-A359-35512CC9D63C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925FD-5546-054D-A40E-BCFE6DA891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519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351376" y="4505217"/>
            <a:ext cx="2407236" cy="2763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fld id="{F9ED48AE-7D5D-0443-A544-D69EBB1A0271}" type="slidenum">
              <a:rPr lang="en-US" sz="1200" b="0" i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Museo Slab 300" charset="0"/>
                <a:ea typeface="Museo Slab 300" charset="0"/>
                <a:cs typeface="Museo Slab 300" charset="0"/>
              </a:rPr>
              <a:t>‹#›</a:t>
            </a:fld>
            <a:endParaRPr lang="en-US" sz="1200" b="0" i="0" dirty="0">
              <a:solidFill>
                <a:schemeClr val="accent5">
                  <a:lumMod val="60000"/>
                  <a:lumOff val="40000"/>
                </a:schemeClr>
              </a:solidFill>
              <a:latin typeface="Museo Slab 300" charset="0"/>
              <a:ea typeface="Museo Slab 300" charset="0"/>
              <a:cs typeface="Museo Slab 300" charset="0"/>
            </a:endParaRPr>
          </a:p>
          <a:p>
            <a:r>
              <a:rPr lang="en-US" sz="900" b="1" i="0" dirty="0">
                <a:solidFill>
                  <a:schemeClr val="accent5">
                    <a:lumMod val="60000"/>
                    <a:lumOff val="40000"/>
                  </a:schemeClr>
                </a:solidFill>
                <a:latin typeface="Museo Slab 700" charset="0"/>
                <a:ea typeface="Museo Slab 700" charset="0"/>
                <a:cs typeface="Museo Slab 700" charset="0"/>
              </a:rPr>
              <a:t>University of Global Health Equity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2181332"/>
            <a:ext cx="9144000" cy="2962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8FDEA5-7E2C-754F-B85E-85802C5F2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386" y="315767"/>
            <a:ext cx="7429500" cy="3447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6DE9570-D910-3541-BCEA-3DD3F5571153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7DC391-7AC7-BD45-B88A-D2A652C680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E77A0A-B22D-1F40-8FC0-473B540704B8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D24914-BAC8-2845-BB25-A0D0FBA48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1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659538" y="-5683"/>
            <a:ext cx="648446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1375" y="1587602"/>
            <a:ext cx="1631537" cy="20053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60DB5BF-DE53-7C4C-A4BA-6946E5905032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687FB9-080F-4E42-B9CA-C7B95CB29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627412B-1669-F546-AD81-1994055A2F3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251703" y="313796"/>
            <a:ext cx="1188064" cy="11880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320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3F9BD2E-963D-2743-9BB6-55943989A84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00015" y="1648164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802B97F4-1721-C146-BE41-592ABABD92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285276" y="313796"/>
            <a:ext cx="1188064" cy="11880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320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69824CD7-74A5-3144-8BD2-9B53BA3B72E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315244" y="313796"/>
            <a:ext cx="1188064" cy="11880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320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8404D7DC-D278-D245-8BE5-13F2016211F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900015" y="1976112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22E3B4B-3AFE-744C-8FD7-E84233D1A6E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33588" y="1648164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D1FA7C0-B07B-5349-BCDE-9A61458D9CA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933588" y="1976112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373C9CD0-4C6D-234E-AB75-483AC7879B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963556" y="1648164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480A00E-853E-324E-921E-60E2EE0DA6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963556" y="1976112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600BF30F-39F9-0E43-A299-FEE430B7AD1C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3251703" y="2776341"/>
            <a:ext cx="1188064" cy="11880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320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40317C33-6839-7B46-9EF3-3D6FC70D4DB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900015" y="4125600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C1D91CCE-BA15-4546-BE7E-B7CB361CAF3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285276" y="2776341"/>
            <a:ext cx="1188064" cy="11880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320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13BCA86A-D703-0440-83E7-6E25EE40C2C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315244" y="2776341"/>
            <a:ext cx="1188064" cy="11880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320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5A87206-2E95-914F-8C08-B6F70309433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00015" y="4453548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0DC56A04-EE58-6C44-B120-7886CC0A052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933588" y="4125600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04EFF58E-83AD-6A4C-A1D8-A59BC0E8190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933588" y="4453548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360EB48-9E44-9B44-B4E4-88EC89459C0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963556" y="4125600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056E475B-E897-1145-8157-2FC81B95031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963556" y="4453548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98F5A7-6A4F-7048-B747-D1F19A6E5CCA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0355409-5F57-3C47-95FC-279CD09B55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67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1375" y="1579438"/>
            <a:ext cx="1631537" cy="20053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2501756" y="895350"/>
            <a:ext cx="6299344" cy="3373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185C540-926E-0945-8A14-469D49BB482E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8E18E2-4949-9B4E-A1CA-BD9CABE676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37FB67-00DA-B044-B577-6D7B7AD7C065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1DAC63-4F68-DC48-BB20-09E3EF486E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771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Gra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659538" y="-5683"/>
            <a:ext cx="648446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013156" y="895350"/>
            <a:ext cx="2717163" cy="3373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levelw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6083937" y="895350"/>
            <a:ext cx="2717163" cy="3373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1375" y="1587602"/>
            <a:ext cx="1631537" cy="20053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60DB5BF-DE53-7C4C-A4BA-6946E5905032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687FB9-080F-4E42-B9CA-C7B95CB29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82C8BA-B098-3848-AD00-37A0FF4AE1B9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CFDA93-B530-0548-8E28-FDD94DEA4E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382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Multi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2604121" y="0"/>
            <a:ext cx="3269939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5874060" y="0"/>
            <a:ext cx="3269939" cy="5143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2992825" y="895350"/>
            <a:ext cx="2492531" cy="3373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levelw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1375" y="1579438"/>
            <a:ext cx="1631537" cy="20053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0"/>
          </p:nvPr>
        </p:nvSpPr>
        <p:spPr>
          <a:xfrm>
            <a:off x="6262764" y="895350"/>
            <a:ext cx="2492531" cy="3373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levelw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B15415-696C-844A-B740-64262CB38F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A9E730F-5000-4645-962B-538FD298354F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2B72FF-5545-E74A-96E5-B8AF80CE5B28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DA4768-BB9A-FC4F-95F3-9D4400796A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3350" cy="2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41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Picture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1"/>
          <p:cNvSpPr/>
          <p:nvPr userDrawn="1"/>
        </p:nvSpPr>
        <p:spPr>
          <a:xfrm>
            <a:off x="2661781" y="0"/>
            <a:ext cx="6482219" cy="5143500"/>
          </a:xfrm>
          <a:prstGeom prst="rect">
            <a:avLst/>
          </a:prstGeom>
          <a:solidFill>
            <a:schemeClr val="tx2">
              <a:alpha val="86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chemeClr val="bg2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66178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1375" y="1579438"/>
            <a:ext cx="1631537" cy="20053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5751EE-7F74-484A-8A9B-CD6F31F67D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F3AE201-1E76-C24C-9AF2-65B2A740AAAD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DF4A0F-9DB1-BF43-940B-FD93D71742AA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AD7B04-7C03-4A40-9BF2-CBE7300126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3350" cy="2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95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Gray">
    <p:bg>
      <p:bgPr>
        <a:solidFill>
          <a:schemeClr val="bg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0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" name="Shape 41"/>
          <p:cNvSpPr/>
          <p:nvPr userDrawn="1"/>
        </p:nvSpPr>
        <p:spPr>
          <a:xfrm>
            <a:off x="4566383" y="0"/>
            <a:ext cx="4572000" cy="5143500"/>
          </a:xfrm>
          <a:prstGeom prst="rect">
            <a:avLst/>
          </a:prstGeom>
          <a:solidFill>
            <a:schemeClr val="tx2">
              <a:alpha val="86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chemeClr val="bg2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1375" y="1180058"/>
            <a:ext cx="3863633" cy="299466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51375" y="2298526"/>
            <a:ext cx="3863633" cy="19853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B17937-F28B-E54E-916C-21A6897EA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88ACA98-6BA6-E644-805D-938806133EAB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1831E0-3215-E543-9ECF-1586557280B6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CD0E11-146C-9842-BD63-3204E7FFD3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3350" cy="2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88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Gray">
    <p:bg>
      <p:bgPr>
        <a:solidFill>
          <a:schemeClr val="bg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D3D19E9-0858-C64B-97B4-5DA2E57C8919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30EF7C-E718-5C4E-97C2-F85ACC4314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2C65FC8-468D-794E-9C49-F5E2744686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375" y="1180058"/>
            <a:ext cx="3863633" cy="299466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92168F-5ED0-8341-A55B-57D9BACAE3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1375" y="2298526"/>
            <a:ext cx="3863633" cy="19853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EFC8D7-EA74-0448-A62A-E9B425E36109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178907-6358-CB42-936A-AFFAFCC16A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109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a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9"/>
          <p:cNvSpPr txBox="1">
            <a:spLocks noGrp="1"/>
          </p:cNvSpPr>
          <p:nvPr>
            <p:ph type="body" idx="1"/>
          </p:nvPr>
        </p:nvSpPr>
        <p:spPr>
          <a:xfrm>
            <a:off x="1616475" y="1253447"/>
            <a:ext cx="5911200" cy="298464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lvl="0" indent="0" algn="ctr" rtl="0">
              <a:spcBef>
                <a:spcPts val="0"/>
              </a:spcBef>
              <a:buClr>
                <a:srgbClr val="FFFFFF"/>
              </a:buClr>
              <a:buSzPct val="100000"/>
              <a:buFont typeface="Wingdings" charset="2"/>
              <a:buNone/>
              <a:defRPr sz="3000" b="0" i="0">
                <a:solidFill>
                  <a:srgbClr val="FFFFFF"/>
                </a:solidFill>
                <a:latin typeface="+mj-lt"/>
                <a:ea typeface="Museo Slab 500" charset="0"/>
                <a:cs typeface="Museo Slab 500" charset="0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36936B2-8549-DF4E-9BFC-35F6EF794905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C2A80F-5C9C-3141-B93E-A0B5C1AC48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5D4C86-8EDF-3A4E-8DB3-DE36F97D7335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hape 26">
            <a:extLst>
              <a:ext uri="{FF2B5EF4-FFF2-40B4-BE49-F238E27FC236}">
                <a16:creationId xmlns:a16="http://schemas.microsoft.com/office/drawing/2014/main" id="{A1F7AFC0-512E-F547-A06E-931C0D41DD38}"/>
              </a:ext>
            </a:extLst>
          </p:cNvPr>
          <p:cNvSpPr/>
          <p:nvPr userDrawn="1"/>
        </p:nvSpPr>
        <p:spPr>
          <a:xfrm>
            <a:off x="4303650" y="0"/>
            <a:ext cx="536700" cy="88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27">
            <a:extLst>
              <a:ext uri="{FF2B5EF4-FFF2-40B4-BE49-F238E27FC236}">
                <a16:creationId xmlns:a16="http://schemas.microsoft.com/office/drawing/2014/main" id="{2D9E40ED-262F-B24C-8798-E2CA0B924292}"/>
              </a:ext>
            </a:extLst>
          </p:cNvPr>
          <p:cNvSpPr txBox="1"/>
          <p:nvPr userDrawn="1"/>
        </p:nvSpPr>
        <p:spPr>
          <a:xfrm>
            <a:off x="3593400" y="235645"/>
            <a:ext cx="1957200" cy="6096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b="1" i="0" dirty="0">
                <a:solidFill>
                  <a:schemeClr val="accent5"/>
                </a:solidFill>
                <a:latin typeface="Arial Black" panose="020B0604020202020204" pitchFamily="34" charset="0"/>
                <a:ea typeface="Museo Slab 900" charset="0"/>
                <a:cs typeface="Arial Black" panose="020B0604020202020204" pitchFamily="34" charset="0"/>
              </a:rPr>
              <a:t>“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ABE24D-9742-5741-8B6C-A603D7595D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380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Picture Gray">
    <p:bg>
      <p:bgPr>
        <a:solidFill>
          <a:schemeClr val="bg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 userDrawn="1"/>
        </p:nvSpPr>
        <p:spPr>
          <a:xfrm>
            <a:off x="0" y="0"/>
            <a:ext cx="9144000" cy="5149500"/>
          </a:xfrm>
          <a:prstGeom prst="rect">
            <a:avLst/>
          </a:prstGeom>
          <a:solidFill>
            <a:schemeClr val="tx2">
              <a:alpha val="86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1616475" y="1253447"/>
            <a:ext cx="5911200" cy="298464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lvl="0" indent="0" algn="ctr" rtl="0">
              <a:spcBef>
                <a:spcPts val="0"/>
              </a:spcBef>
              <a:buClr>
                <a:srgbClr val="FFFFFF"/>
              </a:buClr>
              <a:buSzPct val="100000"/>
              <a:buFont typeface="Wingdings" charset="2"/>
              <a:buNone/>
              <a:defRPr sz="3000" b="0" i="0">
                <a:solidFill>
                  <a:srgbClr val="FFFFFF"/>
                </a:solidFill>
                <a:latin typeface="+mj-lt"/>
                <a:ea typeface="Museo Slab 500" charset="0"/>
                <a:cs typeface="Museo Slab 500" charset="0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927EAF1-AFE9-6244-8730-A4FA6B546EF4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3BF09E-4E2F-5F48-A6D7-29E1217CBC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FDD4C1-1C86-AC46-BEEA-F3254B1B5BF2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hape 26">
            <a:extLst>
              <a:ext uri="{FF2B5EF4-FFF2-40B4-BE49-F238E27FC236}">
                <a16:creationId xmlns:a16="http://schemas.microsoft.com/office/drawing/2014/main" id="{0AE59937-9702-474A-BD6D-F53F0F39208B}"/>
              </a:ext>
            </a:extLst>
          </p:cNvPr>
          <p:cNvSpPr/>
          <p:nvPr userDrawn="1"/>
        </p:nvSpPr>
        <p:spPr>
          <a:xfrm>
            <a:off x="4303650" y="0"/>
            <a:ext cx="536700" cy="88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27">
            <a:extLst>
              <a:ext uri="{FF2B5EF4-FFF2-40B4-BE49-F238E27FC236}">
                <a16:creationId xmlns:a16="http://schemas.microsoft.com/office/drawing/2014/main" id="{71180775-4B8C-764D-80AB-98455E0F4224}"/>
              </a:ext>
            </a:extLst>
          </p:cNvPr>
          <p:cNvSpPr txBox="1"/>
          <p:nvPr userDrawn="1"/>
        </p:nvSpPr>
        <p:spPr>
          <a:xfrm>
            <a:off x="3593400" y="235645"/>
            <a:ext cx="1957200" cy="6096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b="1" i="0" dirty="0">
                <a:solidFill>
                  <a:schemeClr val="accent5"/>
                </a:solidFill>
                <a:latin typeface="Arial Black" panose="020B0604020202020204" pitchFamily="34" charset="0"/>
                <a:ea typeface="Museo Slab 900" charset="0"/>
                <a:cs typeface="Arial Black" panose="020B0604020202020204" pitchFamily="34" charset="0"/>
              </a:rPr>
              <a:t>“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5F60AE-B735-CB46-A859-E7498DBDF8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78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ay">
    <p:bg>
      <p:bgPr>
        <a:solidFill>
          <a:schemeClr val="tx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A4F0CA-02A0-BB46-B872-4234E1FFBE8B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618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6417" y="3755764"/>
            <a:ext cx="6396060" cy="178419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400" b="0" i="0" dirty="0" smtClean="0">
                <a:solidFill>
                  <a:schemeClr val="bg1"/>
                </a:solidFill>
                <a:latin typeface="+mj-lt"/>
                <a:ea typeface="Museo Sans 500" charset="0"/>
                <a:cs typeface="Museo Sans 500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Date  |  Speaker Name</a:t>
            </a:r>
          </a:p>
        </p:txBody>
      </p:sp>
      <p:sp>
        <p:nvSpPr>
          <p:cNvPr id="11" name="Title 34"/>
          <p:cNvSpPr>
            <a:spLocks noGrp="1"/>
          </p:cNvSpPr>
          <p:nvPr>
            <p:ph type="title" hasCustomPrompt="1"/>
          </p:nvPr>
        </p:nvSpPr>
        <p:spPr>
          <a:xfrm>
            <a:off x="526417" y="2549190"/>
            <a:ext cx="6396060" cy="877163"/>
          </a:xfrm>
          <a:prstGeom prst="rect">
            <a:avLst/>
          </a:prstGeom>
        </p:spPr>
        <p:txBody>
          <a:bodyPr vert="horz" wrap="square" lIns="0" tIns="91440" rIns="0" bIns="91440" rtlCol="0" anchor="b">
            <a:spAutoFit/>
          </a:bodyPr>
          <a:lstStyle>
            <a:lvl1pPr>
              <a:lnSpc>
                <a:spcPct val="110000"/>
              </a:lnSpc>
              <a:def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useo Slab 300" charset="0"/>
                <a:cs typeface="Museo Slab 30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704A5A-9A30-7644-9C77-2FB0FF5E34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267" y="533661"/>
            <a:ext cx="3155728" cy="7998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D418C1-0329-D34D-A040-A2229706BB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5000"/>
          </a:blip>
          <a:srcRect/>
          <a:stretch/>
        </p:blipFill>
        <p:spPr>
          <a:xfrm>
            <a:off x="3838747" y="-732409"/>
            <a:ext cx="6588893" cy="65888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0FBF08-AEB8-3B44-839E-7B3D80AB9EB4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00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AB3BE93-5257-2D41-B59B-309914401A53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5372B0-7BBE-7444-A9B0-D2FD1FEC74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F130E-D146-C349-9585-32BE8897CB02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FB5C84-5F66-CF43-85E0-07E1ACEDE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10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11CC468-484C-C642-A1C6-18DB8B6DE3F3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08C8A2-D3DB-4F4F-ACEA-B68B9A86EA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48100F-1B09-424D-873F-3E65247FE384}"/>
              </a:ext>
            </a:extLst>
          </p:cNvPr>
          <p:cNvSpPr txBox="1"/>
          <p:nvPr userDrawn="1"/>
        </p:nvSpPr>
        <p:spPr>
          <a:xfrm>
            <a:off x="104503" y="2147122"/>
            <a:ext cx="9144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0" dirty="0">
                <a:solidFill>
                  <a:schemeClr val="bg1">
                    <a:alpha val="15000"/>
                  </a:schemeClr>
                </a:solidFill>
                <a:latin typeface="+mj-lt"/>
              </a:rPr>
              <a:t>agenda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310CCE1-FFE6-E945-A9E4-6C5364998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418" y="704877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93F0FEA-A591-CF41-A081-0E4D9FB55F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7418" y="1281820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D1A66BB-B16D-EF47-9FCE-CD0083CE94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7418" y="1858763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1331EDA-F2A8-8C46-AFB3-721B460486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27418" y="2435706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EC024A-A1D4-944E-B570-9EACEC1AD0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7418" y="3012649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A2ACBB6-DDAB-B348-9036-74508ED297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27418" y="3589592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FD806D0-A4F1-6347-8895-81D1327946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7418" y="4166533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FBEA3BD-225C-3049-84CE-7E925B3E2E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7681" y="704877"/>
            <a:ext cx="3024050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First Topic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46D41C-8F60-4E4A-B4CE-C4EB108977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97681" y="1281820"/>
            <a:ext cx="3024050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Second Topic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E25B365-3E98-3248-84CE-CCC1210A20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97681" y="1858763"/>
            <a:ext cx="3024050" cy="276999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Third Topic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8C62C25-C772-6E44-9CD8-DBC850453C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97681" y="2435706"/>
            <a:ext cx="3024050" cy="276999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Fourth Topic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DBEB572-9511-8D41-89CC-7B8BAE6B92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7681" y="3012649"/>
            <a:ext cx="3024050" cy="276999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Fifth Topic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D5401AB-73C0-EE4C-8E13-5B7E2F2228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97681" y="3589592"/>
            <a:ext cx="3024050" cy="276999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Sixth Topic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96CF10F-869D-8647-8075-A7EDE88395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97681" y="4166533"/>
            <a:ext cx="3024050" cy="276999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Seventh Topic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C8AFAC-2D2E-BF4A-838D-CE16AB596E33}"/>
              </a:ext>
            </a:extLst>
          </p:cNvPr>
          <p:cNvSpPr/>
          <p:nvPr userDrawn="1"/>
        </p:nvSpPr>
        <p:spPr>
          <a:xfrm>
            <a:off x="0" y="4354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839B68E-CE4F-7A49-81E9-9E31CE9A25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882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659538" y="-5683"/>
            <a:ext cx="648446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1375" y="1587602"/>
            <a:ext cx="1631537" cy="20053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60DB5BF-DE53-7C4C-A4BA-6946E5905032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687FB9-080F-4E42-B9CA-C7B95CB29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627412B-1669-F546-AD81-1994055A2F3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251703" y="313796"/>
            <a:ext cx="1188064" cy="11880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320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3F9BD2E-963D-2743-9BB6-55943989A84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00015" y="1648164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802B97F4-1721-C146-BE41-592ABABD92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285276" y="313796"/>
            <a:ext cx="1188064" cy="11880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320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69824CD7-74A5-3144-8BD2-9B53BA3B72E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315244" y="313796"/>
            <a:ext cx="1188064" cy="11880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320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8404D7DC-D278-D245-8BE5-13F2016211F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900015" y="1976112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22E3B4B-3AFE-744C-8FD7-E84233D1A6E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33588" y="1648164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D1FA7C0-B07B-5349-BCDE-9A61458D9CA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933588" y="1976112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373C9CD0-4C6D-234E-AB75-483AC7879B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963556" y="1648164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480A00E-853E-324E-921E-60E2EE0DA6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963556" y="1976112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600BF30F-39F9-0E43-A299-FEE430B7AD1C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3251703" y="2776341"/>
            <a:ext cx="1188064" cy="11880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320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40317C33-6839-7B46-9EF3-3D6FC70D4DB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900015" y="4125600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C1D91CCE-BA15-4546-BE7E-B7CB361CAF3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285276" y="2776341"/>
            <a:ext cx="1188064" cy="11880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320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13BCA86A-D703-0440-83E7-6E25EE40C2C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315244" y="2776341"/>
            <a:ext cx="1188064" cy="11880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320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5A87206-2E95-914F-8C08-B6F70309433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00015" y="4453548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0DC56A04-EE58-6C44-B120-7886CC0A052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933588" y="4125600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04EFF58E-83AD-6A4C-A1D8-A59BC0E8190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933588" y="4453548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360EB48-9E44-9B44-B4E4-88EC89459C0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963556" y="4125600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056E475B-E897-1145-8157-2FC81B95031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963556" y="4453548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54D560-A836-A043-855A-C0D77C348686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6EB75CF-1067-B94E-A1F8-DD6705C28C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37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AB3BE93-5257-2D41-B59B-309914401A53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5372B0-7BBE-7444-A9B0-D2FD1FEC74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EE38B1-7535-7449-9ACE-4517A4FA9E49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75301E-56B8-0740-8669-A1DDFB3314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116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386" y="315767"/>
            <a:ext cx="7138613" cy="3447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B15BA50-A714-EB4F-A47D-6FBA65012854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3FE53F-D7EE-6744-BEBF-8DC171D8F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4459A0-3E59-1940-B375-3CD7BDF9F26A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8FEB72-90B2-064C-93F5-A835B1243C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502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862386" y="1162050"/>
            <a:ext cx="7429500" cy="319074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02E3787-4E97-0E42-92D7-E7B02398E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386" y="315767"/>
            <a:ext cx="7429500" cy="3447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B293B01-BB4A-BF42-8CDB-9CD439D36486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BBD20B-F0F9-4644-8017-E259345101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B0BC4D-8C8F-7949-88EC-40A00F34A5E2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05E928-368C-5940-8911-EF7FA9C74E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39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2386" y="1162051"/>
            <a:ext cx="3429000" cy="31068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886" y="1162051"/>
            <a:ext cx="3429000" cy="31068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CC6A9C6-7D76-3A47-9E85-08F35C85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386" y="315767"/>
            <a:ext cx="7138613" cy="34475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1423300-A745-0E47-89F8-C94B89197F2B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2C0398-C5C4-7F4B-9F96-31CB5FF75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3C6317-919D-9546-99DD-FDD1B22BDA77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E2B2C7-C1E7-5743-876A-DE84785B42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0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icture Green">
    <p:bg>
      <p:bgPr>
        <a:solidFill>
          <a:schemeClr val="bg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 userDrawn="1"/>
        </p:nvSpPr>
        <p:spPr>
          <a:xfrm>
            <a:off x="0" y="0"/>
            <a:ext cx="9144000" cy="5149500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3D5FAF-D463-BC4E-83D0-D839325F3DBF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B75F8E-2EB4-2A4E-BC32-A7E625B3F9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95A775-F25C-4947-8005-E507ED8FF0E7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CDB8CA-3EAA-814A-BE20-9105204D43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100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351376" y="4505217"/>
            <a:ext cx="2407236" cy="2763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fld id="{F9ED48AE-7D5D-0443-A544-D69EBB1A0271}" type="slidenum">
              <a:rPr lang="en-US" sz="1200" b="0" i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Museo Slab 300" charset="0"/>
                <a:ea typeface="Museo Slab 300" charset="0"/>
                <a:cs typeface="Museo Slab 300" charset="0"/>
              </a:rPr>
              <a:t>‹#›</a:t>
            </a:fld>
            <a:endParaRPr lang="en-US" sz="1200" b="0" i="0" dirty="0">
              <a:solidFill>
                <a:schemeClr val="accent5">
                  <a:lumMod val="60000"/>
                  <a:lumOff val="40000"/>
                </a:schemeClr>
              </a:solidFill>
              <a:latin typeface="Museo Slab 300" charset="0"/>
              <a:ea typeface="Museo Slab 300" charset="0"/>
              <a:cs typeface="Museo Slab 300" charset="0"/>
            </a:endParaRPr>
          </a:p>
          <a:p>
            <a:r>
              <a:rPr lang="en-US" sz="900" b="1" i="0" dirty="0">
                <a:solidFill>
                  <a:schemeClr val="accent5">
                    <a:lumMod val="60000"/>
                    <a:lumOff val="40000"/>
                  </a:schemeClr>
                </a:solidFill>
                <a:latin typeface="Museo Slab 700" charset="0"/>
                <a:ea typeface="Museo Slab 700" charset="0"/>
                <a:cs typeface="Museo Slab 700" charset="0"/>
              </a:rPr>
              <a:t>University of Global Health Equity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2181332"/>
            <a:ext cx="9144000" cy="29621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8FDEA5-7E2C-754F-B85E-85802C5F2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386" y="315767"/>
            <a:ext cx="7429500" cy="3447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6DE9570-D910-3541-BCEA-3DD3F5571153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7DC391-7AC7-BD45-B88A-D2A652C680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BFB6C9-59B8-0842-83CD-5B24FC0BF9B2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02F4ED-69EF-034D-B998-261C2C6582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124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1375" y="1579438"/>
            <a:ext cx="1631537" cy="20053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185C540-926E-0945-8A14-469D49BB482E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8E18E2-4949-9B4E-A1CA-BD9CABE676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8A9FA7-02A9-204F-87D5-86712D7FECBD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FAC2BA-EFC3-244E-854B-7519B31F91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28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Gree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659538" y="-5683"/>
            <a:ext cx="648446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013156" y="895350"/>
            <a:ext cx="2717163" cy="3373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levelw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6083937" y="895350"/>
            <a:ext cx="2717163" cy="3373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1375" y="1587602"/>
            <a:ext cx="1631537" cy="20053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60DB5BF-DE53-7C4C-A4BA-6946E5905032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687FB9-080F-4E42-B9CA-C7B95CB29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3D53F5-4219-CC48-8BAF-3D932039D8BF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8FEEF7-47C0-314B-BFB7-46C3812D0C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33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386" y="315767"/>
            <a:ext cx="7138613" cy="3447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B15BA50-A714-EB4F-A47D-6FBA65012854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3FE53F-D7EE-6744-BEBF-8DC171D8F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6FCF49-2C75-C844-8409-591FD2761DFC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5B467D-65EE-424E-AB6A-87CCEF5EA2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998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Multi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2604121" y="0"/>
            <a:ext cx="326993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5874060" y="0"/>
            <a:ext cx="3269939" cy="51435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2992825" y="895350"/>
            <a:ext cx="2492531" cy="3373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levelw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1375" y="1579438"/>
            <a:ext cx="1631537" cy="20053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0"/>
          </p:nvPr>
        </p:nvSpPr>
        <p:spPr>
          <a:xfrm>
            <a:off x="6262764" y="895350"/>
            <a:ext cx="2492531" cy="3373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levelw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B15415-696C-844A-B740-64262CB38F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A9E730F-5000-4645-962B-538FD298354F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BB9460-9845-904E-BF54-C79010BD2C8C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4685BF-0E3D-6240-95C1-27263EA09A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3350" cy="2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193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Pictur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1"/>
          <p:cNvSpPr/>
          <p:nvPr userDrawn="1"/>
        </p:nvSpPr>
        <p:spPr>
          <a:xfrm>
            <a:off x="2661781" y="13062"/>
            <a:ext cx="6482219" cy="5143500"/>
          </a:xfrm>
          <a:prstGeom prst="rect">
            <a:avLst/>
          </a:prstGeom>
          <a:solidFill>
            <a:schemeClr val="accent2">
              <a:alpha val="86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chemeClr val="bg2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66178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1375" y="1579438"/>
            <a:ext cx="1631537" cy="20053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5751EE-7F74-484A-8A9B-CD6F31F67D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F3AE201-1E76-C24C-9AF2-65B2A740AAAD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0E3E2E-52B6-A047-9272-93A270DA3161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62C14B-48FD-9F4A-B3FA-A4E1165FC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3350" cy="2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19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Green">
    <p:bg>
      <p:bgPr>
        <a:solidFill>
          <a:schemeClr val="bg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0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" name="Shape 41"/>
          <p:cNvSpPr/>
          <p:nvPr userDrawn="1"/>
        </p:nvSpPr>
        <p:spPr>
          <a:xfrm>
            <a:off x="4566383" y="0"/>
            <a:ext cx="4572000" cy="5143500"/>
          </a:xfrm>
          <a:prstGeom prst="rect">
            <a:avLst/>
          </a:prstGeom>
          <a:solidFill>
            <a:schemeClr val="accent2">
              <a:alpha val="86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chemeClr val="bg2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1375" y="1180058"/>
            <a:ext cx="3863633" cy="299466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51375" y="2298526"/>
            <a:ext cx="3863633" cy="19853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B17937-F28B-E54E-916C-21A6897EA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88ACA98-6BA6-E644-805D-938806133EAB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F91646-5B0E-A744-A6CA-EAAB1524F11F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7684B3-9CB6-7D4E-96F0-1D0B4D0DBF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3350" cy="2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209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Green">
    <p:bg>
      <p:bgPr>
        <a:solidFill>
          <a:schemeClr val="bg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D3D19E9-0858-C64B-97B4-5DA2E57C8919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30EF7C-E718-5C4E-97C2-F85ACC4314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2C65FC8-468D-794E-9C49-F5E2744686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375" y="1180058"/>
            <a:ext cx="3863633" cy="299466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92168F-5ED0-8341-A55B-57D9BACAE3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1375" y="2298526"/>
            <a:ext cx="3863633" cy="19853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CC658C-FD7D-024D-8538-BAE1A79CA2C5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487392-8845-7448-90C4-68A9FD762B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505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6"/>
          <p:cNvSpPr/>
          <p:nvPr userDrawn="1"/>
        </p:nvSpPr>
        <p:spPr>
          <a:xfrm>
            <a:off x="4303650" y="0"/>
            <a:ext cx="536700" cy="88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" name="Shape 27"/>
          <p:cNvSpPr txBox="1"/>
          <p:nvPr userDrawn="1"/>
        </p:nvSpPr>
        <p:spPr>
          <a:xfrm>
            <a:off x="3593400" y="235645"/>
            <a:ext cx="1957200" cy="6096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b="1" i="0" dirty="0">
                <a:solidFill>
                  <a:schemeClr val="tx2"/>
                </a:solidFill>
                <a:latin typeface="Arial Black" panose="020B0604020202020204" pitchFamily="34" charset="0"/>
                <a:ea typeface="Museo Slab 900" charset="0"/>
                <a:cs typeface="Arial Black" panose="020B0604020202020204" pitchFamily="34" charset="0"/>
              </a:rPr>
              <a:t>“</a:t>
            </a:r>
          </a:p>
        </p:txBody>
      </p:sp>
      <p:sp>
        <p:nvSpPr>
          <p:cNvPr id="7" name="Shape 29"/>
          <p:cNvSpPr txBox="1">
            <a:spLocks noGrp="1"/>
          </p:cNvSpPr>
          <p:nvPr>
            <p:ph type="body" idx="1"/>
          </p:nvPr>
        </p:nvSpPr>
        <p:spPr>
          <a:xfrm>
            <a:off x="1616475" y="1253447"/>
            <a:ext cx="5911200" cy="298464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lvl="0" indent="0" algn="ctr" rtl="0">
              <a:spcBef>
                <a:spcPts val="0"/>
              </a:spcBef>
              <a:buClr>
                <a:srgbClr val="FFFFFF"/>
              </a:buClr>
              <a:buSzPct val="100000"/>
              <a:buFont typeface="Wingdings" charset="2"/>
              <a:buNone/>
              <a:defRPr sz="3000" b="0" i="0">
                <a:solidFill>
                  <a:srgbClr val="FFFFFF"/>
                </a:solidFill>
                <a:latin typeface="+mj-lt"/>
                <a:ea typeface="Museo Slab 500" charset="0"/>
                <a:cs typeface="Museo Slab 500" charset="0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36936B2-8549-DF4E-9BFC-35F6EF794905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C2A80F-5C9C-3141-B93E-A0B5C1AC48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6D9778-6195-6D40-AE1E-83ABAD884049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182077-2C90-2F4C-8B67-CE81654D06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502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Picture Green">
    <p:bg>
      <p:bgPr>
        <a:solidFill>
          <a:schemeClr val="bg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 userDrawn="1"/>
        </p:nvSpPr>
        <p:spPr>
          <a:xfrm>
            <a:off x="0" y="0"/>
            <a:ext cx="9144000" cy="5149500"/>
          </a:xfrm>
          <a:prstGeom prst="rect">
            <a:avLst/>
          </a:prstGeom>
          <a:solidFill>
            <a:schemeClr val="accent2">
              <a:alpha val="86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4303650" y="0"/>
            <a:ext cx="536700" cy="88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 txBox="1"/>
          <p:nvPr/>
        </p:nvSpPr>
        <p:spPr>
          <a:xfrm>
            <a:off x="3593400" y="235645"/>
            <a:ext cx="1957200" cy="6096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b="1" i="0" dirty="0">
                <a:solidFill>
                  <a:schemeClr val="tx2"/>
                </a:solidFill>
                <a:latin typeface="Arial Black" panose="020B0604020202020204" pitchFamily="34" charset="0"/>
                <a:ea typeface="Museo Slab 900" charset="0"/>
                <a:cs typeface="Arial Black" panose="020B0604020202020204" pitchFamily="34" charset="0"/>
              </a:rPr>
              <a:t>“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1616475" y="1253447"/>
            <a:ext cx="5911200" cy="298464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lvl="0" indent="0" algn="ctr" rtl="0">
              <a:spcBef>
                <a:spcPts val="0"/>
              </a:spcBef>
              <a:buClr>
                <a:srgbClr val="FFFFFF"/>
              </a:buClr>
              <a:buSzPct val="100000"/>
              <a:buFont typeface="Wingdings" charset="2"/>
              <a:buNone/>
              <a:defRPr sz="3000" b="0" i="0">
                <a:solidFill>
                  <a:srgbClr val="FFFFFF"/>
                </a:solidFill>
                <a:latin typeface="+mj-lt"/>
                <a:ea typeface="Museo Slab 500" charset="0"/>
                <a:cs typeface="Museo Slab 500" charset="0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927EAF1-AFE9-6244-8730-A4FA6B546EF4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3BF09E-4E2F-5F48-A6D7-29E1217CBC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CC3E4A-2774-BD45-866A-49088B129A36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7CA7DC-67FC-6D4F-9003-F6AC1DE8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987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229A01-21DC-7748-9C4D-F6139AE752A6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835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13A2513-C275-014A-8BDD-16AA0E2B92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387" r="19641" b="10704"/>
          <a:stretch/>
        </p:blipFill>
        <p:spPr>
          <a:xfrm>
            <a:off x="3838747" y="0"/>
            <a:ext cx="5305253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72528C-670E-B349-84AA-4609786618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9267" y="533927"/>
            <a:ext cx="3154680" cy="799573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6417" y="3755764"/>
            <a:ext cx="6396060" cy="178419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400" b="0" i="0" dirty="0" smtClean="0">
                <a:solidFill>
                  <a:schemeClr val="tx2"/>
                </a:solidFill>
                <a:latin typeface="+mj-lt"/>
                <a:ea typeface="Museo Sans 500" charset="0"/>
                <a:cs typeface="Museo Sans 500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Date  |  Speaker Name</a:t>
            </a:r>
          </a:p>
        </p:txBody>
      </p:sp>
      <p:sp>
        <p:nvSpPr>
          <p:cNvPr id="11" name="Title 34"/>
          <p:cNvSpPr>
            <a:spLocks noGrp="1"/>
          </p:cNvSpPr>
          <p:nvPr>
            <p:ph type="title" hasCustomPrompt="1"/>
          </p:nvPr>
        </p:nvSpPr>
        <p:spPr>
          <a:xfrm>
            <a:off x="526417" y="2549190"/>
            <a:ext cx="6396060" cy="877163"/>
          </a:xfrm>
          <a:prstGeom prst="rect">
            <a:avLst/>
          </a:prstGeom>
        </p:spPr>
        <p:txBody>
          <a:bodyPr vert="horz" wrap="square" lIns="0" tIns="91440" rIns="0" bIns="91440" rtlCol="0" anchor="b">
            <a:spAutoFit/>
          </a:bodyPr>
          <a:lstStyle>
            <a:lvl1pPr>
              <a:lnSpc>
                <a:spcPct val="110000"/>
              </a:lnSpc>
              <a:def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Museo Slab 300" charset="0"/>
                <a:cs typeface="Museo Slab 30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61CFA4-C619-4E43-847B-9C732BEF5A0F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971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48100F-1B09-424D-873F-3E65247FE384}"/>
              </a:ext>
            </a:extLst>
          </p:cNvPr>
          <p:cNvSpPr txBox="1"/>
          <p:nvPr userDrawn="1"/>
        </p:nvSpPr>
        <p:spPr>
          <a:xfrm>
            <a:off x="104503" y="2147122"/>
            <a:ext cx="9144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0" dirty="0">
                <a:solidFill>
                  <a:schemeClr val="tx2">
                    <a:lumMod val="20000"/>
                    <a:lumOff val="80000"/>
                    <a:alpha val="30000"/>
                  </a:schemeClr>
                </a:solidFill>
                <a:latin typeface="+mj-lt"/>
              </a:rPr>
              <a:t>agenda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310CCE1-FFE6-E945-A9E4-6C5364998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418" y="704877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93F0FEA-A591-CF41-A081-0E4D9FB55F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7418" y="1281820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D1A66BB-B16D-EF47-9FCE-CD0083CE94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7418" y="1858763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1331EDA-F2A8-8C46-AFB3-721B460486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27418" y="2435706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EC024A-A1D4-944E-B570-9EACEC1AD0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7418" y="3012649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A2ACBB6-DDAB-B348-9036-74508ED297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27418" y="3589592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FD806D0-A4F1-6347-8895-81D1327946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7418" y="4166533"/>
            <a:ext cx="359227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FBEA3BD-225C-3049-84CE-7E925B3E2E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7681" y="704877"/>
            <a:ext cx="3024050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First Topic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46D41C-8F60-4E4A-B4CE-C4EB108977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97681" y="1281820"/>
            <a:ext cx="3024050" cy="276999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Second Topic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E25B365-3E98-3248-84CE-CCC1210A20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97681" y="1858763"/>
            <a:ext cx="3024050" cy="276999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Third Topic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8C62C25-C772-6E44-9CD8-DBC850453C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97681" y="2435706"/>
            <a:ext cx="3024050" cy="276999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Fourth Topic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DBEB572-9511-8D41-89CC-7B8BAE6B92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7681" y="3012649"/>
            <a:ext cx="3024050" cy="276999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Fifth Topic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D5401AB-73C0-EE4C-8E13-5B7E2F2228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97681" y="3589592"/>
            <a:ext cx="3024050" cy="276999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Sixth Topic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96CF10F-869D-8647-8075-A7EDE88395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97681" y="4166533"/>
            <a:ext cx="3024050" cy="276999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Seventh Topic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FE4B85B-0E53-8E45-8F81-D14C436CDC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C09FEC6D-42BE-2F40-98FE-76877E6B29C9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D93861-D786-ED46-97D5-48DC36C8D8EE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A363B99-966F-9B46-99B6-95E8F86201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3350" cy="2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317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659538" y="-5683"/>
            <a:ext cx="648446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1375" y="1587602"/>
            <a:ext cx="1631537" cy="20053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627412B-1669-F546-AD81-1994055A2F3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251703" y="313796"/>
            <a:ext cx="1188064" cy="11880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320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3F9BD2E-963D-2743-9BB6-55943989A84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00015" y="1648164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802B97F4-1721-C146-BE41-592ABABD92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285276" y="313796"/>
            <a:ext cx="1188064" cy="11880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320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69824CD7-74A5-3144-8BD2-9B53BA3B72E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315244" y="313796"/>
            <a:ext cx="1188064" cy="11880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320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8404D7DC-D278-D245-8BE5-13F2016211F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900015" y="1976112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22E3B4B-3AFE-744C-8FD7-E84233D1A6E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33588" y="1648164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D1FA7C0-B07B-5349-BCDE-9A61458D9CA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933588" y="1976112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373C9CD0-4C6D-234E-AB75-483AC7879B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963556" y="1648164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480A00E-853E-324E-921E-60E2EE0DA6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963556" y="1976112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600BF30F-39F9-0E43-A299-FEE430B7AD1C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3251703" y="2776341"/>
            <a:ext cx="1188064" cy="11880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320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40317C33-6839-7B46-9EF3-3D6FC70D4DB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900015" y="4125600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C1D91CCE-BA15-4546-BE7E-B7CB361CAF3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285276" y="2776341"/>
            <a:ext cx="1188064" cy="11880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320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13BCA86A-D703-0440-83E7-6E25EE40C2C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315244" y="2776341"/>
            <a:ext cx="1188064" cy="11880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320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5A87206-2E95-914F-8C08-B6F70309433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00015" y="4453548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0DC56A04-EE58-6C44-B120-7886CC0A052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933588" y="4125600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04EFF58E-83AD-6A4C-A1D8-A59BC0E8190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933588" y="4453548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360EB48-9E44-9B44-B4E4-88EC89459C0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963556" y="4125600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056E475B-E897-1145-8157-2FC81B95031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963556" y="4453548"/>
            <a:ext cx="1891441" cy="313057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 marL="685800" indent="0" algn="ctr">
              <a:buNone/>
              <a:defRPr>
                <a:solidFill>
                  <a:schemeClr val="tx2"/>
                </a:solidFill>
              </a:defRPr>
            </a:lvl3pPr>
            <a:lvl4pPr marL="1028700" indent="0" algn="ctr">
              <a:buNone/>
              <a:defRPr>
                <a:solidFill>
                  <a:schemeClr val="tx2"/>
                </a:solidFill>
              </a:defRPr>
            </a:lvl4pPr>
            <a:lvl5pPr marL="13716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23C599B-BD33-BB4E-8BB7-438692923D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39" name="Title Placeholder 1">
            <a:extLst>
              <a:ext uri="{FF2B5EF4-FFF2-40B4-BE49-F238E27FC236}">
                <a16:creationId xmlns:a16="http://schemas.microsoft.com/office/drawing/2014/main" id="{F10EC7A6-C75C-FC48-B487-46E9AE0F70FE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16CC81A-E2ED-174E-907C-58AE019AF41F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720EF1A-A272-9449-B3BB-898AE95067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3350" cy="2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55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862386" y="1162050"/>
            <a:ext cx="7429500" cy="319074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02E3787-4E97-0E42-92D7-E7B02398E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386" y="315767"/>
            <a:ext cx="7429500" cy="3447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B293B01-BB4A-BF42-8CDB-9CD439D36486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BBD20B-F0F9-4644-8017-E259345101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B21896-B37D-F945-B3E0-1BB22F384A50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D8FFA9-4522-DB43-9F52-8BBA811E6E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268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737958-2F03-9247-9D91-180E411530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7D8EC98-92AE-FF40-9029-01777DB64713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FDA96C-49C1-D141-8C9D-DC0AAE65BFC3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1C3C2D-1F00-8D42-8ECF-FF1A91F94B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3350" cy="2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830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386" y="315767"/>
            <a:ext cx="7138613" cy="3447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4E723-28BE-7F4C-98C2-EE603DBCD3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C262B40-3F2D-AD4B-8A17-5E46FA42F46E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97D545-E9C9-C341-A804-D935AB6DE507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B4100A-1030-D84F-A001-A320C329D2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3350" cy="2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963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862386" y="1162050"/>
            <a:ext cx="7429500" cy="319074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02E3787-4E97-0E42-92D7-E7B02398E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386" y="315767"/>
            <a:ext cx="7429500" cy="3447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3B2D52-CBEF-F749-A9CB-ECC25DF766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29F243E-E7B7-5740-A5E0-D0FA4694FB65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57B322-B19C-B242-A479-788AE924114F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B162CA-8AD3-F94D-9F4B-228E062D22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3350" cy="2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63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2386" y="1162051"/>
            <a:ext cx="3429000" cy="31068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886" y="1162051"/>
            <a:ext cx="3429000" cy="31068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CC6A9C6-7D76-3A47-9E85-08F35C85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386" y="315767"/>
            <a:ext cx="7138613" cy="34475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F76001-034A-F148-8878-5C8CC44A15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4775012B-BA05-6A45-B3EF-9275B9315BA8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1347F5-57FE-3E40-A67D-FD236DCE2C67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243AEF-9EDB-9C48-BFA1-BB63495277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3350" cy="2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368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icture White">
    <p:bg>
      <p:bgPr>
        <a:solidFill>
          <a:schemeClr val="bg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 userDrawn="1"/>
        </p:nvSpPr>
        <p:spPr>
          <a:xfrm>
            <a:off x="0" y="0"/>
            <a:ext cx="9144000" cy="5149500"/>
          </a:xfrm>
          <a:prstGeom prst="rect">
            <a:avLst/>
          </a:prstGeom>
          <a:solidFill>
            <a:schemeClr val="tx2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477CC7-37A4-F24F-91F2-ECAA2E2794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FEB6764-40B2-D941-9F8E-7DF8CC753CF8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0B5472-2F66-B140-AD75-18FC81FE2B3D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A99CE9-A238-064D-BB3B-4520909B07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3350" cy="2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240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351376" y="4505217"/>
            <a:ext cx="2407236" cy="2763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fld id="{F9ED48AE-7D5D-0443-A544-D69EBB1A0271}" type="slidenum">
              <a:rPr lang="en-US" sz="1200" b="0" i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Museo Slab 300" charset="0"/>
                <a:ea typeface="Museo Slab 300" charset="0"/>
                <a:cs typeface="Museo Slab 300" charset="0"/>
              </a:rPr>
              <a:t>‹#›</a:t>
            </a:fld>
            <a:endParaRPr lang="en-US" sz="1200" b="0" i="0" dirty="0">
              <a:solidFill>
                <a:schemeClr val="accent5">
                  <a:lumMod val="60000"/>
                  <a:lumOff val="40000"/>
                </a:schemeClr>
              </a:solidFill>
              <a:latin typeface="Museo Slab 300" charset="0"/>
              <a:ea typeface="Museo Slab 300" charset="0"/>
              <a:cs typeface="Museo Slab 300" charset="0"/>
            </a:endParaRPr>
          </a:p>
          <a:p>
            <a:r>
              <a:rPr lang="en-US" sz="900" b="1" i="0" dirty="0">
                <a:solidFill>
                  <a:schemeClr val="accent5">
                    <a:lumMod val="60000"/>
                    <a:lumOff val="40000"/>
                  </a:schemeClr>
                </a:solidFill>
                <a:latin typeface="Museo Slab 700" charset="0"/>
                <a:ea typeface="Museo Slab 700" charset="0"/>
                <a:cs typeface="Museo Slab 700" charset="0"/>
              </a:rPr>
              <a:t>University of Global Health Equity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2181332"/>
            <a:ext cx="9144000" cy="29621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8FDEA5-7E2C-754F-B85E-85802C5F2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386" y="315767"/>
            <a:ext cx="7429500" cy="3447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C936D4-C157-3747-BDC8-2B688CBB53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D473D99-A896-0248-9D40-681C286F3F9F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F1B1DE-4A7B-5F49-B378-18FB31070165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A83A1F-600A-7044-910D-892DF1DCB8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3350" cy="2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312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1375" y="1579438"/>
            <a:ext cx="1631537" cy="20053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2501756" y="895350"/>
            <a:ext cx="6299344" cy="3373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3A4777-3DFE-F54D-BA07-320A233486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4919DBE-678D-314B-8491-8B72EDD1B2EB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8F4787-D4D2-4848-99DD-AD08D31D7417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95B068-7759-2C4A-9CB5-312A7D6F35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3350" cy="2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935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Whit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659538" y="-5683"/>
            <a:ext cx="6484462" cy="5143500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013156" y="895350"/>
            <a:ext cx="2717163" cy="3373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levelw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6083937" y="895350"/>
            <a:ext cx="2717163" cy="3373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1375" y="1587602"/>
            <a:ext cx="1631537" cy="20053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7A5C24-1BF2-D84B-B3E6-BA904C956E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83F6BD1-CF62-2547-854D-7ACF0B94E409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3419F-961A-F34D-9FD1-02161E577B4E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0A1E26-F6D4-724A-A95F-51D96C8D97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3350" cy="2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146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Multi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2604121" y="0"/>
            <a:ext cx="3269939" cy="5143500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5874060" y="0"/>
            <a:ext cx="3269939" cy="5143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2992825" y="895350"/>
            <a:ext cx="2492531" cy="3373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levelw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1375" y="1579438"/>
            <a:ext cx="1631537" cy="20053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0"/>
          </p:nvPr>
        </p:nvSpPr>
        <p:spPr>
          <a:xfrm>
            <a:off x="6262764" y="895350"/>
            <a:ext cx="2492531" cy="3373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levelw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B15415-696C-844A-B740-64262CB38F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A9E730F-5000-4645-962B-538FD298354F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2FA5F4-8D73-554D-9187-8B888E87C24E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7718EA-006F-7040-9D2A-8EEA3D8C0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3350" cy="2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320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Pic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1"/>
          <p:cNvSpPr/>
          <p:nvPr userDrawn="1"/>
        </p:nvSpPr>
        <p:spPr>
          <a:xfrm>
            <a:off x="2661781" y="13062"/>
            <a:ext cx="6482219" cy="5143500"/>
          </a:xfrm>
          <a:prstGeom prst="rect">
            <a:avLst/>
          </a:prstGeom>
          <a:solidFill>
            <a:schemeClr val="tx2">
              <a:lumMod val="20000"/>
              <a:lumOff val="80000"/>
              <a:alpha val="86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chemeClr val="bg2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66178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1375" y="1579438"/>
            <a:ext cx="1631537" cy="20053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5751EE-7F74-484A-8A9B-CD6F31F67D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F3AE201-1E76-C24C-9AF2-65B2A740AAAD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FBE4-0AFF-7B45-920E-C1A4582CEAD5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65C3AE-4CCC-3E4B-9A15-FE1ADD004A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3350" cy="2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44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2386" y="1162051"/>
            <a:ext cx="3429000" cy="31068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886" y="1162051"/>
            <a:ext cx="3429000" cy="31068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CC6A9C6-7D76-3A47-9E85-08F35C85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386" y="315767"/>
            <a:ext cx="7138613" cy="34475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1423300-A745-0E47-89F8-C94B89197F2B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2C0398-C5C4-7F4B-9F96-31CB5FF75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87550C-53B6-E843-BA27-302C54506BB9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A1C18B-8FEC-EA4F-930D-E71ED57B0D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288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White">
    <p:bg>
      <p:bgPr>
        <a:solidFill>
          <a:schemeClr val="bg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0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" name="Shape 41"/>
          <p:cNvSpPr/>
          <p:nvPr userDrawn="1"/>
        </p:nvSpPr>
        <p:spPr>
          <a:xfrm>
            <a:off x="4566383" y="0"/>
            <a:ext cx="4572000" cy="5143500"/>
          </a:xfrm>
          <a:prstGeom prst="rect">
            <a:avLst/>
          </a:prstGeom>
          <a:solidFill>
            <a:schemeClr val="tx2">
              <a:lumMod val="20000"/>
              <a:lumOff val="80000"/>
              <a:alpha val="86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chemeClr val="bg2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1375" y="1180058"/>
            <a:ext cx="3863633" cy="299466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51375" y="2298526"/>
            <a:ext cx="3863633" cy="19853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B17937-F28B-E54E-916C-21A6897EA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88ACA98-6BA6-E644-805D-938806133EAB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B54E9B-3A77-444B-9194-C6DD949A6FDD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EC2AF8-6066-0548-92A7-5DDC9351B5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3350" cy="2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939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White">
    <p:bg>
      <p:bgPr>
        <a:solidFill>
          <a:schemeClr val="bg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2C65FC8-468D-794E-9C49-F5E2744686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375" y="1180058"/>
            <a:ext cx="3863633" cy="299466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92168F-5ED0-8341-A55B-57D9BACAE3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1375" y="2298526"/>
            <a:ext cx="3863633" cy="198537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3A2767-FCF0-C64F-B3D8-E99DE971DB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3B0A414F-4939-7B44-B27A-A7B69E47F514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5E2AB3-4F0E-1F45-95CE-8F9245E81F5A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ADECF2-9E11-A842-9170-5F7FA78366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3350" cy="2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396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6"/>
          <p:cNvSpPr/>
          <p:nvPr userDrawn="1"/>
        </p:nvSpPr>
        <p:spPr>
          <a:xfrm>
            <a:off x="4303650" y="0"/>
            <a:ext cx="536700" cy="88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" name="Shape 27"/>
          <p:cNvSpPr txBox="1"/>
          <p:nvPr userDrawn="1"/>
        </p:nvSpPr>
        <p:spPr>
          <a:xfrm>
            <a:off x="3593400" y="235645"/>
            <a:ext cx="1957200" cy="6096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b="1" i="0" dirty="0">
                <a:solidFill>
                  <a:schemeClr val="tx2"/>
                </a:solidFill>
                <a:latin typeface="Arial Black" panose="020B0604020202020204" pitchFamily="34" charset="0"/>
                <a:ea typeface="Museo Slab 900" charset="0"/>
                <a:cs typeface="Arial Black" panose="020B0604020202020204" pitchFamily="34" charset="0"/>
              </a:rPr>
              <a:t>“</a:t>
            </a:r>
          </a:p>
        </p:txBody>
      </p:sp>
      <p:sp>
        <p:nvSpPr>
          <p:cNvPr id="7" name="Shape 29"/>
          <p:cNvSpPr txBox="1">
            <a:spLocks noGrp="1"/>
          </p:cNvSpPr>
          <p:nvPr>
            <p:ph type="body" idx="1"/>
          </p:nvPr>
        </p:nvSpPr>
        <p:spPr>
          <a:xfrm>
            <a:off x="1616475" y="1253447"/>
            <a:ext cx="5911200" cy="298464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lvl="0" indent="0" algn="ctr" rtl="0">
              <a:spcBef>
                <a:spcPts val="0"/>
              </a:spcBef>
              <a:buClr>
                <a:srgbClr val="FFFFFF"/>
              </a:buClr>
              <a:buSzPct val="100000"/>
              <a:buFont typeface="Wingdings" charset="2"/>
              <a:buNone/>
              <a:defRPr sz="3000" b="0" i="0">
                <a:solidFill>
                  <a:schemeClr val="tx2"/>
                </a:solidFill>
                <a:latin typeface="+mj-lt"/>
                <a:ea typeface="Museo Slab 500" charset="0"/>
                <a:cs typeface="Museo Slab 500" charset="0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BEF40F-441F-3149-AA6C-6AEC4AE855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E16F321-34C0-5A45-ADA5-381FAB224561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DB0146-A6F4-6A43-9F4F-887C54828AE0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BE3CFF-EBAF-1344-852C-6C1A2FD054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3350" cy="2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022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Picture White">
    <p:bg>
      <p:bgPr>
        <a:solidFill>
          <a:schemeClr val="bg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 userDrawn="1"/>
        </p:nvSpPr>
        <p:spPr>
          <a:xfrm>
            <a:off x="0" y="0"/>
            <a:ext cx="9144000" cy="5149500"/>
          </a:xfrm>
          <a:prstGeom prst="rect">
            <a:avLst/>
          </a:prstGeom>
          <a:solidFill>
            <a:schemeClr val="tx2">
              <a:lumMod val="20000"/>
              <a:lumOff val="80000"/>
              <a:alpha val="86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4303650" y="0"/>
            <a:ext cx="536700" cy="88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 txBox="1"/>
          <p:nvPr/>
        </p:nvSpPr>
        <p:spPr>
          <a:xfrm>
            <a:off x="3593400" y="235645"/>
            <a:ext cx="1957200" cy="6096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b="1" i="0" dirty="0">
                <a:solidFill>
                  <a:schemeClr val="tx2"/>
                </a:solidFill>
                <a:latin typeface="Arial Black" panose="020B0604020202020204" pitchFamily="34" charset="0"/>
                <a:ea typeface="Museo Slab 900" charset="0"/>
                <a:cs typeface="Arial Black" panose="020B0604020202020204" pitchFamily="34" charset="0"/>
              </a:rPr>
              <a:t>“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1616475" y="1253447"/>
            <a:ext cx="5911200" cy="298464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lvl="0" indent="0" algn="ctr" rtl="0">
              <a:spcBef>
                <a:spcPts val="0"/>
              </a:spcBef>
              <a:buClr>
                <a:srgbClr val="FFFFFF"/>
              </a:buClr>
              <a:buSzPct val="100000"/>
              <a:buFont typeface="Wingdings" charset="2"/>
              <a:buNone/>
              <a:defRPr sz="3000" b="0" i="0">
                <a:solidFill>
                  <a:schemeClr val="tx2"/>
                </a:solidFill>
                <a:latin typeface="+mj-lt"/>
                <a:ea typeface="Museo Slab 500" charset="0"/>
                <a:cs typeface="Museo Slab 500" charset="0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defRPr sz="3000" b="1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4C8CD4-1DD5-234B-8E2D-04525696FA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4756" cy="344756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818AFC2-87A4-F44E-A5D5-19DADE38A492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tx2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tx2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2F0A6A-7772-A04F-9879-24F211C6D57A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172C1B-E445-824B-B056-DADF5EE6A8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3350" cy="2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289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bg>
      <p:bgPr>
        <a:solidFill>
          <a:schemeClr val="bg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5AECAC-D4D9-444F-9511-5315AF04A79F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16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icture Blue">
    <p:bg>
      <p:bgPr>
        <a:solidFill>
          <a:schemeClr val="bg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 userDrawn="1"/>
        </p:nvSpPr>
        <p:spPr>
          <a:xfrm>
            <a:off x="0" y="0"/>
            <a:ext cx="9144000" cy="51495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3D5FAF-D463-BC4E-83D0-D839325F3DBF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B75F8E-2EB4-2A4E-BC32-A7E625B3F9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3796"/>
            <a:ext cx="346727" cy="3467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7F10B0-818C-DD44-BB4F-9AE553AFD465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C6772E-AE7D-8F4B-818B-0F3130D0C0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78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351376" y="4505217"/>
            <a:ext cx="2407236" cy="2763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fld id="{F9ED48AE-7D5D-0443-A544-D69EBB1A0271}" type="slidenum">
              <a:rPr lang="en-US" sz="1200" b="0" i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Museo Slab 300" charset="0"/>
                <a:ea typeface="Museo Slab 300" charset="0"/>
                <a:cs typeface="Museo Slab 300" charset="0"/>
              </a:rPr>
              <a:t>‹#›</a:t>
            </a:fld>
            <a:endParaRPr lang="en-US" sz="1200" b="0" i="0" dirty="0">
              <a:solidFill>
                <a:schemeClr val="accent5">
                  <a:lumMod val="60000"/>
                  <a:lumOff val="40000"/>
                </a:schemeClr>
              </a:solidFill>
              <a:latin typeface="Museo Slab 300" charset="0"/>
              <a:ea typeface="Museo Slab 300" charset="0"/>
              <a:cs typeface="Museo Slab 300" charset="0"/>
            </a:endParaRPr>
          </a:p>
          <a:p>
            <a:r>
              <a:rPr lang="en-US" sz="900" b="1" i="0" dirty="0">
                <a:solidFill>
                  <a:schemeClr val="accent5">
                    <a:lumMod val="60000"/>
                    <a:lumOff val="40000"/>
                  </a:schemeClr>
                </a:solidFill>
                <a:latin typeface="Museo Slab 700" charset="0"/>
                <a:ea typeface="Museo Slab 700" charset="0"/>
                <a:cs typeface="Museo Slab 700" charset="0"/>
              </a:rPr>
              <a:t>University of Global Health Equity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2181332"/>
            <a:ext cx="9144000" cy="29621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8FDEA5-7E2C-754F-B85E-85802C5F2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386" y="315767"/>
            <a:ext cx="7429500" cy="3447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6DE9570-D910-3541-BCEA-3DD3F5571153}"/>
              </a:ext>
            </a:extLst>
          </p:cNvPr>
          <p:cNvSpPr txBox="1">
            <a:spLocks/>
          </p:cNvSpPr>
          <p:nvPr userDrawn="1"/>
        </p:nvSpPr>
        <p:spPr>
          <a:xfrm>
            <a:off x="233518" y="4738354"/>
            <a:ext cx="344756" cy="1787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Museo Slab 500" charset="0"/>
                <a:ea typeface="Museo Slab 500" charset="0"/>
                <a:cs typeface="Museo Slab 500" charset="0"/>
              </a:defRPr>
            </a:lvl1pPr>
          </a:lstStyle>
          <a:p>
            <a:pPr algn="ctr"/>
            <a:fld id="{F9ED48AE-7D5D-0443-A544-D69EBB1A0271}" type="slidenum">
              <a:rPr lang="en-US" sz="800" b="1" i="0" smtClean="0">
                <a:solidFill>
                  <a:schemeClr val="bg1"/>
                </a:solidFill>
                <a:latin typeface="+mj-lt"/>
                <a:ea typeface="Museo Slab 300" charset="0"/>
                <a:cs typeface="Museo Slab 300" charset="0"/>
              </a:rPr>
              <a:pPr algn="ctr"/>
              <a:t>‹#›</a:t>
            </a:fld>
            <a:endParaRPr lang="en-US" sz="800" b="1" i="0" dirty="0">
              <a:solidFill>
                <a:schemeClr val="bg1"/>
              </a:solidFill>
              <a:latin typeface="+mj-lt"/>
              <a:ea typeface="Museo Slab 900" charset="0"/>
              <a:cs typeface="Museo Slab 900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7DC391-7AC7-BD45-B88A-D2A652C680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518" y="315767"/>
            <a:ext cx="347472" cy="34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D70B11-ECC3-7D4E-A521-FE99D5DF8038}"/>
              </a:ext>
            </a:extLst>
          </p:cNvPr>
          <p:cNvSpPr/>
          <p:nvPr userDrawn="1"/>
        </p:nvSpPr>
        <p:spPr>
          <a:xfrm>
            <a:off x="0" y="0"/>
            <a:ext cx="4572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76B607-11E0-C244-BE9E-4E470232E3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929" y="4678853"/>
            <a:ext cx="786384" cy="2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92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818" y="1208763"/>
            <a:ext cx="7424364" cy="31536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D4D839D-897D-DD4B-97D0-02D0B2EC4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386" y="315767"/>
            <a:ext cx="7421796" cy="344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338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817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820" r:id="rId19"/>
    <p:sldLayoutId id="2147483821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 spc="100" baseline="0">
          <a:solidFill>
            <a:schemeClr val="bg1"/>
          </a:solidFill>
          <a:latin typeface="+mj-lt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12">
          <p15:clr>
            <a:srgbClr val="F26B43"/>
          </p15:clr>
        </p15:guide>
        <p15:guide id="4">
          <p15:clr>
            <a:srgbClr val="F26B43"/>
          </p15:clr>
        </p15:guide>
        <p15:guide id="5" pos="216">
          <p15:clr>
            <a:srgbClr val="F26B43"/>
          </p15:clr>
        </p15:guide>
        <p15:guide id="6" pos="5760">
          <p15:clr>
            <a:srgbClr val="F26B43"/>
          </p15:clr>
        </p15:guide>
        <p15:guide id="7" pos="5544">
          <p15:clr>
            <a:srgbClr val="F26B43"/>
          </p15:clr>
        </p15:guide>
        <p15:guide id="8" orient="horz" pos="180">
          <p15:clr>
            <a:srgbClr val="F26B43"/>
          </p15:clr>
        </p15:guide>
        <p15:guide id="9" pos="864">
          <p15:clr>
            <a:srgbClr val="F26B43"/>
          </p15:clr>
        </p15:guide>
        <p15:guide id="10" orient="horz" pos="732">
          <p15:clr>
            <a:srgbClr val="F26B43"/>
          </p15:clr>
        </p15:guide>
        <p15:guide id="11" orient="horz" pos="27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818" y="1208763"/>
            <a:ext cx="7424364" cy="31536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D4D839D-897D-DD4B-97D0-02D0B2EC4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386" y="315767"/>
            <a:ext cx="7421796" cy="344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455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818" r:id="rId3"/>
    <p:sldLayoutId id="2147483710" r:id="rId4"/>
    <p:sldLayoutId id="2147483703" r:id="rId5"/>
    <p:sldLayoutId id="2147483705" r:id="rId6"/>
    <p:sldLayoutId id="2147483704" r:id="rId7"/>
    <p:sldLayoutId id="2147483712" r:id="rId8"/>
    <p:sldLayoutId id="2147483713" r:id="rId9"/>
    <p:sldLayoutId id="2147483714" r:id="rId10"/>
    <p:sldLayoutId id="2147483715" r:id="rId11"/>
    <p:sldLayoutId id="2147483717" r:id="rId12"/>
    <p:sldLayoutId id="2147483720" r:id="rId13"/>
    <p:sldLayoutId id="2147483721" r:id="rId14"/>
    <p:sldLayoutId id="2147483722" r:id="rId15"/>
    <p:sldLayoutId id="2147483725" r:id="rId16"/>
    <p:sldLayoutId id="2147483726" r:id="rId17"/>
    <p:sldLayoutId id="2147483728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 spc="100" baseline="0">
          <a:solidFill>
            <a:schemeClr val="bg1"/>
          </a:solidFill>
          <a:latin typeface="+mj-lt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12">
          <p15:clr>
            <a:srgbClr val="F26B43"/>
          </p15:clr>
        </p15:guide>
        <p15:guide id="4">
          <p15:clr>
            <a:srgbClr val="F26B43"/>
          </p15:clr>
        </p15:guide>
        <p15:guide id="5" pos="216">
          <p15:clr>
            <a:srgbClr val="F26B43"/>
          </p15:clr>
        </p15:guide>
        <p15:guide id="6" pos="5760">
          <p15:clr>
            <a:srgbClr val="F26B43"/>
          </p15:clr>
        </p15:guide>
        <p15:guide id="7" pos="5544">
          <p15:clr>
            <a:srgbClr val="F26B43"/>
          </p15:clr>
        </p15:guide>
        <p15:guide id="8" orient="horz" pos="180">
          <p15:clr>
            <a:srgbClr val="F26B43"/>
          </p15:clr>
        </p15:guide>
        <p15:guide id="9" pos="864">
          <p15:clr>
            <a:srgbClr val="F26B43"/>
          </p15:clr>
        </p15:guide>
        <p15:guide id="10" orient="horz" pos="732">
          <p15:clr>
            <a:srgbClr val="F26B43"/>
          </p15:clr>
        </p15:guide>
        <p15:guide id="11" orient="horz" pos="274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818" y="1208763"/>
            <a:ext cx="7424364" cy="31536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D4D839D-897D-DD4B-97D0-02D0B2EC4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386" y="315767"/>
            <a:ext cx="7421796" cy="344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321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816" r:id="rId3"/>
    <p:sldLayoutId id="2147483766" r:id="rId4"/>
    <p:sldLayoutId id="2147483762" r:id="rId5"/>
    <p:sldLayoutId id="2147483764" r:id="rId6"/>
    <p:sldLayoutId id="2147483763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 spc="100" baseline="0">
          <a:solidFill>
            <a:schemeClr val="bg1"/>
          </a:solidFill>
          <a:latin typeface="+mj-lt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12">
          <p15:clr>
            <a:srgbClr val="F26B43"/>
          </p15:clr>
        </p15:guide>
        <p15:guide id="4">
          <p15:clr>
            <a:srgbClr val="F26B43"/>
          </p15:clr>
        </p15:guide>
        <p15:guide id="5" pos="216">
          <p15:clr>
            <a:srgbClr val="F26B43"/>
          </p15:clr>
        </p15:guide>
        <p15:guide id="6" pos="5760">
          <p15:clr>
            <a:srgbClr val="F26B43"/>
          </p15:clr>
        </p15:guide>
        <p15:guide id="7" pos="5544">
          <p15:clr>
            <a:srgbClr val="F26B43"/>
          </p15:clr>
        </p15:guide>
        <p15:guide id="8" orient="horz" pos="180">
          <p15:clr>
            <a:srgbClr val="F26B43"/>
          </p15:clr>
        </p15:guide>
        <p15:guide id="9" pos="864">
          <p15:clr>
            <a:srgbClr val="F26B43"/>
          </p15:clr>
        </p15:guide>
        <p15:guide id="10" orient="horz" pos="732">
          <p15:clr>
            <a:srgbClr val="F26B43"/>
          </p15:clr>
        </p15:guide>
        <p15:guide id="11" orient="horz" pos="274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818" y="1208763"/>
            <a:ext cx="7424364" cy="31536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D4D839D-897D-DD4B-97D0-02D0B2EC4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386" y="315767"/>
            <a:ext cx="7421796" cy="344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850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19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 spc="100" baseline="0">
          <a:solidFill>
            <a:schemeClr val="tx2"/>
          </a:solidFill>
          <a:latin typeface="+mj-lt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2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2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2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12">
          <p15:clr>
            <a:srgbClr val="F26B43"/>
          </p15:clr>
        </p15:guide>
        <p15:guide id="4">
          <p15:clr>
            <a:srgbClr val="F26B43"/>
          </p15:clr>
        </p15:guide>
        <p15:guide id="5" pos="216">
          <p15:clr>
            <a:srgbClr val="F26B43"/>
          </p15:clr>
        </p15:guide>
        <p15:guide id="6" pos="5760">
          <p15:clr>
            <a:srgbClr val="F26B43"/>
          </p15:clr>
        </p15:guide>
        <p15:guide id="7" pos="5544">
          <p15:clr>
            <a:srgbClr val="F26B43"/>
          </p15:clr>
        </p15:guide>
        <p15:guide id="8" orient="horz" pos="180">
          <p15:clr>
            <a:srgbClr val="F26B43"/>
          </p15:clr>
        </p15:guide>
        <p15:guide id="9" pos="864">
          <p15:clr>
            <a:srgbClr val="F26B43"/>
          </p15:clr>
        </p15:guide>
        <p15:guide id="10" orient="horz" pos="732">
          <p15:clr>
            <a:srgbClr val="F26B43"/>
          </p15:clr>
        </p15:guide>
        <p15:guide id="11" orient="horz" pos="27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4C626CF-2971-48EB-9378-7BBEAABF71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3007" y="4402061"/>
            <a:ext cx="6396060" cy="598027"/>
          </a:xfrm>
        </p:spPr>
        <p:txBody>
          <a:bodyPr>
            <a:normAutofit/>
          </a:bodyPr>
          <a:lstStyle/>
          <a:p>
            <a:r>
              <a:rPr lang="en-US" sz="900" dirty="0"/>
              <a:t>ANN GREINER, PRESIDENT AND CEO</a:t>
            </a:r>
            <a:br>
              <a:rPr lang="en-US" sz="900" dirty="0"/>
            </a:br>
            <a:r>
              <a:rPr lang="en-US" sz="900" dirty="0"/>
              <a:t>PRIMARY CARE COLLABORATIVE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C6070-F342-4F5F-8224-3F4B0EED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17" y="3111281"/>
            <a:ext cx="6396060" cy="877163"/>
          </a:xfrm>
        </p:spPr>
        <p:txBody>
          <a:bodyPr>
            <a:noAutofit/>
          </a:bodyPr>
          <a:lstStyle/>
          <a:p>
            <a:r>
              <a:rPr lang="en-US" sz="3600" dirty="0"/>
              <a:t>2019: A Banner Year for State and National Efforts to Advance Primary Care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7587E8-55D5-4B0D-BB9D-56ADC0807F6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E77AC66-148C-47BC-B851-44D8D75953B2}"/>
              </a:ext>
            </a:extLst>
          </p:cNvPr>
          <p:cNvSpPr txBox="1">
            <a:spLocks/>
          </p:cNvSpPr>
          <p:nvPr/>
        </p:nvSpPr>
        <p:spPr>
          <a:xfrm>
            <a:off x="681228" y="3096491"/>
            <a:ext cx="7543800" cy="1257300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 i="1" dirty="0"/>
          </a:p>
        </p:txBody>
      </p:sp>
    </p:spTree>
    <p:extLst>
      <p:ext uri="{BB962C8B-B14F-4D97-AF65-F5344CB8AC3E}">
        <p14:creationId xmlns:p14="http://schemas.microsoft.com/office/powerpoint/2010/main" val="4025214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A52BD5-15EF-427E-99FA-71A23C874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7250" y="1369084"/>
            <a:ext cx="7429500" cy="3190745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Increasing Medicare primary care E&amp;M codes – baseline for future APMs</a:t>
            </a:r>
          </a:p>
          <a:p>
            <a:pPr lvl="1"/>
            <a:r>
              <a:rPr lang="en-US" sz="2000" dirty="0"/>
              <a:t>Applaud latest Physician Fee Schedule rule effective 2021 </a:t>
            </a:r>
          </a:p>
          <a:p>
            <a:pPr marL="201168" lvl="1" indent="0">
              <a:buNone/>
            </a:pPr>
            <a:endParaRPr lang="en-US" sz="2000" dirty="0"/>
          </a:p>
          <a:p>
            <a:r>
              <a:rPr lang="en-US" sz="2400" dirty="0"/>
              <a:t>CMMI primary care models: largest investment to date </a:t>
            </a:r>
          </a:p>
          <a:p>
            <a:pPr lvl="1"/>
            <a:r>
              <a:rPr lang="en-US" sz="2000" dirty="0"/>
              <a:t>CPC + (2017) – implementation midpoint; evaluation pending </a:t>
            </a:r>
          </a:p>
          <a:p>
            <a:pPr lvl="2"/>
            <a:r>
              <a:rPr lang="en-US" sz="1800" dirty="0"/>
              <a:t>3,000 practices, 18 sites; 15.2 M patients </a:t>
            </a:r>
          </a:p>
          <a:p>
            <a:pPr lvl="2"/>
            <a:endParaRPr lang="en-US" dirty="0"/>
          </a:p>
          <a:p>
            <a:r>
              <a:rPr lang="en-US" sz="2600" dirty="0"/>
              <a:t>Primary Cares models rolled out in April 2019 </a:t>
            </a:r>
          </a:p>
          <a:p>
            <a:pPr lvl="2"/>
            <a:r>
              <a:rPr lang="en-US" sz="1800" dirty="0"/>
              <a:t>Primary Care First (2)</a:t>
            </a:r>
          </a:p>
          <a:p>
            <a:pPr lvl="2"/>
            <a:r>
              <a:rPr lang="en-US" sz="1800" dirty="0"/>
              <a:t>Direct Contracting (3) 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DFC42-AAF8-4873-B718-82E358A6C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CMS/CMMI Efforts: Potential Game Changers? </a:t>
            </a:r>
          </a:p>
        </p:txBody>
      </p:sp>
    </p:spTree>
    <p:extLst>
      <p:ext uri="{BB962C8B-B14F-4D97-AF65-F5344CB8AC3E}">
        <p14:creationId xmlns:p14="http://schemas.microsoft.com/office/powerpoint/2010/main" val="205474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B3B3FA-558D-4C70-A017-BBFFD829DE50}"/>
              </a:ext>
            </a:extLst>
          </p:cNvPr>
          <p:cNvSpPr txBox="1"/>
          <p:nvPr/>
        </p:nvSpPr>
        <p:spPr>
          <a:xfrm>
            <a:off x="931653" y="276045"/>
            <a:ext cx="6840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Primary Care First RFA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F1C89A-1912-4F16-8809-DAABA039667F}"/>
              </a:ext>
            </a:extLst>
          </p:cNvPr>
          <p:cNvSpPr txBox="1"/>
          <p:nvPr/>
        </p:nvSpPr>
        <p:spPr>
          <a:xfrm>
            <a:off x="931653" y="1224000"/>
            <a:ext cx="694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Model implementation begins in January 2021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For most practices, the majority of revenue would come from prospective (capitated) payment + risk-based performance payment + visit fee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Prospective payment risk adjusted (4 levels)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Performance payment: up to 50% upside and 10% downside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Preserve payment for face-to-face visits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Initial Assessment </a:t>
            </a:r>
          </a:p>
          <a:p>
            <a:pPr marL="544068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Applaud commitment to experimentation, movement toward comprehensive payment </a:t>
            </a:r>
          </a:p>
          <a:p>
            <a:pPr marL="544068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However, lack of payer alignment and sparse performance measures potentially problematic </a:t>
            </a:r>
          </a:p>
          <a:p>
            <a:pPr marL="544068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Bottom line: Is there enough investment in the model to attract enough practices 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842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7CE34F-9059-2D4F-B0E4-7699D9421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75" y="1579438"/>
            <a:ext cx="1751025" cy="200538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Primary Care Spend?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671807-2B34-43C3-8756-69772552E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00" y="1337098"/>
            <a:ext cx="6832800" cy="282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97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ED134D-D496-AF4D-A2C2-2B66A6763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18317"/>
            <a:ext cx="7886699" cy="6995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/>
            <a:r>
              <a:rPr lang="en-US" sz="3600" kern="1200" dirty="0">
                <a:latin typeface="+mj-lt"/>
                <a:ea typeface="+mj-ea"/>
                <a:cs typeface="+mj-cs"/>
              </a:rPr>
              <a:t>State PC Investment Legislation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90EAD1-8EA4-4F29-A820-0EFE642B0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9696" y="900640"/>
            <a:ext cx="5933943" cy="415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90AAE4-79D1-4C76-9AB8-4020EFE815EB}"/>
              </a:ext>
            </a:extLst>
          </p:cNvPr>
          <p:cNvSpPr txBox="1"/>
          <p:nvPr/>
        </p:nvSpPr>
        <p:spPr>
          <a:xfrm>
            <a:off x="6652800" y="3935578"/>
            <a:ext cx="1252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@Milbank</a:t>
            </a:r>
          </a:p>
        </p:txBody>
      </p:sp>
    </p:spTree>
    <p:extLst>
      <p:ext uri="{BB962C8B-B14F-4D97-AF65-F5344CB8AC3E}">
        <p14:creationId xmlns:p14="http://schemas.microsoft.com/office/powerpoint/2010/main" val="1365514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77B973-9F9A-2A40-BF39-56D34AA3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375" y="247438"/>
            <a:ext cx="6351825" cy="2005387"/>
          </a:xfrm>
        </p:spPr>
        <p:txBody>
          <a:bodyPr/>
          <a:lstStyle/>
          <a:p>
            <a:r>
              <a:rPr lang="en-US" dirty="0"/>
              <a:t>Growing State Momentum: PC Investment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05B8E2-5AF0-F540-8EF9-E6D2EE98F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1615" y="1250131"/>
            <a:ext cx="6299344" cy="3373563"/>
          </a:xfrm>
        </p:spPr>
        <p:txBody>
          <a:bodyPr>
            <a:normAutofit/>
          </a:bodyPr>
          <a:lstStyle/>
          <a:p>
            <a:r>
              <a:rPr lang="en-US" dirty="0"/>
              <a:t>To date, 10 states have introduced or passed legislation </a:t>
            </a:r>
          </a:p>
          <a:p>
            <a:endParaRPr lang="en-US" dirty="0"/>
          </a:p>
          <a:p>
            <a:r>
              <a:rPr lang="en-US" dirty="0"/>
              <a:t>6 states passed legislation in 2019 – CO, DE, VT, ME, WA and WV – focused on reporting primary care spending levels to achieve more comprehensive PC </a:t>
            </a:r>
          </a:p>
          <a:p>
            <a:endParaRPr lang="en-US" dirty="0"/>
          </a:p>
          <a:p>
            <a:r>
              <a:rPr lang="en-US" dirty="0"/>
              <a:t>2 states have set targets for primary care spending in legislation w/out growing total cost of care </a:t>
            </a:r>
          </a:p>
          <a:p>
            <a:pPr lvl="1"/>
            <a:r>
              <a:rPr lang="en-US" dirty="0"/>
              <a:t>Rhode Island  --  10.7%</a:t>
            </a:r>
          </a:p>
          <a:p>
            <a:pPr lvl="1"/>
            <a:r>
              <a:rPr lang="en-US" dirty="0"/>
              <a:t>OR  -- 12% </a:t>
            </a:r>
          </a:p>
        </p:txBody>
      </p:sp>
      <p:pic>
        <p:nvPicPr>
          <p:cNvPr id="6" name="Picture 6" descr="Image result for oregon icon">
            <a:extLst>
              <a:ext uri="{FF2B5EF4-FFF2-40B4-BE49-F238E27FC236}">
                <a16:creationId xmlns:a16="http://schemas.microsoft.com/office/drawing/2014/main" id="{6C5A8739-AD9E-462B-8393-2504B5193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719" y="994218"/>
            <a:ext cx="1578882" cy="157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rhode island icon">
            <a:extLst>
              <a:ext uri="{FF2B5EF4-FFF2-40B4-BE49-F238E27FC236}">
                <a16:creationId xmlns:a16="http://schemas.microsoft.com/office/drawing/2014/main" id="{FBA2CF33-6761-4243-8AD8-37E75183F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762" y="2661456"/>
            <a:ext cx="1962238" cy="19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035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C1E01B-C378-4C7B-AB70-8568B81ED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36" y="810319"/>
            <a:ext cx="2069064" cy="25204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800" kern="1200">
                <a:latin typeface="+mj-lt"/>
                <a:ea typeface="+mj-ea"/>
                <a:cs typeface="+mj-cs"/>
              </a:rPr>
              <a:t>Growing Evidence Base</a:t>
            </a:r>
            <a:endParaRPr lang="en-US" sz="28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685AA7-BA51-417B-ACED-9020C31AC102}"/>
              </a:ext>
            </a:extLst>
          </p:cNvPr>
          <p:cNvSpPr/>
          <p:nvPr/>
        </p:nvSpPr>
        <p:spPr>
          <a:xfrm>
            <a:off x="2818800" y="759715"/>
            <a:ext cx="6116400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>
              <a:buNone/>
            </a:pPr>
            <a:r>
              <a:rPr lang="en-US" dirty="0">
                <a:solidFill>
                  <a:schemeClr val="bg1"/>
                </a:solidFill>
              </a:rPr>
              <a:t>“The Impact of Primary Care: A Focused Review,” </a:t>
            </a:r>
            <a:r>
              <a:rPr lang="en-US" dirty="0" err="1">
                <a:solidFill>
                  <a:schemeClr val="bg1"/>
                </a:solidFill>
              </a:rPr>
              <a:t>Leiyu</a:t>
            </a:r>
            <a:r>
              <a:rPr lang="en-US" dirty="0">
                <a:solidFill>
                  <a:schemeClr val="bg1"/>
                </a:solidFill>
              </a:rPr>
              <a:t> Shi.  </a:t>
            </a:r>
            <a:r>
              <a:rPr lang="en-US" i="1" dirty="0" err="1">
                <a:solidFill>
                  <a:schemeClr val="bg1"/>
                </a:solidFill>
              </a:rPr>
              <a:t>Scientifica</a:t>
            </a:r>
            <a:r>
              <a:rPr lang="en-US" dirty="0">
                <a:solidFill>
                  <a:schemeClr val="bg1"/>
                </a:solidFill>
              </a:rPr>
              <a:t> (Cairo). 2012.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marL="169863" indent="-169863">
              <a:buNone/>
            </a:pPr>
            <a:r>
              <a:rPr lang="en-US" dirty="0">
                <a:solidFill>
                  <a:schemeClr val="bg1"/>
                </a:solidFill>
              </a:rPr>
              <a:t>”Implementation of Oregon’s PCPCH Program: Exemplary Practice and Program Findings,” Portland State University, 2016.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marL="169863" indent="-169863">
              <a:buNone/>
            </a:pPr>
            <a:r>
              <a:rPr lang="en-US" dirty="0">
                <a:solidFill>
                  <a:schemeClr val="bg1"/>
                </a:solidFill>
              </a:rPr>
              <a:t>Quality and Experience of Outpatient Care in the United States for Adults with and Without Primary Care. David M. Levine et al.  </a:t>
            </a:r>
            <a:r>
              <a:rPr lang="en-US" i="1" dirty="0">
                <a:solidFill>
                  <a:schemeClr val="bg1"/>
                </a:solidFill>
              </a:rPr>
              <a:t>Jama Internal Medicine, </a:t>
            </a:r>
            <a:r>
              <a:rPr lang="en-US" dirty="0">
                <a:solidFill>
                  <a:schemeClr val="bg1"/>
                </a:solidFill>
              </a:rPr>
              <a:t>January 28, 2019.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marL="169863" indent="-169863">
              <a:buNone/>
            </a:pPr>
            <a:r>
              <a:rPr lang="en-US" dirty="0">
                <a:solidFill>
                  <a:schemeClr val="bg1"/>
                </a:solidFill>
              </a:rPr>
              <a:t>“Health Care Spending Slowed After Rhode Island Applied Affordability Standards to Commercial Insurers,” Aaron Baum et al.  </a:t>
            </a:r>
            <a:r>
              <a:rPr lang="en-US" i="1" dirty="0">
                <a:solidFill>
                  <a:schemeClr val="bg1"/>
                </a:solidFill>
              </a:rPr>
              <a:t>Health Affairs, </a:t>
            </a:r>
            <a:r>
              <a:rPr lang="en-US" dirty="0">
                <a:solidFill>
                  <a:schemeClr val="bg1"/>
                </a:solidFill>
              </a:rPr>
              <a:t>February 4, 2019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marL="169863" indent="-169863">
              <a:buNone/>
            </a:pPr>
            <a:r>
              <a:rPr lang="en-US" dirty="0">
                <a:solidFill>
                  <a:schemeClr val="bg1"/>
                </a:solidFill>
              </a:rPr>
              <a:t>“Association of Primary Care Physician Supply with Population Mortality in the U.S., 2005 – 2015,”  Seth Berkowitz, et al.  </a:t>
            </a:r>
            <a:r>
              <a:rPr lang="en-US" i="1" dirty="0">
                <a:solidFill>
                  <a:schemeClr val="bg1"/>
                </a:solidFill>
              </a:rPr>
              <a:t>Jama Internal Medicine.  </a:t>
            </a:r>
            <a:r>
              <a:rPr lang="en-US" dirty="0">
                <a:solidFill>
                  <a:schemeClr val="bg1"/>
                </a:solidFill>
              </a:rPr>
              <a:t>February 18, 2019</a:t>
            </a:r>
          </a:p>
        </p:txBody>
      </p:sp>
    </p:spTree>
    <p:extLst>
      <p:ext uri="{BB962C8B-B14F-4D97-AF65-F5344CB8AC3E}">
        <p14:creationId xmlns:p14="http://schemas.microsoft.com/office/powerpoint/2010/main" val="1274792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4EBA8B-1109-3040-BD22-06076BE8C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PCC Report </a:t>
            </a:r>
            <a:br>
              <a:rPr lang="en-US" dirty="0"/>
            </a:br>
            <a:r>
              <a:rPr lang="en-US" dirty="0"/>
              <a:t>on Primary Care Spend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467B5F-5ACF-D64C-A9FB-043B745D58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1374" y="3174250"/>
            <a:ext cx="3863633" cy="1985376"/>
          </a:xfrm>
        </p:spPr>
        <p:txBody>
          <a:bodyPr/>
          <a:lstStyle/>
          <a:p>
            <a:r>
              <a:rPr lang="en-US" dirty="0"/>
              <a:t>Funded by Milbank Memorial Fund</a:t>
            </a:r>
          </a:p>
          <a:p>
            <a:r>
              <a:rPr lang="en-US" dirty="0"/>
              <a:t>Research Partnership with the Graham Center </a:t>
            </a:r>
          </a:p>
          <a:p>
            <a:endParaRPr lang="en-US" dirty="0"/>
          </a:p>
        </p:txBody>
      </p:sp>
      <p:pic>
        <p:nvPicPr>
          <p:cNvPr id="6" name="Picture 2" descr="Image result for 2019 pcpcc evidence report">
            <a:extLst>
              <a:ext uri="{FF2B5EF4-FFF2-40B4-BE49-F238E27FC236}">
                <a16:creationId xmlns:a16="http://schemas.microsoft.com/office/drawing/2014/main" id="{E18F39A4-446C-4D33-9C08-4D84299F3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789"/>
          <a:stretch/>
        </p:blipFill>
        <p:spPr bwMode="auto">
          <a:xfrm>
            <a:off x="4816800" y="-309210"/>
            <a:ext cx="4327200" cy="550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068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4B502-2C7E-4778-92E2-F073893F9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75" y="1579438"/>
            <a:ext cx="1931025" cy="200538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PCC Report Methods 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55FC8B-B594-4678-8447-09A27E9743C8}"/>
              </a:ext>
            </a:extLst>
          </p:cNvPr>
          <p:cNvGrpSpPr/>
          <p:nvPr/>
        </p:nvGrpSpPr>
        <p:grpSpPr>
          <a:xfrm>
            <a:off x="2767286" y="148350"/>
            <a:ext cx="6268714" cy="1034625"/>
            <a:chOff x="198843" y="-3044"/>
            <a:chExt cx="6797675" cy="114192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C93620C-76B7-4279-AB1F-620B163BABBB}"/>
                </a:ext>
              </a:extLst>
            </p:cNvPr>
            <p:cNvSpPr/>
            <p:nvPr/>
          </p:nvSpPr>
          <p:spPr>
            <a:xfrm>
              <a:off x="198843" y="-3044"/>
              <a:ext cx="6797675" cy="1141920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20E1A5B8-A59A-4D0B-A2A8-65702A9197E4}"/>
                </a:ext>
              </a:extLst>
            </p:cNvPr>
            <p:cNvSpPr txBox="1"/>
            <p:nvPr/>
          </p:nvSpPr>
          <p:spPr>
            <a:xfrm>
              <a:off x="310331" y="100380"/>
              <a:ext cx="6686187" cy="10304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Century Gothic" panose="020B0502020202020204" pitchFamily="34" charset="0"/>
                </a:rPr>
                <a:t>Data:  2011 - 2016 Medical Expenditure Panel Survey (MEPS) to calculate primary care spend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35AF7D6-E23E-4C33-AC49-55F3B724A8CE}"/>
              </a:ext>
            </a:extLst>
          </p:cNvPr>
          <p:cNvGrpSpPr/>
          <p:nvPr/>
        </p:nvGrpSpPr>
        <p:grpSpPr>
          <a:xfrm>
            <a:off x="2767287" y="1515697"/>
            <a:ext cx="6268714" cy="1034625"/>
            <a:chOff x="0" y="1420196"/>
            <a:chExt cx="6797675" cy="1141920"/>
          </a:xfrm>
          <a:solidFill>
            <a:schemeClr val="bg2">
              <a:lumMod val="25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5CD3F2A-7B77-497E-883F-564F35746E39}"/>
                </a:ext>
              </a:extLst>
            </p:cNvPr>
            <p:cNvSpPr/>
            <p:nvPr/>
          </p:nvSpPr>
          <p:spPr>
            <a:xfrm>
              <a:off x="0" y="1420196"/>
              <a:ext cx="6797675" cy="114192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630339"/>
                <a:satOff val="-20625"/>
                <a:lumOff val="11764"/>
                <a:alphaOff val="0"/>
              </a:schemeClr>
            </a:fillRef>
            <a:effectRef idx="0">
              <a:schemeClr val="accent2">
                <a:hueOff val="-630339"/>
                <a:satOff val="-20625"/>
                <a:lumOff val="1176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6">
              <a:extLst>
                <a:ext uri="{FF2B5EF4-FFF2-40B4-BE49-F238E27FC236}">
                  <a16:creationId xmlns:a16="http://schemas.microsoft.com/office/drawing/2014/main" id="{F9E2DC7C-255E-44D0-B0D6-9A9AC4D6D669}"/>
                </a:ext>
              </a:extLst>
            </p:cNvPr>
            <p:cNvSpPr txBox="1"/>
            <p:nvPr/>
          </p:nvSpPr>
          <p:spPr>
            <a:xfrm>
              <a:off x="55744" y="1475940"/>
              <a:ext cx="6686187" cy="103043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Century Gothic" panose="020B0502020202020204" pitchFamily="34" charset="0"/>
                </a:rPr>
                <a:t>PC Spend (calculated for the U.S. and 29 states)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6EC68B7-5757-45C2-BDCD-36892EF9BAF2}"/>
              </a:ext>
            </a:extLst>
          </p:cNvPr>
          <p:cNvSpPr txBox="1"/>
          <p:nvPr/>
        </p:nvSpPr>
        <p:spPr>
          <a:xfrm>
            <a:off x="2631914" y="2600828"/>
            <a:ext cx="6797675" cy="10101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5826" tIns="20320" rIns="113792" bIns="20320" numCol="1" spcCol="1270" anchor="t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400" kern="1200" dirty="0">
                <a:solidFill>
                  <a:schemeClr val="bg1"/>
                </a:solidFill>
              </a:rPr>
              <a:t>PC Narrow – PCP (FPs, GPs, Peds, Geriatricians, Internists)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400" kern="1200" dirty="0">
                <a:solidFill>
                  <a:schemeClr val="bg1"/>
                </a:solidFill>
              </a:rPr>
              <a:t>PC Broad – PCP, NP/PAs, Psychiatrists, MH non-physicians, and OB-GYN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48A566C-9067-4002-9685-4878B670B648}"/>
              </a:ext>
            </a:extLst>
          </p:cNvPr>
          <p:cNvGrpSpPr/>
          <p:nvPr/>
        </p:nvGrpSpPr>
        <p:grpSpPr>
          <a:xfrm>
            <a:off x="2767288" y="3346708"/>
            <a:ext cx="6268714" cy="1010160"/>
            <a:chOff x="0" y="2650374"/>
            <a:chExt cx="6797675" cy="1141920"/>
          </a:xfrm>
          <a:solidFill>
            <a:schemeClr val="tx2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4D1FFB2-B05C-4C69-A7FD-5F5F3D8B0036}"/>
                </a:ext>
              </a:extLst>
            </p:cNvPr>
            <p:cNvSpPr/>
            <p:nvPr/>
          </p:nvSpPr>
          <p:spPr>
            <a:xfrm>
              <a:off x="0" y="2650374"/>
              <a:ext cx="6797675" cy="114192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260678"/>
                <a:satOff val="-41249"/>
                <a:lumOff val="23528"/>
                <a:alphaOff val="0"/>
              </a:schemeClr>
            </a:fillRef>
            <a:effectRef idx="0">
              <a:schemeClr val="accent2">
                <a:hueOff val="-1260678"/>
                <a:satOff val="-41249"/>
                <a:lumOff val="235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angle: Rounded Corners 10">
              <a:extLst>
                <a:ext uri="{FF2B5EF4-FFF2-40B4-BE49-F238E27FC236}">
                  <a16:creationId xmlns:a16="http://schemas.microsoft.com/office/drawing/2014/main" id="{5A42BF2D-F859-4354-911F-D16E5D67B756}"/>
                </a:ext>
              </a:extLst>
            </p:cNvPr>
            <p:cNvSpPr txBox="1"/>
            <p:nvPr/>
          </p:nvSpPr>
          <p:spPr>
            <a:xfrm>
              <a:off x="55744" y="2706118"/>
              <a:ext cx="6686187" cy="103043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Century Gothic" panose="020B0502020202020204" pitchFamily="34" charset="0"/>
                </a:rPr>
                <a:t>Health Outcomes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241D19B-EF86-4DD9-98C4-A6EBDC22DCEF}"/>
              </a:ext>
            </a:extLst>
          </p:cNvPr>
          <p:cNvSpPr txBox="1"/>
          <p:nvPr/>
        </p:nvSpPr>
        <p:spPr>
          <a:xfrm>
            <a:off x="2696831" y="4356868"/>
            <a:ext cx="6797675" cy="10101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5826" tIns="20320" rIns="113792" bIns="20320" numCol="1" spcCol="1270" anchor="t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400" kern="1200" dirty="0">
                <a:solidFill>
                  <a:schemeClr val="bg1"/>
                </a:solidFill>
              </a:rPr>
              <a:t>Any ED visit 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400" kern="1200" dirty="0">
                <a:solidFill>
                  <a:schemeClr val="bg1"/>
                </a:solidFill>
              </a:rPr>
              <a:t>Any hospitalization 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400" kern="1200" dirty="0">
                <a:solidFill>
                  <a:schemeClr val="bg1"/>
                </a:solidFill>
              </a:rPr>
              <a:t>% Ambulatory-care sensitive hospitalizations</a:t>
            </a:r>
          </a:p>
        </p:txBody>
      </p:sp>
    </p:spTree>
    <p:extLst>
      <p:ext uri="{BB962C8B-B14F-4D97-AF65-F5344CB8AC3E}">
        <p14:creationId xmlns:p14="http://schemas.microsoft.com/office/powerpoint/2010/main" val="143860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C7D76-B0AA-4219-8B74-C6DE0D61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BDFA972-553C-4A66-957C-DFB359B6FF10}"/>
                  </a:ext>
                </a:extLst>
              </p:cNvPr>
              <p:cNvSpPr/>
              <p:nvPr/>
            </p:nvSpPr>
            <p:spPr>
              <a:xfrm>
                <a:off x="1580074" y="1244526"/>
                <a:ext cx="5619926" cy="7285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𝑃𝐶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𝑆𝑝𝑒𝑛𝑑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𝑃𝑟𝑖𝑚𝑎𝑟𝑦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𝐶𝑎𝑟𝑒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𝐸𝑥𝑝𝑒𝑛𝑑𝑖𝑡𝑢𝑟𝑒𝑠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𝐻𝑒𝑎𝑙𝑡h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𝐶𝑎𝑟𝑒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𝐸𝑥𝑝𝑒𝑛𝑑𝑖𝑡𝑢𝑟𝑒𝑠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BDFA972-553C-4A66-957C-DFB359B6FF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074" y="1244526"/>
                <a:ext cx="5619926" cy="72853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05CB43C1-7045-4C02-9F01-F9191CC688DD}"/>
              </a:ext>
            </a:extLst>
          </p:cNvPr>
          <p:cNvSpPr/>
          <p:nvPr/>
        </p:nvSpPr>
        <p:spPr>
          <a:xfrm>
            <a:off x="862386" y="2484609"/>
            <a:ext cx="75040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Calibri" panose="020F0502020204030204" pitchFamily="34" charset="0"/>
              </a:rPr>
              <a:t>Numerator: </a:t>
            </a:r>
            <a:r>
              <a:rPr lang="en-US" sz="1600" dirty="0">
                <a:solidFill>
                  <a:schemeClr val="bg1"/>
                </a:solidFill>
              </a:rPr>
              <a:t>all billed expenses towards office-based and outpatient visits to primary care physicians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  <a:cs typeface="Calibri" panose="020F0502020204030204" pitchFamily="34" charset="0"/>
              </a:rPr>
              <a:t>Denominator: Sum of billed expenditures for </a:t>
            </a:r>
            <a:r>
              <a:rPr lang="en-US" sz="1600" dirty="0">
                <a:solidFill>
                  <a:schemeClr val="bg1"/>
                </a:solidFill>
              </a:rPr>
              <a:t>office-based outpatient, hospitalizations, ED visits, prescription medications, vision care, dental care, home health care, devices and medical supplies</a:t>
            </a:r>
          </a:p>
        </p:txBody>
      </p:sp>
    </p:spTree>
    <p:extLst>
      <p:ext uri="{BB962C8B-B14F-4D97-AF65-F5344CB8AC3E}">
        <p14:creationId xmlns:p14="http://schemas.microsoft.com/office/powerpoint/2010/main" val="3029085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0451FF-194E-476C-96A7-A475B2D23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3" y="-1"/>
            <a:ext cx="6858004" cy="514350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5AC9AB7-E860-4A4D-ABD6-9B35161483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024409"/>
              </p:ext>
            </p:extLst>
          </p:nvPr>
        </p:nvGraphicFramePr>
        <p:xfrm>
          <a:off x="7371491" y="-3"/>
          <a:ext cx="1362109" cy="51435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5709">
                  <a:extLst>
                    <a:ext uri="{9D8B030D-6E8A-4147-A177-3AD203B41FA5}">
                      <a16:colId xmlns:a16="http://schemas.microsoft.com/office/drawing/2014/main" val="3647946070"/>
                    </a:ext>
                  </a:extLst>
                </a:gridCol>
                <a:gridCol w="626400">
                  <a:extLst>
                    <a:ext uri="{9D8B030D-6E8A-4147-A177-3AD203B41FA5}">
                      <a16:colId xmlns:a16="http://schemas.microsoft.com/office/drawing/2014/main" val="144093320"/>
                    </a:ext>
                  </a:extLst>
                </a:gridCol>
              </a:tblGrid>
              <a:tr h="1293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State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PC Narrow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ctr"/>
                </a:tc>
                <a:extLst>
                  <a:ext uri="{0D108BD9-81ED-4DB2-BD59-A6C34878D82A}">
                    <a16:rowId xmlns:a16="http://schemas.microsoft.com/office/drawing/2014/main" val="3463504839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National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5.6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ctr"/>
                </a:tc>
                <a:extLst>
                  <a:ext uri="{0D108BD9-81ED-4DB2-BD59-A6C34878D82A}">
                    <a16:rowId xmlns:a16="http://schemas.microsoft.com/office/drawing/2014/main" val="1174920038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AL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6.2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555588861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AZ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5.2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2503222798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CA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6.1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3683583456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CO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5.0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1486135384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highlight>
                            <a:srgbClr val="FFFF00"/>
                          </a:highlight>
                        </a:rPr>
                        <a:t>CT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  <a:highlight>
                            <a:srgbClr val="FFFF00"/>
                          </a:highlight>
                        </a:rPr>
                        <a:t>3.5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1956205950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FL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5.7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3286458358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GA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5.7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1703515288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IL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5.0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2027698220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IN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4.7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1122804651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KY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4.5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3030159416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LA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5.3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2260508837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MA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4.8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3624512014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MD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5.5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3508208233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MI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4.7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1003351530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highlight>
                            <a:srgbClr val="FFFF00"/>
                          </a:highlight>
                        </a:rPr>
                        <a:t>MN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  <a:highlight>
                            <a:srgbClr val="FFFF00"/>
                          </a:highlight>
                        </a:rPr>
                        <a:t>7.6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3404688017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MO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4.6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4125738278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NC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5.9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2900521629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NJ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4.6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1444153968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NY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5.0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1656957408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OH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4.6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1672803192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OK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6.7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3199302558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OR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5.6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3488515196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PA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4.2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931727654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SC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5.0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3126608228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TN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4.8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3247740843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TX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6.3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2743891188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VA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5.7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2424668351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WA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5.9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1085081427"/>
                  </a:ext>
                </a:extLst>
              </a:tr>
              <a:tr h="167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</a:rPr>
                        <a:t>WI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6.2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19904681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5830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45193-DC15-4F2C-94BF-3042BAE204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2620" y="314684"/>
            <a:ext cx="4641850" cy="676275"/>
          </a:xfrm>
        </p:spPr>
        <p:txBody>
          <a:bodyPr>
            <a:normAutofit/>
          </a:bodyPr>
          <a:lstStyle/>
          <a:p>
            <a:r>
              <a:rPr lang="en-US" dirty="0"/>
              <a:t>Mission &amp;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952DF-A563-4E81-B29D-ACC7D62E543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3213" y="1053988"/>
            <a:ext cx="5862638" cy="78898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b="1" dirty="0"/>
              <a:t>MISSION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Promote Robust Primary Care to Achieve the Quadruple Aim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84FCAE-2BE5-4E89-A7B9-B7CD42A671D5}"/>
              </a:ext>
            </a:extLst>
          </p:cNvPr>
          <p:cNvSpPr txBox="1"/>
          <p:nvPr/>
        </p:nvSpPr>
        <p:spPr>
          <a:xfrm>
            <a:off x="6746582" y="1010563"/>
            <a:ext cx="15199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US" dirty="0">
                <a:solidFill>
                  <a:schemeClr val="bg1"/>
                </a:solidFill>
              </a:rPr>
              <a:t>Quadruple Aim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3F0828-96A7-4BDD-A39D-186FC74EF25A}"/>
              </a:ext>
            </a:extLst>
          </p:cNvPr>
          <p:cNvSpPr txBox="1"/>
          <p:nvPr/>
        </p:nvSpPr>
        <p:spPr>
          <a:xfrm rot="2744186">
            <a:off x="6756506" y="2365375"/>
            <a:ext cx="9501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dirty="0">
                <a:solidFill>
                  <a:srgbClr val="FFFFFF"/>
                </a:solidFill>
                <a:latin typeface="Century Gothic" panose="020B0502020202020204"/>
              </a:rPr>
              <a:t>QUALITY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7A3E44-9115-40DF-A340-EF49F10A2F11}"/>
              </a:ext>
            </a:extLst>
          </p:cNvPr>
          <p:cNvSpPr txBox="1"/>
          <p:nvPr/>
        </p:nvSpPr>
        <p:spPr>
          <a:xfrm rot="8041142">
            <a:off x="6546524" y="3358748"/>
            <a:ext cx="15065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dirty="0">
                <a:solidFill>
                  <a:srgbClr val="FFFFFF"/>
                </a:solidFill>
                <a:latin typeface="Century Gothic" panose="020B0502020202020204"/>
              </a:rPr>
              <a:t>CLINICIAN EXPERIENCE</a:t>
            </a: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47F722-EB7A-6F42-BD56-AE32FE706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66" y="2376344"/>
            <a:ext cx="3742345" cy="2179916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AE4BDE-C819-44A8-BAA3-0A6DB060218A}"/>
              </a:ext>
            </a:extLst>
          </p:cNvPr>
          <p:cNvSpPr txBox="1"/>
          <p:nvPr/>
        </p:nvSpPr>
        <p:spPr>
          <a:xfrm>
            <a:off x="628566" y="1960846"/>
            <a:ext cx="48025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</a:rPr>
              <a:t>VISION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F274BD9-09DB-4748-B97A-7CD3C9B5E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95374">
            <a:off x="6335514" y="1848133"/>
            <a:ext cx="2211134" cy="22083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61BF36C-1CB7-4934-846C-D7B9E727A1A8}"/>
              </a:ext>
            </a:extLst>
          </p:cNvPr>
          <p:cNvSpPr txBox="1"/>
          <p:nvPr/>
        </p:nvSpPr>
        <p:spPr>
          <a:xfrm rot="18750388">
            <a:off x="6250246" y="2131239"/>
            <a:ext cx="13378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dirty="0">
                <a:solidFill>
                  <a:srgbClr val="FFFFFF"/>
                </a:solidFill>
                <a:latin typeface="Century Gothic" panose="020B0502020202020204"/>
              </a:rPr>
              <a:t>HEALTH OF A POPULATION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29689D-53A3-4C67-87D9-134E428D1960}"/>
              </a:ext>
            </a:extLst>
          </p:cNvPr>
          <p:cNvSpPr txBox="1"/>
          <p:nvPr/>
        </p:nvSpPr>
        <p:spPr>
          <a:xfrm rot="2744186">
            <a:off x="7503985" y="2398476"/>
            <a:ext cx="9501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dirty="0">
                <a:solidFill>
                  <a:srgbClr val="FFFFFF"/>
                </a:solidFill>
                <a:latin typeface="Century Gothic" panose="020B0502020202020204"/>
              </a:rPr>
              <a:t>QUALITY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0929BF-E299-4A40-8844-680B4932DD5F}"/>
              </a:ext>
            </a:extLst>
          </p:cNvPr>
          <p:cNvSpPr txBox="1"/>
          <p:nvPr/>
        </p:nvSpPr>
        <p:spPr>
          <a:xfrm rot="8041142">
            <a:off x="7226712" y="3234236"/>
            <a:ext cx="15065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dirty="0">
                <a:solidFill>
                  <a:srgbClr val="FFFFFF"/>
                </a:solidFill>
                <a:latin typeface="Century Gothic" panose="020B0502020202020204"/>
              </a:rPr>
              <a:t>CLINICIAN EXPERIENCE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8CE14B-D518-45CF-AC8F-53D2326CF936}"/>
              </a:ext>
            </a:extLst>
          </p:cNvPr>
          <p:cNvSpPr txBox="1"/>
          <p:nvPr/>
        </p:nvSpPr>
        <p:spPr>
          <a:xfrm rot="13475451">
            <a:off x="5915446" y="3095430"/>
            <a:ext cx="14147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dirty="0">
                <a:solidFill>
                  <a:srgbClr val="FFFFFF"/>
                </a:solidFill>
                <a:latin typeface="Century Gothic" panose="020B0502020202020204"/>
              </a:rPr>
              <a:t>COSTS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BD506-68B8-4EF2-8D50-C66E7728C61A}"/>
              </a:ext>
            </a:extLst>
          </p:cNvPr>
          <p:cNvSpPr txBox="1"/>
          <p:nvPr/>
        </p:nvSpPr>
        <p:spPr>
          <a:xfrm>
            <a:off x="4357429" y="4056278"/>
            <a:ext cx="14573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bg1"/>
                </a:solidFill>
              </a:rPr>
              <a:t>Updated 2007 PCC Shared Principles -- over 340 Signatories to Date</a:t>
            </a:r>
          </a:p>
        </p:txBody>
      </p:sp>
    </p:spTree>
    <p:extLst>
      <p:ext uri="{BB962C8B-B14F-4D97-AF65-F5344CB8AC3E}">
        <p14:creationId xmlns:p14="http://schemas.microsoft.com/office/powerpoint/2010/main" val="1557426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12F854E-90B5-4FDB-88FD-3FA2073792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896092"/>
              </p:ext>
            </p:extLst>
          </p:nvPr>
        </p:nvGraphicFramePr>
        <p:xfrm>
          <a:off x="135491" y="1"/>
          <a:ext cx="1441309" cy="51463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909">
                  <a:extLst>
                    <a:ext uri="{9D8B030D-6E8A-4147-A177-3AD203B41FA5}">
                      <a16:colId xmlns:a16="http://schemas.microsoft.com/office/drawing/2014/main" val="3647946070"/>
                    </a:ext>
                  </a:extLst>
                </a:gridCol>
                <a:gridCol w="842400">
                  <a:extLst>
                    <a:ext uri="{9D8B030D-6E8A-4147-A177-3AD203B41FA5}">
                      <a16:colId xmlns:a16="http://schemas.microsoft.com/office/drawing/2014/main" val="144093320"/>
                    </a:ext>
                  </a:extLst>
                </a:gridCol>
              </a:tblGrid>
              <a:tr h="155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State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PC Narrow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ctr"/>
                </a:tc>
                <a:extLst>
                  <a:ext uri="{0D108BD9-81ED-4DB2-BD59-A6C34878D82A}">
                    <a16:rowId xmlns:a16="http://schemas.microsoft.com/office/drawing/2014/main" val="3463504839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National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5.6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ctr"/>
                </a:tc>
                <a:extLst>
                  <a:ext uri="{0D108BD9-81ED-4DB2-BD59-A6C34878D82A}">
                    <a16:rowId xmlns:a16="http://schemas.microsoft.com/office/drawing/2014/main" val="1174920038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AL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6.2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555588861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AZ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5.2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2503222798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CA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6.1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3683583456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CO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5.0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1486135384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CT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3.5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1956205950"/>
                  </a:ext>
                </a:extLst>
              </a:tr>
              <a:tr h="1579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FL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5.7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3286458358"/>
                  </a:ext>
                </a:extLst>
              </a:tr>
              <a:tr h="1579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5.7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1703515288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IL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5.0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2027698220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4.7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1122804651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KY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3030159416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5.3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2260508837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3624512014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5.5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3508208233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4.7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1003351530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MN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7.6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3404688017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4.6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4125738278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5.9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2900521629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NJ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4.6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1444153968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NY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5.0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1656957408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OH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4.6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1672803192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OK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6.7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3199302558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OR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3488515196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4.2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931727654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5.0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3126608228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4.8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3247740843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6.3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2743891188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VA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5.7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2424668351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WA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5.9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1085081427"/>
                  </a:ext>
                </a:extLst>
              </a:tr>
              <a:tr h="166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WI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6.2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1" marR="7021" marT="7021" marB="0" anchor="b"/>
                </a:tc>
                <a:extLst>
                  <a:ext uri="{0D108BD9-81ED-4DB2-BD59-A6C34878D82A}">
                    <a16:rowId xmlns:a16="http://schemas.microsoft.com/office/drawing/2014/main" val="199046815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C1CDC0C-967B-42A8-9868-9C009E77F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000" y="-2890"/>
            <a:ext cx="6858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91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F45E3-9987-48D0-8774-B0679F12ED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7"/>
          <a:stretch/>
        </p:blipFill>
        <p:spPr>
          <a:xfrm>
            <a:off x="201599" y="113398"/>
            <a:ext cx="9114227" cy="503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68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AA30FDC-615C-418A-9870-13BF80E9C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92" y="33889"/>
            <a:ext cx="8596708" cy="542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51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F4716E-EF0E-4744-B9FE-1A8E63DC6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01" y="203290"/>
            <a:ext cx="8671539" cy="469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23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6EF8D-021B-4FC2-9764-57E954AE4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Limitations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D22FBF-BD61-46CF-9CF5-5F5FBC023723}"/>
              </a:ext>
            </a:extLst>
          </p:cNvPr>
          <p:cNvSpPr/>
          <p:nvPr/>
        </p:nvSpPr>
        <p:spPr>
          <a:xfrm>
            <a:off x="862386" y="2347531"/>
            <a:ext cx="75040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Self-reported data – recall and reporting bias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Based on non-institutionalized and civilian population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Some expenses imputed based on costs by region, payer, gender, age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PC spend not adjusted for payer, health of the population and other confounders</a:t>
            </a:r>
          </a:p>
        </p:txBody>
      </p:sp>
    </p:spTree>
    <p:extLst>
      <p:ext uri="{BB962C8B-B14F-4D97-AF65-F5344CB8AC3E}">
        <p14:creationId xmlns:p14="http://schemas.microsoft.com/office/powerpoint/2010/main" val="1612359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52206-E02B-4719-A9AE-7DFD2A465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Study Bottom Line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25C703-30AE-484D-A3E3-594F07474C5E}"/>
              </a:ext>
            </a:extLst>
          </p:cNvPr>
          <p:cNvSpPr/>
          <p:nvPr/>
        </p:nvSpPr>
        <p:spPr>
          <a:xfrm>
            <a:off x="1864800" y="2434163"/>
            <a:ext cx="683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PC Spend is lower in the U.S. (5-7%) when compared to OECD nations (9-19% with an average of 14%)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PC Spend varies across states and across payers 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Data suggests higher PC spend is associated with lower inpatient and ED utilization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Research has direct implications for policy </a:t>
            </a:r>
          </a:p>
        </p:txBody>
      </p:sp>
    </p:spTree>
    <p:extLst>
      <p:ext uri="{BB962C8B-B14F-4D97-AF65-F5344CB8AC3E}">
        <p14:creationId xmlns:p14="http://schemas.microsoft.com/office/powerpoint/2010/main" val="3236037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1E3475-331B-477B-AB80-52E980A5B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71" y="1579438"/>
            <a:ext cx="2492530" cy="2005387"/>
          </a:xfrm>
        </p:spPr>
        <p:txBody>
          <a:bodyPr/>
          <a:lstStyle/>
          <a:p>
            <a:r>
              <a:rPr lang="en-US" sz="2800" dirty="0"/>
              <a:t>Implications for Public and Private Payers 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34CBF98-E53F-48D7-B3C8-0BB5401232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28800" y="729195"/>
            <a:ext cx="3016800" cy="368510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9842D5-72FA-4F5F-971D-D496EF1E7B9C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5998929" y="389637"/>
            <a:ext cx="3016800" cy="436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96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486C-C6A5-46E8-8FA6-58D840B5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8D49E3-016E-43F4-B589-0A5E2DA4F76D}"/>
              </a:ext>
            </a:extLst>
          </p:cNvPr>
          <p:cNvSpPr/>
          <p:nvPr/>
        </p:nvSpPr>
        <p:spPr>
          <a:xfrm>
            <a:off x="2581200" y="340370"/>
            <a:ext cx="63036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Work with PCC members and others to increase the number of states pursing primary care investment in 2020 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Continue to work with CMS/CMMI to shape physician fee schedule and primary care payment and delivery models  </a:t>
            </a:r>
          </a:p>
          <a:p>
            <a:pPr marL="544068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Encourage other efforts to move towards comprehensive payment 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Primary Care Innovators Network  (PCIN)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Private health plan payment models  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Other partnerships? </a:t>
            </a:r>
          </a:p>
        </p:txBody>
      </p:sp>
    </p:spTree>
    <p:extLst>
      <p:ext uri="{BB962C8B-B14F-4D97-AF65-F5344CB8AC3E}">
        <p14:creationId xmlns:p14="http://schemas.microsoft.com/office/powerpoint/2010/main" val="1718808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6FC61-E842-4ACC-874E-3B3A3F311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78" y="1785328"/>
            <a:ext cx="6396060" cy="882742"/>
          </a:xfrm>
        </p:spPr>
        <p:txBody>
          <a:bodyPr/>
          <a:lstStyle/>
          <a:p>
            <a:r>
              <a:rPr lang="en-US" sz="4400" dirty="0"/>
              <a:t>How to Get in Touch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83413-DEBE-45AA-8988-FE1631FE1D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17" y="3465832"/>
            <a:ext cx="6396060" cy="1068997"/>
          </a:xfrm>
        </p:spPr>
        <p:txBody>
          <a:bodyPr>
            <a:normAutofit/>
          </a:bodyPr>
          <a:lstStyle/>
          <a:p>
            <a:r>
              <a:rPr lang="en-US" dirty="0"/>
              <a:t>Ann Greiner, President and CEO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agreiner@pcpcc.org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202 417-2062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@agreiner1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www.pcpccc.org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52582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1A90BC-FB16-9142-885E-0C5B62186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PCC Levers to Achieve Mission and Vision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A863FB-B416-4F4E-82FD-6A3F33ECD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994" y="975217"/>
            <a:ext cx="3556000" cy="3556000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8EFAD43-55B2-46AC-BACE-D5B3520340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1029691"/>
              </p:ext>
            </p:extLst>
          </p:nvPr>
        </p:nvGraphicFramePr>
        <p:xfrm>
          <a:off x="145051" y="1605600"/>
          <a:ext cx="5254949" cy="2813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7CC6681-B4A0-446F-870A-B0DB36570EFD}"/>
              </a:ext>
            </a:extLst>
          </p:cNvPr>
          <p:cNvCxnSpPr>
            <a:cxnSpLocks/>
          </p:cNvCxnSpPr>
          <p:nvPr/>
        </p:nvCxnSpPr>
        <p:spPr>
          <a:xfrm>
            <a:off x="3196800" y="2217785"/>
            <a:ext cx="806400" cy="74141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C033458-2477-4814-9B53-99BCBD8DF2E8}"/>
              </a:ext>
            </a:extLst>
          </p:cNvPr>
          <p:cNvCxnSpPr>
            <a:cxnSpLocks/>
          </p:cNvCxnSpPr>
          <p:nvPr/>
        </p:nvCxnSpPr>
        <p:spPr>
          <a:xfrm>
            <a:off x="2196000" y="3703417"/>
            <a:ext cx="11952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2B9CBB4-978F-4A2F-9880-8C0A6FEC929D}"/>
              </a:ext>
            </a:extLst>
          </p:cNvPr>
          <p:cNvCxnSpPr>
            <a:cxnSpLocks/>
          </p:cNvCxnSpPr>
          <p:nvPr/>
        </p:nvCxnSpPr>
        <p:spPr>
          <a:xfrm flipH="1">
            <a:off x="1613667" y="2217785"/>
            <a:ext cx="722237" cy="7916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191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434756-3E8F-9F40-93D9-4015E2061A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7250" y="1636988"/>
            <a:ext cx="7429500" cy="3190745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/>
              <a:t>Initial partnership between employers and physician specialty societies (2006) </a:t>
            </a:r>
          </a:p>
          <a:p>
            <a:pPr marL="201168" lvl="1" indent="0">
              <a:buNone/>
            </a:pPr>
            <a:endParaRPr lang="en-US" sz="2800" dirty="0"/>
          </a:p>
          <a:p>
            <a:r>
              <a:rPr lang="en-US" sz="2800" dirty="0"/>
              <a:t>Broadening the coalition – PCPCC (now PCC) launched </a:t>
            </a:r>
          </a:p>
          <a:p>
            <a:pPr lvl="1"/>
            <a:r>
              <a:rPr lang="en-US" sz="2800" dirty="0"/>
              <a:t>2007 PCMH Joint Principles </a:t>
            </a:r>
          </a:p>
          <a:p>
            <a:pPr lvl="1"/>
            <a:endParaRPr lang="en-US" sz="2800" dirty="0"/>
          </a:p>
          <a:p>
            <a:r>
              <a:rPr lang="en-US" sz="2800" dirty="0"/>
              <a:t>Advocacy with plans, states and Federal government spurred widespread adoption of the PCMH </a:t>
            </a:r>
          </a:p>
          <a:p>
            <a:pPr lvl="1"/>
            <a:r>
              <a:rPr lang="en-US" sz="2800" dirty="0"/>
              <a:t>42% of practices with PCPs are in a PCMH  (2018, AMA)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32C2AE-49E9-8F49-9A1A-72043FE7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386" y="315767"/>
            <a:ext cx="7770414" cy="344756"/>
          </a:xfrm>
        </p:spPr>
        <p:txBody>
          <a:bodyPr/>
          <a:lstStyle/>
          <a:p>
            <a:r>
              <a:rPr lang="en-US" dirty="0"/>
              <a:t>History of Primary Care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991084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6BC078-C241-AB4E-83EC-4332F145B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PCMH Results</a:t>
            </a:r>
          </a:p>
        </p:txBody>
      </p:sp>
      <p:pic>
        <p:nvPicPr>
          <p:cNvPr id="8" name="Picture 4" descr="Image result for pcpcc 2017 evidence report">
            <a:extLst>
              <a:ext uri="{FF2B5EF4-FFF2-40B4-BE49-F238E27FC236}">
                <a16:creationId xmlns:a16="http://schemas.microsoft.com/office/drawing/2014/main" id="{D9F93748-412B-46A8-8B69-428877E5CE9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4" y="1162050"/>
            <a:ext cx="2395699" cy="310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8" descr="Image result for pcpcc 2018 evidence report">
            <a:extLst>
              <a:ext uri="{FF2B5EF4-FFF2-40B4-BE49-F238E27FC236}">
                <a16:creationId xmlns:a16="http://schemas.microsoft.com/office/drawing/2014/main" id="{46B1D828-5150-4040-AFB7-64A2D975BD4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603" y="1162050"/>
            <a:ext cx="2516771" cy="310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82B47B-B6F7-4AA4-98CB-71CC9D4B88D2}"/>
              </a:ext>
            </a:extLst>
          </p:cNvPr>
          <p:cNvSpPr txBox="1">
            <a:spLocks/>
          </p:cNvSpPr>
          <p:nvPr/>
        </p:nvSpPr>
        <p:spPr bwMode="auto">
          <a:xfrm>
            <a:off x="3290105" y="3587784"/>
            <a:ext cx="1664883" cy="720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2017 PCC Evidence Report </a:t>
            </a:r>
            <a:br>
              <a:rPr lang="en-US" sz="1200" dirty="0"/>
            </a:br>
            <a:r>
              <a:rPr lang="en-US" sz="1200" dirty="0"/>
              <a:t>Synthesizes Research Literature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BBB12F-8EED-4E01-8227-77EC8C006DFD}"/>
              </a:ext>
            </a:extLst>
          </p:cNvPr>
          <p:cNvSpPr txBox="1"/>
          <p:nvPr/>
        </p:nvSpPr>
        <p:spPr>
          <a:xfrm>
            <a:off x="7418719" y="3271419"/>
            <a:ext cx="1725282" cy="1107996"/>
          </a:xfrm>
          <a:prstGeom prst="rect">
            <a:avLst/>
          </a:prstGeom>
          <a:noFill/>
          <a:ln>
            <a:noFill/>
          </a:ln>
        </p:spPr>
        <p:txBody>
          <a:bodyPr wrap="square" lIns="182880" tIns="91440" rIns="182880" bIns="91440" rtlCol="0" anchor="ctr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2018 PCC Evidence Report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Examines Contribution of PCMH to ACOs </a:t>
            </a:r>
          </a:p>
        </p:txBody>
      </p:sp>
    </p:spTree>
    <p:extLst>
      <p:ext uri="{BB962C8B-B14F-4D97-AF65-F5344CB8AC3E}">
        <p14:creationId xmlns:p14="http://schemas.microsoft.com/office/powerpoint/2010/main" val="685459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140F6CB-1535-ED4E-BA07-16A25FC9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75" y="1587602"/>
            <a:ext cx="1873425" cy="2005387"/>
          </a:xfrm>
        </p:spPr>
        <p:txBody>
          <a:bodyPr/>
          <a:lstStyle/>
          <a:p>
            <a:r>
              <a:rPr lang="en-US" dirty="0"/>
              <a:t>PCMHs Improve Value 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A084F38-5648-40D8-B17B-EE3B6B8199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2" b="17647"/>
          <a:stretch/>
        </p:blipFill>
        <p:spPr>
          <a:xfrm>
            <a:off x="3052800" y="0"/>
            <a:ext cx="5480746" cy="50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88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DB6B0A-2CF3-4B86-BAF5-A7F0AFAA1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75" y="1587602"/>
            <a:ext cx="1952625" cy="2005387"/>
          </a:xfrm>
        </p:spPr>
        <p:txBody>
          <a:bodyPr/>
          <a:lstStyle/>
          <a:p>
            <a:r>
              <a:rPr lang="en-US" dirty="0"/>
              <a:t>ACO Success </a:t>
            </a:r>
            <a:br>
              <a:rPr lang="en-US" dirty="0"/>
            </a:br>
            <a:r>
              <a:rPr lang="en-US" dirty="0"/>
              <a:t>Linked to PCMH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DC36A083-F163-4552-B49C-9DCC6DCF3B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32563" y="68430"/>
            <a:ext cx="4873838" cy="507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34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39139-0771-4E33-9A5F-27FC243A3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PCMH Enhanced Primary Care But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E8C55-0198-404F-928A-4EBD77DD5B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8992" y="995326"/>
            <a:ext cx="3863633" cy="327427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Model is </a:t>
            </a:r>
            <a:r>
              <a:rPr lang="en-US" sz="2400" b="1" dirty="0">
                <a:solidFill>
                  <a:schemeClr val="bg1"/>
                </a:solidFill>
              </a:rPr>
              <a:t>Underpowered: 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800100" lvl="1" indent="-342900"/>
            <a:r>
              <a:rPr lang="en-US" sz="2200" dirty="0">
                <a:solidFill>
                  <a:schemeClr val="bg1"/>
                </a:solidFill>
              </a:rPr>
              <a:t>Most primary care practices are still paid on a fee-for-service basis</a:t>
            </a:r>
          </a:p>
          <a:p>
            <a:pPr marL="800100" lvl="1" indent="-342900"/>
            <a:r>
              <a:rPr lang="en-US" sz="2200" dirty="0">
                <a:solidFill>
                  <a:schemeClr val="bg1"/>
                </a:solidFill>
              </a:rPr>
              <a:t>Insufficient investment in primary care/PCMH  </a:t>
            </a:r>
          </a:p>
          <a:p>
            <a:pPr marL="800100" lvl="1" indent="-342900"/>
            <a:r>
              <a:rPr lang="en-US" sz="2200" dirty="0">
                <a:solidFill>
                  <a:schemeClr val="bg1"/>
                </a:solidFill>
              </a:rPr>
              <a:t>Lack of alignment across the medical neighborhood </a:t>
            </a:r>
          </a:p>
          <a:p>
            <a:endParaRPr lang="en-US" dirty="0"/>
          </a:p>
        </p:txBody>
      </p:sp>
      <p:pic>
        <p:nvPicPr>
          <p:cNvPr id="4" name="Picture 2" descr="Image result for fee for service">
            <a:extLst>
              <a:ext uri="{FF2B5EF4-FFF2-40B4-BE49-F238E27FC236}">
                <a16:creationId xmlns:a16="http://schemas.microsoft.com/office/drawing/2014/main" id="{7BB24385-3AAB-482B-B3FF-07719831B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296" y="2395399"/>
            <a:ext cx="4169766" cy="173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075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314668-8928-4A38-985E-F3632070C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Primary Care Practices Moving (Slowly) to Comprehensive Payment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61CB78-63AD-411D-BD9D-7269913F8AB5}"/>
              </a:ext>
            </a:extLst>
          </p:cNvPr>
          <p:cNvSpPr txBox="1"/>
          <p:nvPr/>
        </p:nvSpPr>
        <p:spPr>
          <a:xfrm>
            <a:off x="763200" y="2210400"/>
            <a:ext cx="752868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Health Affairs </a:t>
            </a:r>
            <a:r>
              <a:rPr lang="en-US" dirty="0">
                <a:solidFill>
                  <a:schemeClr val="bg1"/>
                </a:solidFill>
              </a:rPr>
              <a:t>study shows that primary care practices: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Need to be at 63% capitation to fund team and non-visit care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Nearly all PC practices with &lt; 23% capitation will lose $ with capitation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Proportion of physicians reporting some capitation revenue is 24% (AMA, 2018),  falling slightly since 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Overall 70% of physician revenue remains FFS (60% for PCPs in PCMH and ACO arrangements)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32544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Blue">
  <a:themeElements>
    <a:clrScheme name="pcc">
      <a:dk1>
        <a:srgbClr val="000000"/>
      </a:dk1>
      <a:lt1>
        <a:srgbClr val="FFFFFF"/>
      </a:lt1>
      <a:dk2>
        <a:srgbClr val="333F48"/>
      </a:dk2>
      <a:lt2>
        <a:srgbClr val="CDEEF0"/>
      </a:lt2>
      <a:accent1>
        <a:srgbClr val="0076A8"/>
      </a:accent1>
      <a:accent2>
        <a:srgbClr val="88C8B6"/>
      </a:accent2>
      <a:accent3>
        <a:srgbClr val="B83A4B"/>
      </a:accent3>
      <a:accent4>
        <a:srgbClr val="E56954"/>
      </a:accent4>
      <a:accent5>
        <a:srgbClr val="ECF166"/>
      </a:accent5>
      <a:accent6>
        <a:srgbClr val="333F48"/>
      </a:accent6>
      <a:hlink>
        <a:srgbClr val="0076A8"/>
      </a:hlink>
      <a:folHlink>
        <a:srgbClr val="88C8B6"/>
      </a:folHlink>
    </a:clrScheme>
    <a:fontScheme name="pcc">
      <a:majorFont>
        <a:latin typeface="Montserrat Bold"/>
        <a:ea typeface=""/>
        <a:cs typeface=""/>
      </a:majorFont>
      <a:minorFont>
        <a:latin typeface="Montserrat Regul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 Gray">
  <a:themeElements>
    <a:clrScheme name="pcc">
      <a:dk1>
        <a:srgbClr val="000000"/>
      </a:dk1>
      <a:lt1>
        <a:srgbClr val="FFFFFF"/>
      </a:lt1>
      <a:dk2>
        <a:srgbClr val="333F48"/>
      </a:dk2>
      <a:lt2>
        <a:srgbClr val="CDEEF0"/>
      </a:lt2>
      <a:accent1>
        <a:srgbClr val="0076A8"/>
      </a:accent1>
      <a:accent2>
        <a:srgbClr val="88C8B6"/>
      </a:accent2>
      <a:accent3>
        <a:srgbClr val="B83A4B"/>
      </a:accent3>
      <a:accent4>
        <a:srgbClr val="E56954"/>
      </a:accent4>
      <a:accent5>
        <a:srgbClr val="ECF166"/>
      </a:accent5>
      <a:accent6>
        <a:srgbClr val="333F48"/>
      </a:accent6>
      <a:hlink>
        <a:srgbClr val="0076A8"/>
      </a:hlink>
      <a:folHlink>
        <a:srgbClr val="88C8B6"/>
      </a:folHlink>
    </a:clrScheme>
    <a:fontScheme name="pcc">
      <a:majorFont>
        <a:latin typeface="Montserrat Bold"/>
        <a:ea typeface=""/>
        <a:cs typeface=""/>
      </a:majorFont>
      <a:minorFont>
        <a:latin typeface="Montserrat Regul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ster Green">
  <a:themeElements>
    <a:clrScheme name="pcc">
      <a:dk1>
        <a:srgbClr val="000000"/>
      </a:dk1>
      <a:lt1>
        <a:srgbClr val="FFFFFF"/>
      </a:lt1>
      <a:dk2>
        <a:srgbClr val="333F48"/>
      </a:dk2>
      <a:lt2>
        <a:srgbClr val="CDEEF0"/>
      </a:lt2>
      <a:accent1>
        <a:srgbClr val="0076A8"/>
      </a:accent1>
      <a:accent2>
        <a:srgbClr val="88C8B6"/>
      </a:accent2>
      <a:accent3>
        <a:srgbClr val="B83A4B"/>
      </a:accent3>
      <a:accent4>
        <a:srgbClr val="E56954"/>
      </a:accent4>
      <a:accent5>
        <a:srgbClr val="ECF166"/>
      </a:accent5>
      <a:accent6>
        <a:srgbClr val="333F48"/>
      </a:accent6>
      <a:hlink>
        <a:srgbClr val="0076A8"/>
      </a:hlink>
      <a:folHlink>
        <a:srgbClr val="88C8B6"/>
      </a:folHlink>
    </a:clrScheme>
    <a:fontScheme name="pcc">
      <a:majorFont>
        <a:latin typeface="Montserrat Bold"/>
        <a:ea typeface=""/>
        <a:cs typeface=""/>
      </a:majorFont>
      <a:minorFont>
        <a:latin typeface="Montserrat Regul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aster White">
  <a:themeElements>
    <a:clrScheme name="pcc">
      <a:dk1>
        <a:srgbClr val="000000"/>
      </a:dk1>
      <a:lt1>
        <a:srgbClr val="FFFFFF"/>
      </a:lt1>
      <a:dk2>
        <a:srgbClr val="333F48"/>
      </a:dk2>
      <a:lt2>
        <a:srgbClr val="CDEEF0"/>
      </a:lt2>
      <a:accent1>
        <a:srgbClr val="0076A8"/>
      </a:accent1>
      <a:accent2>
        <a:srgbClr val="88C8B6"/>
      </a:accent2>
      <a:accent3>
        <a:srgbClr val="B83A4B"/>
      </a:accent3>
      <a:accent4>
        <a:srgbClr val="E56954"/>
      </a:accent4>
      <a:accent5>
        <a:srgbClr val="ECF166"/>
      </a:accent5>
      <a:accent6>
        <a:srgbClr val="333F48"/>
      </a:accent6>
      <a:hlink>
        <a:srgbClr val="0076A8"/>
      </a:hlink>
      <a:folHlink>
        <a:srgbClr val="88C8B6"/>
      </a:folHlink>
    </a:clrScheme>
    <a:fontScheme name="pcc">
      <a:majorFont>
        <a:latin typeface="Montserrat Bold"/>
        <a:ea typeface=""/>
        <a:cs typeface=""/>
      </a:majorFont>
      <a:minorFont>
        <a:latin typeface="Montserrat Regul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77a86e4a-a534-489a-974c-1e0eb9bcbc0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5923A95A23B14CB84A4FB5873CCCE5" ma:contentTypeVersion="13" ma:contentTypeDescription="Create a new document." ma:contentTypeScope="" ma:versionID="a15bccc6605220389f9ed389dca9fb6d">
  <xsd:schema xmlns:xsd="http://www.w3.org/2001/XMLSchema" xmlns:xs="http://www.w3.org/2001/XMLSchema" xmlns:p="http://schemas.microsoft.com/office/2006/metadata/properties" xmlns:ns2="77a86e4a-a534-489a-974c-1e0eb9bcbc0d" xmlns:ns3="54ebacd6-b733-4048-9dcf-254b584d12a2" targetNamespace="http://schemas.microsoft.com/office/2006/metadata/properties" ma:root="true" ma:fieldsID="3735a701ee1c4c373c8d2aee0148862e" ns2:_="" ns3:_="">
    <xsd:import namespace="77a86e4a-a534-489a-974c-1e0eb9bcbc0d"/>
    <xsd:import namespace="54ebacd6-b733-4048-9dcf-254b584d12a2"/>
    <xsd:element name="properties">
      <xsd:complexType>
        <xsd:sequence>
          <xsd:element name="documentManagement">
            <xsd:complexType>
              <xsd:all>
                <xsd:element ref="ns2:Dat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a86e4a-a534-489a-974c-1e0eb9bcbc0d" elementFormDefault="qualified">
    <xsd:import namespace="http://schemas.microsoft.com/office/2006/documentManagement/types"/>
    <xsd:import namespace="http://schemas.microsoft.com/office/infopath/2007/PartnerControls"/>
    <xsd:element name="Date" ma:index="8" nillable="true" ma:displayName="Date" ma:format="DateOnly" ma:internalName="Date">
      <xsd:simpleType>
        <xsd:restriction base="dms:DateTim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ebacd6-b733-4048-9dcf-254b584d12a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841A8F-9045-4740-8B78-9A3F33BD8AC8}">
  <ds:schemaRefs>
    <ds:schemaRef ds:uri="http://schemas.microsoft.com/office/2006/documentManagement/types"/>
    <ds:schemaRef ds:uri="http://purl.org/dc/terms/"/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54ebacd6-b733-4048-9dcf-254b584d12a2"/>
    <ds:schemaRef ds:uri="77a86e4a-a534-489a-974c-1e0eb9bcbc0d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62237EA-7304-4545-AE79-5009D9B490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a86e4a-a534-489a-974c-1e0eb9bcbc0d"/>
    <ds:schemaRef ds:uri="54ebacd6-b733-4048-9dcf-254b584d12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DDDCDC3-1611-4637-8952-44CE7C0296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1214</Words>
  <Application>Microsoft Macintosh PowerPoint</Application>
  <PresentationFormat>On-screen Show (16:9)</PresentationFormat>
  <Paragraphs>264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Wingdings</vt:lpstr>
      <vt:lpstr>Calibri</vt:lpstr>
      <vt:lpstr>Arial</vt:lpstr>
      <vt:lpstr>Museo Slab 300</vt:lpstr>
      <vt:lpstr>Museo Slab 700</vt:lpstr>
      <vt:lpstr>Century Gothic</vt:lpstr>
      <vt:lpstr>Montserrat Bold</vt:lpstr>
      <vt:lpstr>Montserrat Regular</vt:lpstr>
      <vt:lpstr>Cambria Math</vt:lpstr>
      <vt:lpstr>Arial Black</vt:lpstr>
      <vt:lpstr>Master Blue</vt:lpstr>
      <vt:lpstr>Master Gray</vt:lpstr>
      <vt:lpstr>Master Green</vt:lpstr>
      <vt:lpstr>Master White</vt:lpstr>
      <vt:lpstr>2019: A Banner Year for State and National Efforts to Advance Primary Care </vt:lpstr>
      <vt:lpstr>Mission &amp; Vision</vt:lpstr>
      <vt:lpstr>PCC Levers to Achieve Mission and Vision </vt:lpstr>
      <vt:lpstr>History of Primary Care Collaborative</vt:lpstr>
      <vt:lpstr>PCMH Results</vt:lpstr>
      <vt:lpstr>PCMHs Improve Value </vt:lpstr>
      <vt:lpstr>ACO Success  Linked to PCMH</vt:lpstr>
      <vt:lpstr>PCMH Enhanced Primary Care But </vt:lpstr>
      <vt:lpstr>Primary Care Practices Moving (Slowly) to Comprehensive Payment </vt:lpstr>
      <vt:lpstr>CMS/CMMI Efforts: Potential Game Changers? </vt:lpstr>
      <vt:lpstr>PowerPoint Presentation</vt:lpstr>
      <vt:lpstr>Primary Care Spend? </vt:lpstr>
      <vt:lpstr>State PC Investment Legislation </vt:lpstr>
      <vt:lpstr>Growing State Momentum: PC Investment</vt:lpstr>
      <vt:lpstr>Growing Evidence Base</vt:lpstr>
      <vt:lpstr>2019 PCC Report  on Primary Care Spend</vt:lpstr>
      <vt:lpstr>PCC Report Methods </vt:lpstr>
      <vt:lpstr>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Study Limitations</vt:lpstr>
      <vt:lpstr>Study Bottom Line</vt:lpstr>
      <vt:lpstr>Implications for Public and Private Payers </vt:lpstr>
      <vt:lpstr>Next Steps </vt:lpstr>
      <vt:lpstr>How to Get in Touch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2019: A Banner Year for State and National Efforts to Advance Primary Care </dc:title>
  <dc:creator>Alyssa Neumann Kane</dc:creator>
  <cp:lastModifiedBy>STFM_Staff_Mac</cp:lastModifiedBy>
  <cp:revision>2</cp:revision>
  <dcterms:created xsi:type="dcterms:W3CDTF">2019-11-25T19:10:42Z</dcterms:created>
  <dcterms:modified xsi:type="dcterms:W3CDTF">2019-12-06T05:23:15Z</dcterms:modified>
</cp:coreProperties>
</file>