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0" r:id="rId4"/>
    <p:sldId id="259" r:id="rId5"/>
    <p:sldId id="261" r:id="rId6"/>
    <p:sldId id="262" r:id="rId7"/>
    <p:sldId id="268" r:id="rId8"/>
    <p:sldId id="265" r:id="rId9"/>
    <p:sldId id="267" r:id="rId10"/>
    <p:sldId id="270" r:id="rId11"/>
    <p:sldId id="266"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7" autoAdjust="0"/>
    <p:restoredTop sz="70788" autoAdjust="0"/>
  </p:normalViewPr>
  <p:slideViewPr>
    <p:cSldViewPr snapToGrid="0" snapToObjects="1">
      <p:cViewPr varScale="1">
        <p:scale>
          <a:sx n="61" d="100"/>
          <a:sy n="61" d="100"/>
        </p:scale>
        <p:origin x="1968" y="5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232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3C31C-7C67-42E2-B5F7-493BEC9E11B8}" type="datetimeFigureOut">
              <a:rPr lang="en-US" smtClean="0"/>
              <a:t>4/29/2019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0008C8-9A35-48A2-BB10-426F153A92F8}" type="slidenum">
              <a:rPr lang="en-US" smtClean="0"/>
              <a:t>‹#›</a:t>
            </a:fld>
            <a:endParaRPr lang="en-US"/>
          </a:p>
        </p:txBody>
      </p:sp>
    </p:spTree>
    <p:extLst>
      <p:ext uri="{BB962C8B-B14F-4D97-AF65-F5344CB8AC3E}">
        <p14:creationId xmlns:p14="http://schemas.microsoft.com/office/powerpoint/2010/main" val="1559894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2:30 minutes- M Penny &amp; C</a:t>
            </a:r>
            <a:r>
              <a:rPr lang="en-US" sz="1200" b="1" i="0" u="none" strike="noStrike" kern="1200" baseline="0" dirty="0">
                <a:solidFill>
                  <a:schemeClr val="tx1"/>
                </a:solidFill>
                <a:effectLst/>
                <a:latin typeface="+mn-lt"/>
                <a:ea typeface="+mn-ea"/>
                <a:cs typeface="+mn-cs"/>
              </a:rPr>
              <a:t> Dobson</a:t>
            </a:r>
          </a:p>
        </p:txBody>
      </p:sp>
      <p:sp>
        <p:nvSpPr>
          <p:cNvPr id="4" name="Slide Number Placeholder 3"/>
          <p:cNvSpPr>
            <a:spLocks noGrp="1"/>
          </p:cNvSpPr>
          <p:nvPr>
            <p:ph type="sldNum" sz="quarter" idx="10"/>
          </p:nvPr>
        </p:nvSpPr>
        <p:spPr/>
        <p:txBody>
          <a:bodyPr/>
          <a:lstStyle/>
          <a:p>
            <a:fld id="{E70008C8-9A35-48A2-BB10-426F153A92F8}" type="slidenum">
              <a:rPr lang="en-US" smtClean="0"/>
              <a:t>1</a:t>
            </a:fld>
            <a:endParaRPr lang="en-US"/>
          </a:p>
        </p:txBody>
      </p:sp>
    </p:spTree>
    <p:extLst>
      <p:ext uri="{BB962C8B-B14F-4D97-AF65-F5344CB8AC3E}">
        <p14:creationId xmlns:p14="http://schemas.microsoft.com/office/powerpoint/2010/main" val="3428376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E70008C8-9A35-48A2-BB10-426F153A92F8}" type="slidenum">
              <a:rPr lang="en-US" smtClean="0"/>
              <a:t>2</a:t>
            </a:fld>
            <a:endParaRPr lang="en-US"/>
          </a:p>
        </p:txBody>
      </p:sp>
    </p:spTree>
    <p:extLst>
      <p:ext uri="{BB962C8B-B14F-4D97-AF65-F5344CB8AC3E}">
        <p14:creationId xmlns:p14="http://schemas.microsoft.com/office/powerpoint/2010/main" val="4246159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008C8-9A35-48A2-BB10-426F153A92F8}" type="slidenum">
              <a:rPr lang="en-US" smtClean="0"/>
              <a:t>3</a:t>
            </a:fld>
            <a:endParaRPr lang="en-US"/>
          </a:p>
        </p:txBody>
      </p:sp>
    </p:spTree>
    <p:extLst>
      <p:ext uri="{BB962C8B-B14F-4D97-AF65-F5344CB8AC3E}">
        <p14:creationId xmlns:p14="http://schemas.microsoft.com/office/powerpoint/2010/main" val="3132765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008C8-9A35-48A2-BB10-426F153A92F8}" type="slidenum">
              <a:rPr lang="en-US" smtClean="0"/>
              <a:t>4</a:t>
            </a:fld>
            <a:endParaRPr lang="en-US"/>
          </a:p>
        </p:txBody>
      </p:sp>
    </p:spTree>
    <p:extLst>
      <p:ext uri="{BB962C8B-B14F-4D97-AF65-F5344CB8AC3E}">
        <p14:creationId xmlns:p14="http://schemas.microsoft.com/office/powerpoint/2010/main" val="2013361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70008C8-9A35-48A2-BB10-426F153A92F8}" type="slidenum">
              <a:rPr lang="en-US" smtClean="0"/>
              <a:t>5</a:t>
            </a:fld>
            <a:endParaRPr lang="en-US"/>
          </a:p>
        </p:txBody>
      </p:sp>
    </p:spTree>
    <p:extLst>
      <p:ext uri="{BB962C8B-B14F-4D97-AF65-F5344CB8AC3E}">
        <p14:creationId xmlns:p14="http://schemas.microsoft.com/office/powerpoint/2010/main" val="1784720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E70008C8-9A35-48A2-BB10-426F153A92F8}" type="slidenum">
              <a:rPr lang="en-US" smtClean="0"/>
              <a:t>6</a:t>
            </a:fld>
            <a:endParaRPr lang="en-US"/>
          </a:p>
        </p:txBody>
      </p:sp>
    </p:spTree>
    <p:extLst>
      <p:ext uri="{BB962C8B-B14F-4D97-AF65-F5344CB8AC3E}">
        <p14:creationId xmlns:p14="http://schemas.microsoft.com/office/powerpoint/2010/main" val="3120637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endParaRPr lang="en-US" b="0" dirty="0">
              <a:effectLst/>
            </a:endParaRPr>
          </a:p>
        </p:txBody>
      </p:sp>
      <p:sp>
        <p:nvSpPr>
          <p:cNvPr id="4" name="Slide Number Placeholder 3"/>
          <p:cNvSpPr>
            <a:spLocks noGrp="1"/>
          </p:cNvSpPr>
          <p:nvPr>
            <p:ph type="sldNum" sz="quarter" idx="10"/>
          </p:nvPr>
        </p:nvSpPr>
        <p:spPr/>
        <p:txBody>
          <a:bodyPr/>
          <a:lstStyle/>
          <a:p>
            <a:fld id="{E70008C8-9A35-48A2-BB10-426F153A92F8}" type="slidenum">
              <a:rPr lang="en-US" smtClean="0"/>
              <a:t>7</a:t>
            </a:fld>
            <a:endParaRPr lang="en-US"/>
          </a:p>
        </p:txBody>
      </p:sp>
    </p:spTree>
    <p:extLst>
      <p:ext uri="{BB962C8B-B14F-4D97-AF65-F5344CB8AC3E}">
        <p14:creationId xmlns:p14="http://schemas.microsoft.com/office/powerpoint/2010/main" val="652735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008C8-9A35-48A2-BB10-426F153A92F8}" type="slidenum">
              <a:rPr lang="en-US" smtClean="0"/>
              <a:t>8</a:t>
            </a:fld>
            <a:endParaRPr lang="en-US"/>
          </a:p>
        </p:txBody>
      </p:sp>
    </p:spTree>
    <p:extLst>
      <p:ext uri="{BB962C8B-B14F-4D97-AF65-F5344CB8AC3E}">
        <p14:creationId xmlns:p14="http://schemas.microsoft.com/office/powerpoint/2010/main" val="3207904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5 min</a:t>
            </a:r>
          </a:p>
          <a:p>
            <a:br>
              <a:rPr lang="en-US" dirty="0"/>
            </a:br>
            <a:endParaRPr lang="en-US" dirty="0"/>
          </a:p>
        </p:txBody>
      </p:sp>
      <p:sp>
        <p:nvSpPr>
          <p:cNvPr id="4" name="Slide Number Placeholder 3"/>
          <p:cNvSpPr>
            <a:spLocks noGrp="1"/>
          </p:cNvSpPr>
          <p:nvPr>
            <p:ph type="sldNum" sz="quarter" idx="10"/>
          </p:nvPr>
        </p:nvSpPr>
        <p:spPr/>
        <p:txBody>
          <a:bodyPr/>
          <a:lstStyle/>
          <a:p>
            <a:fld id="{E70008C8-9A35-48A2-BB10-426F153A92F8}" type="slidenum">
              <a:rPr lang="en-US" smtClean="0"/>
              <a:t>11</a:t>
            </a:fld>
            <a:endParaRPr lang="en-US"/>
          </a:p>
        </p:txBody>
      </p:sp>
    </p:spTree>
    <p:extLst>
      <p:ext uri="{BB962C8B-B14F-4D97-AF65-F5344CB8AC3E}">
        <p14:creationId xmlns:p14="http://schemas.microsoft.com/office/powerpoint/2010/main" val="1964743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40857" y="1480616"/>
            <a:ext cx="6959286" cy="1470025"/>
          </a:xfrm>
        </p:spPr>
        <p:txBody>
          <a:bodyPr anchor="b" anchorCtr="0">
            <a:noAutofit/>
          </a:bodyPr>
          <a:lstStyle>
            <a:lvl1pPr algn="l">
              <a:defRPr sz="3600" b="1" i="0">
                <a:solidFill>
                  <a:schemeClr val="tx1"/>
                </a:solidFill>
                <a:latin typeface="Helvetica"/>
                <a:cs typeface="Helvetica"/>
              </a:defRPr>
            </a:lvl1pPr>
          </a:lstStyle>
          <a:p>
            <a:r>
              <a:rPr lang="en-US" dirty="0"/>
              <a:t>Click to edit Master title style</a:t>
            </a:r>
            <a:br>
              <a:rPr lang="en-US" dirty="0"/>
            </a:br>
            <a:r>
              <a:rPr lang="en-US" dirty="0"/>
              <a:t>Click to edit Master title style Click to edit Master title style</a:t>
            </a:r>
          </a:p>
        </p:txBody>
      </p:sp>
      <p:sp>
        <p:nvSpPr>
          <p:cNvPr id="3" name="Subtitle 2"/>
          <p:cNvSpPr>
            <a:spLocks noGrp="1"/>
          </p:cNvSpPr>
          <p:nvPr>
            <p:ph type="subTitle" idx="1" hasCustomPrompt="1"/>
          </p:nvPr>
        </p:nvSpPr>
        <p:spPr>
          <a:xfrm>
            <a:off x="1346732" y="3092116"/>
            <a:ext cx="6853411" cy="923330"/>
          </a:xfrm>
          <a:gradFill flip="none" rotWithShape="1">
            <a:gsLst>
              <a:gs pos="1000">
                <a:schemeClr val="accent6"/>
              </a:gs>
              <a:gs pos="1000">
                <a:schemeClr val="bg1"/>
              </a:gs>
            </a:gsLst>
            <a:lin ang="0" scaled="1"/>
            <a:tileRect/>
          </a:gradFill>
          <a:effectLst/>
        </p:spPr>
        <p:txBody>
          <a:bodyPr lIns="274320" tIns="0" bIns="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000" b="0" i="0">
                <a:solidFill>
                  <a:schemeClr val="tx1"/>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br>
              <a:rPr lang="en-US" dirty="0"/>
            </a:br>
            <a:r>
              <a:rPr lang="en-US" dirty="0"/>
              <a:t>Click to edit Master subtitle style</a:t>
            </a:r>
          </a:p>
        </p:txBody>
      </p:sp>
    </p:spTree>
    <p:extLst>
      <p:ext uri="{BB962C8B-B14F-4D97-AF65-F5344CB8AC3E}">
        <p14:creationId xmlns:p14="http://schemas.microsoft.com/office/powerpoint/2010/main" val="317455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1068404"/>
            <a:ext cx="8229600" cy="845388"/>
          </a:xfrm>
          <a:prstGeom prst="rect">
            <a:avLst/>
          </a:prstGeom>
        </p:spPr>
        <p:txBody>
          <a:bodyPr vert="horz" lIns="91440" tIns="45720" rIns="91440" bIns="45720" rtlCol="0" anchor="ctr">
            <a:normAutofit/>
          </a:bodyPr>
          <a:lstStyle/>
          <a:p>
            <a:r>
              <a:rPr lang="en-US" dirty="0"/>
              <a:t>Click to edit Master title style</a:t>
            </a:r>
            <a:br>
              <a:rPr lang="en-US" dirty="0"/>
            </a:br>
            <a:r>
              <a:rPr lang="en-US" dirty="0"/>
              <a:t>Click to edit Master title style</a:t>
            </a:r>
          </a:p>
        </p:txBody>
      </p:sp>
      <p:sp>
        <p:nvSpPr>
          <p:cNvPr id="4" name="Text Placeholder 2"/>
          <p:cNvSpPr>
            <a:spLocks noGrp="1"/>
          </p:cNvSpPr>
          <p:nvPr>
            <p:ph idx="1"/>
          </p:nvPr>
        </p:nvSpPr>
        <p:spPr>
          <a:xfrm>
            <a:off x="457200" y="2088683"/>
            <a:ext cx="8229600" cy="41278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79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ith Left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13CAF-5F83-774F-A930-5B042D24A7F8}"/>
              </a:ext>
            </a:extLst>
          </p:cNvPr>
          <p:cNvSpPr>
            <a:spLocks noGrp="1"/>
          </p:cNvSpPr>
          <p:nvPr>
            <p:ph type="title" hasCustomPrompt="1"/>
          </p:nvPr>
        </p:nvSpPr>
        <p:spPr>
          <a:xfrm>
            <a:off x="4572000" y="1078029"/>
            <a:ext cx="4114800" cy="1414914"/>
          </a:xfrm>
          <a:ln>
            <a:noFill/>
          </a:ln>
        </p:spPr>
        <p:txBody>
          <a:bodyPr anchor="b" anchorCtr="0"/>
          <a:lstStyle>
            <a:lvl1pPr algn="l">
              <a:defRPr/>
            </a:lvl1pPr>
          </a:lstStyle>
          <a:p>
            <a:br>
              <a:rPr lang="en-US" dirty="0"/>
            </a:br>
            <a:r>
              <a:rPr lang="en-US" dirty="0"/>
              <a:t>Click here to edit Master title style</a:t>
            </a:r>
          </a:p>
        </p:txBody>
      </p:sp>
      <p:sp>
        <p:nvSpPr>
          <p:cNvPr id="4" name="Picture Placeholder 3">
            <a:extLst>
              <a:ext uri="{FF2B5EF4-FFF2-40B4-BE49-F238E27FC236}">
                <a16:creationId xmlns:a16="http://schemas.microsoft.com/office/drawing/2014/main" id="{07CFB4D8-0201-784A-BCD3-3F8B8F114CA6}"/>
              </a:ext>
            </a:extLst>
          </p:cNvPr>
          <p:cNvSpPr>
            <a:spLocks noGrp="1"/>
          </p:cNvSpPr>
          <p:nvPr>
            <p:ph type="pic" sz="quarter" idx="10" hasCustomPrompt="1"/>
          </p:nvPr>
        </p:nvSpPr>
        <p:spPr>
          <a:xfrm>
            <a:off x="457200" y="1078029"/>
            <a:ext cx="3913188" cy="5005271"/>
          </a:xfrm>
        </p:spPr>
        <p:txBody>
          <a:bodyPr/>
          <a:lstStyle/>
          <a:p>
            <a:r>
              <a:rPr lang="en-US" dirty="0"/>
              <a:t>Click icon to add photo</a:t>
            </a:r>
          </a:p>
        </p:txBody>
      </p:sp>
      <p:sp>
        <p:nvSpPr>
          <p:cNvPr id="6" name="Text Placeholder 5">
            <a:extLst>
              <a:ext uri="{FF2B5EF4-FFF2-40B4-BE49-F238E27FC236}">
                <a16:creationId xmlns:a16="http://schemas.microsoft.com/office/drawing/2014/main" id="{64D75E5E-3848-A541-AEEB-66EED540A7FF}"/>
              </a:ext>
            </a:extLst>
          </p:cNvPr>
          <p:cNvSpPr>
            <a:spLocks noGrp="1"/>
          </p:cNvSpPr>
          <p:nvPr>
            <p:ph type="body" sz="quarter" idx="11"/>
          </p:nvPr>
        </p:nvSpPr>
        <p:spPr>
          <a:xfrm>
            <a:off x="4572000" y="2685448"/>
            <a:ext cx="4114800" cy="3397851"/>
          </a:xfrm>
        </p:spPr>
        <p:txBody>
          <a:bodyPr>
            <a:normAutofit/>
          </a:bodyPr>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Tree>
    <p:extLst>
      <p:ext uri="{BB962C8B-B14F-4D97-AF65-F5344CB8AC3E}">
        <p14:creationId xmlns:p14="http://schemas.microsoft.com/office/powerpoint/2010/main" val="398967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ith Right Photo">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6444EF1-F302-D147-B06A-519B00527A2A}"/>
              </a:ext>
            </a:extLst>
          </p:cNvPr>
          <p:cNvSpPr>
            <a:spLocks noGrp="1"/>
          </p:cNvSpPr>
          <p:nvPr>
            <p:ph type="pic" sz="quarter" idx="10" hasCustomPrompt="1"/>
          </p:nvPr>
        </p:nvSpPr>
        <p:spPr>
          <a:xfrm>
            <a:off x="4773612" y="1078029"/>
            <a:ext cx="3913188" cy="5005271"/>
          </a:xfrm>
        </p:spPr>
        <p:txBody>
          <a:bodyPr/>
          <a:lstStyle/>
          <a:p>
            <a:r>
              <a:rPr lang="en-US" dirty="0"/>
              <a:t>Click icon to add photo</a:t>
            </a:r>
          </a:p>
        </p:txBody>
      </p:sp>
      <p:sp>
        <p:nvSpPr>
          <p:cNvPr id="9" name="Text Placeholder 5">
            <a:extLst>
              <a:ext uri="{FF2B5EF4-FFF2-40B4-BE49-F238E27FC236}">
                <a16:creationId xmlns:a16="http://schemas.microsoft.com/office/drawing/2014/main" id="{08603B33-C2A0-794C-9A54-72D5E506D80B}"/>
              </a:ext>
            </a:extLst>
          </p:cNvPr>
          <p:cNvSpPr>
            <a:spLocks noGrp="1"/>
          </p:cNvSpPr>
          <p:nvPr>
            <p:ph type="body" sz="quarter" idx="12"/>
          </p:nvPr>
        </p:nvSpPr>
        <p:spPr>
          <a:xfrm>
            <a:off x="457200" y="2685448"/>
            <a:ext cx="4114800" cy="3397851"/>
          </a:xfrm>
        </p:spPr>
        <p:txBody>
          <a:bodyPr>
            <a:normAutofit/>
          </a:bodyPr>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Title 1">
            <a:extLst>
              <a:ext uri="{FF2B5EF4-FFF2-40B4-BE49-F238E27FC236}">
                <a16:creationId xmlns:a16="http://schemas.microsoft.com/office/drawing/2014/main" id="{07BF78AD-A83B-F943-9798-1A8055EEB913}"/>
              </a:ext>
            </a:extLst>
          </p:cNvPr>
          <p:cNvSpPr>
            <a:spLocks noGrp="1"/>
          </p:cNvSpPr>
          <p:nvPr>
            <p:ph type="title" hasCustomPrompt="1"/>
          </p:nvPr>
        </p:nvSpPr>
        <p:spPr>
          <a:xfrm>
            <a:off x="457200" y="1078029"/>
            <a:ext cx="4114800" cy="1414914"/>
          </a:xfrm>
          <a:ln>
            <a:noFill/>
          </a:ln>
        </p:spPr>
        <p:txBody>
          <a:bodyPr anchor="b" anchorCtr="0"/>
          <a:lstStyle>
            <a:lvl1pPr algn="l">
              <a:defRPr/>
            </a:lvl1pPr>
          </a:lstStyle>
          <a:p>
            <a:br>
              <a:rPr lang="en-US" dirty="0"/>
            </a:br>
            <a:r>
              <a:rPr lang="en-US" dirty="0"/>
              <a:t>Click here to edit Master title style</a:t>
            </a:r>
          </a:p>
        </p:txBody>
      </p:sp>
    </p:spTree>
    <p:extLst>
      <p:ext uri="{BB962C8B-B14F-4D97-AF65-F5344CB8AC3E}">
        <p14:creationId xmlns:p14="http://schemas.microsoft.com/office/powerpoint/2010/main" val="37338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9120F-C578-2C4A-B9F7-1DED2AE5DC85}"/>
              </a:ext>
            </a:extLst>
          </p:cNvPr>
          <p:cNvSpPr>
            <a:spLocks noGrp="1"/>
          </p:cNvSpPr>
          <p:nvPr>
            <p:ph type="title"/>
          </p:nvPr>
        </p:nvSpPr>
        <p:spPr/>
        <p:txBody>
          <a:bodyPr/>
          <a:lstStyle/>
          <a:p>
            <a:r>
              <a:rPr lang="en-US" dirty="0"/>
              <a:t>Click to edit Master title style</a:t>
            </a:r>
          </a:p>
        </p:txBody>
      </p:sp>
      <p:sp>
        <p:nvSpPr>
          <p:cNvPr id="4" name="Picture Placeholder 3">
            <a:extLst>
              <a:ext uri="{FF2B5EF4-FFF2-40B4-BE49-F238E27FC236}">
                <a16:creationId xmlns:a16="http://schemas.microsoft.com/office/drawing/2014/main" id="{5C2C1448-C593-CF4B-8DBA-BA9F8135E2FC}"/>
              </a:ext>
            </a:extLst>
          </p:cNvPr>
          <p:cNvSpPr>
            <a:spLocks noGrp="1"/>
          </p:cNvSpPr>
          <p:nvPr>
            <p:ph type="pic" sz="quarter" idx="10"/>
          </p:nvPr>
        </p:nvSpPr>
        <p:spPr>
          <a:xfrm>
            <a:off x="457199" y="2300537"/>
            <a:ext cx="4008923" cy="3821129"/>
          </a:xfrm>
        </p:spPr>
        <p:txBody>
          <a:bodyPr/>
          <a:lstStyle/>
          <a:p>
            <a:endParaRPr lang="en-US"/>
          </a:p>
        </p:txBody>
      </p:sp>
      <p:sp>
        <p:nvSpPr>
          <p:cNvPr id="5" name="Picture Placeholder 3">
            <a:extLst>
              <a:ext uri="{FF2B5EF4-FFF2-40B4-BE49-F238E27FC236}">
                <a16:creationId xmlns:a16="http://schemas.microsoft.com/office/drawing/2014/main" id="{98A6E4B8-8718-CD49-B746-84311C80F4B1}"/>
              </a:ext>
            </a:extLst>
          </p:cNvPr>
          <p:cNvSpPr>
            <a:spLocks noGrp="1"/>
          </p:cNvSpPr>
          <p:nvPr>
            <p:ph type="pic" sz="quarter" idx="11"/>
          </p:nvPr>
        </p:nvSpPr>
        <p:spPr>
          <a:xfrm>
            <a:off x="4677877" y="2300537"/>
            <a:ext cx="4008923" cy="3821129"/>
          </a:xfrm>
        </p:spPr>
        <p:txBody>
          <a:bodyPr/>
          <a:lstStyle/>
          <a:p>
            <a:endParaRPr lang="en-US"/>
          </a:p>
        </p:txBody>
      </p:sp>
    </p:spTree>
    <p:extLst>
      <p:ext uri="{BB962C8B-B14F-4D97-AF65-F5344CB8AC3E}">
        <p14:creationId xmlns:p14="http://schemas.microsoft.com/office/powerpoint/2010/main" val="395520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40601"/>
            <a:ext cx="8229600" cy="1187865"/>
          </a:xfrm>
          <a:prstGeom prst="rect">
            <a:avLst/>
          </a:prstGeom>
        </p:spPr>
        <p:txBody>
          <a:bodyPr vert="horz" lIns="91440" tIns="45720" rIns="91440" bIns="45720" rtlCol="0" anchor="ctr">
            <a:noAutofit/>
          </a:bodyPr>
          <a:lstStyle/>
          <a:p>
            <a:r>
              <a:rPr lang="en-US" dirty="0"/>
              <a:t>Click to edit Master title style</a:t>
            </a:r>
            <a:br>
              <a:rPr lang="en-US" dirty="0"/>
            </a:br>
            <a:r>
              <a:rPr lang="en-US" dirty="0"/>
              <a:t>Click to edit Master title style</a:t>
            </a:r>
          </a:p>
        </p:txBody>
      </p:sp>
      <p:sp>
        <p:nvSpPr>
          <p:cNvPr id="3" name="Text Placeholder 2"/>
          <p:cNvSpPr>
            <a:spLocks noGrp="1"/>
          </p:cNvSpPr>
          <p:nvPr>
            <p:ph type="body" idx="1"/>
          </p:nvPr>
        </p:nvSpPr>
        <p:spPr>
          <a:xfrm>
            <a:off x="457200" y="2266165"/>
            <a:ext cx="8229600" cy="39562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a:extLst>
              <a:ext uri="{FF2B5EF4-FFF2-40B4-BE49-F238E27FC236}">
                <a16:creationId xmlns:a16="http://schemas.microsoft.com/office/drawing/2014/main" id="{293D9BAC-59E9-684D-A5B8-CF2D4F14D04D}"/>
              </a:ext>
            </a:extLst>
          </p:cNvPr>
          <p:cNvSpPr txBox="1"/>
          <p:nvPr userDrawn="1"/>
        </p:nvSpPr>
        <p:spPr>
          <a:xfrm>
            <a:off x="-59635" y="6410739"/>
            <a:ext cx="3568149" cy="276999"/>
          </a:xfrm>
          <a:prstGeom prst="rect">
            <a:avLst/>
          </a:prstGeom>
          <a:solidFill>
            <a:schemeClr val="accent6"/>
          </a:solidFill>
        </p:spPr>
        <p:txBody>
          <a:bodyPr wrap="square" lIns="365760" rtlCol="0">
            <a:spAutoFit/>
          </a:bodyPr>
          <a:lstStyle/>
          <a:p>
            <a:r>
              <a:rPr lang="en-US" sz="1200" b="1" dirty="0">
                <a:solidFill>
                  <a:schemeClr val="bg1"/>
                </a:solidFill>
                <a:latin typeface="Helvetica" pitchFamily="2" charset="0"/>
              </a:rPr>
              <a:t>Join the conversation on Twitter: #STFM19</a:t>
            </a:r>
          </a:p>
        </p:txBody>
      </p:sp>
      <p:sp>
        <p:nvSpPr>
          <p:cNvPr id="7" name="TextBox 6">
            <a:extLst>
              <a:ext uri="{FF2B5EF4-FFF2-40B4-BE49-F238E27FC236}">
                <a16:creationId xmlns:a16="http://schemas.microsoft.com/office/drawing/2014/main" id="{CA537069-74CB-414B-A376-180A604F2714}"/>
              </a:ext>
            </a:extLst>
          </p:cNvPr>
          <p:cNvSpPr txBox="1"/>
          <p:nvPr userDrawn="1"/>
        </p:nvSpPr>
        <p:spPr>
          <a:xfrm>
            <a:off x="8441355" y="6410739"/>
            <a:ext cx="762281" cy="276999"/>
          </a:xfrm>
          <a:prstGeom prst="rect">
            <a:avLst/>
          </a:prstGeom>
          <a:solidFill>
            <a:schemeClr val="accent6"/>
          </a:solidFill>
        </p:spPr>
        <p:txBody>
          <a:bodyPr wrap="square" lIns="91440" rIns="365760" rtlCol="0">
            <a:spAutoFit/>
          </a:bodyPr>
          <a:lstStyle/>
          <a:p>
            <a:pPr algn="l"/>
            <a:fld id="{4FEC295B-1AF7-4C4C-BF81-648092A4489C}" type="slidenum">
              <a:rPr lang="en-US" sz="1200" b="1" smtClean="0">
                <a:solidFill>
                  <a:schemeClr val="bg1"/>
                </a:solidFill>
                <a:latin typeface="Helvetica" pitchFamily="2" charset="0"/>
              </a:rPr>
              <a:pPr algn="l"/>
              <a:t>‹#›</a:t>
            </a:fld>
            <a:endParaRPr lang="en-US" sz="1200" b="1" dirty="0">
              <a:solidFill>
                <a:schemeClr val="bg1"/>
              </a:solidFill>
              <a:latin typeface="Helvetica" pitchFamily="2" charset="0"/>
            </a:endParaRPr>
          </a:p>
        </p:txBody>
      </p:sp>
      <p:pic>
        <p:nvPicPr>
          <p:cNvPr id="9" name="Picture 8">
            <a:extLst>
              <a:ext uri="{FF2B5EF4-FFF2-40B4-BE49-F238E27FC236}">
                <a16:creationId xmlns:a16="http://schemas.microsoft.com/office/drawing/2014/main" id="{CB6F679A-DEA0-9A4D-8836-E8BAC9E8139B}"/>
              </a:ext>
            </a:extLst>
          </p:cNvPr>
          <p:cNvPicPr>
            <a:picLocks noChangeAspect="1"/>
          </p:cNvPicPr>
          <p:nvPr userDrawn="1"/>
        </p:nvPicPr>
        <p:blipFill>
          <a:blip r:embed="rId8"/>
          <a:stretch>
            <a:fillRect/>
          </a:stretch>
        </p:blipFill>
        <p:spPr>
          <a:xfrm>
            <a:off x="7255258" y="79142"/>
            <a:ext cx="1496292" cy="653659"/>
          </a:xfrm>
          <a:prstGeom prst="rect">
            <a:avLst/>
          </a:prstGeom>
        </p:spPr>
      </p:pic>
      <p:sp>
        <p:nvSpPr>
          <p:cNvPr id="10" name="TextBox 9">
            <a:extLst>
              <a:ext uri="{FF2B5EF4-FFF2-40B4-BE49-F238E27FC236}">
                <a16:creationId xmlns:a16="http://schemas.microsoft.com/office/drawing/2014/main" id="{48074C25-55F0-014B-9234-93FA875A15D8}"/>
              </a:ext>
            </a:extLst>
          </p:cNvPr>
          <p:cNvSpPr txBox="1"/>
          <p:nvPr userDrawn="1"/>
        </p:nvSpPr>
        <p:spPr>
          <a:xfrm>
            <a:off x="363572" y="182805"/>
            <a:ext cx="5247955" cy="461665"/>
          </a:xfrm>
          <a:prstGeom prst="rect">
            <a:avLst/>
          </a:prstGeom>
          <a:noFill/>
        </p:spPr>
        <p:txBody>
          <a:bodyPr wrap="square" rtlCol="0">
            <a:spAutoFit/>
          </a:bodyPr>
          <a:lstStyle/>
          <a:p>
            <a:r>
              <a:rPr lang="en-US" sz="2400" b="1" i="0" dirty="0">
                <a:solidFill>
                  <a:schemeClr val="bg1"/>
                </a:solidFill>
                <a:latin typeface="Helvetica" pitchFamily="2" charset="0"/>
              </a:rPr>
              <a:t>2019 Annual Spring Conference</a:t>
            </a:r>
          </a:p>
        </p:txBody>
      </p:sp>
    </p:spTree>
    <p:extLst>
      <p:ext uri="{BB962C8B-B14F-4D97-AF65-F5344CB8AC3E}">
        <p14:creationId xmlns:p14="http://schemas.microsoft.com/office/powerpoint/2010/main" val="1358395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457200" rtl="0" eaLnBrk="1" latinLnBrk="0" hangingPunct="1">
        <a:spcBef>
          <a:spcPct val="0"/>
        </a:spcBef>
        <a:buNone/>
        <a:defRPr sz="32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2800" b="0" i="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400" b="0" i="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000" b="0" i="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1800" b="0" i="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1600" b="0" i="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onnect.stfm.org/home"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acgme.org/Portals/0/PDFs/FAQ/801OsteopathicRecognitionFAQs2018.pdf?ver=2018-02-20-152439-463" TargetMode="External"/><Relationship Id="rId2" Type="http://schemas.openxmlformats.org/officeDocument/2006/relationships/hyperlink" Target="https://www.acgme.org/What-We-Do/Recognition/Osteopathic-Recognition"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3378" y="720943"/>
            <a:ext cx="8550111" cy="2862322"/>
          </a:xfrm>
          <a:prstGeom prst="rect">
            <a:avLst/>
          </a:prstGeom>
        </p:spPr>
        <p:txBody>
          <a:bodyPr wrap="square">
            <a:spAutoFit/>
          </a:bodyPr>
          <a:lstStyle/>
          <a:p>
            <a:pPr algn="ctr"/>
            <a:br>
              <a:rPr lang="en-US" sz="3200" dirty="0"/>
            </a:br>
            <a:r>
              <a:rPr lang="en-US" sz="3600" b="1" dirty="0">
                <a:latin typeface="Arial" panose="020B0604020202020204" pitchFamily="34" charset="0"/>
              </a:rPr>
              <a:t>Utilizing the</a:t>
            </a:r>
            <a:endParaRPr lang="en-US" sz="3600" dirty="0"/>
          </a:p>
          <a:p>
            <a:pPr algn="ctr"/>
            <a:r>
              <a:rPr lang="en-US" sz="3600" b="1" dirty="0">
                <a:latin typeface="Arial" panose="020B0604020202020204" pitchFamily="34" charset="0"/>
              </a:rPr>
              <a:t>Single Accreditation System to</a:t>
            </a:r>
            <a:endParaRPr lang="en-US" sz="3600" dirty="0"/>
          </a:p>
          <a:p>
            <a:pPr algn="ctr"/>
            <a:r>
              <a:rPr lang="en-US" sz="4400" b="1" dirty="0">
                <a:latin typeface="Arial" panose="020B0604020202020204" pitchFamily="34" charset="0"/>
              </a:rPr>
              <a:t>Advance Osteopathic Training</a:t>
            </a:r>
            <a:br>
              <a:rPr lang="en-US" sz="3200" dirty="0"/>
            </a:br>
            <a:endParaRPr lang="en-US" sz="3200" dirty="0"/>
          </a:p>
        </p:txBody>
      </p:sp>
      <p:sp>
        <p:nvSpPr>
          <p:cNvPr id="5" name="Rectangle 4"/>
          <p:cNvSpPr/>
          <p:nvPr/>
        </p:nvSpPr>
        <p:spPr>
          <a:xfrm>
            <a:off x="273378" y="3410543"/>
            <a:ext cx="8512403" cy="2862322"/>
          </a:xfrm>
          <a:prstGeom prst="rect">
            <a:avLst/>
          </a:prstGeom>
        </p:spPr>
        <p:txBody>
          <a:bodyPr wrap="square">
            <a:spAutoFit/>
          </a:bodyPr>
          <a:lstStyle/>
          <a:p>
            <a:pPr algn="ctr"/>
            <a:r>
              <a:rPr lang="en-US" sz="3600" dirty="0">
                <a:latin typeface="Arial" panose="020B0604020202020204" pitchFamily="34" charset="0"/>
              </a:rPr>
              <a:t>Melissa Penny, DO</a:t>
            </a:r>
            <a:endParaRPr lang="en-US" dirty="0"/>
          </a:p>
          <a:p>
            <a:pPr algn="ctr"/>
            <a:r>
              <a:rPr lang="en-US" dirty="0">
                <a:latin typeface="Arial" panose="020B0604020202020204" pitchFamily="34" charset="0"/>
              </a:rPr>
              <a:t>Director of Osteopathic Education</a:t>
            </a:r>
          </a:p>
          <a:p>
            <a:pPr algn="ctr"/>
            <a:r>
              <a:rPr lang="en-US" dirty="0">
                <a:latin typeface="Arial" panose="020B0604020202020204" pitchFamily="34" charset="0"/>
              </a:rPr>
              <a:t>Via Christi Family Medicine Residency</a:t>
            </a:r>
          </a:p>
          <a:p>
            <a:pPr algn="ctr"/>
            <a:endParaRPr lang="en-US" dirty="0"/>
          </a:p>
          <a:p>
            <a:pPr algn="ctr"/>
            <a:r>
              <a:rPr lang="en-US" sz="3600" dirty="0">
                <a:latin typeface="Arial" panose="020B0604020202020204" pitchFamily="34" charset="0"/>
              </a:rPr>
              <a:t>Cheryl Dobson, MD</a:t>
            </a:r>
            <a:endParaRPr lang="en-US" dirty="0"/>
          </a:p>
          <a:p>
            <a:pPr algn="ctr"/>
            <a:r>
              <a:rPr lang="en-US" dirty="0">
                <a:latin typeface="Arial" panose="020B0604020202020204" pitchFamily="34" charset="0"/>
              </a:rPr>
              <a:t>Osteopathic Designated Resident PGY-2</a:t>
            </a:r>
          </a:p>
          <a:p>
            <a:pPr algn="ctr"/>
            <a:r>
              <a:rPr lang="en-US" dirty="0">
                <a:latin typeface="Arial" panose="020B0604020202020204" pitchFamily="34" charset="0"/>
              </a:rPr>
              <a:t>Via Christi Family Medicine Residency</a:t>
            </a:r>
          </a:p>
          <a:p>
            <a:pPr algn="ctr"/>
            <a:endParaRPr lang="en-US" dirty="0"/>
          </a:p>
        </p:txBody>
      </p:sp>
    </p:spTree>
    <p:extLst>
      <p:ext uri="{BB962C8B-B14F-4D97-AF65-F5344CB8AC3E}">
        <p14:creationId xmlns:p14="http://schemas.microsoft.com/office/powerpoint/2010/main" val="3395834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E759-ABD9-4909-A336-2A886CCD290E}"/>
              </a:ext>
            </a:extLst>
          </p:cNvPr>
          <p:cNvSpPr>
            <a:spLocks noGrp="1"/>
          </p:cNvSpPr>
          <p:nvPr>
            <p:ph type="title"/>
          </p:nvPr>
        </p:nvSpPr>
        <p:spPr/>
        <p:txBody>
          <a:bodyPr/>
          <a:lstStyle/>
          <a:p>
            <a:r>
              <a:rPr lang="en-US" sz="4400" dirty="0"/>
              <a:t>Resources</a:t>
            </a:r>
          </a:p>
        </p:txBody>
      </p:sp>
      <p:sp>
        <p:nvSpPr>
          <p:cNvPr id="5" name="TextBox 4">
            <a:extLst>
              <a:ext uri="{FF2B5EF4-FFF2-40B4-BE49-F238E27FC236}">
                <a16:creationId xmlns:a16="http://schemas.microsoft.com/office/drawing/2014/main" id="{F06A1849-1447-4E09-AF42-0A06C85F2C1F}"/>
              </a:ext>
            </a:extLst>
          </p:cNvPr>
          <p:cNvSpPr txBox="1"/>
          <p:nvPr/>
        </p:nvSpPr>
        <p:spPr>
          <a:xfrm>
            <a:off x="100208" y="2292263"/>
            <a:ext cx="8943584" cy="2677656"/>
          </a:xfrm>
          <a:prstGeom prst="rect">
            <a:avLst/>
          </a:prstGeom>
          <a:noFill/>
        </p:spPr>
        <p:txBody>
          <a:bodyPr wrap="square" rtlCol="0">
            <a:spAutoFit/>
          </a:bodyPr>
          <a:lstStyle/>
          <a:p>
            <a:pPr algn="ctr"/>
            <a:r>
              <a:rPr lang="en-US" sz="3600" dirty="0"/>
              <a:t>There is an STFM Collaborative for</a:t>
            </a:r>
          </a:p>
          <a:p>
            <a:pPr algn="ctr"/>
            <a:r>
              <a:rPr lang="en-US" sz="3600" dirty="0"/>
              <a:t> Osteopathic Medicine </a:t>
            </a:r>
          </a:p>
          <a:p>
            <a:pPr algn="ctr"/>
            <a:endParaRPr lang="en-US" sz="3200" dirty="0"/>
          </a:p>
          <a:p>
            <a:pPr algn="ctr"/>
            <a:r>
              <a:rPr lang="en-US" sz="3200" dirty="0">
                <a:hlinkClick r:id="rId2"/>
              </a:rPr>
              <a:t>https://connect.stfm.org/home</a:t>
            </a:r>
            <a:r>
              <a:rPr lang="en-US" sz="3200" dirty="0"/>
              <a:t> </a:t>
            </a:r>
          </a:p>
          <a:p>
            <a:pPr algn="ctr"/>
            <a:endParaRPr lang="en-US" sz="3200" dirty="0"/>
          </a:p>
        </p:txBody>
      </p:sp>
    </p:spTree>
    <p:extLst>
      <p:ext uri="{BB962C8B-B14F-4D97-AF65-F5344CB8AC3E}">
        <p14:creationId xmlns:p14="http://schemas.microsoft.com/office/powerpoint/2010/main" val="663553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4333" y="1110252"/>
            <a:ext cx="7744120" cy="769441"/>
          </a:xfrm>
          <a:prstGeom prst="rect">
            <a:avLst/>
          </a:prstGeom>
        </p:spPr>
        <p:txBody>
          <a:bodyPr wrap="square">
            <a:spAutoFit/>
          </a:bodyPr>
          <a:lstStyle/>
          <a:p>
            <a:pPr algn="ctr"/>
            <a:r>
              <a:rPr lang="en-US" sz="4400" b="1" dirty="0">
                <a:latin typeface="Arial" panose="020B0604020202020204" pitchFamily="34" charset="0"/>
              </a:rPr>
              <a:t>Questions?</a:t>
            </a:r>
            <a:endParaRPr lang="en-US" sz="4400" b="1" dirty="0"/>
          </a:p>
        </p:txBody>
      </p:sp>
      <p:pic>
        <p:nvPicPr>
          <p:cNvPr id="6" name="Picture 5"/>
          <p:cNvPicPr>
            <a:picLocks noChangeAspect="1"/>
          </p:cNvPicPr>
          <p:nvPr/>
        </p:nvPicPr>
        <p:blipFill>
          <a:blip r:embed="rId3"/>
          <a:stretch>
            <a:fillRect/>
          </a:stretch>
        </p:blipFill>
        <p:spPr>
          <a:xfrm>
            <a:off x="1102936" y="2185384"/>
            <a:ext cx="6755336" cy="357887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747526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8344" y="2361933"/>
            <a:ext cx="8502977" cy="2862322"/>
          </a:xfrm>
          <a:prstGeom prst="rect">
            <a:avLst/>
          </a:prstGeom>
        </p:spPr>
        <p:txBody>
          <a:bodyPr wrap="square">
            <a:spAutoFit/>
          </a:bodyPr>
          <a:lstStyle/>
          <a:p>
            <a:pPr fontAlgn="base">
              <a:buFont typeface="+mj-lt"/>
              <a:buAutoNum type="arabicPeriod"/>
            </a:pPr>
            <a:r>
              <a:rPr lang="en-US" dirty="0">
                <a:latin typeface="Verdana" panose="020B0604030504040204" pitchFamily="34" charset="0"/>
              </a:rPr>
              <a:t> Accreditation Council for Graduate Medical Education. </a:t>
            </a:r>
            <a:r>
              <a:rPr lang="en-US" i="1" dirty="0">
                <a:latin typeface="Verdana" panose="020B0604030504040204" pitchFamily="34" charset="0"/>
              </a:rPr>
              <a:t>Osteopathic 	Recognition information and documents</a:t>
            </a:r>
            <a:r>
              <a:rPr lang="en-US" dirty="0">
                <a:latin typeface="Verdana" panose="020B0604030504040204" pitchFamily="34" charset="0"/>
              </a:rPr>
              <a:t>. From:</a:t>
            </a:r>
          </a:p>
          <a:p>
            <a:pPr marL="457200"/>
            <a:r>
              <a:rPr lang="en-US" u="sng" dirty="0">
                <a:latin typeface="Verdana" panose="020B0604030504040204" pitchFamily="34" charset="0"/>
                <a:hlinkClick r:id="rId2"/>
              </a:rPr>
              <a:t>https://www.acgme.org/What-We-Do/Recognition/Osteopathic-Recognition</a:t>
            </a:r>
            <a:r>
              <a:rPr lang="en-US" dirty="0">
                <a:latin typeface="Verdana" panose="020B0604030504040204" pitchFamily="34" charset="0"/>
              </a:rPr>
              <a:t>.</a:t>
            </a:r>
          </a:p>
          <a:p>
            <a:pPr marL="457200"/>
            <a:endParaRPr lang="en-US" dirty="0"/>
          </a:p>
          <a:p>
            <a:pPr fontAlgn="base">
              <a:buFont typeface="+mj-lt"/>
              <a:buAutoNum type="arabicPeriod" startAt="2"/>
            </a:pPr>
            <a:r>
              <a:rPr lang="en-US" dirty="0"/>
              <a:t>  </a:t>
            </a:r>
            <a:r>
              <a:rPr lang="en-US" dirty="0">
                <a:latin typeface="Verdana" panose="020B0604030504040204" pitchFamily="34" charset="0"/>
              </a:rPr>
              <a:t>Accreditation Council for Graduate Medical Education. </a:t>
            </a:r>
            <a:r>
              <a:rPr lang="en-US" i="1" dirty="0">
                <a:latin typeface="Verdana" panose="020B0604030504040204" pitchFamily="34" charset="0"/>
              </a:rPr>
              <a:t>FAQ</a:t>
            </a:r>
            <a:r>
              <a:rPr lang="en-US" dirty="0">
                <a:latin typeface="Verdana" panose="020B0604030504040204" pitchFamily="34" charset="0"/>
              </a:rPr>
              <a:t>. From:</a:t>
            </a:r>
          </a:p>
          <a:p>
            <a:pPr marL="457200"/>
            <a:r>
              <a:rPr lang="en-US" u="sng" dirty="0">
                <a:latin typeface="Verdana" panose="020B0604030504040204" pitchFamily="34" charset="0"/>
                <a:hlinkClick r:id="rId3"/>
              </a:rPr>
              <a:t>https://www.acgme.org/Portals/0/PDFs/FAQ/801OsteopathicRecognitionFAQs2018.pdf?ver=2018-02-20-152439-463</a:t>
            </a:r>
            <a:r>
              <a:rPr lang="en-US" u="sng" dirty="0">
                <a:latin typeface="Verdana" panose="020B0604030504040204" pitchFamily="34" charset="0"/>
              </a:rPr>
              <a:t>.</a:t>
            </a:r>
            <a:r>
              <a:rPr lang="en-US" dirty="0">
                <a:latin typeface="Verdana" panose="020B0604030504040204" pitchFamily="34" charset="0"/>
              </a:rPr>
              <a:t>  </a:t>
            </a:r>
            <a:endParaRPr lang="en-US" dirty="0"/>
          </a:p>
          <a:p>
            <a:br>
              <a:rPr lang="en-US" dirty="0"/>
            </a:br>
            <a:endParaRPr lang="en-US" dirty="0"/>
          </a:p>
        </p:txBody>
      </p:sp>
      <p:sp>
        <p:nvSpPr>
          <p:cNvPr id="6" name="Rectangle 5"/>
          <p:cNvSpPr/>
          <p:nvPr/>
        </p:nvSpPr>
        <p:spPr>
          <a:xfrm>
            <a:off x="494906" y="1204522"/>
            <a:ext cx="7744120" cy="769441"/>
          </a:xfrm>
          <a:prstGeom prst="rect">
            <a:avLst/>
          </a:prstGeom>
        </p:spPr>
        <p:txBody>
          <a:bodyPr wrap="square">
            <a:spAutoFit/>
          </a:bodyPr>
          <a:lstStyle/>
          <a:p>
            <a:pPr algn="ctr"/>
            <a:r>
              <a:rPr lang="en-US" sz="4400" b="1" dirty="0">
                <a:latin typeface="Arial" panose="020B0604020202020204" pitchFamily="34" charset="0"/>
              </a:rPr>
              <a:t>References</a:t>
            </a:r>
            <a:endParaRPr lang="en-US" sz="4400" b="1" dirty="0"/>
          </a:p>
        </p:txBody>
      </p:sp>
    </p:spTree>
    <p:extLst>
      <p:ext uri="{BB962C8B-B14F-4D97-AF65-F5344CB8AC3E}">
        <p14:creationId xmlns:p14="http://schemas.microsoft.com/office/powerpoint/2010/main" val="2384986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1723" y="1129108"/>
            <a:ext cx="7744120" cy="769441"/>
          </a:xfrm>
          <a:prstGeom prst="rect">
            <a:avLst/>
          </a:prstGeom>
        </p:spPr>
        <p:txBody>
          <a:bodyPr wrap="square">
            <a:spAutoFit/>
          </a:bodyPr>
          <a:lstStyle/>
          <a:p>
            <a:pPr algn="ctr"/>
            <a:r>
              <a:rPr lang="en-US" sz="4400" b="1" dirty="0">
                <a:latin typeface="Arial" panose="020B0604020202020204" pitchFamily="34" charset="0"/>
              </a:rPr>
              <a:t>Learning Objectives</a:t>
            </a:r>
            <a:endParaRPr lang="en-US" sz="4400" b="1" dirty="0"/>
          </a:p>
        </p:txBody>
      </p:sp>
      <p:sp>
        <p:nvSpPr>
          <p:cNvPr id="6" name="Rectangle 5"/>
          <p:cNvSpPr/>
          <p:nvPr/>
        </p:nvSpPr>
        <p:spPr>
          <a:xfrm>
            <a:off x="341721" y="2096772"/>
            <a:ext cx="8521831" cy="3847207"/>
          </a:xfrm>
          <a:prstGeom prst="rect">
            <a:avLst/>
          </a:prstGeom>
        </p:spPr>
        <p:txBody>
          <a:bodyPr wrap="square">
            <a:spAutoFit/>
          </a:bodyPr>
          <a:lstStyle/>
          <a:p>
            <a:pPr fontAlgn="base">
              <a:spcBef>
                <a:spcPts val="400"/>
              </a:spcBef>
              <a:buFont typeface="+mj-lt"/>
              <a:buAutoNum type="arabicPeriod"/>
            </a:pPr>
            <a:r>
              <a:rPr lang="en-US" dirty="0">
                <a:latin typeface="Verdana" panose="020B0604030504040204" pitchFamily="34" charset="0"/>
              </a:rPr>
              <a:t> Understand how the implementation of the Single Accreditation System allows more residents to obtain training in Osteopathic Manipulative Medicine.</a:t>
            </a:r>
          </a:p>
          <a:p>
            <a:pPr fontAlgn="base">
              <a:spcBef>
                <a:spcPts val="400"/>
              </a:spcBef>
              <a:buFont typeface="+mj-lt"/>
              <a:buAutoNum type="arabicPeriod"/>
            </a:pPr>
            <a:endParaRPr lang="en-US" dirty="0">
              <a:latin typeface="Verdana" panose="020B0604030504040204" pitchFamily="34" charset="0"/>
            </a:endParaRPr>
          </a:p>
          <a:p>
            <a:pPr fontAlgn="base">
              <a:spcBef>
                <a:spcPts val="400"/>
              </a:spcBef>
              <a:buFont typeface="+mj-lt"/>
              <a:buAutoNum type="arabicPeriod" startAt="2"/>
            </a:pPr>
            <a:r>
              <a:rPr lang="en-US" dirty="0"/>
              <a:t>  </a:t>
            </a:r>
            <a:r>
              <a:rPr lang="en-US" dirty="0">
                <a:latin typeface="Verdana" panose="020B0604030504040204" pitchFamily="34" charset="0"/>
              </a:rPr>
              <a:t>Explain basic program requirements for the training of osteopathic designated residents and know where to look for current information regarding Single Accreditation System requirements to ensure ongoing program compliance.</a:t>
            </a:r>
          </a:p>
          <a:p>
            <a:pPr fontAlgn="base">
              <a:spcBef>
                <a:spcPts val="400"/>
              </a:spcBef>
              <a:buFont typeface="+mj-lt"/>
              <a:buAutoNum type="arabicPeriod" startAt="2"/>
            </a:pPr>
            <a:endParaRPr lang="en-US" dirty="0">
              <a:latin typeface="Verdana" panose="020B0604030504040204" pitchFamily="34" charset="0"/>
            </a:endParaRPr>
          </a:p>
          <a:p>
            <a:pPr fontAlgn="base">
              <a:buFont typeface="+mj-lt"/>
              <a:buAutoNum type="arabicPeriod" startAt="3"/>
            </a:pPr>
            <a:r>
              <a:rPr lang="en-US" dirty="0">
                <a:latin typeface="Verdana" panose="020B0604030504040204" pitchFamily="34" charset="0"/>
              </a:rPr>
              <a:t> Obtain a basic understanding of how to implement an osteopathic designated training curriculum within an osteopathically recognized program for both osteopathic and allopathic residents and have at least one example to use as a guide.</a:t>
            </a:r>
            <a:endParaRPr lang="en-US" b="0" i="0" u="none" strike="noStrike" dirty="0">
              <a:effectLst/>
              <a:latin typeface="Verdana" panose="020B0604030504040204" pitchFamily="34" charset="0"/>
            </a:endParaRPr>
          </a:p>
        </p:txBody>
      </p:sp>
    </p:spTree>
    <p:extLst>
      <p:ext uri="{BB962C8B-B14F-4D97-AF65-F5344CB8AC3E}">
        <p14:creationId xmlns:p14="http://schemas.microsoft.com/office/powerpoint/2010/main" val="202301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0" y="1705970"/>
            <a:ext cx="9144000" cy="4652710"/>
          </a:xfrm>
          <a:prstGeom prst="rect">
            <a:avLst/>
          </a:prstGeom>
        </p:spPr>
      </p:pic>
      <p:sp>
        <p:nvSpPr>
          <p:cNvPr id="9" name="Rectangle 8"/>
          <p:cNvSpPr/>
          <p:nvPr/>
        </p:nvSpPr>
        <p:spPr>
          <a:xfrm>
            <a:off x="2323701" y="884007"/>
            <a:ext cx="4708691" cy="1323439"/>
          </a:xfrm>
          <a:prstGeom prst="rect">
            <a:avLst/>
          </a:prstGeom>
        </p:spPr>
        <p:txBody>
          <a:bodyPr wrap="square">
            <a:spAutoFit/>
          </a:bodyPr>
          <a:lstStyle/>
          <a:p>
            <a:r>
              <a:rPr lang="en-US" sz="4400" b="1" dirty="0">
                <a:latin typeface="Arial" panose="020B0604020202020204" pitchFamily="34" charset="0"/>
              </a:rPr>
              <a:t>ACGME Website</a:t>
            </a:r>
            <a:endParaRPr lang="en-US" sz="4400" b="1" dirty="0"/>
          </a:p>
          <a:p>
            <a:br>
              <a:rPr lang="en-US" dirty="0"/>
            </a:br>
            <a:endParaRPr lang="en-US" dirty="0"/>
          </a:p>
        </p:txBody>
      </p:sp>
    </p:spTree>
    <p:extLst>
      <p:ext uri="{BB962C8B-B14F-4D97-AF65-F5344CB8AC3E}">
        <p14:creationId xmlns:p14="http://schemas.microsoft.com/office/powerpoint/2010/main" val="2141697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762" y="1694223"/>
            <a:ext cx="9134475" cy="4619625"/>
          </a:xfrm>
          <a:prstGeom prst="rect">
            <a:avLst/>
          </a:prstGeom>
        </p:spPr>
      </p:pic>
      <p:sp>
        <p:nvSpPr>
          <p:cNvPr id="8" name="Rectangle 7"/>
          <p:cNvSpPr/>
          <p:nvPr/>
        </p:nvSpPr>
        <p:spPr>
          <a:xfrm>
            <a:off x="2323701" y="884007"/>
            <a:ext cx="4708691" cy="769441"/>
          </a:xfrm>
          <a:prstGeom prst="rect">
            <a:avLst/>
          </a:prstGeom>
        </p:spPr>
        <p:txBody>
          <a:bodyPr wrap="square">
            <a:spAutoFit/>
          </a:bodyPr>
          <a:lstStyle/>
          <a:p>
            <a:r>
              <a:rPr lang="en-US" sz="4400" b="1" dirty="0">
                <a:latin typeface="Arial" panose="020B0604020202020204" pitchFamily="34" charset="0"/>
              </a:rPr>
              <a:t>ACGME Website</a:t>
            </a:r>
            <a:endParaRPr lang="en-US" dirty="0"/>
          </a:p>
        </p:txBody>
      </p:sp>
    </p:spTree>
    <p:extLst>
      <p:ext uri="{BB962C8B-B14F-4D97-AF65-F5344CB8AC3E}">
        <p14:creationId xmlns:p14="http://schemas.microsoft.com/office/powerpoint/2010/main" val="819900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1689521"/>
            <a:ext cx="9144000" cy="4647884"/>
          </a:xfrm>
          <a:prstGeom prst="rect">
            <a:avLst/>
          </a:prstGeom>
        </p:spPr>
      </p:pic>
      <p:sp>
        <p:nvSpPr>
          <p:cNvPr id="6" name="Rectangle 5"/>
          <p:cNvSpPr/>
          <p:nvPr/>
        </p:nvSpPr>
        <p:spPr>
          <a:xfrm>
            <a:off x="2314274" y="884007"/>
            <a:ext cx="4708691" cy="769441"/>
          </a:xfrm>
          <a:prstGeom prst="rect">
            <a:avLst/>
          </a:prstGeom>
        </p:spPr>
        <p:txBody>
          <a:bodyPr wrap="square">
            <a:spAutoFit/>
          </a:bodyPr>
          <a:lstStyle/>
          <a:p>
            <a:r>
              <a:rPr lang="en-US" sz="4400" b="1" dirty="0">
                <a:latin typeface="Arial" panose="020B0604020202020204" pitchFamily="34" charset="0"/>
              </a:rPr>
              <a:t>ACGME Website</a:t>
            </a:r>
            <a:endParaRPr lang="en-US" dirty="0"/>
          </a:p>
        </p:txBody>
      </p:sp>
    </p:spTree>
    <p:extLst>
      <p:ext uri="{BB962C8B-B14F-4D97-AF65-F5344CB8AC3E}">
        <p14:creationId xmlns:p14="http://schemas.microsoft.com/office/powerpoint/2010/main" val="390507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7645" y="2332173"/>
            <a:ext cx="8408709" cy="3067506"/>
          </a:xfrm>
          <a:prstGeom prst="rect">
            <a:avLst/>
          </a:prstGeom>
        </p:spPr>
        <p:txBody>
          <a:bodyPr wrap="square">
            <a:spAutoFit/>
          </a:bodyPr>
          <a:lstStyle/>
          <a:p>
            <a:pPr>
              <a:spcAft>
                <a:spcPts val="1600"/>
              </a:spcAft>
            </a:pPr>
            <a:r>
              <a:rPr lang="en-US" sz="2800" dirty="0">
                <a:latin typeface="Arial" panose="020B0604020202020204" pitchFamily="34" charset="0"/>
              </a:rPr>
              <a:t>~Please refer to the handout for detailed summary~</a:t>
            </a:r>
          </a:p>
          <a:p>
            <a:pPr marL="285750" indent="-285750">
              <a:spcAft>
                <a:spcPts val="1600"/>
              </a:spcAft>
              <a:buFont typeface="Arial" panose="020B0604020202020204" pitchFamily="34" charset="0"/>
              <a:buChar char="•"/>
            </a:pPr>
            <a:r>
              <a:rPr lang="en-US" sz="2800" dirty="0">
                <a:latin typeface="Arial" panose="020B0604020202020204" pitchFamily="34" charset="0"/>
              </a:rPr>
              <a:t>The Staff</a:t>
            </a:r>
          </a:p>
          <a:p>
            <a:pPr marL="285750" indent="-285750">
              <a:spcAft>
                <a:spcPts val="1600"/>
              </a:spcAft>
              <a:buFont typeface="Arial" panose="020B0604020202020204" pitchFamily="34" charset="0"/>
              <a:buChar char="•"/>
            </a:pPr>
            <a:r>
              <a:rPr lang="en-US" sz="2800" dirty="0">
                <a:latin typeface="Arial" panose="020B0604020202020204" pitchFamily="34" charset="0"/>
              </a:rPr>
              <a:t>The Residents  (DO vs MD)</a:t>
            </a:r>
            <a:endParaRPr lang="en-US" sz="2800" dirty="0"/>
          </a:p>
          <a:p>
            <a:pPr marL="285750" indent="-285750">
              <a:spcAft>
                <a:spcPts val="1600"/>
              </a:spcAft>
              <a:buFont typeface="Arial" panose="020B0604020202020204" pitchFamily="34" charset="0"/>
              <a:buChar char="•"/>
            </a:pPr>
            <a:r>
              <a:rPr lang="en-US" sz="2800" dirty="0">
                <a:latin typeface="Arial" panose="020B0604020202020204" pitchFamily="34" charset="0"/>
              </a:rPr>
              <a:t>The Program</a:t>
            </a:r>
          </a:p>
          <a:p>
            <a:pPr marL="285750" indent="-285750">
              <a:spcAft>
                <a:spcPts val="1600"/>
              </a:spcAft>
              <a:buFont typeface="Arial" panose="020B0604020202020204" pitchFamily="34" charset="0"/>
              <a:buChar char="•"/>
            </a:pPr>
            <a:r>
              <a:rPr lang="en-US" sz="2800" dirty="0">
                <a:latin typeface="Arial" panose="020B0604020202020204" pitchFamily="34" charset="0"/>
              </a:rPr>
              <a:t>The Evaluations</a:t>
            </a:r>
            <a:endParaRPr lang="en-US" sz="2800" dirty="0"/>
          </a:p>
        </p:txBody>
      </p:sp>
      <p:sp>
        <p:nvSpPr>
          <p:cNvPr id="6" name="Rectangle 5"/>
          <p:cNvSpPr/>
          <p:nvPr/>
        </p:nvSpPr>
        <p:spPr>
          <a:xfrm>
            <a:off x="527902" y="902861"/>
            <a:ext cx="7805394" cy="1046440"/>
          </a:xfrm>
          <a:prstGeom prst="rect">
            <a:avLst/>
          </a:prstGeom>
        </p:spPr>
        <p:txBody>
          <a:bodyPr wrap="square">
            <a:spAutoFit/>
          </a:bodyPr>
          <a:lstStyle/>
          <a:p>
            <a:pPr algn="ctr"/>
            <a:r>
              <a:rPr lang="en-US" sz="4000" b="1" dirty="0">
                <a:latin typeface="Arial" panose="020B0604020202020204" pitchFamily="34" charset="0"/>
              </a:rPr>
              <a:t>ACGME Key Requirements</a:t>
            </a:r>
          </a:p>
          <a:p>
            <a:pPr algn="ctr"/>
            <a:r>
              <a:rPr lang="en-US" sz="2200" b="1" dirty="0">
                <a:latin typeface="Arial" panose="020B0604020202020204" pitchFamily="34" charset="0"/>
              </a:rPr>
              <a:t>For Training Osteopathic Residents</a:t>
            </a:r>
            <a:endParaRPr lang="en-US" sz="2200" dirty="0"/>
          </a:p>
        </p:txBody>
      </p:sp>
    </p:spTree>
    <p:extLst>
      <p:ext uri="{BB962C8B-B14F-4D97-AF65-F5344CB8AC3E}">
        <p14:creationId xmlns:p14="http://schemas.microsoft.com/office/powerpoint/2010/main" val="468793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1213" y="1270513"/>
            <a:ext cx="8573678" cy="707886"/>
          </a:xfrm>
          <a:prstGeom prst="rect">
            <a:avLst/>
          </a:prstGeom>
        </p:spPr>
        <p:txBody>
          <a:bodyPr wrap="square">
            <a:spAutoFit/>
          </a:bodyPr>
          <a:lstStyle/>
          <a:p>
            <a:pPr algn="ctr"/>
            <a:r>
              <a:rPr lang="en-US" sz="4000" b="1" dirty="0">
                <a:solidFill>
                  <a:srgbClr val="000000"/>
                </a:solidFill>
                <a:latin typeface="Arial" panose="020B0604020202020204" pitchFamily="34" charset="0"/>
              </a:rPr>
              <a:t>Foundational Knowledge Training</a:t>
            </a:r>
            <a:endParaRPr lang="en-US" sz="4000" b="1" dirty="0"/>
          </a:p>
        </p:txBody>
      </p:sp>
      <p:sp>
        <p:nvSpPr>
          <p:cNvPr id="6" name="Rectangle 5"/>
          <p:cNvSpPr/>
          <p:nvPr/>
        </p:nvSpPr>
        <p:spPr>
          <a:xfrm>
            <a:off x="207390" y="2308085"/>
            <a:ext cx="8757501" cy="3077766"/>
          </a:xfrm>
          <a:prstGeom prst="rect">
            <a:avLst/>
          </a:prstGeom>
        </p:spPr>
        <p:txBody>
          <a:bodyPr wrap="square">
            <a:spAutoFit/>
          </a:bodyPr>
          <a:lstStyle/>
          <a:p>
            <a:pPr algn="ctr"/>
            <a:endParaRPr lang="en-US" sz="400" dirty="0"/>
          </a:p>
          <a:p>
            <a:pPr marL="457200" indent="-457200" fontAlgn="base">
              <a:buFont typeface="Arial" panose="020B0604020202020204" pitchFamily="34" charset="0"/>
              <a:buChar char="•"/>
            </a:pPr>
            <a:r>
              <a:rPr lang="en-US" sz="2800" dirty="0">
                <a:latin typeface="Calibri" panose="020F0502020204030204" pitchFamily="34" charset="0"/>
              </a:rPr>
              <a:t>This is the </a:t>
            </a:r>
            <a:r>
              <a:rPr lang="en-US" sz="2800" u="sng" dirty="0">
                <a:latin typeface="Calibri" panose="020F0502020204030204" pitchFamily="34" charset="0"/>
              </a:rPr>
              <a:t>key distinguishing point </a:t>
            </a:r>
            <a:r>
              <a:rPr lang="en-US" sz="2800" dirty="0">
                <a:latin typeface="Calibri" panose="020F0502020204030204" pitchFamily="34" charset="0"/>
              </a:rPr>
              <a:t>between MDs and DOs in the ACGME Single Accreditation System</a:t>
            </a:r>
          </a:p>
          <a:p>
            <a:pPr marL="457200" indent="-457200" fontAlgn="base">
              <a:buFont typeface="Arial" panose="020B0604020202020204" pitchFamily="34" charset="0"/>
              <a:buChar char="•"/>
            </a:pPr>
            <a:endParaRPr lang="en-US" sz="1200" dirty="0">
              <a:latin typeface="Calibri" panose="020F0502020204030204" pitchFamily="34" charset="0"/>
            </a:endParaRPr>
          </a:p>
          <a:p>
            <a:pPr marL="457200" indent="-457200" fontAlgn="base">
              <a:buFont typeface="Arial" panose="020B0604020202020204" pitchFamily="34" charset="0"/>
              <a:buChar char="•"/>
            </a:pPr>
            <a:r>
              <a:rPr lang="en-US" sz="2800" dirty="0"/>
              <a:t>Programs have freedom &amp; flexibility to meet this in a way that meets their resources</a:t>
            </a:r>
          </a:p>
          <a:p>
            <a:pPr marL="457200" indent="-457200" fontAlgn="base">
              <a:buFont typeface="Arial" panose="020B0604020202020204" pitchFamily="34" charset="0"/>
              <a:buChar char="•"/>
            </a:pPr>
            <a:endParaRPr lang="en-US" sz="1000" dirty="0"/>
          </a:p>
          <a:p>
            <a:pPr marL="457200" indent="-457200" fontAlgn="base">
              <a:buFont typeface="Arial" panose="020B0604020202020204" pitchFamily="34" charset="0"/>
              <a:buChar char="•"/>
            </a:pPr>
            <a:r>
              <a:rPr lang="en-US" sz="2800" dirty="0">
                <a:latin typeface="Calibri" panose="020F0502020204030204" pitchFamily="34" charset="0"/>
              </a:rPr>
              <a:t>Examples of how this requirement can be fulfilled</a:t>
            </a:r>
          </a:p>
          <a:p>
            <a:pPr marL="457200" indent="-457200" fontAlgn="base">
              <a:buFont typeface="Arial" panose="020B0604020202020204" pitchFamily="34" charset="0"/>
              <a:buChar char="•"/>
            </a:pPr>
            <a:endParaRPr lang="en-US" sz="2800" b="0" i="0" u="none" strike="noStrike" dirty="0">
              <a:effectLst/>
              <a:latin typeface="Calibri" panose="020F0502020204030204" pitchFamily="34" charset="0"/>
            </a:endParaRPr>
          </a:p>
        </p:txBody>
      </p:sp>
    </p:spTree>
    <p:extLst>
      <p:ext uri="{BB962C8B-B14F-4D97-AF65-F5344CB8AC3E}">
        <p14:creationId xmlns:p14="http://schemas.microsoft.com/office/powerpoint/2010/main" val="363890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3122" y="1336501"/>
            <a:ext cx="8908330" cy="707886"/>
          </a:xfrm>
          <a:prstGeom prst="rect">
            <a:avLst/>
          </a:prstGeom>
        </p:spPr>
        <p:txBody>
          <a:bodyPr wrap="square">
            <a:spAutoFit/>
          </a:bodyPr>
          <a:lstStyle/>
          <a:p>
            <a:pPr algn="ctr"/>
            <a:r>
              <a:rPr lang="en-US" sz="4000" b="1" dirty="0">
                <a:latin typeface="Arial" panose="020B0604020202020204" pitchFamily="34" charset="0"/>
              </a:rPr>
              <a:t>An MD Resident in a DO World...</a:t>
            </a:r>
            <a:endParaRPr lang="en-US" sz="4400" b="1" dirty="0"/>
          </a:p>
        </p:txBody>
      </p:sp>
      <p:sp>
        <p:nvSpPr>
          <p:cNvPr id="6" name="Rectangle 5"/>
          <p:cNvSpPr/>
          <p:nvPr/>
        </p:nvSpPr>
        <p:spPr>
          <a:xfrm>
            <a:off x="949912" y="2239284"/>
            <a:ext cx="8550111" cy="3244158"/>
          </a:xfrm>
          <a:prstGeom prst="rect">
            <a:avLst/>
          </a:prstGeom>
        </p:spPr>
        <p:txBody>
          <a:bodyPr wrap="square">
            <a:spAutoFit/>
          </a:bodyPr>
          <a:lstStyle/>
          <a:p>
            <a:pPr fontAlgn="base">
              <a:lnSpc>
                <a:spcPct val="150000"/>
              </a:lnSpc>
              <a:buFont typeface="Arial" panose="020B0604020202020204" pitchFamily="34" charset="0"/>
              <a:buChar char="•"/>
            </a:pPr>
            <a:r>
              <a:rPr lang="en-US" sz="2800" dirty="0">
                <a:latin typeface="Arial" panose="020B0604020202020204" pitchFamily="34" charset="0"/>
              </a:rPr>
              <a:t> Foundational Training</a:t>
            </a:r>
          </a:p>
          <a:p>
            <a:pPr fontAlgn="base">
              <a:lnSpc>
                <a:spcPct val="150000"/>
              </a:lnSpc>
              <a:buFont typeface="Arial" panose="020B0604020202020204" pitchFamily="34" charset="0"/>
              <a:buChar char="•"/>
            </a:pPr>
            <a:r>
              <a:rPr lang="en-US" sz="2800" dirty="0">
                <a:latin typeface="Arial" panose="020B0604020202020204" pitchFamily="34" charset="0"/>
              </a:rPr>
              <a:t> OMM Didactics</a:t>
            </a:r>
          </a:p>
          <a:p>
            <a:pPr fontAlgn="base">
              <a:lnSpc>
                <a:spcPct val="150000"/>
              </a:lnSpc>
              <a:buFont typeface="Arial" panose="020B0604020202020204" pitchFamily="34" charset="0"/>
              <a:buChar char="•"/>
            </a:pPr>
            <a:r>
              <a:rPr lang="en-US" sz="2800" dirty="0">
                <a:latin typeface="Arial" panose="020B0604020202020204" pitchFamily="34" charset="0"/>
              </a:rPr>
              <a:t> Hands on Experience</a:t>
            </a:r>
          </a:p>
          <a:p>
            <a:pPr lvl="1" fontAlgn="base">
              <a:lnSpc>
                <a:spcPct val="150000"/>
              </a:lnSpc>
              <a:buFont typeface="Arial" panose="020B0604020202020204" pitchFamily="34" charset="0"/>
              <a:buChar char="•"/>
            </a:pPr>
            <a:r>
              <a:rPr lang="en-US" sz="2800" dirty="0">
                <a:latin typeface="Arial" panose="020B0604020202020204" pitchFamily="34" charset="0"/>
              </a:rPr>
              <a:t> OMT Specialty Clinic </a:t>
            </a:r>
          </a:p>
          <a:p>
            <a:pPr lvl="1" fontAlgn="base">
              <a:lnSpc>
                <a:spcPct val="150000"/>
              </a:lnSpc>
              <a:buFont typeface="Arial" panose="020B0604020202020204" pitchFamily="34" charset="0"/>
              <a:buChar char="•"/>
            </a:pPr>
            <a:r>
              <a:rPr lang="en-US" sz="2800" dirty="0">
                <a:latin typeface="Arial" panose="020B0604020202020204" pitchFamily="34" charset="0"/>
              </a:rPr>
              <a:t> Continuity Clinic</a:t>
            </a:r>
          </a:p>
        </p:txBody>
      </p:sp>
    </p:spTree>
    <p:extLst>
      <p:ext uri="{BB962C8B-B14F-4D97-AF65-F5344CB8AC3E}">
        <p14:creationId xmlns:p14="http://schemas.microsoft.com/office/powerpoint/2010/main" val="3510179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1723" y="1129108"/>
            <a:ext cx="7744120" cy="769441"/>
          </a:xfrm>
          <a:prstGeom prst="rect">
            <a:avLst/>
          </a:prstGeom>
        </p:spPr>
        <p:txBody>
          <a:bodyPr wrap="square">
            <a:spAutoFit/>
          </a:bodyPr>
          <a:lstStyle/>
          <a:p>
            <a:pPr algn="ctr"/>
            <a:r>
              <a:rPr lang="en-US" sz="4400" b="1" dirty="0">
                <a:latin typeface="Arial" panose="020B0604020202020204" pitchFamily="34" charset="0"/>
              </a:rPr>
              <a:t>Learning Objectives</a:t>
            </a:r>
            <a:endParaRPr lang="en-US" sz="4400" b="1" dirty="0"/>
          </a:p>
        </p:txBody>
      </p:sp>
      <p:sp>
        <p:nvSpPr>
          <p:cNvPr id="6" name="Rectangle 5"/>
          <p:cNvSpPr/>
          <p:nvPr/>
        </p:nvSpPr>
        <p:spPr>
          <a:xfrm>
            <a:off x="341721" y="2096772"/>
            <a:ext cx="8521831" cy="3847207"/>
          </a:xfrm>
          <a:prstGeom prst="rect">
            <a:avLst/>
          </a:prstGeom>
        </p:spPr>
        <p:txBody>
          <a:bodyPr wrap="square">
            <a:spAutoFit/>
          </a:bodyPr>
          <a:lstStyle/>
          <a:p>
            <a:pPr fontAlgn="base">
              <a:spcBef>
                <a:spcPts val="400"/>
              </a:spcBef>
              <a:buFont typeface="+mj-lt"/>
              <a:buAutoNum type="arabicPeriod"/>
            </a:pPr>
            <a:r>
              <a:rPr lang="en-US" dirty="0">
                <a:latin typeface="Verdana" panose="020B0604030504040204" pitchFamily="34" charset="0"/>
              </a:rPr>
              <a:t> Understand how the implementation of the Single Accreditation System allows more residents to obtain training in Osteopathic Manipulative Medicine.</a:t>
            </a:r>
          </a:p>
          <a:p>
            <a:pPr fontAlgn="base">
              <a:spcBef>
                <a:spcPts val="400"/>
              </a:spcBef>
              <a:buFont typeface="+mj-lt"/>
              <a:buAutoNum type="arabicPeriod"/>
            </a:pPr>
            <a:endParaRPr lang="en-US" dirty="0">
              <a:latin typeface="Verdana" panose="020B0604030504040204" pitchFamily="34" charset="0"/>
            </a:endParaRPr>
          </a:p>
          <a:p>
            <a:pPr fontAlgn="base">
              <a:spcBef>
                <a:spcPts val="400"/>
              </a:spcBef>
              <a:buFont typeface="+mj-lt"/>
              <a:buAutoNum type="arabicPeriod" startAt="2"/>
            </a:pPr>
            <a:r>
              <a:rPr lang="en-US" dirty="0"/>
              <a:t>  </a:t>
            </a:r>
            <a:r>
              <a:rPr lang="en-US" dirty="0">
                <a:latin typeface="Verdana" panose="020B0604030504040204" pitchFamily="34" charset="0"/>
              </a:rPr>
              <a:t>Explain basic program requirements for the training of osteopathic designated residents and know where to look for current information regarding Single Accreditation System requirements to ensure ongoing program compliance.</a:t>
            </a:r>
          </a:p>
          <a:p>
            <a:pPr fontAlgn="base">
              <a:spcBef>
                <a:spcPts val="400"/>
              </a:spcBef>
              <a:buFont typeface="+mj-lt"/>
              <a:buAutoNum type="arabicPeriod" startAt="2"/>
            </a:pPr>
            <a:endParaRPr lang="en-US" dirty="0">
              <a:latin typeface="Verdana" panose="020B0604030504040204" pitchFamily="34" charset="0"/>
            </a:endParaRPr>
          </a:p>
          <a:p>
            <a:pPr fontAlgn="base">
              <a:buFont typeface="+mj-lt"/>
              <a:buAutoNum type="arabicPeriod" startAt="3"/>
            </a:pPr>
            <a:r>
              <a:rPr lang="en-US" dirty="0">
                <a:latin typeface="Verdana" panose="020B0604030504040204" pitchFamily="34" charset="0"/>
              </a:rPr>
              <a:t> Obtain a basic understanding of how to implement an osteopathic designated training curriculum within an osteopathically recognized program for both osteopathic and allopathic residents and have at least one example to use as a guide.</a:t>
            </a:r>
            <a:endParaRPr lang="en-US" b="0" i="0" u="none" strike="noStrike" dirty="0">
              <a:effectLst/>
              <a:latin typeface="Verdana" panose="020B0604030504040204" pitchFamily="34" charset="0"/>
            </a:endParaRPr>
          </a:p>
        </p:txBody>
      </p:sp>
    </p:spTree>
    <p:extLst>
      <p:ext uri="{BB962C8B-B14F-4D97-AF65-F5344CB8AC3E}">
        <p14:creationId xmlns:p14="http://schemas.microsoft.com/office/powerpoint/2010/main" val="3697760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2093</TotalTime>
  <Words>360</Words>
  <Application>Microsoft Office PowerPoint</Application>
  <PresentationFormat>On-screen Show (4:3)</PresentationFormat>
  <Paragraphs>72</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Helvetica</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PowerPoint Presentation</vt:lpstr>
      <vt:lpstr>PowerPoint Presentation</vt:lpstr>
    </vt:vector>
  </TitlesOfParts>
  <Company>STFM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Abuel</dc:creator>
  <cp:lastModifiedBy>Penny, Melissa L</cp:lastModifiedBy>
  <cp:revision>89</cp:revision>
  <dcterms:created xsi:type="dcterms:W3CDTF">2013-07-17T19:19:39Z</dcterms:created>
  <dcterms:modified xsi:type="dcterms:W3CDTF">2019-04-30T03:32:14Z</dcterms:modified>
</cp:coreProperties>
</file>