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theme/theme4.xml" ContentType="application/vnd.openxmlformats-officedocument.theme+xml"/>
  <Override PartName="/ppt/slideLayouts/slideLayout1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2" r:id="rId1"/>
    <p:sldMasterId id="2147483664" r:id="rId2"/>
    <p:sldMasterId id="2147483674" r:id="rId3"/>
    <p:sldMasterId id="2147483678" r:id="rId4"/>
    <p:sldMasterId id="2147483676" r:id="rId5"/>
  </p:sldMasterIdLst>
  <p:notesMasterIdLst>
    <p:notesMasterId r:id="rId34"/>
  </p:notesMasterIdLst>
  <p:sldIdLst>
    <p:sldId id="260" r:id="rId6"/>
    <p:sldId id="264" r:id="rId7"/>
    <p:sldId id="267" r:id="rId8"/>
    <p:sldId id="324" r:id="rId9"/>
    <p:sldId id="331" r:id="rId10"/>
    <p:sldId id="263" r:id="rId11"/>
    <p:sldId id="326" r:id="rId12"/>
    <p:sldId id="325" r:id="rId13"/>
    <p:sldId id="332" r:id="rId14"/>
    <p:sldId id="327" r:id="rId15"/>
    <p:sldId id="328" r:id="rId16"/>
    <p:sldId id="335" r:id="rId17"/>
    <p:sldId id="336" r:id="rId18"/>
    <p:sldId id="329" r:id="rId19"/>
    <p:sldId id="342" r:id="rId20"/>
    <p:sldId id="341" r:id="rId21"/>
    <p:sldId id="340" r:id="rId22"/>
    <p:sldId id="343" r:id="rId23"/>
    <p:sldId id="330" r:id="rId24"/>
    <p:sldId id="333" r:id="rId25"/>
    <p:sldId id="334" r:id="rId26"/>
    <p:sldId id="337" r:id="rId27"/>
    <p:sldId id="270" r:id="rId28"/>
    <p:sldId id="339" r:id="rId29"/>
    <p:sldId id="268" r:id="rId30"/>
    <p:sldId id="338" r:id="rId31"/>
    <p:sldId id="269" r:id="rId32"/>
    <p:sldId id="265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86486" autoAdjust="0"/>
  </p:normalViewPr>
  <p:slideViewPr>
    <p:cSldViewPr snapToGrid="0" snapToObjects="1">
      <p:cViewPr varScale="1">
        <p:scale>
          <a:sx n="55" d="100"/>
          <a:sy n="55" d="100"/>
        </p:scale>
        <p:origin x="822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presProps" Target="presProps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wichitashare2\data\Family%20Medicine\FMDept\Research\Walling\med%20students%20residency%20interview%20expenses\2021%20Virtual%20Interviewing\Academic%20Medicine%20article\Resubmission\COVID%20NRMP%20Applicant%20Savings_Figure%203_1.17.22_resubmi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wichitashare2\data\Family%20Medicine\FMDept\Research\Walling\med%20students%20residency%20interview%20expenses\2022%20Virtual%20Interviewing\FM%20proces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wichitashare2\data\Family%20Medicine\FMDept\Research\Walling\med%20students%20residency%20interview%20expenses\2022%20Virtual%20Interviewing\FM%20proces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wichitashare2\data\Family%20Medicine\FMDept\Research\Walling\med%20students%20residency%20interview%20expenses\2022%20Virtual%20Interviewing\FM%20proces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wichitashare2\data\Family%20Medicine\FMDept\Research\Walling\med%20students%20residency%20interview%20expenses\2022%20Virtual%20Interviewing\FM%20proces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wichitashare2\data\Family%20Medicine\FMDept\Research\Walling\med%20students%20residency%20interview%20expenses\2021%20Virtual%20Interviewing\Academic%20Medicine%20article\Resubmission\COVID%20NRMP%20Applicant%20Savings_Figure%201_1.17.22_resubmit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wichitashare2\data\Family%20Medicine\FMDept\Research\Walling\med%20students%20residency%20interview%20expenses\2021%20Virtual%20Interviewing\Academic%20Medicine%20article\Resubmission\COVID%20NRMP%20Applicant%20Savings_Figure%202_1.17.22_resubmit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079164819218825E-2"/>
          <c:y val="5.4119789000927322E-2"/>
          <c:w val="0.9115860390776841"/>
          <c:h val="0.7526921645913639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Sheet4!$A$3</c:f>
              <c:strCache>
                <c:ptCount val="1"/>
                <c:pt idx="0">
                  <c:v>Primary Care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A-E62F-41AF-A47A-2313F14A623E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E62F-41AF-A47A-2313F14A623E}"/>
              </c:ext>
            </c:extLst>
          </c:dPt>
          <c:dPt>
            <c:idx val="2"/>
            <c:invertIfNegative val="0"/>
            <c:bubble3D val="0"/>
            <c:spPr>
              <a:solidFill>
                <a:schemeClr val="bg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8-E62F-41AF-A47A-2313F14A623E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E62F-41AF-A47A-2313F14A623E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62F-41AF-A47A-2313F14A623E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E62F-41AF-A47A-2313F14A623E}"/>
              </c:ext>
            </c:extLst>
          </c:dPt>
          <c:dPt>
            <c:idx val="6"/>
            <c:invertIfNegative val="0"/>
            <c:bubble3D val="0"/>
            <c:spPr>
              <a:solidFill>
                <a:schemeClr val="bg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62F-41AF-A47A-2313F14A623E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E62F-41AF-A47A-2313F14A623E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62F-41AF-A47A-2313F14A623E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E62F-41AF-A47A-2313F14A623E}"/>
              </c:ext>
            </c:extLst>
          </c:dPt>
          <c:dPt>
            <c:idx val="10"/>
            <c:invertIfNegative val="0"/>
            <c:bubble3D val="0"/>
            <c:spPr>
              <a:solidFill>
                <a:schemeClr val="bg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E62F-41AF-A47A-2313F14A623E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E62F-41AF-A47A-2313F14A623E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E62F-41AF-A47A-2313F14A623E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E62F-41AF-A47A-2313F14A623E}"/>
              </c:ext>
            </c:extLst>
          </c:dPt>
          <c:dPt>
            <c:idx val="14"/>
            <c:invertIfNegative val="0"/>
            <c:bubble3D val="0"/>
            <c:spPr>
              <a:solidFill>
                <a:schemeClr val="bg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E62F-41AF-A47A-2313F14A623E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E62F-41AF-A47A-2313F14A623E}"/>
              </c:ext>
            </c:extLst>
          </c:dPt>
          <c:dPt>
            <c:idx val="16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E62F-41AF-A47A-2313F14A623E}"/>
              </c:ext>
            </c:extLst>
          </c:dPt>
          <c:dPt>
            <c:idx val="17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E62F-41AF-A47A-2313F14A623E}"/>
              </c:ext>
            </c:extLst>
          </c:dPt>
          <c:dPt>
            <c:idx val="18"/>
            <c:invertIfNegative val="0"/>
            <c:bubble3D val="0"/>
            <c:spPr>
              <a:solidFill>
                <a:schemeClr val="bg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E62F-41AF-A47A-2313F14A623E}"/>
              </c:ext>
            </c:extLst>
          </c:dPt>
          <c:dPt>
            <c:idx val="19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2-E62F-41AF-A47A-2313F14A623E}"/>
              </c:ext>
            </c:extLst>
          </c:dPt>
          <c:dPt>
            <c:idx val="20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E62F-41AF-A47A-2313F14A623E}"/>
              </c:ext>
            </c:extLst>
          </c:dPt>
          <c:dPt>
            <c:idx val="21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4-E62F-41AF-A47A-2313F14A623E}"/>
              </c:ext>
            </c:extLst>
          </c:dPt>
          <c:dPt>
            <c:idx val="22"/>
            <c:invertIfNegative val="0"/>
            <c:bubble3D val="0"/>
            <c:spPr>
              <a:solidFill>
                <a:schemeClr val="bg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E62F-41AF-A47A-2313F14A623E}"/>
              </c:ext>
            </c:extLst>
          </c:dPt>
          <c:dPt>
            <c:idx val="23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6-E62F-41AF-A47A-2313F14A623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Sheet4!$B$1:$Y$2</c:f>
              <c:multiLvlStrCache>
                <c:ptCount val="24"/>
                <c:lvl>
                  <c:pt idx="0">
                    <c:v>Applications</c:v>
                  </c:pt>
                  <c:pt idx="1">
                    <c:v>Offers</c:v>
                  </c:pt>
                  <c:pt idx="2">
                    <c:v>Interviews</c:v>
                  </c:pt>
                  <c:pt idx="3">
                    <c:v>Rank</c:v>
                  </c:pt>
                  <c:pt idx="4">
                    <c:v>Applications</c:v>
                  </c:pt>
                  <c:pt idx="5">
                    <c:v>Offers</c:v>
                  </c:pt>
                  <c:pt idx="6">
                    <c:v>Interviews</c:v>
                  </c:pt>
                  <c:pt idx="7">
                    <c:v>Rank</c:v>
                  </c:pt>
                  <c:pt idx="8">
                    <c:v>Applications</c:v>
                  </c:pt>
                  <c:pt idx="9">
                    <c:v>Offers</c:v>
                  </c:pt>
                  <c:pt idx="10">
                    <c:v>Interviews</c:v>
                  </c:pt>
                  <c:pt idx="11">
                    <c:v>Rank</c:v>
                  </c:pt>
                  <c:pt idx="12">
                    <c:v>Applications</c:v>
                  </c:pt>
                  <c:pt idx="13">
                    <c:v>Offers</c:v>
                  </c:pt>
                  <c:pt idx="14">
                    <c:v>Interviews</c:v>
                  </c:pt>
                  <c:pt idx="15">
                    <c:v>Rank</c:v>
                  </c:pt>
                  <c:pt idx="16">
                    <c:v>Applications</c:v>
                  </c:pt>
                  <c:pt idx="17">
                    <c:v>Offers</c:v>
                  </c:pt>
                  <c:pt idx="18">
                    <c:v>Interviews</c:v>
                  </c:pt>
                  <c:pt idx="19">
                    <c:v>Rank</c:v>
                  </c:pt>
                  <c:pt idx="20">
                    <c:v>Applications</c:v>
                  </c:pt>
                  <c:pt idx="21">
                    <c:v>Offers</c:v>
                  </c:pt>
                  <c:pt idx="22">
                    <c:v>Interviews</c:v>
                  </c:pt>
                  <c:pt idx="23">
                    <c:v>Rank</c:v>
                  </c:pt>
                </c:lvl>
                <c:lvl>
                  <c:pt idx="0">
                    <c:v>2016/2017</c:v>
                  </c:pt>
                  <c:pt idx="4">
                    <c:v>2017/2018</c:v>
                  </c:pt>
                  <c:pt idx="8">
                    <c:v>2018/2019</c:v>
                  </c:pt>
                  <c:pt idx="12">
                    <c:v>2019/2020</c:v>
                  </c:pt>
                  <c:pt idx="16">
                    <c:v>2020/2021</c:v>
                  </c:pt>
                  <c:pt idx="20">
                    <c:v>2020/2022</c:v>
                  </c:pt>
                </c:lvl>
              </c:multiLvlStrCache>
            </c:multiLvlStrRef>
          </c:cat>
          <c:val>
            <c:numRef>
              <c:f>Sheet4!$B$3:$Y$3</c:f>
              <c:numCache>
                <c:formatCode>###0.0</c:formatCode>
                <c:ptCount val="24"/>
                <c:pt idx="0">
                  <c:v>41.972222222222229</c:v>
                </c:pt>
                <c:pt idx="1">
                  <c:v>16.028169014084501</c:v>
                </c:pt>
                <c:pt idx="2">
                  <c:v>11.098591549295776</c:v>
                </c:pt>
                <c:pt idx="3">
                  <c:v>10.500000000000004</c:v>
                </c:pt>
                <c:pt idx="4">
                  <c:v>27.453608247422689</c:v>
                </c:pt>
                <c:pt idx="5">
                  <c:v>14.958333333333327</c:v>
                </c:pt>
                <c:pt idx="6">
                  <c:v>10.453608247422681</c:v>
                </c:pt>
                <c:pt idx="7">
                  <c:v>9.8315789473684205</c:v>
                </c:pt>
                <c:pt idx="8">
                  <c:v>34.088235294117638</c:v>
                </c:pt>
                <c:pt idx="9">
                  <c:v>16.955882352941178</c:v>
                </c:pt>
                <c:pt idx="10">
                  <c:v>11.632352941176473</c:v>
                </c:pt>
                <c:pt idx="11">
                  <c:v>10.720588235294116</c:v>
                </c:pt>
                <c:pt idx="12">
                  <c:v>35.864406779661024</c:v>
                </c:pt>
                <c:pt idx="13">
                  <c:v>15.406779661016952</c:v>
                </c:pt>
                <c:pt idx="14">
                  <c:v>11.457627118644064</c:v>
                </c:pt>
                <c:pt idx="15">
                  <c:v>11.03448275862069</c:v>
                </c:pt>
                <c:pt idx="16">
                  <c:v>26.357142857142858</c:v>
                </c:pt>
                <c:pt idx="17">
                  <c:v>13.107142857142856</c:v>
                </c:pt>
                <c:pt idx="18">
                  <c:v>11.625</c:v>
                </c:pt>
                <c:pt idx="19">
                  <c:v>10.464285714285714</c:v>
                </c:pt>
                <c:pt idx="20">
                  <c:v>23.4</c:v>
                </c:pt>
                <c:pt idx="21">
                  <c:v>15</c:v>
                </c:pt>
                <c:pt idx="22">
                  <c:v>12.4</c:v>
                </c:pt>
                <c:pt idx="23">
                  <c:v>10.8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2F-41AF-A47A-2313F14A62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539716720"/>
        <c:axId val="542586560"/>
        <c:extLst>
          <c:ext xmlns:c15="http://schemas.microsoft.com/office/drawing/2012/chart" uri="{02D57815-91ED-43cb-92C2-25804820EDAC}">
            <c15:filteredBarSeries>
              <c15:ser>
                <c:idx val="0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Sheet4!$A$3</c15:sqref>
                        </c15:formulaRef>
                      </c:ext>
                    </c:extLst>
                    <c:strCache>
                      <c:ptCount val="1"/>
                      <c:pt idx="0">
                        <c:v>Primary Care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multiLvlStrRef>
                    <c:extLst>
                      <c:ext uri="{02D57815-91ED-43cb-92C2-25804820EDAC}">
                        <c15:formulaRef>
                          <c15:sqref>Sheet4!$B$1:$Y$2</c15:sqref>
                        </c15:formulaRef>
                      </c:ext>
                    </c:extLst>
                    <c:multiLvlStrCache>
                      <c:ptCount val="24"/>
                      <c:lvl>
                        <c:pt idx="0">
                          <c:v>Applications</c:v>
                        </c:pt>
                        <c:pt idx="1">
                          <c:v>Offers</c:v>
                        </c:pt>
                        <c:pt idx="2">
                          <c:v>Interviews</c:v>
                        </c:pt>
                        <c:pt idx="3">
                          <c:v>Rank</c:v>
                        </c:pt>
                        <c:pt idx="4">
                          <c:v>Applications</c:v>
                        </c:pt>
                        <c:pt idx="5">
                          <c:v>Offers</c:v>
                        </c:pt>
                        <c:pt idx="6">
                          <c:v>Interviews</c:v>
                        </c:pt>
                        <c:pt idx="7">
                          <c:v>Rank</c:v>
                        </c:pt>
                        <c:pt idx="8">
                          <c:v>Applications</c:v>
                        </c:pt>
                        <c:pt idx="9">
                          <c:v>Offers</c:v>
                        </c:pt>
                        <c:pt idx="10">
                          <c:v>Interviews</c:v>
                        </c:pt>
                        <c:pt idx="11">
                          <c:v>Rank</c:v>
                        </c:pt>
                        <c:pt idx="12">
                          <c:v>Applications</c:v>
                        </c:pt>
                        <c:pt idx="13">
                          <c:v>Offers</c:v>
                        </c:pt>
                        <c:pt idx="14">
                          <c:v>Interviews</c:v>
                        </c:pt>
                        <c:pt idx="15">
                          <c:v>Rank</c:v>
                        </c:pt>
                        <c:pt idx="16">
                          <c:v>Applications</c:v>
                        </c:pt>
                        <c:pt idx="17">
                          <c:v>Offers</c:v>
                        </c:pt>
                        <c:pt idx="18">
                          <c:v>Interviews</c:v>
                        </c:pt>
                        <c:pt idx="19">
                          <c:v>Rank</c:v>
                        </c:pt>
                        <c:pt idx="20">
                          <c:v>Applications</c:v>
                        </c:pt>
                        <c:pt idx="21">
                          <c:v>Offers</c:v>
                        </c:pt>
                        <c:pt idx="22">
                          <c:v>Interviews</c:v>
                        </c:pt>
                        <c:pt idx="23">
                          <c:v>Rank</c:v>
                        </c:pt>
                      </c:lvl>
                      <c:lvl>
                        <c:pt idx="0">
                          <c:v>2016/2017</c:v>
                        </c:pt>
                        <c:pt idx="4">
                          <c:v>2017/2018</c:v>
                        </c:pt>
                        <c:pt idx="8">
                          <c:v>2018/2019</c:v>
                        </c:pt>
                        <c:pt idx="12">
                          <c:v>2019/2020</c:v>
                        </c:pt>
                        <c:pt idx="16">
                          <c:v>2020/2021</c:v>
                        </c:pt>
                        <c:pt idx="20">
                          <c:v>2020/2022</c:v>
                        </c:pt>
                      </c:lvl>
                    </c:multiLvlStrCache>
                  </c:multiLvlStrRef>
                </c:cat>
                <c:val>
                  <c:numRef>
                    <c:extLst>
                      <c:ext uri="{02D57815-91ED-43cb-92C2-25804820EDAC}">
                        <c15:formulaRef>
                          <c15:sqref>Sheet4!$B$3:$Y$3</c15:sqref>
                        </c15:formulaRef>
                      </c:ext>
                    </c:extLst>
                    <c:numCache>
                      <c:formatCode>###0.0</c:formatCode>
                      <c:ptCount val="24"/>
                      <c:pt idx="0">
                        <c:v>41.972222222222229</c:v>
                      </c:pt>
                      <c:pt idx="1">
                        <c:v>16.028169014084501</c:v>
                      </c:pt>
                      <c:pt idx="2">
                        <c:v>11.098591549295776</c:v>
                      </c:pt>
                      <c:pt idx="3">
                        <c:v>10.500000000000004</c:v>
                      </c:pt>
                      <c:pt idx="4">
                        <c:v>27.453608247422689</c:v>
                      </c:pt>
                      <c:pt idx="5">
                        <c:v>14.958333333333327</c:v>
                      </c:pt>
                      <c:pt idx="6">
                        <c:v>10.453608247422681</c:v>
                      </c:pt>
                      <c:pt idx="7">
                        <c:v>9.8315789473684205</c:v>
                      </c:pt>
                      <c:pt idx="8">
                        <c:v>34.088235294117638</c:v>
                      </c:pt>
                      <c:pt idx="9">
                        <c:v>16.955882352941178</c:v>
                      </c:pt>
                      <c:pt idx="10">
                        <c:v>11.632352941176473</c:v>
                      </c:pt>
                      <c:pt idx="11">
                        <c:v>10.720588235294116</c:v>
                      </c:pt>
                      <c:pt idx="12">
                        <c:v>35.864406779661024</c:v>
                      </c:pt>
                      <c:pt idx="13">
                        <c:v>15.406779661016952</c:v>
                      </c:pt>
                      <c:pt idx="14">
                        <c:v>11.457627118644064</c:v>
                      </c:pt>
                      <c:pt idx="15">
                        <c:v>11.03448275862069</c:v>
                      </c:pt>
                      <c:pt idx="16">
                        <c:v>26.357142857142858</c:v>
                      </c:pt>
                      <c:pt idx="17">
                        <c:v>13.107142857142856</c:v>
                      </c:pt>
                      <c:pt idx="18">
                        <c:v>11.625</c:v>
                      </c:pt>
                      <c:pt idx="19">
                        <c:v>10.464285714285714</c:v>
                      </c:pt>
                      <c:pt idx="20">
                        <c:v>23.4</c:v>
                      </c:pt>
                      <c:pt idx="21">
                        <c:v>15</c:v>
                      </c:pt>
                      <c:pt idx="22">
                        <c:v>12.4</c:v>
                      </c:pt>
                      <c:pt idx="23">
                        <c:v>10.8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E62F-41AF-A47A-2313F14A623E}"/>
                  </c:ext>
                </c:extLst>
              </c15:ser>
            </c15:filteredBarSeries>
          </c:ext>
        </c:extLst>
      </c:barChart>
      <c:catAx>
        <c:axId val="539716720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noFill/>
          <a:ln w="9525" cap="flat" cmpd="sng" algn="ctr">
            <a:solidFill>
              <a:schemeClr val="dk1"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2586560"/>
        <c:crosses val="autoZero"/>
        <c:auto val="1"/>
        <c:lblAlgn val="ctr"/>
        <c:lblOffset val="100"/>
        <c:noMultiLvlLbl val="0"/>
      </c:catAx>
      <c:valAx>
        <c:axId val="542586560"/>
        <c:scaling>
          <c:orientation val="minMax"/>
          <c:max val="45"/>
          <c:min val="0"/>
        </c:scaling>
        <c:delete val="0"/>
        <c:axPos val="l"/>
        <c:majorGridlines>
          <c:spPr>
            <a:ln w="9525" cap="flat" cmpd="sng" algn="ctr">
              <a:solidFill>
                <a:schemeClr val="bg1"/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0" dirty="0"/>
                  <a:t>Average Number</a:t>
                </a:r>
              </a:p>
            </c:rich>
          </c:tx>
          <c:layout>
            <c:manualLayout>
              <c:xMode val="edge"/>
              <c:yMode val="edge"/>
              <c:x val="2.5068698771658952E-3"/>
              <c:y val="0.3096496380417805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##0.0" sourceLinked="1"/>
        <c:majorTickMark val="cross"/>
        <c:minorTickMark val="none"/>
        <c:tickLblPos val="nextTo"/>
        <c:spPr>
          <a:noFill/>
          <a:ln w="9525" cap="flat" cmpd="sng" algn="ctr">
            <a:solidFill>
              <a:schemeClr val="dk1"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9716720"/>
        <c:crosses val="autoZero"/>
        <c:crossBetween val="between"/>
        <c:majorUnit val="5"/>
      </c:valAx>
      <c:spPr>
        <a:noFill/>
        <a:ln>
          <a:solidFill>
            <a:schemeClr val="bg1">
              <a:lumMod val="65000"/>
            </a:schemeClr>
          </a:solidFill>
        </a:ln>
        <a:effectLst/>
      </c:spPr>
    </c:plotArea>
    <c:plotVisOnly val="1"/>
    <c:dispBlanksAs val="gap"/>
    <c:showDLblsOverMax val="0"/>
    <c:extLst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>
          <a:solidFill>
            <a:schemeClr val="tx1">
              <a:lumMod val="75000"/>
            </a:schemeClr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Sheet4!$B$1</c:f>
              <c:strCache>
                <c:ptCount val="1"/>
                <c:pt idx="0">
                  <c:v>Applications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Sheet4!$A$2:$A$8</c:f>
              <c:strCache>
                <c:ptCount val="7"/>
                <c:pt idx="0">
                  <c:v>2015/2016</c:v>
                </c:pt>
                <c:pt idx="1">
                  <c:v>2016/2017</c:v>
                </c:pt>
                <c:pt idx="2">
                  <c:v>2017/2018</c:v>
                </c:pt>
                <c:pt idx="3">
                  <c:v>2018/2019</c:v>
                </c:pt>
                <c:pt idx="4">
                  <c:v>2019/2020</c:v>
                </c:pt>
                <c:pt idx="5">
                  <c:v>2020/2021</c:v>
                </c:pt>
                <c:pt idx="6">
                  <c:v>2021/2022</c:v>
                </c:pt>
              </c:strCache>
            </c:strRef>
          </c:cat>
          <c:val>
            <c:numRef>
              <c:f>Sheet4!$B$2:$B$8</c:f>
              <c:numCache>
                <c:formatCode>###0.0</c:formatCode>
                <c:ptCount val="7"/>
                <c:pt idx="0" formatCode="General">
                  <c:v>35.299999999999997</c:v>
                </c:pt>
                <c:pt idx="1">
                  <c:v>41.972222222222229</c:v>
                </c:pt>
                <c:pt idx="2">
                  <c:v>27.453608247422689</c:v>
                </c:pt>
                <c:pt idx="3">
                  <c:v>34.088235294117638</c:v>
                </c:pt>
                <c:pt idx="4">
                  <c:v>35.864406779661024</c:v>
                </c:pt>
                <c:pt idx="5">
                  <c:v>26.357142857142858</c:v>
                </c:pt>
                <c:pt idx="6">
                  <c:v>23.4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82-4F10-A867-85F3BB6016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63674639"/>
        <c:axId val="1463675055"/>
      </c:barChart>
      <c:catAx>
        <c:axId val="14636746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63675055"/>
        <c:crosses val="autoZero"/>
        <c:auto val="1"/>
        <c:lblAlgn val="ctr"/>
        <c:lblOffset val="100"/>
        <c:noMultiLvlLbl val="0"/>
      </c:catAx>
      <c:valAx>
        <c:axId val="1463675055"/>
        <c:scaling>
          <c:orientation val="minMax"/>
          <c:max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dirty="0"/>
                  <a:t>Average Number</a:t>
                </a:r>
              </a:p>
            </c:rich>
          </c:tx>
          <c:layout>
            <c:manualLayout>
              <c:xMode val="edge"/>
              <c:yMode val="edge"/>
              <c:x val="0"/>
              <c:y val="0.3492134333482926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63674639"/>
        <c:crosses val="autoZero"/>
        <c:crossBetween val="between"/>
      </c:valAx>
      <c:spPr>
        <a:noFill/>
        <a:ln>
          <a:solidFill>
            <a:schemeClr val="bg1">
              <a:lumMod val="65000"/>
            </a:schemeClr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accent1"/>
          </a:solidFill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19552438757655E-2"/>
          <c:y val="3.7518378491913466E-2"/>
          <c:w val="0.89789012376057153"/>
          <c:h val="0.870335088076183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Sheet4!$C$1</c:f>
              <c:strCache>
                <c:ptCount val="1"/>
                <c:pt idx="0">
                  <c:v>Offers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16.0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C875-4D48-9801-44860838221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Sheet4!$A$2:$A$8</c:f>
              <c:strCache>
                <c:ptCount val="7"/>
                <c:pt idx="0">
                  <c:v>2015/2016</c:v>
                </c:pt>
                <c:pt idx="1">
                  <c:v>2016/2017</c:v>
                </c:pt>
                <c:pt idx="2">
                  <c:v>2017/2018</c:v>
                </c:pt>
                <c:pt idx="3">
                  <c:v>2018/2019</c:v>
                </c:pt>
                <c:pt idx="4">
                  <c:v>2019/2020</c:v>
                </c:pt>
                <c:pt idx="5">
                  <c:v>2020/2021</c:v>
                </c:pt>
                <c:pt idx="6">
                  <c:v>2021/2022</c:v>
                </c:pt>
              </c:strCache>
            </c:strRef>
          </c:cat>
          <c:val>
            <c:numRef>
              <c:f>Sheet4!$C$2:$C$8</c:f>
              <c:numCache>
                <c:formatCode>###0.0</c:formatCode>
                <c:ptCount val="7"/>
                <c:pt idx="0" formatCode="General">
                  <c:v>16</c:v>
                </c:pt>
                <c:pt idx="1">
                  <c:v>16.028169014084501</c:v>
                </c:pt>
                <c:pt idx="2">
                  <c:v>14.958333333333327</c:v>
                </c:pt>
                <c:pt idx="3">
                  <c:v>16.955882352941178</c:v>
                </c:pt>
                <c:pt idx="4">
                  <c:v>15.406779661016952</c:v>
                </c:pt>
                <c:pt idx="5">
                  <c:v>13.107142857142856</c:v>
                </c:pt>
                <c:pt idx="6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75-4D48-9801-4486083822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63674639"/>
        <c:axId val="1463675055"/>
      </c:barChart>
      <c:catAx>
        <c:axId val="14636746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63675055"/>
        <c:crosses val="autoZero"/>
        <c:auto val="1"/>
        <c:lblAlgn val="ctr"/>
        <c:lblOffset val="100"/>
        <c:noMultiLvlLbl val="0"/>
      </c:catAx>
      <c:valAx>
        <c:axId val="1463675055"/>
        <c:scaling>
          <c:orientation val="minMax"/>
          <c:max val="2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dirty="0"/>
                  <a:t>Average Number</a:t>
                </a:r>
              </a:p>
            </c:rich>
          </c:tx>
          <c:layout>
            <c:manualLayout>
              <c:xMode val="edge"/>
              <c:yMode val="edge"/>
              <c:x val="5.8810194298629329E-3"/>
              <c:y val="0.3492020964298177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63674639"/>
        <c:crosses val="autoZero"/>
        <c:crossBetween val="between"/>
      </c:valAx>
      <c:spPr>
        <a:noFill/>
        <a:ln>
          <a:solidFill>
            <a:schemeClr val="bg1">
              <a:lumMod val="65000"/>
            </a:schemeClr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accent1"/>
          </a:solidFill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Sheet4!$D$1</c:f>
              <c:strCache>
                <c:ptCount val="1"/>
                <c:pt idx="0">
                  <c:v>Interviews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Sheet4!$A$2:$A$8</c:f>
              <c:strCache>
                <c:ptCount val="7"/>
                <c:pt idx="0">
                  <c:v>2015/2016</c:v>
                </c:pt>
                <c:pt idx="1">
                  <c:v>2016/2017</c:v>
                </c:pt>
                <c:pt idx="2">
                  <c:v>2017/2018</c:v>
                </c:pt>
                <c:pt idx="3">
                  <c:v>2018/2019</c:v>
                </c:pt>
                <c:pt idx="4">
                  <c:v>2019/2020</c:v>
                </c:pt>
                <c:pt idx="5">
                  <c:v>2020/2021</c:v>
                </c:pt>
                <c:pt idx="6">
                  <c:v>2021/2022</c:v>
                </c:pt>
              </c:strCache>
            </c:strRef>
          </c:cat>
          <c:val>
            <c:numRef>
              <c:f>Sheet4!$D$2:$D$8</c:f>
              <c:numCache>
                <c:formatCode>###0.0</c:formatCode>
                <c:ptCount val="7"/>
                <c:pt idx="0" formatCode="General">
                  <c:v>11.2</c:v>
                </c:pt>
                <c:pt idx="1">
                  <c:v>11.098591549295776</c:v>
                </c:pt>
                <c:pt idx="2">
                  <c:v>10.453608247422681</c:v>
                </c:pt>
                <c:pt idx="3">
                  <c:v>11.632352941176473</c:v>
                </c:pt>
                <c:pt idx="4">
                  <c:v>11.457627118644064</c:v>
                </c:pt>
                <c:pt idx="5">
                  <c:v>11.625</c:v>
                </c:pt>
                <c:pt idx="6">
                  <c:v>12.4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DC-46D5-8196-509313C082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63674639"/>
        <c:axId val="1463675055"/>
      </c:barChart>
      <c:catAx>
        <c:axId val="14636746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63675055"/>
        <c:crosses val="autoZero"/>
        <c:auto val="1"/>
        <c:lblAlgn val="ctr"/>
        <c:lblOffset val="100"/>
        <c:noMultiLvlLbl val="0"/>
      </c:catAx>
      <c:valAx>
        <c:axId val="1463675055"/>
        <c:scaling>
          <c:orientation val="minMax"/>
          <c:max val="16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dirty="0"/>
                  <a:t>Average Number</a:t>
                </a:r>
              </a:p>
            </c:rich>
          </c:tx>
          <c:layout>
            <c:manualLayout>
              <c:xMode val="edge"/>
              <c:yMode val="edge"/>
              <c:x val="2.8935185185185184E-3"/>
              <c:y val="0.3492020964298177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63674639"/>
        <c:crosses val="autoZero"/>
        <c:crossBetween val="between"/>
      </c:valAx>
      <c:spPr>
        <a:noFill/>
        <a:ln>
          <a:solidFill>
            <a:schemeClr val="bg1">
              <a:lumMod val="65000"/>
            </a:schemeClr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accent1"/>
          </a:solidFill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Sheet4!$E$1</c:f>
              <c:strCache>
                <c:ptCount val="1"/>
                <c:pt idx="0">
                  <c:v>Rank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Sheet4!$A$2:$A$8</c:f>
              <c:strCache>
                <c:ptCount val="7"/>
                <c:pt idx="0">
                  <c:v>2015/2016</c:v>
                </c:pt>
                <c:pt idx="1">
                  <c:v>2016/2017</c:v>
                </c:pt>
                <c:pt idx="2">
                  <c:v>2017/2018</c:v>
                </c:pt>
                <c:pt idx="3">
                  <c:v>2018/2019</c:v>
                </c:pt>
                <c:pt idx="4">
                  <c:v>2019/2020</c:v>
                </c:pt>
                <c:pt idx="5">
                  <c:v>2020/2021</c:v>
                </c:pt>
                <c:pt idx="6">
                  <c:v>2021/2022</c:v>
                </c:pt>
              </c:strCache>
            </c:strRef>
          </c:cat>
          <c:val>
            <c:numRef>
              <c:f>Sheet4!$E$2:$E$8</c:f>
              <c:numCache>
                <c:formatCode>###0.0</c:formatCode>
                <c:ptCount val="7"/>
                <c:pt idx="0" formatCode="General">
                  <c:v>10.5</c:v>
                </c:pt>
                <c:pt idx="1">
                  <c:v>10.500000000000004</c:v>
                </c:pt>
                <c:pt idx="2">
                  <c:v>9.8315789473684205</c:v>
                </c:pt>
                <c:pt idx="3">
                  <c:v>10.720588235294116</c:v>
                </c:pt>
                <c:pt idx="4">
                  <c:v>11.03448275862069</c:v>
                </c:pt>
                <c:pt idx="5">
                  <c:v>10.464285714285714</c:v>
                </c:pt>
                <c:pt idx="6">
                  <c:v>10.8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AE-46EF-8D97-64AB537E9E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63674639"/>
        <c:axId val="1463675055"/>
      </c:barChart>
      <c:catAx>
        <c:axId val="14636746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63675055"/>
        <c:crosses val="autoZero"/>
        <c:auto val="1"/>
        <c:lblAlgn val="ctr"/>
        <c:lblOffset val="100"/>
        <c:noMultiLvlLbl val="0"/>
      </c:catAx>
      <c:valAx>
        <c:axId val="1463675055"/>
        <c:scaling>
          <c:orientation val="minMax"/>
          <c:max val="16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dirty="0"/>
                  <a:t>Average</a:t>
                </a:r>
                <a:r>
                  <a:rPr lang="en-US" sz="1200" baseline="0" dirty="0"/>
                  <a:t> Number</a:t>
                </a:r>
                <a:endParaRPr lang="en-US" sz="1200" dirty="0"/>
              </a:p>
            </c:rich>
          </c:tx>
          <c:layout>
            <c:manualLayout>
              <c:xMode val="edge"/>
              <c:yMode val="edge"/>
              <c:x val="4.2766371354208939E-3"/>
              <c:y val="0.3465765975850372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63674639"/>
        <c:crosses val="autoZero"/>
        <c:crossBetween val="between"/>
      </c:valAx>
      <c:spPr>
        <a:noFill/>
        <a:ln>
          <a:solidFill>
            <a:schemeClr val="bg1">
              <a:lumMod val="65000"/>
            </a:schemeClr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accent1"/>
          </a:solidFill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657664011703009"/>
          <c:y val="8.3976974469100449E-2"/>
          <c:w val="0.80834015251763447"/>
          <c:h val="0.80487581413434428"/>
        </c:manualLayout>
      </c:layout>
      <c:lineChart>
        <c:grouping val="standard"/>
        <c:varyColors val="0"/>
        <c:ser>
          <c:idx val="0"/>
          <c:order val="0"/>
          <c:tx>
            <c:strRef>
              <c:f>'Figure 1'!$A$2</c:f>
              <c:strCache>
                <c:ptCount val="1"/>
                <c:pt idx="0">
                  <c:v>Family Medicine</c:v>
                </c:pt>
              </c:strCache>
            </c:strRef>
          </c:tx>
          <c:spPr>
            <a:ln w="444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9045200001786499E-2"/>
                  <c:y val="-6.80827886710239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63D-4303-8FBE-BA421C9B772C}"/>
                </c:ext>
              </c:extLst>
            </c:dLbl>
            <c:dLbl>
              <c:idx val="1"/>
              <c:layout>
                <c:manualLayout>
                  <c:x val="-5.650852335032934E-2"/>
                  <c:y val="-0.1034858387799564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63D-4303-8FBE-BA421C9B772C}"/>
                </c:ext>
              </c:extLst>
            </c:dLbl>
            <c:dLbl>
              <c:idx val="2"/>
              <c:layout>
                <c:manualLayout>
                  <c:x val="-5.2030529341203689E-2"/>
                  <c:y val="-4.35729847494553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63D-4303-8FBE-BA421C9B772C}"/>
                </c:ext>
              </c:extLst>
            </c:dLbl>
            <c:dLbl>
              <c:idx val="3"/>
              <c:layout>
                <c:manualLayout>
                  <c:x val="-5.2030529341203634E-2"/>
                  <c:y val="-6.5359477124183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63D-4303-8FBE-BA421C9B772C}"/>
                </c:ext>
              </c:extLst>
            </c:dLbl>
            <c:dLbl>
              <c:idx val="4"/>
              <c:layout>
                <c:manualLayout>
                  <c:x val="-4.4067222094634109E-2"/>
                  <c:y val="-0.12527233115468409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63D-4303-8FBE-BA421C9B772C}"/>
                </c:ext>
              </c:extLst>
            </c:dLbl>
            <c:dLbl>
              <c:idx val="5"/>
              <c:layout>
                <c:manualLayout>
                  <c:x val="-4.2574557424925434E-2"/>
                  <c:y val="-8.714596949891077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63D-4303-8FBE-BA421C9B772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2">
                          <a:lumMod val="7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'Figure 1'!$B$1:$G$1</c:f>
              <c:strCache>
                <c:ptCount val="6"/>
                <c:pt idx="0">
                  <c:v>2016/2017</c:v>
                </c:pt>
                <c:pt idx="1">
                  <c:v>2017/2018</c:v>
                </c:pt>
                <c:pt idx="2">
                  <c:v>2018/2019</c:v>
                </c:pt>
                <c:pt idx="3">
                  <c:v>2019/2020</c:v>
                </c:pt>
                <c:pt idx="4">
                  <c:v>2020/2021</c:v>
                </c:pt>
                <c:pt idx="5">
                  <c:v>2020/2022</c:v>
                </c:pt>
              </c:strCache>
            </c:strRef>
          </c:cat>
          <c:val>
            <c:numRef>
              <c:f>'Figure 1'!$B$2:$G$2</c:f>
              <c:numCache>
                <c:formatCode>"$"#,##0.00</c:formatCode>
                <c:ptCount val="6"/>
                <c:pt idx="0">
                  <c:v>4324.2000000000007</c:v>
                </c:pt>
                <c:pt idx="1">
                  <c:v>3098.3510638297867</c:v>
                </c:pt>
                <c:pt idx="2">
                  <c:v>3858.863636363636</c:v>
                </c:pt>
                <c:pt idx="3">
                  <c:v>3217.2727272727275</c:v>
                </c:pt>
                <c:pt idx="4">
                  <c:v>576.83928571428578</c:v>
                </c:pt>
                <c:pt idx="5">
                  <c:v>646.76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B63D-4303-8FBE-BA421C9B772C}"/>
            </c:ext>
          </c:extLst>
        </c:ser>
        <c:ser>
          <c:idx val="1"/>
          <c:order val="1"/>
          <c:tx>
            <c:strRef>
              <c:f>'Figure 1'!#REF!</c:f>
              <c:strCache>
                <c:ptCount val="1"/>
                <c:pt idx="0">
                  <c:v>#REF!</c:v>
                </c:pt>
              </c:strCache>
            </c:strRef>
          </c:tx>
          <c:spPr>
            <a:ln w="28575" cap="rnd">
              <a:solidFill>
                <a:schemeClr val="accent3">
                  <a:tint val="77000"/>
                </a:schemeClr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'Figure 1'!$B$1:$G$1</c:f>
              <c:strCache>
                <c:ptCount val="6"/>
                <c:pt idx="0">
                  <c:v>2016/2017</c:v>
                </c:pt>
                <c:pt idx="1">
                  <c:v>2017/2018</c:v>
                </c:pt>
                <c:pt idx="2">
                  <c:v>2018/2019</c:v>
                </c:pt>
                <c:pt idx="3">
                  <c:v>2019/2020</c:v>
                </c:pt>
                <c:pt idx="4">
                  <c:v>2020/2021</c:v>
                </c:pt>
                <c:pt idx="5">
                  <c:v>2020/2022</c:v>
                </c:pt>
              </c:strCache>
            </c:strRef>
          </c:cat>
          <c:val>
            <c:numRef>
              <c:f>'Figure 1'!#REF!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B63D-4303-8FBE-BA421C9B772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367029952"/>
        <c:axId val="1239160864"/>
      </c:lineChart>
      <c:catAx>
        <c:axId val="1367029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39160864"/>
        <c:crosses val="autoZero"/>
        <c:auto val="1"/>
        <c:lblAlgn val="ctr"/>
        <c:lblOffset val="100"/>
        <c:noMultiLvlLbl val="0"/>
      </c:catAx>
      <c:valAx>
        <c:axId val="1239160864"/>
        <c:scaling>
          <c:orientation val="minMax"/>
          <c:max val="55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dirty="0">
                    <a:solidFill>
                      <a:schemeClr val="accent1"/>
                    </a:solidFill>
                  </a:rPr>
                  <a:t>Average</a:t>
                </a:r>
                <a:r>
                  <a:rPr lang="en-US" sz="1200" baseline="0" dirty="0">
                    <a:solidFill>
                      <a:schemeClr val="accent1"/>
                    </a:solidFill>
                  </a:rPr>
                  <a:t> </a:t>
                </a:r>
                <a:r>
                  <a:rPr lang="en-US" sz="1200" dirty="0">
                    <a:solidFill>
                      <a:schemeClr val="accent1"/>
                    </a:solidFill>
                  </a:rPr>
                  <a:t>Amount</a:t>
                </a:r>
              </a:p>
            </c:rich>
          </c:tx>
          <c:layout>
            <c:manualLayout>
              <c:xMode val="edge"/>
              <c:yMode val="edge"/>
              <c:x val="7.2382952571069465E-3"/>
              <c:y val="0.3447142023913677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67029952"/>
        <c:crosses val="autoZero"/>
        <c:crossBetween val="between"/>
      </c:valAx>
      <c:spPr>
        <a:noFill/>
        <a:ln>
          <a:solidFill>
            <a:schemeClr val="bg1">
              <a:lumMod val="65000"/>
            </a:schemeClr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9.0910857515426005E-2"/>
          <c:y val="8.3976974469100449E-2"/>
          <c:w val="0.86400605545542153"/>
          <c:h val="0.76697233804220633"/>
        </c:manualLayout>
      </c:layout>
      <c:lineChart>
        <c:grouping val="standard"/>
        <c:varyColors val="0"/>
        <c:ser>
          <c:idx val="0"/>
          <c:order val="0"/>
          <c:tx>
            <c:strRef>
              <c:f>'Figure 1'!$A$2</c:f>
              <c:strCache>
                <c:ptCount val="1"/>
                <c:pt idx="0">
                  <c:v>Primary Care</c:v>
                </c:pt>
              </c:strCache>
            </c:strRef>
          </c:tx>
          <c:spPr>
            <a:ln w="44450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5916424191870341E-2"/>
                  <c:y val="-8.54535004989585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6F0-4A32-97B5-05CD54EA03C0}"/>
                </c:ext>
              </c:extLst>
            </c:dLbl>
            <c:dLbl>
              <c:idx val="1"/>
              <c:layout>
                <c:manualLayout>
                  <c:x val="-3.2639000390309425E-2"/>
                  <c:y val="-6.80285766798095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6F0-4A32-97B5-05CD54EA03C0}"/>
                </c:ext>
              </c:extLst>
            </c:dLbl>
            <c:dLbl>
              <c:idx val="2"/>
              <c:layout>
                <c:manualLayout>
                  <c:x val="-3.4802149703874047E-2"/>
                  <c:y val="-6.46067523038897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6F0-4A32-97B5-05CD54EA03C0}"/>
                </c:ext>
              </c:extLst>
            </c:dLbl>
            <c:dLbl>
              <c:idx val="3"/>
              <c:layout>
                <c:manualLayout>
                  <c:x val="-3.548747550776115E-2"/>
                  <c:y val="-8.24124212033836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6F0-4A32-97B5-05CD54EA03C0}"/>
                </c:ext>
              </c:extLst>
            </c:dLbl>
            <c:dLbl>
              <c:idx val="4"/>
              <c:layout>
                <c:manualLayout>
                  <c:x val="-3.1954849430657427E-2"/>
                  <c:y val="-0.126681571046734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6F0-4A32-97B5-05CD54EA03C0}"/>
                </c:ext>
              </c:extLst>
            </c:dLbl>
            <c:dLbl>
              <c:idx val="5"/>
              <c:layout>
                <c:manualLayout>
                  <c:x val="-3.4814550837468129E-2"/>
                  <c:y val="-8.62512824147982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6F0-4A32-97B5-05CD54EA03C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2">
                          <a:lumMod val="7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'Figure 1'!$B$1:$G$1</c:f>
              <c:strCache>
                <c:ptCount val="6"/>
                <c:pt idx="0">
                  <c:v>2016/2017</c:v>
                </c:pt>
                <c:pt idx="1">
                  <c:v>2017/2018</c:v>
                </c:pt>
                <c:pt idx="2">
                  <c:v>2018/2019</c:v>
                </c:pt>
                <c:pt idx="3">
                  <c:v>2019/2020</c:v>
                </c:pt>
                <c:pt idx="4">
                  <c:v>2020/2021</c:v>
                </c:pt>
                <c:pt idx="5">
                  <c:v>2020/2022</c:v>
                </c:pt>
              </c:strCache>
            </c:strRef>
          </c:cat>
          <c:val>
            <c:numRef>
              <c:f>'Figure 1'!$B$2:$G$2</c:f>
              <c:numCache>
                <c:formatCode>#,##0.0</c:formatCode>
                <c:ptCount val="6"/>
                <c:pt idx="0">
                  <c:v>29.4</c:v>
                </c:pt>
                <c:pt idx="1">
                  <c:v>28.5</c:v>
                </c:pt>
                <c:pt idx="2">
                  <c:v>28.7</c:v>
                </c:pt>
                <c:pt idx="3">
                  <c:v>26.9</c:v>
                </c:pt>
                <c:pt idx="4">
                  <c:v>13.5</c:v>
                </c:pt>
                <c:pt idx="5">
                  <c:v>14.9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96F0-4A32-97B5-05CD54EA03C0}"/>
            </c:ext>
          </c:extLst>
        </c:ser>
        <c:ser>
          <c:idx val="1"/>
          <c:order val="1"/>
          <c:tx>
            <c:strRef>
              <c:f>'Figure 1'!#REF!</c:f>
              <c:strCache>
                <c:ptCount val="1"/>
                <c:pt idx="0">
                  <c:v>#REF!</c:v>
                </c:pt>
              </c:strCache>
            </c:strRef>
          </c:tx>
          <c:spPr>
            <a:ln w="28575" cap="rnd">
              <a:solidFill>
                <a:schemeClr val="accent3">
                  <a:tint val="77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'Figure 1'!$B$1:$G$1</c:f>
              <c:strCache>
                <c:ptCount val="6"/>
                <c:pt idx="0">
                  <c:v>2016/2017</c:v>
                </c:pt>
                <c:pt idx="1">
                  <c:v>2017/2018</c:v>
                </c:pt>
                <c:pt idx="2">
                  <c:v>2018/2019</c:v>
                </c:pt>
                <c:pt idx="3">
                  <c:v>2019/2020</c:v>
                </c:pt>
                <c:pt idx="4">
                  <c:v>2020/2021</c:v>
                </c:pt>
                <c:pt idx="5">
                  <c:v>2020/2022</c:v>
                </c:pt>
              </c:strCache>
            </c:strRef>
          </c:cat>
          <c:val>
            <c:numRef>
              <c:f>'Figure 1'!#REF!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96F0-4A32-97B5-05CD54EA03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67029952"/>
        <c:axId val="1239160864"/>
      </c:lineChart>
      <c:catAx>
        <c:axId val="1367029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39160864"/>
        <c:crosses val="autoZero"/>
        <c:auto val="1"/>
        <c:lblAlgn val="ctr"/>
        <c:lblOffset val="100"/>
        <c:noMultiLvlLbl val="0"/>
      </c:catAx>
      <c:valAx>
        <c:axId val="1239160864"/>
        <c:scaling>
          <c:orientation val="minMax"/>
          <c:max val="4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dirty="0">
                    <a:solidFill>
                      <a:schemeClr val="accent1"/>
                    </a:solidFill>
                  </a:rPr>
                  <a:t>Average</a:t>
                </a:r>
                <a:r>
                  <a:rPr lang="en-US" sz="1200" baseline="0" dirty="0">
                    <a:solidFill>
                      <a:schemeClr val="accent1"/>
                    </a:solidFill>
                  </a:rPr>
                  <a:t> Days</a:t>
                </a:r>
                <a:endParaRPr lang="en-US" sz="1200" dirty="0">
                  <a:solidFill>
                    <a:schemeClr val="accent1"/>
                  </a:solidFill>
                </a:endParaRPr>
              </a:p>
            </c:rich>
          </c:tx>
          <c:layout>
            <c:manualLayout>
              <c:xMode val="edge"/>
              <c:yMode val="edge"/>
              <c:x val="5.6194569781892433E-3"/>
              <c:y val="0.3541706018106826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67029952"/>
        <c:crosses val="autoZero"/>
        <c:crossBetween val="between"/>
      </c:valAx>
      <c:spPr>
        <a:noFill/>
        <a:ln>
          <a:solidFill>
            <a:schemeClr val="bg1">
              <a:lumMod val="65000"/>
            </a:schemeClr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7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style1.xml><?xml version="1.0" encoding="utf-8"?>
<cs:chartStyle xmlns:cs="http://schemas.microsoft.com/office/drawing/2012/chartStyle" xmlns:a="http://schemas.openxmlformats.org/drawingml/2006/main" id="105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CB651F-D782-484F-A9DF-95F313355AFB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77FB74-9486-1A4C-9CBE-E12FE1555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092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6402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3868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9BA34-093F-504C-ADD1-F56787E159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t"/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B0CCCA-56CB-B940-BE41-08C5DED2E1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81329B4-58A2-614C-8C32-F6EBA0E1B0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6724" y="6629400"/>
            <a:ext cx="2057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C76F940A-561E-9140-BC44-2106D7736B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082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30476-3111-794A-80ED-7AFAEE05E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E67A8-BF98-0C41-9BF4-8434D328D2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0A41F35-365A-534F-9E38-524F700B4D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6724" y="6629400"/>
            <a:ext cx="2057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EA810E7C-020C-FA43-9CFD-DA754FFFF69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568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830C1-E58A-D54E-AE81-9EFEC86C7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862470"/>
            <a:ext cx="7886700" cy="1700005"/>
          </a:xfrm>
        </p:spPr>
        <p:txBody>
          <a:bodyPr anchor="t"/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A4DBE1-005A-C14D-BF9C-BA02E87973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C6FE21B-ABFD-8345-A482-C0395A2C89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6724" y="6629400"/>
            <a:ext cx="2057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EA810E7C-020C-FA43-9CFD-DA754FFFF69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432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BD792-E494-8A44-B081-5A95A81A6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898607-FB5C-DB4C-B809-89B9C6129A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651811-7FE2-114F-9264-5D090BCD76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6704A98-C470-4A45-8F48-E64FA37F05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6724" y="6629400"/>
            <a:ext cx="2057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EA810E7C-020C-FA43-9CFD-DA754FFFF69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352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7745565-BC41-AE42-AF87-0C01E3C194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6724" y="6629400"/>
            <a:ext cx="2057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EA810E7C-020C-FA43-9CFD-DA754FFFF69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131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2A6ACF-F535-A241-87AD-B47B05CC9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0445ED2-E8B2-6240-ADFF-B391157248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DDB3F0-8EEE-1945-9919-5CC9DCFD80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4703753-7CAD-3341-BCB0-BFDF1B0527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6724" y="6629400"/>
            <a:ext cx="2057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EA810E7C-020C-FA43-9CFD-DA754FFFF69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96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D9367-6E6D-6A47-861A-753DEBA64B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2753139"/>
            <a:ext cx="6858000" cy="756824"/>
          </a:xfrm>
        </p:spPr>
        <p:txBody>
          <a:bodyPr anchor="t"/>
          <a:lstStyle>
            <a:lvl1pPr algn="ctr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B09181-27AC-0A4B-8A45-9484CA3EA2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41384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D9367-6E6D-6A47-861A-753DEBA64B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2753139"/>
            <a:ext cx="6858000" cy="756824"/>
          </a:xfrm>
        </p:spPr>
        <p:txBody>
          <a:bodyPr anchor="t"/>
          <a:lstStyle>
            <a:lvl1pPr algn="ctr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B09181-27AC-0A4B-8A45-9484CA3EA2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04822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9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B413D9-8AAA-A74C-85EA-E846AB3F321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086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9113738-7BDD-F347-BA0E-9565DDFED61A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7FB7846-FB44-5E42-870C-A7814D078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03852"/>
            <a:ext cx="7886700" cy="6868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929C20-2552-D541-A118-4B34A9E587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10F579-7D62-9A4F-8A67-3B5D090C8A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6724" y="6629400"/>
            <a:ext cx="2057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accent1"/>
                </a:solidFill>
                <a:latin typeface="Arial Narrow" panose="020B0604020202020204" pitchFamily="34" charset="0"/>
              </a:defRPr>
            </a:lvl1pPr>
          </a:lstStyle>
          <a:p>
            <a:fld id="{EA810E7C-020C-FA43-9CFD-DA754FFFF69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425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71" r:id="rId5"/>
    <p:sldLayoutId id="2147483673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accent1"/>
          </a:solidFill>
          <a:latin typeface="Arial Narrow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accent1"/>
          </a:solidFill>
          <a:latin typeface="Arial Narrow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accent1"/>
          </a:solidFill>
          <a:latin typeface="Arial Narrow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accent1"/>
          </a:solidFill>
          <a:latin typeface="Arial Narrow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accent1"/>
          </a:solidFill>
          <a:latin typeface="Arial Narrow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9A14E3A-AE1D-C542-AC3B-7FE3378C172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B26181F-89C8-844A-AECC-49FC88E04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74035"/>
            <a:ext cx="7886700" cy="71665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3DD3BB-84BF-9342-B855-7477A5BEEF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60389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bg1"/>
          </a:solidFill>
          <a:latin typeface="Arial Narrow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bg1"/>
          </a:solidFill>
          <a:latin typeface="Arial Narrow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bg1"/>
          </a:solidFill>
          <a:latin typeface="Arial Narrow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Arial Narrow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Arial Narrow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BE47BF7-1A6D-5846-BE11-4E34E600FC1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B26181F-89C8-844A-AECC-49FC88E04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74035"/>
            <a:ext cx="7886700" cy="71665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3DD3BB-84BF-9342-B855-7477A5BEEF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11295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bg1"/>
          </a:solidFill>
          <a:latin typeface="Arial Narrow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bg1"/>
          </a:solidFill>
          <a:latin typeface="Arial Narrow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bg1"/>
          </a:solidFill>
          <a:latin typeface="Arial Narrow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Arial Narrow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Arial Narrow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2CF7CD1-1F50-0B49-99C4-BF91EC31E56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732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chemeClr val="accent3"/>
          </a:solidFill>
          <a:latin typeface="Arial Narrow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bg1"/>
          </a:solidFill>
          <a:latin typeface="Arial Narrow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bg1"/>
          </a:solidFill>
          <a:latin typeface="Arial Narrow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bg1"/>
          </a:solidFill>
          <a:latin typeface="Arial Narrow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Arial Narrow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Arial Narrow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2ED8E-4672-FB4E-BDC4-106A5EA59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354137"/>
            <a:ext cx="7886700" cy="914400"/>
          </a:xfrm>
        </p:spPr>
        <p:txBody>
          <a:bodyPr/>
          <a:lstStyle/>
          <a:p>
            <a:pPr algn="ctr"/>
            <a:r>
              <a:rPr lang="en-US" sz="4000" dirty="0">
                <a:effectLst/>
                <a:ea typeface="Calibri" panose="020F0502020204030204" pitchFamily="34" charset="0"/>
              </a:rPr>
              <a:t>Navigating the NRMP During a Pandemic: Did Applicants Save Time, Money, and Stress? </a:t>
            </a:r>
            <a:endParaRPr lang="en-US" sz="4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833F49-4F07-2248-99A8-C13860C4BF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3981859"/>
            <a:ext cx="7886700" cy="2386785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Kari Nilsen, PhD</a:t>
            </a:r>
          </a:p>
          <a:p>
            <a:pPr algn="ctr"/>
            <a:r>
              <a:rPr lang="en-US" sz="3200" dirty="0"/>
              <a:t>Tessa Rohrberg, MD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5214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1C1CD-C05C-43FE-944D-6C533903F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03852"/>
            <a:ext cx="9144000" cy="686836"/>
          </a:xfrm>
        </p:spPr>
        <p:txBody>
          <a:bodyPr/>
          <a:lstStyle/>
          <a:p>
            <a:pPr algn="ctr"/>
            <a:r>
              <a:rPr lang="en-US" dirty="0"/>
              <a:t>Survey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8B4BD5-932E-46A4-8365-13DBF4F7A3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555" y="1825624"/>
            <a:ext cx="8518849" cy="4761787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3500" dirty="0"/>
              <a:t>2015/2016- pilot in Wichita</a:t>
            </a:r>
          </a:p>
          <a:p>
            <a:pPr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3500" dirty="0"/>
              <a:t> 2016/2017 to now (2021/2022)- all campuses</a:t>
            </a:r>
          </a:p>
          <a:p>
            <a:pPr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3500" dirty="0"/>
              <a:t> Reminders sent by student leaders</a:t>
            </a:r>
          </a:p>
          <a:p>
            <a:pPr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3500" dirty="0"/>
              <a:t> Incentive linked to response rate by campus</a:t>
            </a:r>
          </a:p>
          <a:p>
            <a:pPr lvl="1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3000" dirty="0"/>
              <a:t>Donation to graduation celebration fund</a:t>
            </a:r>
          </a:p>
          <a:p>
            <a:pPr lvl="1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3000" dirty="0"/>
              <a:t>Funding: Dean’s Research Fund ,Academy of Medical Educators, Medical Alumni Innovative Teaching Fund, Offices of Medical Education. Graduate Medical Education, Student Affairs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8191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A441D-965C-471D-8F7A-1C81FACC5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03852"/>
            <a:ext cx="9144000" cy="686836"/>
          </a:xfrm>
        </p:spPr>
        <p:txBody>
          <a:bodyPr/>
          <a:lstStyle/>
          <a:p>
            <a:pPr algn="ctr"/>
            <a:r>
              <a:rPr lang="en-US" dirty="0"/>
              <a:t>KUSM-W Family Medicine Applicants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A3063DA7-6241-40DA-9C46-0C36B91573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0851096"/>
              </p:ext>
            </p:extLst>
          </p:nvPr>
        </p:nvGraphicFramePr>
        <p:xfrm>
          <a:off x="137160" y="2055223"/>
          <a:ext cx="8869680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3553118533"/>
                    </a:ext>
                  </a:extLst>
                </a:gridCol>
                <a:gridCol w="2011680">
                  <a:extLst>
                    <a:ext uri="{9D8B030D-6E8A-4147-A177-3AD203B41FA5}">
                      <a16:colId xmlns:a16="http://schemas.microsoft.com/office/drawing/2014/main" val="3700240309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632375402"/>
                    </a:ext>
                  </a:extLst>
                </a:gridCol>
                <a:gridCol w="2011680">
                  <a:extLst>
                    <a:ext uri="{9D8B030D-6E8A-4147-A177-3AD203B41FA5}">
                      <a16:colId xmlns:a16="http://schemas.microsoft.com/office/drawing/2014/main" val="670382797"/>
                    </a:ext>
                  </a:extLst>
                </a:gridCol>
              </a:tblGrid>
              <a:tr h="128016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Average…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u="sng" strike="noStrike" dirty="0">
                          <a:solidFill>
                            <a:schemeClr val="bg1"/>
                          </a:solidFill>
                          <a:effectLst/>
                        </a:rPr>
                        <a:t>2019/2020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</a:t>
                      </a:r>
                      <a:r>
                        <a:rPr lang="en-US" sz="16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>
                          <a:solidFill>
                            <a:schemeClr val="bg1"/>
                          </a:solidFill>
                        </a:rPr>
                        <a:t>± SD</a:t>
                      </a:r>
                      <a:endParaRPr lang="en-US" sz="1600" b="0" u="none" strike="noStrike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(range)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sng" dirty="0">
                          <a:solidFill>
                            <a:schemeClr val="bg1"/>
                          </a:solidFill>
                        </a:rPr>
                        <a:t>2020/2021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</a:t>
                      </a:r>
                      <a:r>
                        <a:rPr lang="en-US" sz="16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>
                          <a:solidFill>
                            <a:schemeClr val="bg1"/>
                          </a:solidFill>
                        </a:rPr>
                        <a:t>± SD</a:t>
                      </a:r>
                      <a:endParaRPr lang="en-US" sz="1600" b="0" u="none" strike="noStrike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(range)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sng" dirty="0">
                          <a:solidFill>
                            <a:schemeClr val="bg1"/>
                          </a:solidFill>
                        </a:rPr>
                        <a:t>2021/2022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</a:t>
                      </a:r>
                      <a:r>
                        <a:rPr lang="en-US" sz="16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>
                          <a:solidFill>
                            <a:schemeClr val="bg1"/>
                          </a:solidFill>
                        </a:rPr>
                        <a:t>± SD</a:t>
                      </a:r>
                      <a:endParaRPr lang="en-US" sz="1600" b="0" u="none" strike="noStrike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(range)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2348413"/>
                  </a:ext>
                </a:extLst>
              </a:tr>
              <a:tr h="12801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# of Applications</a:t>
                      </a:r>
                      <a:endParaRPr lang="en-US" sz="2000" b="1" i="0" u="none" strike="noStrike" dirty="0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solidFill>
                            <a:schemeClr val="accent1"/>
                          </a:solidFill>
                        </a:rPr>
                        <a:t>47.9 </a:t>
                      </a:r>
                      <a:r>
                        <a:rPr lang="en-US" sz="2400" b="0" dirty="0">
                          <a:solidFill>
                            <a:schemeClr val="accent1"/>
                          </a:solidFill>
                        </a:rPr>
                        <a:t>± 25.7</a:t>
                      </a:r>
                      <a:endParaRPr lang="en-US" sz="2400" dirty="0">
                        <a:solidFill>
                          <a:schemeClr val="accent1"/>
                        </a:solidFill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solidFill>
                            <a:schemeClr val="accent1"/>
                          </a:solidFill>
                        </a:rPr>
                        <a:t>(10 - 125)</a:t>
                      </a:r>
                      <a:endParaRPr lang="en-US" sz="1600" b="0" dirty="0">
                        <a:solidFill>
                          <a:schemeClr val="accent1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solidFill>
                            <a:schemeClr val="accent1"/>
                          </a:solidFill>
                        </a:rPr>
                        <a:t>48.5 </a:t>
                      </a:r>
                      <a:r>
                        <a:rPr lang="en-US" sz="2400" b="0" dirty="0">
                          <a:solidFill>
                            <a:schemeClr val="accent1"/>
                          </a:solidFill>
                        </a:rPr>
                        <a:t>± 26.5</a:t>
                      </a:r>
                      <a:endParaRPr lang="en-US" sz="2400" dirty="0">
                        <a:solidFill>
                          <a:schemeClr val="accent1"/>
                        </a:solidFill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solidFill>
                            <a:schemeClr val="accent1"/>
                          </a:solidFill>
                        </a:rPr>
                        <a:t>(10 - 183)</a:t>
                      </a:r>
                      <a:endParaRPr lang="en-US" sz="1600" b="0" dirty="0">
                        <a:solidFill>
                          <a:schemeClr val="accent1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0" dirty="0">
                          <a:solidFill>
                            <a:schemeClr val="accent1"/>
                          </a:solidFill>
                        </a:rPr>
                        <a:t>44.5 ± 28.1</a:t>
                      </a: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0" dirty="0">
                          <a:solidFill>
                            <a:schemeClr val="accent1"/>
                          </a:solidFill>
                          <a:latin typeface="+mn-lt"/>
                          <a:cs typeface="Calibri" panose="020F0502020204030204" pitchFamily="34" charset="0"/>
                        </a:rPr>
                        <a:t>(1 - 140)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0008130"/>
                  </a:ext>
                </a:extLst>
              </a:tr>
              <a:tr h="12801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# of Invitations</a:t>
                      </a:r>
                      <a:endParaRPr lang="en-US" sz="2000" b="1" i="0" u="none" strike="noStrike" dirty="0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solidFill>
                            <a:schemeClr val="accent1"/>
                          </a:solidFill>
                        </a:rPr>
                        <a:t>17.0 </a:t>
                      </a:r>
                      <a:r>
                        <a:rPr lang="en-US" sz="2400" b="0" dirty="0">
                          <a:solidFill>
                            <a:schemeClr val="accent1"/>
                          </a:solidFill>
                        </a:rPr>
                        <a:t>± 9.1</a:t>
                      </a:r>
                      <a:endParaRPr lang="en-US" sz="2400" dirty="0">
                        <a:solidFill>
                          <a:schemeClr val="accent1"/>
                        </a:solidFill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solidFill>
                            <a:schemeClr val="accent1"/>
                          </a:solidFill>
                        </a:rPr>
                        <a:t>(2</a:t>
                      </a:r>
                      <a:r>
                        <a:rPr lang="en-US" sz="1600" baseline="0" dirty="0">
                          <a:solidFill>
                            <a:schemeClr val="accent1"/>
                          </a:solidFill>
                        </a:rPr>
                        <a:t> - 65)</a:t>
                      </a:r>
                      <a:endParaRPr lang="en-US" sz="1600" b="0" dirty="0">
                        <a:solidFill>
                          <a:schemeClr val="accent1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solidFill>
                            <a:schemeClr val="accent1"/>
                          </a:solidFill>
                        </a:rPr>
                        <a:t>15.6 </a:t>
                      </a:r>
                      <a:r>
                        <a:rPr lang="en-US" sz="2400" b="0" dirty="0">
                          <a:solidFill>
                            <a:schemeClr val="accent1"/>
                          </a:solidFill>
                        </a:rPr>
                        <a:t>± 6.8</a:t>
                      </a:r>
                      <a:endParaRPr lang="en-US" sz="2400" dirty="0">
                        <a:solidFill>
                          <a:schemeClr val="accent1"/>
                        </a:solidFill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solidFill>
                            <a:schemeClr val="accent1"/>
                          </a:solidFill>
                        </a:rPr>
                        <a:t>(3 -</a:t>
                      </a:r>
                      <a:r>
                        <a:rPr lang="en-US" sz="1600" baseline="0" dirty="0">
                          <a:solidFill>
                            <a:schemeClr val="accent1"/>
                          </a:solidFill>
                        </a:rPr>
                        <a:t> 38)</a:t>
                      </a:r>
                      <a:endParaRPr lang="en-US" sz="1600" b="0" dirty="0">
                        <a:solidFill>
                          <a:schemeClr val="accent1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0" dirty="0">
                          <a:solidFill>
                            <a:schemeClr val="accent1"/>
                          </a:solidFill>
                          <a:latin typeface="+mn-lt"/>
                          <a:cs typeface="Calibri" panose="020F0502020204030204" pitchFamily="34" charset="0"/>
                        </a:rPr>
                        <a:t>13.6 </a:t>
                      </a:r>
                      <a:r>
                        <a:rPr lang="en-US" sz="2400" b="0" dirty="0">
                          <a:solidFill>
                            <a:schemeClr val="accent1"/>
                          </a:solidFill>
                        </a:rPr>
                        <a:t>± 6.8</a:t>
                      </a: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0" dirty="0">
                          <a:solidFill>
                            <a:schemeClr val="accent1"/>
                          </a:solidFill>
                          <a:latin typeface="+mn-lt"/>
                          <a:cs typeface="Calibri" panose="020F0502020204030204" pitchFamily="34" charset="0"/>
                        </a:rPr>
                        <a:t>(1 - 41)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52879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59356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A441D-965C-471D-8F7A-1C81FACC5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03852"/>
            <a:ext cx="9144000" cy="686836"/>
          </a:xfrm>
        </p:spPr>
        <p:txBody>
          <a:bodyPr/>
          <a:lstStyle/>
          <a:p>
            <a:pPr algn="ctr"/>
            <a:r>
              <a:rPr lang="en-US" dirty="0"/>
              <a:t>KUSM-W Family Medicine Applicants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A3063DA7-6241-40DA-9C46-0C36B91573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0244471"/>
              </p:ext>
            </p:extLst>
          </p:nvPr>
        </p:nvGraphicFramePr>
        <p:xfrm>
          <a:off x="137160" y="2055223"/>
          <a:ext cx="8869680" cy="37577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3553118533"/>
                    </a:ext>
                  </a:extLst>
                </a:gridCol>
                <a:gridCol w="2011680">
                  <a:extLst>
                    <a:ext uri="{9D8B030D-6E8A-4147-A177-3AD203B41FA5}">
                      <a16:colId xmlns:a16="http://schemas.microsoft.com/office/drawing/2014/main" val="3700240309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632375402"/>
                    </a:ext>
                  </a:extLst>
                </a:gridCol>
                <a:gridCol w="2011680">
                  <a:extLst>
                    <a:ext uri="{9D8B030D-6E8A-4147-A177-3AD203B41FA5}">
                      <a16:colId xmlns:a16="http://schemas.microsoft.com/office/drawing/2014/main" val="670382797"/>
                    </a:ext>
                  </a:extLst>
                </a:gridCol>
              </a:tblGrid>
              <a:tr h="1247814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Average…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u="sng" strike="noStrike" dirty="0">
                          <a:solidFill>
                            <a:schemeClr val="bg1"/>
                          </a:solidFill>
                          <a:effectLst/>
                        </a:rPr>
                        <a:t>2019/2020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</a:t>
                      </a:r>
                      <a:r>
                        <a:rPr lang="en-US" sz="16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>
                          <a:solidFill>
                            <a:schemeClr val="bg1"/>
                          </a:solidFill>
                        </a:rPr>
                        <a:t>± SD</a:t>
                      </a:r>
                      <a:endParaRPr lang="en-US" sz="1600" b="0" u="none" strike="noStrike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(range)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sng" dirty="0">
                          <a:solidFill>
                            <a:schemeClr val="bg1"/>
                          </a:solidFill>
                        </a:rPr>
                        <a:t>2020/2021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</a:t>
                      </a:r>
                      <a:r>
                        <a:rPr lang="en-US" sz="16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>
                          <a:solidFill>
                            <a:schemeClr val="bg1"/>
                          </a:solidFill>
                        </a:rPr>
                        <a:t>± SD</a:t>
                      </a:r>
                      <a:endParaRPr lang="en-US" sz="1600" b="0" u="none" strike="noStrike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(range)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sng" dirty="0">
                          <a:solidFill>
                            <a:schemeClr val="bg1"/>
                          </a:solidFill>
                        </a:rPr>
                        <a:t>2021/2022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</a:t>
                      </a:r>
                      <a:r>
                        <a:rPr lang="en-US" sz="16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>
                          <a:solidFill>
                            <a:schemeClr val="bg1"/>
                          </a:solidFill>
                        </a:rPr>
                        <a:t>± SD</a:t>
                      </a:r>
                      <a:endParaRPr lang="en-US" sz="1600" b="0" u="none" strike="noStrike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(range)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2348413"/>
                  </a:ext>
                </a:extLst>
              </a:tr>
              <a:tr h="127829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# of Interviews</a:t>
                      </a:r>
                      <a:endParaRPr lang="en-US" sz="2000" b="1" i="0" u="none" strike="noStrike" dirty="0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solidFill>
                            <a:schemeClr val="accent1"/>
                          </a:solidFill>
                        </a:rPr>
                        <a:t>11.9 </a:t>
                      </a:r>
                      <a:r>
                        <a:rPr lang="en-US" sz="2400" b="0" dirty="0">
                          <a:solidFill>
                            <a:schemeClr val="accent1"/>
                          </a:solidFill>
                        </a:rPr>
                        <a:t>± 4.2</a:t>
                      </a:r>
                      <a:endParaRPr lang="en-US" sz="2400" dirty="0">
                        <a:solidFill>
                          <a:schemeClr val="accent1"/>
                        </a:solidFill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en-US" sz="1600" dirty="0">
                          <a:solidFill>
                            <a:schemeClr val="accent1"/>
                          </a:solidFill>
                        </a:rPr>
                        <a:t>(2 - 25)</a:t>
                      </a:r>
                      <a:endParaRPr lang="en-US" sz="2000" b="0" dirty="0">
                        <a:solidFill>
                          <a:schemeClr val="accent1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solidFill>
                            <a:schemeClr val="accent1"/>
                          </a:solidFill>
                        </a:rPr>
                        <a:t>11.8 </a:t>
                      </a:r>
                      <a:r>
                        <a:rPr lang="en-US" sz="2400" b="0" dirty="0">
                          <a:solidFill>
                            <a:schemeClr val="accent1"/>
                          </a:solidFill>
                        </a:rPr>
                        <a:t>± 4.0</a:t>
                      </a:r>
                      <a:endParaRPr lang="en-US" sz="2400" dirty="0">
                        <a:solidFill>
                          <a:schemeClr val="accent1"/>
                        </a:solidFill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en-US" sz="1600" dirty="0">
                          <a:solidFill>
                            <a:schemeClr val="accent1"/>
                          </a:solidFill>
                        </a:rPr>
                        <a:t>(2 - 24)</a:t>
                      </a:r>
                      <a:endParaRPr lang="en-US" sz="2000" b="0" dirty="0">
                        <a:solidFill>
                          <a:schemeClr val="accent1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0" dirty="0">
                          <a:solidFill>
                            <a:schemeClr val="accent1"/>
                          </a:solidFill>
                        </a:rPr>
                        <a:t>11.7 ± 4.8</a:t>
                      </a: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0" dirty="0">
                          <a:solidFill>
                            <a:schemeClr val="accent1"/>
                          </a:solidFill>
                          <a:latin typeface="+mn-lt"/>
                          <a:cs typeface="Calibri" panose="020F0502020204030204" pitchFamily="34" charset="0"/>
                        </a:rPr>
                        <a:t>(1 - 26)</a:t>
                      </a:r>
                      <a:endParaRPr lang="en-US" sz="1400" b="0" dirty="0">
                        <a:solidFill>
                          <a:schemeClr val="accent1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5973359"/>
                  </a:ext>
                </a:extLst>
              </a:tr>
              <a:tr h="12316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# of</a:t>
                      </a:r>
                      <a:r>
                        <a:rPr lang="en-US" sz="2000" b="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 Ranked Programs</a:t>
                      </a:r>
                      <a:endParaRPr lang="en-US" sz="2000" b="0" i="0" u="none" strike="noStrike" dirty="0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0" dirty="0">
                          <a:solidFill>
                            <a:schemeClr val="accent1"/>
                          </a:solidFill>
                        </a:rPr>
                        <a:t>11.4 ± 4.0</a:t>
                      </a: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0" dirty="0">
                          <a:solidFill>
                            <a:schemeClr val="accent1"/>
                          </a:solidFill>
                          <a:latin typeface="+mn-lt"/>
                          <a:cs typeface="Calibri" panose="020F0502020204030204" pitchFamily="34" charset="0"/>
                        </a:rPr>
                        <a:t>(0 - 21)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0" dirty="0">
                          <a:solidFill>
                            <a:schemeClr val="accent1"/>
                          </a:solidFill>
                        </a:rPr>
                        <a:t>13.3 ± 21.4</a:t>
                      </a: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0" dirty="0">
                          <a:solidFill>
                            <a:schemeClr val="accent1"/>
                          </a:solidFill>
                          <a:latin typeface="+mn-lt"/>
                          <a:cs typeface="Calibri" panose="020F0502020204030204" pitchFamily="34" charset="0"/>
                        </a:rPr>
                        <a:t>(3 - 25)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0" dirty="0">
                          <a:solidFill>
                            <a:schemeClr val="accent1"/>
                          </a:solidFill>
                        </a:rPr>
                        <a:t>11.0 ± 4.5</a:t>
                      </a: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0" dirty="0">
                          <a:solidFill>
                            <a:schemeClr val="accent1"/>
                          </a:solidFill>
                          <a:latin typeface="+mn-lt"/>
                          <a:cs typeface="Calibri" panose="020F0502020204030204" pitchFamily="34" charset="0"/>
                        </a:rPr>
                        <a:t>(0 - 26)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78163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7832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A441D-965C-471D-8F7A-1C81FACC5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03852"/>
            <a:ext cx="9144000" cy="686836"/>
          </a:xfrm>
        </p:spPr>
        <p:txBody>
          <a:bodyPr/>
          <a:lstStyle/>
          <a:p>
            <a:pPr algn="ctr"/>
            <a:r>
              <a:rPr lang="en-US" dirty="0"/>
              <a:t>KUSM-W Family Medicine Applicants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A3063DA7-6241-40DA-9C46-0C36B91573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1851500"/>
              </p:ext>
            </p:extLst>
          </p:nvPr>
        </p:nvGraphicFramePr>
        <p:xfrm>
          <a:off x="126724" y="2057400"/>
          <a:ext cx="8869680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3553118533"/>
                    </a:ext>
                  </a:extLst>
                </a:gridCol>
                <a:gridCol w="2011680">
                  <a:extLst>
                    <a:ext uri="{9D8B030D-6E8A-4147-A177-3AD203B41FA5}">
                      <a16:colId xmlns:a16="http://schemas.microsoft.com/office/drawing/2014/main" val="3700240309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632375402"/>
                    </a:ext>
                  </a:extLst>
                </a:gridCol>
                <a:gridCol w="2011680">
                  <a:extLst>
                    <a:ext uri="{9D8B030D-6E8A-4147-A177-3AD203B41FA5}">
                      <a16:colId xmlns:a16="http://schemas.microsoft.com/office/drawing/2014/main" val="670382797"/>
                    </a:ext>
                  </a:extLst>
                </a:gridCol>
              </a:tblGrid>
              <a:tr h="128016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Average…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u="sng" strike="noStrike" dirty="0">
                          <a:solidFill>
                            <a:schemeClr val="bg1"/>
                          </a:solidFill>
                          <a:effectLst/>
                        </a:rPr>
                        <a:t>2019/2020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</a:t>
                      </a:r>
                      <a:r>
                        <a:rPr lang="en-US" sz="16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>
                          <a:solidFill>
                            <a:schemeClr val="bg1"/>
                          </a:solidFill>
                        </a:rPr>
                        <a:t>± SD</a:t>
                      </a:r>
                      <a:endParaRPr lang="en-US" sz="1600" b="0" u="none" strike="noStrike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(range)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sng" dirty="0">
                          <a:solidFill>
                            <a:schemeClr val="bg1"/>
                          </a:solidFill>
                        </a:rPr>
                        <a:t>2020/2021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</a:t>
                      </a:r>
                      <a:r>
                        <a:rPr lang="en-US" sz="16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>
                          <a:solidFill>
                            <a:schemeClr val="bg1"/>
                          </a:solidFill>
                        </a:rPr>
                        <a:t>± SD</a:t>
                      </a:r>
                      <a:endParaRPr lang="en-US" sz="1600" b="0" u="none" strike="noStrike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(range)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sng" dirty="0">
                          <a:solidFill>
                            <a:schemeClr val="bg1"/>
                          </a:solidFill>
                        </a:rPr>
                        <a:t>2021/2022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</a:t>
                      </a:r>
                      <a:r>
                        <a:rPr lang="en-US" sz="16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>
                          <a:solidFill>
                            <a:schemeClr val="bg1"/>
                          </a:solidFill>
                        </a:rPr>
                        <a:t>± SD</a:t>
                      </a:r>
                      <a:endParaRPr lang="en-US" sz="1600" b="0" u="none" strike="noStrike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(range)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2348413"/>
                  </a:ext>
                </a:extLst>
              </a:tr>
              <a:tr h="12801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Cost (in $)</a:t>
                      </a:r>
                      <a:endParaRPr lang="en-US" sz="2000" b="0" i="0" u="none" strike="noStrike" dirty="0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0" dirty="0">
                          <a:solidFill>
                            <a:schemeClr val="accent1"/>
                          </a:solidFill>
                        </a:rPr>
                        <a:t>5,443 ± 4,135</a:t>
                      </a: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0" dirty="0">
                          <a:solidFill>
                            <a:schemeClr val="accent1"/>
                          </a:solidFill>
                          <a:latin typeface="+mn-lt"/>
                          <a:cs typeface="Calibri" panose="020F0502020204030204" pitchFamily="34" charset="0"/>
                        </a:rPr>
                        <a:t>(200 - 20,000)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0" dirty="0">
                          <a:solidFill>
                            <a:schemeClr val="accent1"/>
                          </a:solidFill>
                        </a:rPr>
                        <a:t>4,529 ± 2,915</a:t>
                      </a: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0" dirty="0">
                          <a:solidFill>
                            <a:schemeClr val="accent1"/>
                          </a:solidFill>
                          <a:latin typeface="+mn-lt"/>
                          <a:cs typeface="Calibri" panose="020F0502020204030204" pitchFamily="34" charset="0"/>
                        </a:rPr>
                        <a:t>(400 - 12,000)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0" dirty="0">
                          <a:solidFill>
                            <a:schemeClr val="accent1"/>
                          </a:solidFill>
                        </a:rPr>
                        <a:t>963 ± 986</a:t>
                      </a: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0" dirty="0">
                          <a:solidFill>
                            <a:schemeClr val="accent1"/>
                          </a:solidFill>
                          <a:latin typeface="+mn-lt"/>
                          <a:cs typeface="Calibri" panose="020F0502020204030204" pitchFamily="34" charset="0"/>
                        </a:rPr>
                        <a:t>(0 - 4,000)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6716612"/>
                  </a:ext>
                </a:extLst>
              </a:tr>
              <a:tr h="12801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Time (in days)</a:t>
                      </a:r>
                      <a:endParaRPr lang="en-US" sz="2000" b="0" i="0" u="none" strike="noStrike" dirty="0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0" dirty="0">
                          <a:solidFill>
                            <a:schemeClr val="accent1"/>
                          </a:solidFill>
                        </a:rPr>
                        <a:t>31.0 ± 15.3</a:t>
                      </a: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0" dirty="0">
                          <a:solidFill>
                            <a:schemeClr val="accent1"/>
                          </a:solidFill>
                          <a:latin typeface="+mn-lt"/>
                          <a:cs typeface="Calibri" panose="020F0502020204030204" pitchFamily="34" charset="0"/>
                        </a:rPr>
                        <a:t>(2 - 90)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0" dirty="0">
                          <a:solidFill>
                            <a:schemeClr val="accent1"/>
                          </a:solidFill>
                        </a:rPr>
                        <a:t>28.2 ± 13.8</a:t>
                      </a: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0" dirty="0">
                          <a:solidFill>
                            <a:schemeClr val="accent1"/>
                          </a:solidFill>
                          <a:latin typeface="+mn-lt"/>
                          <a:cs typeface="Calibri" panose="020F0502020204030204" pitchFamily="34" charset="0"/>
                        </a:rPr>
                        <a:t>(2 - 90)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0" dirty="0">
                          <a:solidFill>
                            <a:schemeClr val="accent1"/>
                          </a:solidFill>
                        </a:rPr>
                        <a:t>14.9 ± 9.6</a:t>
                      </a: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0" dirty="0">
                          <a:solidFill>
                            <a:schemeClr val="accent1"/>
                          </a:solidFill>
                          <a:latin typeface="+mn-lt"/>
                          <a:cs typeface="Calibri" panose="020F0502020204030204" pitchFamily="34" charset="0"/>
                        </a:rPr>
                        <a:t>(1 - 60)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71281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08432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2CEDC-50E1-4CA1-A001-19DD6B82B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Applying and Interviewing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9B86C907-925B-4C86-9851-82D1ABDF47E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227783"/>
              </p:ext>
            </p:extLst>
          </p:nvPr>
        </p:nvGraphicFramePr>
        <p:xfrm>
          <a:off x="1" y="1402081"/>
          <a:ext cx="9129712" cy="52948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049801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2CEDC-50E1-4CA1-A001-19DD6B82B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Submitted Applications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BC269F47-57DE-4CEB-B8FD-0EBE32B481E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3796199"/>
              </p:ext>
            </p:extLst>
          </p:nvPr>
        </p:nvGraphicFramePr>
        <p:xfrm>
          <a:off x="182880" y="1889896"/>
          <a:ext cx="8778240" cy="48375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880516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2CEDC-50E1-4CA1-A001-19DD6B82B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Interview Offers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BC269F47-57DE-4CEB-B8FD-0EBE32B481E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1190228"/>
              </p:ext>
            </p:extLst>
          </p:nvPr>
        </p:nvGraphicFramePr>
        <p:xfrm>
          <a:off x="182880" y="1909628"/>
          <a:ext cx="8778240" cy="4837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146838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2CEDC-50E1-4CA1-A001-19DD6B82B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Completed Interviews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BC269F47-57DE-4CEB-B8FD-0EBE32B481E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7348277"/>
              </p:ext>
            </p:extLst>
          </p:nvPr>
        </p:nvGraphicFramePr>
        <p:xfrm>
          <a:off x="182880" y="1824512"/>
          <a:ext cx="8778240" cy="4837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751569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2CEDC-50E1-4CA1-A001-19DD6B82B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Ranked Programs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BC269F47-57DE-4CEB-B8FD-0EBE32B481E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7524618"/>
              </p:ext>
            </p:extLst>
          </p:nvPr>
        </p:nvGraphicFramePr>
        <p:xfrm>
          <a:off x="117565" y="1859346"/>
          <a:ext cx="8908869" cy="4837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930889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01AC7-B593-4D35-91FA-53EB69F9F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Cost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6BC3F8E-5287-459B-BA7C-03589D36E76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2816523"/>
              </p:ext>
            </p:extLst>
          </p:nvPr>
        </p:nvGraphicFramePr>
        <p:xfrm>
          <a:off x="113211" y="1558834"/>
          <a:ext cx="8917578" cy="49564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265543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AF9C235-B66B-CB43-A51B-A5A51FCBE98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The presenters have no relevant information to disclose.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28B07CB-2727-9941-A631-9C983D2F37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2778125"/>
            <a:ext cx="6858000" cy="616985"/>
          </a:xfrm>
        </p:spPr>
        <p:txBody>
          <a:bodyPr/>
          <a:lstStyle/>
          <a:p>
            <a:r>
              <a:rPr lang="en-US" dirty="0"/>
              <a:t>Disclosures</a:t>
            </a:r>
          </a:p>
        </p:txBody>
      </p:sp>
    </p:spTree>
    <p:extLst>
      <p:ext uri="{BB962C8B-B14F-4D97-AF65-F5344CB8AC3E}">
        <p14:creationId xmlns:p14="http://schemas.microsoft.com/office/powerpoint/2010/main" val="31993501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461D4-192F-4994-A394-F43E5409C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Time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6BC3F8E-5287-459B-BA7C-03589D36E76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8518943"/>
              </p:ext>
            </p:extLst>
          </p:nvPr>
        </p:nvGraphicFramePr>
        <p:xfrm>
          <a:off x="326572" y="1690688"/>
          <a:ext cx="8721634" cy="50062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888888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D2C3F-244B-42B0-A4D1-96D317EA1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>
                <a:latin typeface="+mn-lt"/>
              </a:rPr>
              <a:t>Virtual vs. In Person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B2B807-88AB-437D-B59E-E0FDD4458C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3500" dirty="0"/>
              <a:t>Students… </a:t>
            </a:r>
          </a:p>
          <a:p>
            <a:pPr lvl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3000" dirty="0"/>
              <a:t>Recognize and appreciate the time/cost savings of virtual</a:t>
            </a:r>
          </a:p>
          <a:p>
            <a:pPr lvl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3000" dirty="0"/>
              <a:t>Can apply at programs they may not have otherwise due to virtual format</a:t>
            </a:r>
          </a:p>
          <a:p>
            <a:pPr lvl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3000" dirty="0"/>
              <a:t>Miss the opportunity to determine “fit”</a:t>
            </a:r>
          </a:p>
          <a:p>
            <a:pPr lvl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3000" dirty="0"/>
              <a:t>Will look for other opportunities to get to know residents, faculty, community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7095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D2C3F-244B-42B0-A4D1-96D317EA1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>
                <a:latin typeface="+mn-lt"/>
              </a:rPr>
              <a:t>Virtual vs. In Person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B2B807-88AB-437D-B59E-E0FDD4458C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3200" dirty="0"/>
              <a:t>Virtual may provide a more equitable process</a:t>
            </a:r>
          </a:p>
          <a:p>
            <a:pPr lvl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800" dirty="0"/>
              <a:t>May impact diversity in medicine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3200" dirty="0"/>
              <a:t>Curricular time savings could lead to time for residency preparation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3200" dirty="0"/>
              <a:t>While overall cost savings in virtual/hybrid, expenditures remain concerning</a:t>
            </a:r>
          </a:p>
        </p:txBody>
      </p:sp>
    </p:spTree>
    <p:extLst>
      <p:ext uri="{BB962C8B-B14F-4D97-AF65-F5344CB8AC3E}">
        <p14:creationId xmlns:p14="http://schemas.microsoft.com/office/powerpoint/2010/main" val="25448669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B06BB-0161-47BE-826F-99B87CB0D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5BAE42-C468-43A6-B55D-48D50E24C7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724465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dirty="0"/>
              <a:t>Prior to COVID, students invested considerable time and money</a:t>
            </a:r>
          </a:p>
          <a:p>
            <a:pPr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dirty="0"/>
              <a:t>In 2020-21, virtual interviews: </a:t>
            </a:r>
          </a:p>
          <a:p>
            <a:pPr lvl="1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dirty="0"/>
              <a:t>Lowered student expense by over 80% and time by ~14 days</a:t>
            </a:r>
          </a:p>
          <a:p>
            <a:pPr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dirty="0"/>
              <a:t>In 2021-22, hybrid interviews:</a:t>
            </a:r>
          </a:p>
          <a:p>
            <a:pPr lvl="1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dirty="0"/>
              <a:t>Only increased ~$70 and about 1.5 days</a:t>
            </a:r>
          </a:p>
          <a:p>
            <a:pPr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dirty="0"/>
              <a:t>Neither year had a significant difference in number of applications, interviews, or ranked programs  </a:t>
            </a:r>
          </a:p>
          <a:p>
            <a:pPr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endParaRPr lang="en-US" dirty="0"/>
          </a:p>
          <a:p>
            <a:pPr lvl="1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endParaRPr lang="en-US" dirty="0"/>
          </a:p>
          <a:p>
            <a:pPr lvl="1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endParaRPr lang="en-US" dirty="0"/>
          </a:p>
          <a:p>
            <a:pPr lvl="1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9604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B06BB-0161-47BE-826F-99B87CB0D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5BAE42-C468-43A6-B55D-48D50E24C7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724465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dirty="0"/>
              <a:t>Applicants reported mixed feelings regarding virtual interviewing 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dirty="0"/>
              <a:t>Generally supported changes to create a more equitable process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dirty="0"/>
              <a:t>The biggest concerns- lack of personal contact and ability to assess the true culture of the program and environment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dirty="0"/>
              <a:t>Findings suggest that virtual interviewing could be integrated into revised plans for resident recruitment post-pandemic</a:t>
            </a:r>
          </a:p>
        </p:txBody>
      </p:sp>
    </p:spTree>
    <p:extLst>
      <p:ext uri="{BB962C8B-B14F-4D97-AF65-F5344CB8AC3E}">
        <p14:creationId xmlns:p14="http://schemas.microsoft.com/office/powerpoint/2010/main" val="36563208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17EEF-625F-4F2C-963D-432A7A774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Related Citations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91FD3A-8C17-42FE-BD32-D0CFCC6A85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808440"/>
          </a:xfrm>
        </p:spPr>
        <p:txBody>
          <a:bodyPr>
            <a:normAutofit lnSpcReduction="10000"/>
          </a:bodyPr>
          <a:lstStyle/>
          <a:p>
            <a:pPr marL="168275" marR="0" lvl="0" indent="-168275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sz="14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Walling A, Nilsen K, Grothusen J, King S, Gillenwater C, Callaway P, Unruh G. Is interviewing for Family Medicine less demanding than for other specialties? </a:t>
            </a:r>
            <a:r>
              <a:rPr lang="en-US" sz="1400" i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Fam Med</a:t>
            </a:r>
            <a:r>
              <a:rPr lang="en-US" sz="14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. 2017 February;49(2):152-153. doi: 10.22454/FamMed.2019.663971.</a:t>
            </a:r>
            <a:endParaRPr lang="en-US" sz="1400" dirty="0">
              <a:effectLst/>
              <a:latin typeface="Arial Narrow" panose="020B0606020202030204" pitchFamily="34" charset="0"/>
              <a:ea typeface="Calibri" panose="020F0502020204030204" pitchFamily="34" charset="0"/>
            </a:endParaRPr>
          </a:p>
          <a:p>
            <a:pPr marL="168275" marR="0" lvl="0" indent="-168275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sz="14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Walling A, Nilsen K, Callaway P, Grothusen J, Gillenwater C, King S, Unruh G. Student expenses in residency interviewing. </a:t>
            </a:r>
            <a:r>
              <a:rPr lang="en-US" sz="1400" i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Kans J Med</a:t>
            </a:r>
            <a:r>
              <a:rPr lang="en-US" sz="14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. 2017 Aug 30;10(3):1-15. PMID: 29472969; PMCID: PMC5733449.</a:t>
            </a:r>
            <a:endParaRPr lang="en-US" sz="1400" dirty="0">
              <a:effectLst/>
              <a:latin typeface="Arial Narrow" panose="020B0606020202030204" pitchFamily="34" charset="0"/>
              <a:ea typeface="Calibri" panose="020F0502020204030204" pitchFamily="34" charset="0"/>
            </a:endParaRPr>
          </a:p>
          <a:p>
            <a:pPr marL="168275" marR="0" lvl="0" indent="-168275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sz="14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Nilsen K, Walling A, Callaway P. Unruh G, Scripter C, Meyer M, Grothusen J, King S. “The End Game” - Student perspectives on the MATCH: A focus group study. </a:t>
            </a:r>
            <a:r>
              <a:rPr lang="en-US" sz="1400" i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Med Sci Ed. </a:t>
            </a:r>
            <a:r>
              <a:rPr lang="en-US" sz="14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2018;28:729-737. https://doi.org/10.1007/s40670-018-0627-1.</a:t>
            </a:r>
            <a:endParaRPr lang="en-US" sz="1400" dirty="0">
              <a:effectLst/>
              <a:latin typeface="Arial Narrow" panose="020B0606020202030204" pitchFamily="34" charset="0"/>
              <a:ea typeface="Calibri" panose="020F0502020204030204" pitchFamily="34" charset="0"/>
            </a:endParaRPr>
          </a:p>
          <a:p>
            <a:pPr marL="168275" marR="0" lvl="0" indent="-168275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sz="14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Nilsen K, Callaway P, Walling A, Phillips J. How much do family medicine residency programs spend on resident recruitment? A CERA study. </a:t>
            </a:r>
            <a:r>
              <a:rPr lang="en-US" sz="1400" i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Fam Med. </a:t>
            </a:r>
            <a:r>
              <a:rPr lang="en-US" sz="14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May 2019;51(5):405-412. doi:10.22454/FamMed.2019.663971.</a:t>
            </a:r>
            <a:endParaRPr lang="en-US" sz="1400" dirty="0">
              <a:effectLst/>
              <a:latin typeface="Arial Narrow" panose="020B0606020202030204" pitchFamily="34" charset="0"/>
              <a:ea typeface="Calibri" panose="020F0502020204030204" pitchFamily="34" charset="0"/>
            </a:endParaRPr>
          </a:p>
          <a:p>
            <a:pPr marL="168275" marR="0" lvl="0" indent="-168275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sz="14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Nilsen K, Walling A, Grothusen J, Irwin G, Meyer M, Unruh G. Time, and financial costs for students participating in the National Residency Matching Program (the Match</a:t>
            </a:r>
            <a:r>
              <a:rPr lang="en-US" sz="1400" baseline="300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©</a:t>
            </a:r>
            <a:r>
              <a:rPr lang="en-US" sz="14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): 2015 to 2020. </a:t>
            </a:r>
            <a:r>
              <a:rPr lang="en-US" sz="1400" i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Kans J Med</a:t>
            </a:r>
            <a:r>
              <a:rPr lang="en-US" sz="14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. 2021;14:53-63. doi:10.17161/ kjm.vol1414568.</a:t>
            </a:r>
            <a:endParaRPr lang="en-US" sz="1400" dirty="0">
              <a:effectLst/>
              <a:latin typeface="Arial Narrow" panose="020B0606020202030204" pitchFamily="34" charset="0"/>
              <a:ea typeface="Calibri" panose="020F0502020204030204" pitchFamily="34" charset="0"/>
            </a:endParaRPr>
          </a:p>
          <a:p>
            <a:pPr marL="168275" marR="0" lvl="0" indent="-168275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sz="14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Schwasinger-Schmidt T, Rohrberg T, Walling A, Nilsen K. Impact of virtual interviewing on time and financial costs for NRMP</a:t>
            </a:r>
            <a:r>
              <a:rPr lang="en-US" sz="1400" baseline="300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©</a:t>
            </a:r>
            <a:r>
              <a:rPr lang="en-US" sz="14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applicants: Did regional campus students save more? </a:t>
            </a:r>
            <a:r>
              <a:rPr lang="en-US" sz="1400" i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J Reg Med Campuses. </a:t>
            </a:r>
            <a:r>
              <a:rPr lang="en-US" sz="14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2021 Dec;4(4). doi: 10.24926/jrmc.v4i4X.3925.</a:t>
            </a:r>
            <a:endParaRPr lang="en-US" sz="1400" dirty="0">
              <a:effectLst/>
              <a:latin typeface="Arial Narrow" panose="020B0606020202030204" pitchFamily="34" charset="0"/>
              <a:ea typeface="Calibri" panose="020F0502020204030204" pitchFamily="34" charset="0"/>
            </a:endParaRPr>
          </a:p>
          <a:p>
            <a:pPr marL="168275" marR="0" lvl="0" indent="-168275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sz="14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Nilsen K, Walling A, Johnson M, Meyer M, Irwin G, Meyer M, Unruh G. Applicant Savings in the 2020-2021 Residency Recruitment Cycle: One Institution’s Experience. </a:t>
            </a:r>
            <a:r>
              <a:rPr lang="en-US" sz="1400" i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Acad Med</a:t>
            </a:r>
            <a:r>
              <a:rPr lang="en-US" sz="14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, in press. </a:t>
            </a:r>
            <a:endParaRPr lang="en-US" sz="1400" dirty="0">
              <a:effectLst/>
              <a:latin typeface="Arial Narrow" panose="020B0606020202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212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F13E6-C6F0-4EA0-88A4-6B001E61F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Future Strategies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45D988-A074-4BC9-9EDB-A81329DF20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3200" dirty="0"/>
              <a:t>Qualitative studies further addressing students’ beliefs and motivations</a:t>
            </a:r>
          </a:p>
          <a:p>
            <a:pPr lvl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2800" dirty="0"/>
              <a:t>Advising practices</a:t>
            </a:r>
          </a:p>
          <a:p>
            <a:pPr lvl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2800" dirty="0"/>
              <a:t>“Audition” electives</a:t>
            </a:r>
          </a:p>
          <a:p>
            <a:pPr lvl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2800" dirty="0"/>
              <a:t>Interactions with residency programs</a:t>
            </a:r>
            <a:br>
              <a:rPr lang="en-US" sz="2800" dirty="0"/>
            </a:br>
            <a:endParaRPr lang="en-US" sz="2800" dirty="0"/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3200" dirty="0"/>
              <a:t>Studies examining expectations and practices of residency programs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C168D2-10F2-408E-B860-6DFAF412E8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A810E7C-020C-FA43-9CFD-DA754FFFF69E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4053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0B483FB-C1B1-48B3-B5FB-D386A48D8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511" y="2862470"/>
            <a:ext cx="7886700" cy="1700005"/>
          </a:xfrm>
        </p:spPr>
        <p:txBody>
          <a:bodyPr/>
          <a:lstStyle/>
          <a:p>
            <a:r>
              <a:rPr lang="en-US" dirty="0"/>
              <a:t>For more information, please contact: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09ABA5-ED04-4852-8F90-63A67D4B92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64190" y="3956365"/>
            <a:ext cx="6953086" cy="26730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Kari Nilsen, PhD</a:t>
            </a:r>
          </a:p>
          <a:p>
            <a:pPr marL="0" indent="0">
              <a:buNone/>
            </a:pPr>
            <a:r>
              <a:rPr lang="en-US" sz="2800" b="1" dirty="0"/>
              <a:t>Director of Research</a:t>
            </a:r>
          </a:p>
          <a:p>
            <a:r>
              <a:rPr lang="en-US" sz="2800" b="1" dirty="0"/>
              <a:t>Department of Family &amp; Community Medicine</a:t>
            </a:r>
          </a:p>
          <a:p>
            <a:pPr marL="0" indent="0">
              <a:buNone/>
            </a:pPr>
            <a:r>
              <a:rPr lang="en-US" sz="2800" b="1" dirty="0"/>
              <a:t>University of Kansas School of Medicine-Wichita</a:t>
            </a:r>
          </a:p>
          <a:p>
            <a:pPr marL="0" indent="0">
              <a:buNone/>
            </a:pPr>
            <a:r>
              <a:rPr lang="en-US" sz="2800" b="1" dirty="0"/>
              <a:t>knilsen@kumc.edu</a:t>
            </a:r>
          </a:p>
        </p:txBody>
      </p:sp>
    </p:spTree>
    <p:extLst>
      <p:ext uri="{BB962C8B-B14F-4D97-AF65-F5344CB8AC3E}">
        <p14:creationId xmlns:p14="http://schemas.microsoft.com/office/powerpoint/2010/main" val="38814589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3557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2ED8E-4672-FB4E-BDC4-106A5EA59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354137"/>
            <a:ext cx="7886700" cy="914400"/>
          </a:xfrm>
        </p:spPr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833F49-4F07-2248-99A8-C13860C4BF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2392915"/>
            <a:ext cx="7886700" cy="3890190"/>
          </a:xfrm>
        </p:spPr>
        <p:txBody>
          <a:bodyPr>
            <a:normAutofit/>
          </a:bodyPr>
          <a:lstStyle/>
          <a:p>
            <a:pPr marL="344488" indent="-344488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800" dirty="0"/>
              <a:t>Discuss cost and time differences pre- and post-pandemic</a:t>
            </a:r>
          </a:p>
          <a:p>
            <a:pPr marL="344488" indent="-344488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800" dirty="0"/>
              <a:t>Discuss the impact of virtual interviewing on applicant interviewing behavior</a:t>
            </a:r>
          </a:p>
          <a:p>
            <a:pPr marL="344488" indent="-344488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800" dirty="0"/>
              <a:t>Identify potential residency interviewing strategies post-pandemic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495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1EB9935-544F-46EB-A5E5-79EBD10050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lumMod val="50000"/>
                <a:tint val="45000"/>
                <a:satMod val="400000"/>
              </a:schemeClr>
            </a:duotone>
          </a:blip>
          <a:srcRect l="4177" t="4048" r="3053" b="4286"/>
          <a:stretch/>
        </p:blipFill>
        <p:spPr>
          <a:xfrm>
            <a:off x="571499" y="762000"/>
            <a:ext cx="8001001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0539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29D8A-01C3-4DC8-81AC-CBE2C3DE6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03852"/>
            <a:ext cx="9144000" cy="686836"/>
          </a:xfrm>
        </p:spPr>
        <p:txBody>
          <a:bodyPr/>
          <a:lstStyle/>
          <a:p>
            <a:pPr algn="ctr"/>
            <a:r>
              <a:rPr lang="en-US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C3C21B-F8A7-4DCC-9797-7EA31A3260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64982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dirty="0"/>
              <a:t>Residency interviewing dominates senior year of medical school </a:t>
            </a:r>
          </a:p>
          <a:p>
            <a:pPr lvl="1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dirty="0"/>
              <a:t>expensive, time-consuming, and stressful </a:t>
            </a:r>
          </a:p>
          <a:p>
            <a:pPr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dirty="0"/>
              <a:t>Little information about impact of change to remote interviewing in 2020</a:t>
            </a:r>
          </a:p>
          <a:p>
            <a:pPr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dirty="0"/>
              <a:t>This project aimed to assess changes in applicant costs, time, and other factors concerning remote interviewing</a:t>
            </a:r>
          </a:p>
        </p:txBody>
      </p:sp>
    </p:spTree>
    <p:extLst>
      <p:ext uri="{BB962C8B-B14F-4D97-AF65-F5344CB8AC3E}">
        <p14:creationId xmlns:p14="http://schemas.microsoft.com/office/powerpoint/2010/main" val="6191938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A6CFB69-4699-40F5-9B58-660E5A802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03852"/>
            <a:ext cx="9144000" cy="686836"/>
          </a:xfrm>
        </p:spPr>
        <p:txBody>
          <a:bodyPr/>
          <a:lstStyle/>
          <a:p>
            <a:pPr algn="ctr"/>
            <a:r>
              <a:rPr lang="en-US" dirty="0"/>
              <a:t>Background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F3FDE06-39DD-4B05-A1A1-65B934D9BD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4708005"/>
              </p:ext>
            </p:extLst>
          </p:nvPr>
        </p:nvGraphicFramePr>
        <p:xfrm>
          <a:off x="376195" y="1708214"/>
          <a:ext cx="8641081" cy="4689225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313245">
                  <a:extLst>
                    <a:ext uri="{9D8B030D-6E8A-4147-A177-3AD203B41FA5}">
                      <a16:colId xmlns:a16="http://schemas.microsoft.com/office/drawing/2014/main" val="1540942520"/>
                    </a:ext>
                  </a:extLst>
                </a:gridCol>
                <a:gridCol w="1443080">
                  <a:extLst>
                    <a:ext uri="{9D8B030D-6E8A-4147-A177-3AD203B41FA5}">
                      <a16:colId xmlns:a16="http://schemas.microsoft.com/office/drawing/2014/main" val="586279655"/>
                    </a:ext>
                  </a:extLst>
                </a:gridCol>
                <a:gridCol w="1447071">
                  <a:extLst>
                    <a:ext uri="{9D8B030D-6E8A-4147-A177-3AD203B41FA5}">
                      <a16:colId xmlns:a16="http://schemas.microsoft.com/office/drawing/2014/main" val="2741028212"/>
                    </a:ext>
                  </a:extLst>
                </a:gridCol>
                <a:gridCol w="1447071">
                  <a:extLst>
                    <a:ext uri="{9D8B030D-6E8A-4147-A177-3AD203B41FA5}">
                      <a16:colId xmlns:a16="http://schemas.microsoft.com/office/drawing/2014/main" val="1419974254"/>
                    </a:ext>
                  </a:extLst>
                </a:gridCol>
                <a:gridCol w="1515979">
                  <a:extLst>
                    <a:ext uri="{9D8B030D-6E8A-4147-A177-3AD203B41FA5}">
                      <a16:colId xmlns:a16="http://schemas.microsoft.com/office/drawing/2014/main" val="4276506214"/>
                    </a:ext>
                  </a:extLst>
                </a:gridCol>
                <a:gridCol w="1474635">
                  <a:extLst>
                    <a:ext uri="{9D8B030D-6E8A-4147-A177-3AD203B41FA5}">
                      <a16:colId xmlns:a16="http://schemas.microsoft.com/office/drawing/2014/main" val="2903648740"/>
                    </a:ext>
                  </a:extLst>
                </a:gridCol>
              </a:tblGrid>
              <a:tr h="1031625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93592" marR="93592" marT="46796" marB="46796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PGY1 Positions</a:t>
                      </a:r>
                      <a:r>
                        <a:rPr lang="en-US" sz="1800" baseline="0" dirty="0"/>
                        <a:t> Offered</a:t>
                      </a:r>
                      <a:endParaRPr lang="en-US" sz="1800" dirty="0"/>
                    </a:p>
                  </a:txBody>
                  <a:tcPr marL="93592" marR="93592" marT="46796" marB="46796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Positions per Active Applicant</a:t>
                      </a:r>
                    </a:p>
                  </a:txBody>
                  <a:tcPr marL="93592" marR="93592" marT="46796" marB="46796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US Senior Allopathic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dirty="0"/>
                        <a:t>Applicants*</a:t>
                      </a:r>
                    </a:p>
                  </a:txBody>
                  <a:tcPr marL="93592" marR="93592" marT="46796" marB="46796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US Senior Allopathic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dirty="0"/>
                        <a:t>Matches</a:t>
                      </a:r>
                    </a:p>
                  </a:txBody>
                  <a:tcPr marL="93592" marR="93592" marT="46796" marB="46796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US Senior Allopathic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dirty="0"/>
                        <a:t>Match Rate</a:t>
                      </a:r>
                    </a:p>
                  </a:txBody>
                  <a:tcPr marL="93592" marR="93592" marT="46796" marB="46796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9807719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2017/18</a:t>
                      </a:r>
                    </a:p>
                  </a:txBody>
                  <a:tcPr marL="93592" marR="93592" marT="46796" marB="4679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30,232</a:t>
                      </a:r>
                    </a:p>
                  </a:txBody>
                  <a:tcPr marL="93592" marR="93592" marT="46796" marB="4679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0.81</a:t>
                      </a:r>
                    </a:p>
                  </a:txBody>
                  <a:tcPr marL="93592" marR="93592" marT="46796" marB="4679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18,818</a:t>
                      </a:r>
                    </a:p>
                  </a:txBody>
                  <a:tcPr marL="93592" marR="93592" marT="46796" marB="4679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17,740</a:t>
                      </a:r>
                    </a:p>
                  </a:txBody>
                  <a:tcPr marL="93592" marR="93592" marT="46796" marB="4679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94.3%</a:t>
                      </a:r>
                    </a:p>
                  </a:txBody>
                  <a:tcPr marL="93592" marR="93592" marT="46796" marB="46796" anchor="ctr"/>
                </a:tc>
                <a:extLst>
                  <a:ext uri="{0D108BD9-81ED-4DB2-BD59-A6C34878D82A}">
                    <a16:rowId xmlns:a16="http://schemas.microsoft.com/office/drawing/2014/main" val="191286917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2018/19</a:t>
                      </a:r>
                    </a:p>
                  </a:txBody>
                  <a:tcPr marL="93592" marR="93592" marT="46796" marB="4679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32,194</a:t>
                      </a:r>
                    </a:p>
                  </a:txBody>
                  <a:tcPr marL="93592" marR="93592" marT="46796" marB="4679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0.84</a:t>
                      </a:r>
                    </a:p>
                  </a:txBody>
                  <a:tcPr marL="93592" marR="93592" marT="46796" marB="4679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18,925</a:t>
                      </a:r>
                    </a:p>
                  </a:txBody>
                  <a:tcPr marL="93592" marR="93592" marT="46796" marB="4679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17,763</a:t>
                      </a:r>
                    </a:p>
                  </a:txBody>
                  <a:tcPr marL="93592" marR="93592" marT="46796" marB="4679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93.9%</a:t>
                      </a:r>
                    </a:p>
                  </a:txBody>
                  <a:tcPr marL="93592" marR="93592" marT="46796" marB="46796" anchor="ctr"/>
                </a:tc>
                <a:extLst>
                  <a:ext uri="{0D108BD9-81ED-4DB2-BD59-A6C34878D82A}">
                    <a16:rowId xmlns:a16="http://schemas.microsoft.com/office/drawing/2014/main" val="316343541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2019/20</a:t>
                      </a:r>
                    </a:p>
                  </a:txBody>
                  <a:tcPr marL="93592" marR="93592" marT="46796" marB="4679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34,266</a:t>
                      </a:r>
                    </a:p>
                  </a:txBody>
                  <a:tcPr marL="93592" marR="93592" marT="46796" marB="4679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0.85</a:t>
                      </a:r>
                    </a:p>
                  </a:txBody>
                  <a:tcPr marL="93592" marR="93592" marT="46796" marB="4679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19,326</a:t>
                      </a:r>
                    </a:p>
                  </a:txBody>
                  <a:tcPr marL="93592" marR="93592" marT="46796" marB="4679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18,108</a:t>
                      </a:r>
                    </a:p>
                  </a:txBody>
                  <a:tcPr marL="93592" marR="93592" marT="46796" marB="4679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93.7%</a:t>
                      </a:r>
                    </a:p>
                  </a:txBody>
                  <a:tcPr marL="93592" marR="93592" marT="46796" marB="46796" anchor="ctr"/>
                </a:tc>
                <a:extLst>
                  <a:ext uri="{0D108BD9-81ED-4DB2-BD59-A6C34878D82A}">
                    <a16:rowId xmlns:a16="http://schemas.microsoft.com/office/drawing/2014/main" val="5006258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2020/21</a:t>
                      </a:r>
                    </a:p>
                  </a:txBody>
                  <a:tcPr marL="93592" marR="93592" marT="46796" marB="4679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35,194</a:t>
                      </a:r>
                    </a:p>
                  </a:txBody>
                  <a:tcPr marL="93592" marR="93592" marT="46796" marB="4679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0.83</a:t>
                      </a:r>
                    </a:p>
                  </a:txBody>
                  <a:tcPr marL="93592" marR="93592" marT="46796" marB="4679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19,866</a:t>
                      </a:r>
                    </a:p>
                  </a:txBody>
                  <a:tcPr marL="93592" marR="93592" marT="46796" marB="4679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18,435</a:t>
                      </a:r>
                    </a:p>
                  </a:txBody>
                  <a:tcPr marL="93592" marR="93592" marT="46796" marB="4679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92.8%</a:t>
                      </a:r>
                    </a:p>
                  </a:txBody>
                  <a:tcPr marL="93592" marR="93592" marT="46796" marB="46796" anchor="ctr"/>
                </a:tc>
                <a:extLst>
                  <a:ext uri="{0D108BD9-81ED-4DB2-BD59-A6C34878D82A}">
                    <a16:rowId xmlns:a16="http://schemas.microsoft.com/office/drawing/2014/main" val="229762496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2021/22</a:t>
                      </a:r>
                    </a:p>
                  </a:txBody>
                  <a:tcPr marL="93592" marR="93592" marT="46796" marB="4679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36,277</a:t>
                      </a:r>
                    </a:p>
                  </a:txBody>
                  <a:tcPr marL="93592" marR="93592" marT="46796" marB="4679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0.85</a:t>
                      </a:r>
                    </a:p>
                  </a:txBody>
                  <a:tcPr marL="93592" marR="93592" marT="46796" marB="4679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19,902</a:t>
                      </a:r>
                    </a:p>
                  </a:txBody>
                  <a:tcPr marL="93592" marR="93592" marT="46796" marB="4679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18,486</a:t>
                      </a:r>
                    </a:p>
                  </a:txBody>
                  <a:tcPr marL="93592" marR="93592" marT="46796" marB="4679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92.9%</a:t>
                      </a:r>
                    </a:p>
                  </a:txBody>
                  <a:tcPr marL="93592" marR="93592" marT="46796" marB="46796" anchor="ctr"/>
                </a:tc>
                <a:extLst>
                  <a:ext uri="{0D108BD9-81ED-4DB2-BD59-A6C34878D82A}">
                    <a16:rowId xmlns:a16="http://schemas.microsoft.com/office/drawing/2014/main" val="2413876107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42BFB3E0-C210-4CAD-B11B-550B98E3B069}"/>
              </a:ext>
            </a:extLst>
          </p:cNvPr>
          <p:cNvSpPr txBox="1"/>
          <p:nvPr/>
        </p:nvSpPr>
        <p:spPr>
          <a:xfrm>
            <a:off x="0" y="6601931"/>
            <a:ext cx="914399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National Resident Matching Program, Data Release and Research Committee: Advance Data Tables 2022 Main Residency Match. National Resident Matching Program, Washington DC, 2022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C92CDBC-AC6E-4829-B20C-7189DDB4A392}"/>
              </a:ext>
            </a:extLst>
          </p:cNvPr>
          <p:cNvSpPr/>
          <p:nvPr/>
        </p:nvSpPr>
        <p:spPr>
          <a:xfrm>
            <a:off x="7632441" y="5653940"/>
            <a:ext cx="1306286" cy="733033"/>
          </a:xfrm>
          <a:prstGeom prst="ellipse">
            <a:avLst/>
          </a:prstGeom>
          <a:noFill/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1189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A6CFB69-4699-40F5-9B58-660E5A802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03852"/>
            <a:ext cx="9144000" cy="686836"/>
          </a:xfrm>
        </p:spPr>
        <p:txBody>
          <a:bodyPr/>
          <a:lstStyle/>
          <a:p>
            <a:pPr algn="ctr"/>
            <a:r>
              <a:rPr lang="en-US" dirty="0"/>
              <a:t>Background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F3FDE06-39DD-4B05-A1A1-65B934D9BD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1644191"/>
              </p:ext>
            </p:extLst>
          </p:nvPr>
        </p:nvGraphicFramePr>
        <p:xfrm>
          <a:off x="376195" y="1708214"/>
          <a:ext cx="8641081" cy="4736289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313245">
                  <a:extLst>
                    <a:ext uri="{9D8B030D-6E8A-4147-A177-3AD203B41FA5}">
                      <a16:colId xmlns:a16="http://schemas.microsoft.com/office/drawing/2014/main" val="1540942520"/>
                    </a:ext>
                  </a:extLst>
                </a:gridCol>
                <a:gridCol w="1443080">
                  <a:extLst>
                    <a:ext uri="{9D8B030D-6E8A-4147-A177-3AD203B41FA5}">
                      <a16:colId xmlns:a16="http://schemas.microsoft.com/office/drawing/2014/main" val="586279655"/>
                    </a:ext>
                  </a:extLst>
                </a:gridCol>
                <a:gridCol w="1447071">
                  <a:extLst>
                    <a:ext uri="{9D8B030D-6E8A-4147-A177-3AD203B41FA5}">
                      <a16:colId xmlns:a16="http://schemas.microsoft.com/office/drawing/2014/main" val="2741028212"/>
                    </a:ext>
                  </a:extLst>
                </a:gridCol>
                <a:gridCol w="1498992">
                  <a:extLst>
                    <a:ext uri="{9D8B030D-6E8A-4147-A177-3AD203B41FA5}">
                      <a16:colId xmlns:a16="http://schemas.microsoft.com/office/drawing/2014/main" val="1419974254"/>
                    </a:ext>
                  </a:extLst>
                </a:gridCol>
                <a:gridCol w="1464058">
                  <a:extLst>
                    <a:ext uri="{9D8B030D-6E8A-4147-A177-3AD203B41FA5}">
                      <a16:colId xmlns:a16="http://schemas.microsoft.com/office/drawing/2014/main" val="4276506214"/>
                    </a:ext>
                  </a:extLst>
                </a:gridCol>
                <a:gridCol w="1474635">
                  <a:extLst>
                    <a:ext uri="{9D8B030D-6E8A-4147-A177-3AD203B41FA5}">
                      <a16:colId xmlns:a16="http://schemas.microsoft.com/office/drawing/2014/main" val="2903648740"/>
                    </a:ext>
                  </a:extLst>
                </a:gridCol>
              </a:tblGrid>
              <a:tr h="1078689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93592" marR="93592" marT="46796" marB="46796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PGY1 Positions</a:t>
                      </a:r>
                      <a:r>
                        <a:rPr lang="en-US" sz="1800" baseline="0" dirty="0"/>
                        <a:t> Offered</a:t>
                      </a:r>
                      <a:endParaRPr lang="en-US" sz="1800" dirty="0"/>
                    </a:p>
                  </a:txBody>
                  <a:tcPr marL="93592" marR="93592" marT="46796" marB="46796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Positions per Active Applicant</a:t>
                      </a:r>
                    </a:p>
                  </a:txBody>
                  <a:tcPr marL="93592" marR="93592" marT="46796" marB="46796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US Senior Osteopathic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dirty="0"/>
                        <a:t>Applicants*</a:t>
                      </a:r>
                    </a:p>
                  </a:txBody>
                  <a:tcPr marL="93592" marR="93592" marT="46796" marB="46796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US Senior Osteopathic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dirty="0"/>
                        <a:t>Matches</a:t>
                      </a:r>
                    </a:p>
                  </a:txBody>
                  <a:tcPr marL="93592" marR="93592" marT="46796" marB="46796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US Senior Osteopathic Match Rate</a:t>
                      </a:r>
                    </a:p>
                  </a:txBody>
                  <a:tcPr marL="93592" marR="93592" marT="46796" marB="46796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9807719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2017/18</a:t>
                      </a:r>
                    </a:p>
                  </a:txBody>
                  <a:tcPr marL="93592" marR="93592" marT="46796" marB="4679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30,232</a:t>
                      </a:r>
                    </a:p>
                  </a:txBody>
                  <a:tcPr marL="93592" marR="93592" marT="46796" marB="4679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0.81</a:t>
                      </a:r>
                    </a:p>
                  </a:txBody>
                  <a:tcPr marL="93592" marR="93592" marT="46796" marB="4679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4,275</a:t>
                      </a:r>
                    </a:p>
                  </a:txBody>
                  <a:tcPr marL="93592" marR="93592" marT="46796" marB="4679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3,630</a:t>
                      </a:r>
                    </a:p>
                  </a:txBody>
                  <a:tcPr marL="93592" marR="93592" marT="46796" marB="4679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84.9%</a:t>
                      </a:r>
                    </a:p>
                  </a:txBody>
                  <a:tcPr marL="93592" marR="93592" marT="46796" marB="46796" anchor="ctr"/>
                </a:tc>
                <a:extLst>
                  <a:ext uri="{0D108BD9-81ED-4DB2-BD59-A6C34878D82A}">
                    <a16:rowId xmlns:a16="http://schemas.microsoft.com/office/drawing/2014/main" val="191286917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2018/19</a:t>
                      </a:r>
                    </a:p>
                  </a:txBody>
                  <a:tcPr marL="93592" marR="93592" marT="46796" marB="4679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32,194</a:t>
                      </a:r>
                    </a:p>
                  </a:txBody>
                  <a:tcPr marL="93592" marR="93592" marT="46796" marB="4679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0.84</a:t>
                      </a:r>
                    </a:p>
                  </a:txBody>
                  <a:tcPr marL="93592" marR="93592" marT="46796" marB="4679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5,478</a:t>
                      </a:r>
                    </a:p>
                  </a:txBody>
                  <a:tcPr marL="93592" marR="93592" marT="46796" marB="4679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4,825</a:t>
                      </a:r>
                    </a:p>
                  </a:txBody>
                  <a:tcPr marL="93592" marR="93592" marT="46796" marB="4679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88.1%</a:t>
                      </a:r>
                    </a:p>
                  </a:txBody>
                  <a:tcPr marL="93592" marR="93592" marT="46796" marB="46796" anchor="ctr"/>
                </a:tc>
                <a:extLst>
                  <a:ext uri="{0D108BD9-81ED-4DB2-BD59-A6C34878D82A}">
                    <a16:rowId xmlns:a16="http://schemas.microsoft.com/office/drawing/2014/main" val="316343541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2019/20</a:t>
                      </a:r>
                    </a:p>
                  </a:txBody>
                  <a:tcPr marL="93592" marR="93592" marT="46796" marB="4679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34,266</a:t>
                      </a:r>
                    </a:p>
                  </a:txBody>
                  <a:tcPr marL="93592" marR="93592" marT="46796" marB="4679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0.85</a:t>
                      </a:r>
                    </a:p>
                  </a:txBody>
                  <a:tcPr marL="93592" marR="93592" marT="46796" marB="4679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6,581</a:t>
                      </a:r>
                    </a:p>
                  </a:txBody>
                  <a:tcPr marL="93592" marR="93592" marT="46796" marB="4679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5,968</a:t>
                      </a:r>
                    </a:p>
                  </a:txBody>
                  <a:tcPr marL="93592" marR="93592" marT="46796" marB="4679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90.7%</a:t>
                      </a:r>
                    </a:p>
                  </a:txBody>
                  <a:tcPr marL="93592" marR="93592" marT="46796" marB="46796" anchor="ctr"/>
                </a:tc>
                <a:extLst>
                  <a:ext uri="{0D108BD9-81ED-4DB2-BD59-A6C34878D82A}">
                    <a16:rowId xmlns:a16="http://schemas.microsoft.com/office/drawing/2014/main" val="5006258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2020/21</a:t>
                      </a:r>
                    </a:p>
                  </a:txBody>
                  <a:tcPr marL="93592" marR="93592" marT="46796" marB="4679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35,194</a:t>
                      </a:r>
                    </a:p>
                  </a:txBody>
                  <a:tcPr marL="93592" marR="93592" marT="46796" marB="4679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0.83</a:t>
                      </a:r>
                    </a:p>
                  </a:txBody>
                  <a:tcPr marL="93592" marR="93592" marT="46796" marB="4679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7,101</a:t>
                      </a:r>
                    </a:p>
                  </a:txBody>
                  <a:tcPr marL="93592" marR="93592" marT="46796" marB="4679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6,327</a:t>
                      </a:r>
                    </a:p>
                  </a:txBody>
                  <a:tcPr marL="93592" marR="93592" marT="46796" marB="4679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89.1%</a:t>
                      </a:r>
                    </a:p>
                  </a:txBody>
                  <a:tcPr marL="93592" marR="93592" marT="46796" marB="46796" anchor="ctr"/>
                </a:tc>
                <a:extLst>
                  <a:ext uri="{0D108BD9-81ED-4DB2-BD59-A6C34878D82A}">
                    <a16:rowId xmlns:a16="http://schemas.microsoft.com/office/drawing/2014/main" val="229762496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2021/22</a:t>
                      </a:r>
                    </a:p>
                  </a:txBody>
                  <a:tcPr marL="93592" marR="93592" marT="46796" marB="4679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36,277</a:t>
                      </a:r>
                    </a:p>
                  </a:txBody>
                  <a:tcPr marL="93592" marR="93592" marT="46796" marB="4679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0.85</a:t>
                      </a:r>
                    </a:p>
                  </a:txBody>
                  <a:tcPr marL="93592" marR="93592" marT="46796" marB="4679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7,303</a:t>
                      </a:r>
                    </a:p>
                  </a:txBody>
                  <a:tcPr marL="93592" marR="93592" marT="46796" marB="4679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6,666</a:t>
                      </a:r>
                    </a:p>
                  </a:txBody>
                  <a:tcPr marL="93592" marR="93592" marT="46796" marB="4679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91.3%</a:t>
                      </a:r>
                    </a:p>
                  </a:txBody>
                  <a:tcPr marL="93592" marR="93592" marT="46796" marB="46796" anchor="ctr"/>
                </a:tc>
                <a:extLst>
                  <a:ext uri="{0D108BD9-81ED-4DB2-BD59-A6C34878D82A}">
                    <a16:rowId xmlns:a16="http://schemas.microsoft.com/office/drawing/2014/main" val="241387610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B673C350-EB28-456D-802D-52DB4AA6EEF7}"/>
              </a:ext>
            </a:extLst>
          </p:cNvPr>
          <p:cNvSpPr txBox="1"/>
          <p:nvPr/>
        </p:nvSpPr>
        <p:spPr>
          <a:xfrm>
            <a:off x="0" y="6601931"/>
            <a:ext cx="91440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National Resident Matching Program, Data Release and Research Committee: Advance Data Tables 2022 Main Residency Match. National Resident Matching Program, Washington DC, 2022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CEA5A43-CA3D-48B4-B06B-DA24AE38E590}"/>
              </a:ext>
            </a:extLst>
          </p:cNvPr>
          <p:cNvSpPr/>
          <p:nvPr/>
        </p:nvSpPr>
        <p:spPr>
          <a:xfrm>
            <a:off x="7632441" y="5728996"/>
            <a:ext cx="1306286" cy="733033"/>
          </a:xfrm>
          <a:prstGeom prst="ellipse">
            <a:avLst/>
          </a:prstGeom>
          <a:noFill/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3217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293154E-4082-4615-AE6E-0BBDB102D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03852"/>
            <a:ext cx="9144000" cy="686836"/>
          </a:xfrm>
        </p:spPr>
        <p:txBody>
          <a:bodyPr/>
          <a:lstStyle/>
          <a:p>
            <a:pPr algn="ctr"/>
            <a:r>
              <a:rPr lang="en-US" dirty="0"/>
              <a:t>Why Worry?</a:t>
            </a:r>
          </a:p>
        </p:txBody>
      </p:sp>
      <p:graphicFrame>
        <p:nvGraphicFramePr>
          <p:cNvPr id="9" name="Content Placeholder 3">
            <a:extLst>
              <a:ext uri="{FF2B5EF4-FFF2-40B4-BE49-F238E27FC236}">
                <a16:creationId xmlns:a16="http://schemas.microsoft.com/office/drawing/2014/main" id="{44AEA95B-FD41-40DF-8C8D-DD61C01C6A3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3532971"/>
              </p:ext>
            </p:extLst>
          </p:nvPr>
        </p:nvGraphicFramePr>
        <p:xfrm>
          <a:off x="182880" y="1902830"/>
          <a:ext cx="8778240" cy="4055617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377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57249"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marL="89408" marR="89408" marT="44704" marB="44704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Total Active</a:t>
                      </a:r>
                      <a:endParaRPr lang="en-US" sz="2000" b="1" dirty="0"/>
                    </a:p>
                  </a:txBody>
                  <a:tcPr marL="89408" marR="89408" marT="44704" marB="44704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Matched</a:t>
                      </a:r>
                      <a:endParaRPr lang="en-US" sz="2000" b="1" dirty="0"/>
                    </a:p>
                  </a:txBody>
                  <a:tcPr marL="89408" marR="89408" marT="44704" marB="44704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Unmatched</a:t>
                      </a:r>
                      <a:endParaRPr lang="en-US" sz="2000" b="1" dirty="0"/>
                    </a:p>
                  </a:txBody>
                  <a:tcPr marL="89408" marR="89408" marT="44704" marB="44704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% Unmatched</a:t>
                      </a:r>
                      <a:endParaRPr lang="en-US" sz="2000" b="1" dirty="0"/>
                    </a:p>
                  </a:txBody>
                  <a:tcPr marL="89408" marR="89408" marT="44704" marB="44704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US Seniors Allopathic</a:t>
                      </a:r>
                      <a:endParaRPr lang="en-US" sz="2000" b="1" dirty="0"/>
                    </a:p>
                  </a:txBody>
                  <a:tcPr marL="89408" marR="89408" marT="44704" marB="447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19,902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89408" marR="89408" marT="44704" marB="447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18,486</a:t>
                      </a:r>
                      <a:endParaRPr lang="en-US" sz="2400" b="1" dirty="0"/>
                    </a:p>
                  </a:txBody>
                  <a:tcPr marL="89408" marR="89408" marT="44704" marB="447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1,416</a:t>
                      </a:r>
                      <a:endParaRPr lang="en-US" sz="2400" b="1" dirty="0"/>
                    </a:p>
                  </a:txBody>
                  <a:tcPr marL="89408" marR="89408" marT="44704" marB="447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7.1%</a:t>
                      </a:r>
                      <a:endParaRPr lang="en-US" sz="2400" b="1" dirty="0"/>
                    </a:p>
                  </a:txBody>
                  <a:tcPr marL="89408" marR="89408" marT="44704" marB="44704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/>
                        <a:t>US Seniors Osteopathic</a:t>
                      </a:r>
                    </a:p>
                  </a:txBody>
                  <a:tcPr marL="89408" marR="89408" marT="44704" marB="447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7,303</a:t>
                      </a:r>
                    </a:p>
                  </a:txBody>
                  <a:tcPr marL="89408" marR="89408" marT="44704" marB="447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6,666</a:t>
                      </a:r>
                    </a:p>
                  </a:txBody>
                  <a:tcPr marL="89408" marR="89408" marT="44704" marB="447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637</a:t>
                      </a:r>
                    </a:p>
                  </a:txBody>
                  <a:tcPr marL="89408" marR="89408" marT="44704" marB="447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8.7%</a:t>
                      </a:r>
                    </a:p>
                  </a:txBody>
                  <a:tcPr marL="89408" marR="89408" marT="44704" marB="44704" anchor="ctr"/>
                </a:tc>
                <a:extLst>
                  <a:ext uri="{0D108BD9-81ED-4DB2-BD59-A6C34878D82A}">
                    <a16:rowId xmlns:a16="http://schemas.microsoft.com/office/drawing/2014/main" val="3377575628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Previous US Allopathic</a:t>
                      </a:r>
                    </a:p>
                    <a:p>
                      <a:pPr algn="l"/>
                      <a:r>
                        <a:rPr lang="en-US" sz="2000" dirty="0"/>
                        <a:t>Grads</a:t>
                      </a:r>
                      <a:endParaRPr lang="en-US" sz="2000" b="1" dirty="0"/>
                    </a:p>
                  </a:txBody>
                  <a:tcPr marL="89408" marR="89408" marT="44704" marB="447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1,700</a:t>
                      </a:r>
                    </a:p>
                  </a:txBody>
                  <a:tcPr marL="89408" marR="89408" marT="44704" marB="447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859</a:t>
                      </a:r>
                    </a:p>
                  </a:txBody>
                  <a:tcPr marL="89408" marR="89408" marT="44704" marB="447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841</a:t>
                      </a:r>
                    </a:p>
                  </a:txBody>
                  <a:tcPr marL="89408" marR="89408" marT="44704" marB="447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49.5%</a:t>
                      </a:r>
                    </a:p>
                  </a:txBody>
                  <a:tcPr marL="89408" marR="89408" marT="44704" marB="44704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All Applicants</a:t>
                      </a:r>
                      <a:endParaRPr lang="en-US" sz="2000" b="1" dirty="0"/>
                    </a:p>
                  </a:txBody>
                  <a:tcPr marL="89408" marR="89408" marT="44704" marB="447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42,549</a:t>
                      </a:r>
                    </a:p>
                  </a:txBody>
                  <a:tcPr marL="89408" marR="89408" marT="44704" marB="447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34,075</a:t>
                      </a:r>
                    </a:p>
                  </a:txBody>
                  <a:tcPr marL="89408" marR="89408" marT="44704" marB="447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8,474</a:t>
                      </a:r>
                    </a:p>
                  </a:txBody>
                  <a:tcPr marL="89408" marR="89408" marT="44704" marB="447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19.9%</a:t>
                      </a:r>
                    </a:p>
                  </a:txBody>
                  <a:tcPr marL="89408" marR="89408" marT="44704" marB="44704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030D879C-E7BF-4DB3-964A-8246214B3FFD}"/>
              </a:ext>
            </a:extLst>
          </p:cNvPr>
          <p:cNvSpPr txBox="1"/>
          <p:nvPr/>
        </p:nvSpPr>
        <p:spPr>
          <a:xfrm>
            <a:off x="0" y="6601931"/>
            <a:ext cx="91440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National Resident Matching Program, Data Release and Research Committee: Advance Data Tables 2022 Main Residency Match. National Resident Matching Program, Washington DC, 2022</a:t>
            </a:r>
          </a:p>
        </p:txBody>
      </p:sp>
    </p:spTree>
    <p:extLst>
      <p:ext uri="{BB962C8B-B14F-4D97-AF65-F5344CB8AC3E}">
        <p14:creationId xmlns:p14="http://schemas.microsoft.com/office/powerpoint/2010/main" val="22859567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293154E-4082-4615-AE6E-0BBDB102D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03852"/>
            <a:ext cx="9144000" cy="686836"/>
          </a:xfrm>
        </p:spPr>
        <p:txBody>
          <a:bodyPr/>
          <a:lstStyle/>
          <a:p>
            <a:pPr algn="ctr"/>
            <a:r>
              <a:rPr lang="en-US" dirty="0"/>
              <a:t>Why Worry?</a:t>
            </a:r>
          </a:p>
        </p:txBody>
      </p:sp>
      <p:graphicFrame>
        <p:nvGraphicFramePr>
          <p:cNvPr id="9" name="Content Placeholder 3">
            <a:extLst>
              <a:ext uri="{FF2B5EF4-FFF2-40B4-BE49-F238E27FC236}">
                <a16:creationId xmlns:a16="http://schemas.microsoft.com/office/drawing/2014/main" id="{44AEA95B-FD41-40DF-8C8D-DD61C01C6A3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3790792"/>
              </p:ext>
            </p:extLst>
          </p:nvPr>
        </p:nvGraphicFramePr>
        <p:xfrm>
          <a:off x="140971" y="1902830"/>
          <a:ext cx="8862058" cy="4055617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8647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54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93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841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283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57249">
                <a:tc>
                  <a:txBody>
                    <a:bodyPr/>
                    <a:lstStyle/>
                    <a:p>
                      <a:pPr algn="l"/>
                      <a:endParaRPr lang="en-US" sz="2000" b="1" dirty="0"/>
                    </a:p>
                  </a:txBody>
                  <a:tcPr marL="89408" marR="89408" marT="44704" marB="44704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Total Active</a:t>
                      </a:r>
                      <a:endParaRPr lang="en-US" sz="2000" b="1" dirty="0"/>
                    </a:p>
                  </a:txBody>
                  <a:tcPr marL="89408" marR="89408" marT="44704" marB="44704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Matched</a:t>
                      </a:r>
                      <a:endParaRPr lang="en-US" sz="2000" b="1" dirty="0"/>
                    </a:p>
                  </a:txBody>
                  <a:tcPr marL="89408" marR="89408" marT="44704" marB="44704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Unmatched</a:t>
                      </a:r>
                      <a:endParaRPr lang="en-US" sz="2000" b="1" dirty="0"/>
                    </a:p>
                  </a:txBody>
                  <a:tcPr marL="89408" marR="89408" marT="44704" marB="44704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% Unmatched</a:t>
                      </a:r>
                      <a:endParaRPr lang="en-US" sz="2000" b="1" dirty="0"/>
                    </a:p>
                  </a:txBody>
                  <a:tcPr marL="89408" marR="89408" marT="44704" marB="44704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US Seniors Allopathic</a:t>
                      </a:r>
                      <a:endParaRPr lang="en-US" sz="2000" b="1" dirty="0"/>
                    </a:p>
                  </a:txBody>
                  <a:tcPr marL="89408" marR="89408" marT="44704" marB="447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19,902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89408" marR="89408" marT="44704" marB="447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18,486</a:t>
                      </a:r>
                      <a:endParaRPr lang="en-US" sz="2400" b="1" dirty="0"/>
                    </a:p>
                  </a:txBody>
                  <a:tcPr marL="89408" marR="89408" marT="44704" marB="447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1,416</a:t>
                      </a:r>
                      <a:endParaRPr lang="en-US" sz="2400" b="1" dirty="0"/>
                    </a:p>
                  </a:txBody>
                  <a:tcPr marL="89408" marR="89408" marT="44704" marB="447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7.1%</a:t>
                      </a:r>
                      <a:endParaRPr lang="en-US" sz="2400" b="1" dirty="0"/>
                    </a:p>
                  </a:txBody>
                  <a:tcPr marL="89408" marR="89408" marT="44704" marB="44704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/>
                        <a:t>US Seniors Osteopathic</a:t>
                      </a:r>
                    </a:p>
                  </a:txBody>
                  <a:tcPr marL="89408" marR="89408" marT="44704" marB="447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7,303</a:t>
                      </a:r>
                    </a:p>
                  </a:txBody>
                  <a:tcPr marL="89408" marR="89408" marT="44704" marB="447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6,666</a:t>
                      </a:r>
                    </a:p>
                  </a:txBody>
                  <a:tcPr marL="89408" marR="89408" marT="44704" marB="447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637</a:t>
                      </a:r>
                    </a:p>
                  </a:txBody>
                  <a:tcPr marL="89408" marR="89408" marT="44704" marB="447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8.7%</a:t>
                      </a:r>
                    </a:p>
                  </a:txBody>
                  <a:tcPr marL="89408" marR="89408" marT="44704" marB="44704" anchor="ctr"/>
                </a:tc>
                <a:extLst>
                  <a:ext uri="{0D108BD9-81ED-4DB2-BD59-A6C34878D82A}">
                    <a16:rowId xmlns:a16="http://schemas.microsoft.com/office/drawing/2014/main" val="3377575628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Previous US Allopathic</a:t>
                      </a:r>
                    </a:p>
                    <a:p>
                      <a:pPr algn="l"/>
                      <a:r>
                        <a:rPr lang="en-US" sz="2000" dirty="0"/>
                        <a:t>Grads</a:t>
                      </a:r>
                      <a:endParaRPr lang="en-US" sz="2000" b="1" dirty="0"/>
                    </a:p>
                  </a:txBody>
                  <a:tcPr marL="89408" marR="89408" marT="44704" marB="447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1,700</a:t>
                      </a:r>
                    </a:p>
                  </a:txBody>
                  <a:tcPr marL="89408" marR="89408" marT="44704" marB="447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859</a:t>
                      </a:r>
                    </a:p>
                  </a:txBody>
                  <a:tcPr marL="89408" marR="89408" marT="44704" marB="447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841</a:t>
                      </a:r>
                    </a:p>
                  </a:txBody>
                  <a:tcPr marL="89408" marR="89408" marT="44704" marB="447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49.5%</a:t>
                      </a:r>
                    </a:p>
                  </a:txBody>
                  <a:tcPr marL="89408" marR="89408" marT="44704" marB="44704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All Applicants</a:t>
                      </a:r>
                      <a:endParaRPr lang="en-US" sz="2000" b="1" dirty="0"/>
                    </a:p>
                  </a:txBody>
                  <a:tcPr marL="89408" marR="89408" marT="44704" marB="447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42,549</a:t>
                      </a:r>
                    </a:p>
                  </a:txBody>
                  <a:tcPr marL="89408" marR="89408" marT="44704" marB="447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34,075</a:t>
                      </a:r>
                    </a:p>
                  </a:txBody>
                  <a:tcPr marL="89408" marR="89408" marT="44704" marB="447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8,474</a:t>
                      </a:r>
                    </a:p>
                  </a:txBody>
                  <a:tcPr marL="89408" marR="89408" marT="44704" marB="447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19.9%</a:t>
                      </a:r>
                    </a:p>
                  </a:txBody>
                  <a:tcPr marL="89408" marR="89408" marT="44704" marB="44704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Oval 9">
            <a:extLst>
              <a:ext uri="{FF2B5EF4-FFF2-40B4-BE49-F238E27FC236}">
                <a16:creationId xmlns:a16="http://schemas.microsoft.com/office/drawing/2014/main" id="{90C8431D-CFEC-472D-A19F-8157EADBA9CD}"/>
              </a:ext>
            </a:extLst>
          </p:cNvPr>
          <p:cNvSpPr/>
          <p:nvPr/>
        </p:nvSpPr>
        <p:spPr>
          <a:xfrm>
            <a:off x="7262950" y="2595154"/>
            <a:ext cx="1584960" cy="3463638"/>
          </a:xfrm>
          <a:prstGeom prst="ellipse">
            <a:avLst/>
          </a:prstGeom>
          <a:noFill/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2">
                    <a:lumMod val="75000"/>
                  </a:schemeClr>
                </a:solidFill>
              </a:ln>
              <a:noFill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34EAD7-8F96-4608-92C0-7A43763A796A}"/>
              </a:ext>
            </a:extLst>
          </p:cNvPr>
          <p:cNvSpPr txBox="1"/>
          <p:nvPr/>
        </p:nvSpPr>
        <p:spPr>
          <a:xfrm>
            <a:off x="0" y="6601931"/>
            <a:ext cx="91440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National Resident Matching Program, Data Release and Research Committee: Advance Data Tables 2022 Main Residency Match. National Resident Matching Program, Washington DC, 2022</a:t>
            </a:r>
          </a:p>
        </p:txBody>
      </p:sp>
    </p:spTree>
    <p:extLst>
      <p:ext uri="{BB962C8B-B14F-4D97-AF65-F5344CB8AC3E}">
        <p14:creationId xmlns:p14="http://schemas.microsoft.com/office/powerpoint/2010/main" val="386565280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AN22 1">
      <a:dk1>
        <a:srgbClr val="839340"/>
      </a:dk1>
      <a:lt1>
        <a:srgbClr val="FFFFFF"/>
      </a:lt1>
      <a:dk2>
        <a:srgbClr val="892293"/>
      </a:dk2>
      <a:lt2>
        <a:srgbClr val="C5E055"/>
      </a:lt2>
      <a:accent1>
        <a:srgbClr val="4D4D4D"/>
      </a:accent1>
      <a:accent2>
        <a:srgbClr val="1D417B"/>
      </a:accent2>
      <a:accent3>
        <a:srgbClr val="EF8D2B"/>
      </a:accent3>
      <a:accent4>
        <a:srgbClr val="ED1163"/>
      </a:accent4>
      <a:accent5>
        <a:srgbClr val="6F69AF"/>
      </a:accent5>
      <a:accent6>
        <a:srgbClr val="00ABC5"/>
      </a:accent6>
      <a:hlink>
        <a:srgbClr val="ED1163"/>
      </a:hlink>
      <a:folHlink>
        <a:srgbClr val="0096D2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AN22 1">
      <a:dk1>
        <a:srgbClr val="839340"/>
      </a:dk1>
      <a:lt1>
        <a:srgbClr val="FFFFFF"/>
      </a:lt1>
      <a:dk2>
        <a:srgbClr val="892293"/>
      </a:dk2>
      <a:lt2>
        <a:srgbClr val="C5E055"/>
      </a:lt2>
      <a:accent1>
        <a:srgbClr val="4D4D4D"/>
      </a:accent1>
      <a:accent2>
        <a:srgbClr val="1D417B"/>
      </a:accent2>
      <a:accent3>
        <a:srgbClr val="EF8D2B"/>
      </a:accent3>
      <a:accent4>
        <a:srgbClr val="ED1163"/>
      </a:accent4>
      <a:accent5>
        <a:srgbClr val="6F69AF"/>
      </a:accent5>
      <a:accent6>
        <a:srgbClr val="00ABC5"/>
      </a:accent6>
      <a:hlink>
        <a:srgbClr val="ED1163"/>
      </a:hlink>
      <a:folHlink>
        <a:srgbClr val="0096D2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AN22 1">
      <a:dk1>
        <a:srgbClr val="839340"/>
      </a:dk1>
      <a:lt1>
        <a:srgbClr val="FFFFFF"/>
      </a:lt1>
      <a:dk2>
        <a:srgbClr val="892293"/>
      </a:dk2>
      <a:lt2>
        <a:srgbClr val="C5E055"/>
      </a:lt2>
      <a:accent1>
        <a:srgbClr val="4D4D4D"/>
      </a:accent1>
      <a:accent2>
        <a:srgbClr val="1D417B"/>
      </a:accent2>
      <a:accent3>
        <a:srgbClr val="EF8D2B"/>
      </a:accent3>
      <a:accent4>
        <a:srgbClr val="ED1163"/>
      </a:accent4>
      <a:accent5>
        <a:srgbClr val="6F69AF"/>
      </a:accent5>
      <a:accent6>
        <a:srgbClr val="00ABC5"/>
      </a:accent6>
      <a:hlink>
        <a:srgbClr val="ED1163"/>
      </a:hlink>
      <a:folHlink>
        <a:srgbClr val="0096D2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2021 STFM 1">
      <a:dk1>
        <a:srgbClr val="4D4D4F"/>
      </a:dk1>
      <a:lt1>
        <a:srgbClr val="FFFFFF"/>
      </a:lt1>
      <a:dk2>
        <a:srgbClr val="6D6E71"/>
      </a:dk2>
      <a:lt2>
        <a:srgbClr val="E7E6E6"/>
      </a:lt2>
      <a:accent1>
        <a:srgbClr val="0096D2"/>
      </a:accent1>
      <a:accent2>
        <a:srgbClr val="1D417B"/>
      </a:accent2>
      <a:accent3>
        <a:srgbClr val="EF8D2B"/>
      </a:accent3>
      <a:accent4>
        <a:srgbClr val="ED1163"/>
      </a:accent4>
      <a:accent5>
        <a:srgbClr val="6F69AF"/>
      </a:accent5>
      <a:accent6>
        <a:srgbClr val="00ABC5"/>
      </a:accent6>
      <a:hlink>
        <a:srgbClr val="ED1163"/>
      </a:hlink>
      <a:folHlink>
        <a:srgbClr val="0096D2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Custom Design">
  <a:themeElements>
    <a:clrScheme name="2021 STFM 1">
      <a:dk1>
        <a:srgbClr val="4D4D4F"/>
      </a:dk1>
      <a:lt1>
        <a:srgbClr val="FFFFFF"/>
      </a:lt1>
      <a:dk2>
        <a:srgbClr val="6D6E71"/>
      </a:dk2>
      <a:lt2>
        <a:srgbClr val="E7E6E6"/>
      </a:lt2>
      <a:accent1>
        <a:srgbClr val="0096D2"/>
      </a:accent1>
      <a:accent2>
        <a:srgbClr val="1D417B"/>
      </a:accent2>
      <a:accent3>
        <a:srgbClr val="EF8D2B"/>
      </a:accent3>
      <a:accent4>
        <a:srgbClr val="ED1163"/>
      </a:accent4>
      <a:accent5>
        <a:srgbClr val="6F69AF"/>
      </a:accent5>
      <a:accent6>
        <a:srgbClr val="00ABC5"/>
      </a:accent6>
      <a:hlink>
        <a:srgbClr val="ED1163"/>
      </a:hlink>
      <a:folHlink>
        <a:srgbClr val="0096D2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683</TotalTime>
  <Words>1372</Words>
  <Application>Microsoft Office PowerPoint</Application>
  <PresentationFormat>On-screen Show (4:3)</PresentationFormat>
  <Paragraphs>297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Arial</vt:lpstr>
      <vt:lpstr>Arial Narrow</vt:lpstr>
      <vt:lpstr>Calibri</vt:lpstr>
      <vt:lpstr>Trebuchet MS</vt:lpstr>
      <vt:lpstr>1_Office Theme</vt:lpstr>
      <vt:lpstr>Custom Design</vt:lpstr>
      <vt:lpstr>1_Custom Design</vt:lpstr>
      <vt:lpstr>3_Custom Design</vt:lpstr>
      <vt:lpstr>2_Custom Design</vt:lpstr>
      <vt:lpstr>Navigating the NRMP During a Pandemic: Did Applicants Save Time, Money, and Stress? </vt:lpstr>
      <vt:lpstr>Disclosures</vt:lpstr>
      <vt:lpstr>Objectives</vt:lpstr>
      <vt:lpstr>PowerPoint Presentation</vt:lpstr>
      <vt:lpstr>Background</vt:lpstr>
      <vt:lpstr>Background</vt:lpstr>
      <vt:lpstr>Background</vt:lpstr>
      <vt:lpstr>Why Worry?</vt:lpstr>
      <vt:lpstr>Why Worry?</vt:lpstr>
      <vt:lpstr>Survey</vt:lpstr>
      <vt:lpstr>KUSM-W Family Medicine Applicants</vt:lpstr>
      <vt:lpstr>KUSM-W Family Medicine Applicants</vt:lpstr>
      <vt:lpstr>KUSM-W Family Medicine Applicants</vt:lpstr>
      <vt:lpstr>Applying and Interviewing</vt:lpstr>
      <vt:lpstr>Submitted Applications</vt:lpstr>
      <vt:lpstr>Interview Offers</vt:lpstr>
      <vt:lpstr>Completed Interviews</vt:lpstr>
      <vt:lpstr>Ranked Programs</vt:lpstr>
      <vt:lpstr>Cost</vt:lpstr>
      <vt:lpstr>Time</vt:lpstr>
      <vt:lpstr>Virtual vs. In Person</vt:lpstr>
      <vt:lpstr>Virtual vs. In Person</vt:lpstr>
      <vt:lpstr>Summary</vt:lpstr>
      <vt:lpstr>Summary</vt:lpstr>
      <vt:lpstr>Related Citations </vt:lpstr>
      <vt:lpstr>Future Strategies</vt:lpstr>
      <vt:lpstr>For more information, please contact: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Kari Nilsen</cp:lastModifiedBy>
  <cp:revision>29</cp:revision>
  <dcterms:created xsi:type="dcterms:W3CDTF">2020-10-26T17:33:56Z</dcterms:created>
  <dcterms:modified xsi:type="dcterms:W3CDTF">2022-04-26T01:15:26Z</dcterms:modified>
</cp:coreProperties>
</file>