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4" r:id="rId2"/>
    <p:sldId id="262" r:id="rId3"/>
    <p:sldId id="282" r:id="rId4"/>
    <p:sldId id="267" r:id="rId5"/>
    <p:sldId id="266" r:id="rId6"/>
    <p:sldId id="265" r:id="rId7"/>
    <p:sldId id="268" r:id="rId8"/>
    <p:sldId id="269" r:id="rId9"/>
    <p:sldId id="274" r:id="rId10"/>
    <p:sldId id="296" r:id="rId11"/>
    <p:sldId id="275" r:id="rId12"/>
    <p:sldId id="298" r:id="rId13"/>
    <p:sldId id="300" r:id="rId14"/>
    <p:sldId id="276" r:id="rId15"/>
    <p:sldId id="270" r:id="rId16"/>
    <p:sldId id="272" r:id="rId17"/>
    <p:sldId id="278" r:id="rId18"/>
    <p:sldId id="277" r:id="rId19"/>
    <p:sldId id="279" r:id="rId20"/>
    <p:sldId id="281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73" r:id="rId30"/>
    <p:sldId id="293" r:id="rId31"/>
    <p:sldId id="292" r:id="rId32"/>
    <p:sldId id="263" r:id="rId33"/>
  </p:sldIdLst>
  <p:sldSz cx="9144000" cy="6858000" type="screen4x3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4545"/>
  </p:normalViewPr>
  <p:slideViewPr>
    <p:cSldViewPr snapToGrid="0" snapToObjects="1">
      <p:cViewPr varScale="1">
        <p:scale>
          <a:sx n="108" d="100"/>
          <a:sy n="108" d="100"/>
        </p:scale>
        <p:origin x="156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ohsum01.ohsu.edu\ohsu\Users\u206\tsenga\scholarly\Colocation%20grant\Colocation%20summary%20-%20before%20and%20aft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ohsum01.ohsu.edu\ohsu\Users\u206\tsenga\scholarly\Colocation%20grant\Colocation%20summary%20-%20before%20and%20afte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Sheet1!$B$8</c:f>
              <c:strCache>
                <c:ptCount val="1"/>
                <c:pt idx="0">
                  <c:v>Before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Sheet1!$A$9:$A$13</c:f>
              <c:strCache>
                <c:ptCount val="5"/>
                <c:pt idx="1">
                  <c:v>0-20% of the time</c:v>
                </c:pt>
                <c:pt idx="2">
                  <c:v>20-50% of the time</c:v>
                </c:pt>
                <c:pt idx="3">
                  <c:v>50-80% of the time</c:v>
                </c:pt>
                <c:pt idx="4">
                  <c:v>&gt; 80% of the time</c:v>
                </c:pt>
              </c:strCache>
            </c:strRef>
          </c:cat>
          <c:val>
            <c:numRef>
              <c:f>Sheet1!$B$9:$B$13</c:f>
              <c:numCache>
                <c:formatCode>0.00%</c:formatCode>
                <c:ptCount val="5"/>
                <c:pt idx="1">
                  <c:v>7.3999999999999996E-2</c:v>
                </c:pt>
                <c:pt idx="2">
                  <c:v>7.4999999999999997E-2</c:v>
                </c:pt>
                <c:pt idx="3">
                  <c:v>0.44400000000000001</c:v>
                </c:pt>
                <c:pt idx="4">
                  <c:v>0.40699999999999997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3A-8E4B-86EB-4CF047251246}"/>
            </c:ext>
          </c:extLst>
        </c:ser>
        <c:ser>
          <c:idx val="1"/>
          <c:order val="1"/>
          <c:tx>
            <c:strRef>
              <c:f>Sheet1!$C$8</c:f>
              <c:strCache>
                <c:ptCount val="1"/>
                <c:pt idx="0">
                  <c:v>After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Sheet1!$A$9:$A$13</c:f>
              <c:strCache>
                <c:ptCount val="5"/>
                <c:pt idx="1">
                  <c:v>0-20% of the time</c:v>
                </c:pt>
                <c:pt idx="2">
                  <c:v>20-50% of the time</c:v>
                </c:pt>
                <c:pt idx="3">
                  <c:v>50-80% of the time</c:v>
                </c:pt>
                <c:pt idx="4">
                  <c:v>&gt; 80% of the time</c:v>
                </c:pt>
              </c:strCache>
            </c:strRef>
          </c:cat>
          <c:val>
            <c:numRef>
              <c:f>Sheet1!$C$9:$C$13</c:f>
              <c:numCache>
                <c:formatCode>0.00%</c:formatCode>
                <c:ptCount val="5"/>
                <c:pt idx="1">
                  <c:v>2.9000000000000001E-2</c:v>
                </c:pt>
                <c:pt idx="2">
                  <c:v>0.114</c:v>
                </c:pt>
                <c:pt idx="3">
                  <c:v>0.17100000000000001</c:v>
                </c:pt>
                <c:pt idx="4">
                  <c:v>0.68600000000000005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3A-8E4B-86EB-4CF0472512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0737080"/>
        <c:axId val="70736688"/>
      </c:barChart>
      <c:catAx>
        <c:axId val="70737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736688"/>
        <c:crosses val="autoZero"/>
        <c:auto val="1"/>
        <c:lblAlgn val="ctr"/>
        <c:lblOffset val="100"/>
        <c:noMultiLvlLbl val="0"/>
      </c:catAx>
      <c:valAx>
        <c:axId val="70736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737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Before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1">
                  <c:v>1-9 min</c:v>
                </c:pt>
                <c:pt idx="2">
                  <c:v>10-19 min</c:v>
                </c:pt>
                <c:pt idx="3">
                  <c:v>20 or more min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1">
                  <c:v>0.37</c:v>
                </c:pt>
                <c:pt idx="2" formatCode="0.00%">
                  <c:v>0.33300000000000002</c:v>
                </c:pt>
                <c:pt idx="3" formatCode="0.00%">
                  <c:v>0.29599999999999999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A8-2443-AA55-1AEC88ED3A8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After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1">
                  <c:v>1-9 min</c:v>
                </c:pt>
                <c:pt idx="2">
                  <c:v>10-19 min</c:v>
                </c:pt>
                <c:pt idx="3">
                  <c:v>20 or more min</c:v>
                </c:pt>
              </c:strCache>
            </c:strRef>
          </c:cat>
          <c:val>
            <c:numRef>
              <c:f>Sheet1!$C$2:$C$5</c:f>
              <c:numCache>
                <c:formatCode>0.00%</c:formatCode>
                <c:ptCount val="4"/>
                <c:pt idx="1">
                  <c:v>0.114</c:v>
                </c:pt>
                <c:pt idx="2">
                  <c:v>0.48599999999999999</c:v>
                </c:pt>
                <c:pt idx="3" formatCode="0%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A8-2443-AA55-1AEC88ED3A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890512"/>
        <c:axId val="99890904"/>
      </c:barChart>
      <c:catAx>
        <c:axId val="9989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90904"/>
        <c:crosses val="autoZero"/>
        <c:auto val="1"/>
        <c:lblAlgn val="ctr"/>
        <c:lblOffset val="100"/>
        <c:noMultiLvlLbl val="0"/>
      </c:catAx>
      <c:valAx>
        <c:axId val="99890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90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Team</a:t>
            </a:r>
            <a:r>
              <a:rPr lang="en-US" sz="2400" baseline="0" dirty="0"/>
              <a:t> Culture Score (scale of 10)</a:t>
            </a:r>
            <a:endParaRPr lang="en-US" sz="2400" dirty="0"/>
          </a:p>
        </c:rich>
      </c:tx>
      <c:layout>
        <c:manualLayout>
          <c:xMode val="edge"/>
          <c:yMode val="edge"/>
          <c:x val="0.21332961558896457"/>
          <c:y val="1.73790519476283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Sheet1!$A$1:$A$4</c:f>
              <c:strCache>
                <c:ptCount val="4"/>
                <c:pt idx="0">
                  <c:v>Faculty - Jan 2017</c:v>
                </c:pt>
                <c:pt idx="1">
                  <c:v>Staff - Jan 2017</c:v>
                </c:pt>
                <c:pt idx="2">
                  <c:v>Faculty - Sept 2017</c:v>
                </c:pt>
                <c:pt idx="3">
                  <c:v>Staff - Sept 2017</c:v>
                </c:pt>
              </c:strCache>
            </c:strRef>
          </c:cat>
          <c:val>
            <c:numRef>
              <c:f>Sheet1!$B$1:$B$4</c:f>
              <c:numCache>
                <c:formatCode>General</c:formatCode>
                <c:ptCount val="4"/>
                <c:pt idx="0">
                  <c:v>7.2</c:v>
                </c:pt>
                <c:pt idx="1">
                  <c:v>7.1</c:v>
                </c:pt>
                <c:pt idx="2">
                  <c:v>7.5</c:v>
                </c:pt>
                <c:pt idx="3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25-42A6-A6FD-6983FB9B06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891688"/>
        <c:axId val="99892080"/>
      </c:barChart>
      <c:catAx>
        <c:axId val="99891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92080"/>
        <c:crosses val="autoZero"/>
        <c:auto val="1"/>
        <c:lblAlgn val="ctr"/>
        <c:lblOffset val="100"/>
        <c:noMultiLvlLbl val="0"/>
      </c:catAx>
      <c:valAx>
        <c:axId val="99892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91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Burnout</a:t>
            </a:r>
            <a:r>
              <a:rPr lang="en-US" sz="2400" baseline="0" dirty="0"/>
              <a:t> Percentages (out of  possible 100%)</a:t>
            </a:r>
            <a:endParaRPr lang="en-US" sz="2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Sheet2!$A$1:$A$4</c:f>
              <c:strCache>
                <c:ptCount val="4"/>
                <c:pt idx="0">
                  <c:v>Faculty - Jan 2017</c:v>
                </c:pt>
                <c:pt idx="1">
                  <c:v>Staff - Jan 2017</c:v>
                </c:pt>
                <c:pt idx="2">
                  <c:v>Faculty - Sept 2017</c:v>
                </c:pt>
                <c:pt idx="3">
                  <c:v>Staff - Sept 2017</c:v>
                </c:pt>
              </c:strCache>
            </c:strRef>
          </c:cat>
          <c:val>
            <c:numRef>
              <c:f>Sheet2!$B$1:$B$4</c:f>
              <c:numCache>
                <c:formatCode>0%</c:formatCode>
                <c:ptCount val="4"/>
                <c:pt idx="0">
                  <c:v>0.38</c:v>
                </c:pt>
                <c:pt idx="1">
                  <c:v>0.22</c:v>
                </c:pt>
                <c:pt idx="2">
                  <c:v>0.56000000000000005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36-447A-B779-9637453CD9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9892864"/>
        <c:axId val="99893256"/>
      </c:barChart>
      <c:catAx>
        <c:axId val="9989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93256"/>
        <c:crosses val="autoZero"/>
        <c:auto val="1"/>
        <c:lblAlgn val="ctr"/>
        <c:lblOffset val="100"/>
        <c:noMultiLvlLbl val="0"/>
      </c:catAx>
      <c:valAx>
        <c:axId val="99893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928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</a:t>
            </a:r>
            <a:r>
              <a:rPr lang="en-US" sz="2800" b="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Proficient with </a:t>
            </a:r>
            <a:r>
              <a:rPr lang="en-US" sz="28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EMR (Fall</a:t>
            </a:r>
            <a:r>
              <a:rPr lang="en-US" sz="2800" b="0" baseline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2017 Survey)</a:t>
            </a:r>
            <a:endParaRPr lang="en-US" sz="2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c:rich>
      </c:tx>
      <c:layout>
        <c:manualLayout>
          <c:xMode val="edge"/>
          <c:yMode val="edge"/>
          <c:x val="0.1209401607311412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365557691728441E-2"/>
          <c:y val="0.15461693814722341"/>
          <c:w val="0.9119474383755668"/>
          <c:h val="0.544264510484200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Faculty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4.3969847071487012E-3"/>
                  <c:y val="-6.645732785261379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E3-420B-9C38-0C7138C1129F}"/>
                </c:ext>
              </c:extLst>
            </c:dLbl>
            <c:dLbl>
              <c:idx val="1"/>
              <c:layout>
                <c:manualLayout>
                  <c:x val="0"/>
                  <c:y val="-8.969415577310841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E3-420B-9C38-0C7138C1129F}"/>
                </c:ext>
              </c:extLst>
            </c:dLbl>
            <c:dLbl>
              <c:idx val="2"/>
              <c:layout>
                <c:manualLayout>
                  <c:x val="-1.4656615690495668E-3"/>
                  <c:y val="-1.998367201162521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E3-420B-9C38-0C7138C1129F}"/>
                </c:ext>
              </c:extLst>
            </c:dLbl>
            <c:dLbl>
              <c:idx val="3"/>
              <c:layout>
                <c:manualLayout>
                  <c:x val="2.9313231380990803E-3"/>
                  <c:y val="-4.32204999321200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E3-420B-9C38-0C7138C1129F}"/>
                </c:ext>
              </c:extLst>
            </c:dLbl>
            <c:dLbl>
              <c:idx val="4"/>
              <c:layout>
                <c:manualLayout>
                  <c:x val="0"/>
                  <c:y val="-1.998367201162585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6E3-420B-9C38-0C7138C1129F}"/>
                </c:ext>
              </c:extLst>
            </c:dLbl>
            <c:dLbl>
              <c:idx val="6"/>
              <c:layout>
                <c:manualLayout>
                  <c:x val="-5.8626462761982674E-3"/>
                  <c:y val="-1.12930983693601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6E3-420B-9C38-0C7138C1129F}"/>
                </c:ext>
              </c:extLst>
            </c:dLbl>
            <c:dLbl>
              <c:idx val="7"/>
              <c:layout>
                <c:manualLayout>
                  <c:x val="0"/>
                  <c:y val="-1.998367201162585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6E3-420B-9C38-0C7138C1129F}"/>
                </c:ext>
              </c:extLst>
            </c:dLbl>
            <c:dLbl>
              <c:idx val="8"/>
              <c:layout>
                <c:manualLayout>
                  <c:x val="-2.9313231380992412E-3"/>
                  <c:y val="-4.32204999321200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6E3-420B-9C38-0C7138C112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Beaverton</c:v>
                </c:pt>
                <c:pt idx="1">
                  <c:v>CWH</c:v>
                </c:pt>
                <c:pt idx="2">
                  <c:v>GP</c:v>
                </c:pt>
                <c:pt idx="3">
                  <c:v>IMC</c:v>
                </c:pt>
                <c:pt idx="4">
                  <c:v>Peds OHSU</c:v>
                </c:pt>
                <c:pt idx="5">
                  <c:v>Peds Westside</c:v>
                </c:pt>
                <c:pt idx="6">
                  <c:v>Richmond</c:v>
                </c:pt>
                <c:pt idx="7">
                  <c:v>Scapoose</c:v>
                </c:pt>
                <c:pt idx="8">
                  <c:v>SW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0.33</c:v>
                </c:pt>
                <c:pt idx="1">
                  <c:v>0.2</c:v>
                </c:pt>
                <c:pt idx="2">
                  <c:v>0.44</c:v>
                </c:pt>
                <c:pt idx="3">
                  <c:v>0.18</c:v>
                </c:pt>
                <c:pt idx="4">
                  <c:v>0.08</c:v>
                </c:pt>
                <c:pt idx="5">
                  <c:v>0</c:v>
                </c:pt>
                <c:pt idx="6">
                  <c:v>0.2</c:v>
                </c:pt>
                <c:pt idx="7">
                  <c:v>0.2</c:v>
                </c:pt>
                <c:pt idx="8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6E3-420B-9C38-0C7138C112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Staff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725292552396535E-2"/>
                  <c:y val="-2.4389520959069882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6E3-420B-9C38-0C7138C1129F}"/>
                </c:ext>
              </c:extLst>
            </c:dLbl>
            <c:dLbl>
              <c:idx val="3"/>
              <c:layout>
                <c:manualLayout>
                  <c:x val="1.0259630983346969E-2"/>
                  <c:y val="-8.7987072273122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6E3-420B-9C38-0C7138C1129F}"/>
                </c:ext>
              </c:extLst>
            </c:dLbl>
            <c:dLbl>
              <c:idx val="4"/>
              <c:layout>
                <c:manualLayout>
                  <c:x val="6.6510172826945938E-3"/>
                  <c:y val="-8.182710628440125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6E3-420B-9C38-0C7138C1129F}"/>
                </c:ext>
              </c:extLst>
            </c:dLbl>
            <c:dLbl>
              <c:idx val="5"/>
              <c:layout>
                <c:manualLayout>
                  <c:x val="1.1085028804490908E-2"/>
                  <c:y val="-8.182710628440125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6E3-420B-9C38-0C7138C1129F}"/>
                </c:ext>
              </c:extLst>
            </c:dLbl>
            <c:dLbl>
              <c:idx val="6"/>
              <c:layout>
                <c:manualLayout>
                  <c:x val="1.0259630983346969E-2"/>
                  <c:y val="2.079787582458634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6E3-420B-9C38-0C7138C1129F}"/>
                </c:ext>
              </c:extLst>
            </c:dLbl>
            <c:dLbl>
              <c:idx val="8"/>
              <c:layout>
                <c:manualLayout>
                  <c:x val="1.6122277259545129E-2"/>
                  <c:y val="-6.475024435262831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6E3-420B-9C38-0C7138C112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Beaverton</c:v>
                </c:pt>
                <c:pt idx="1">
                  <c:v>CWH</c:v>
                </c:pt>
                <c:pt idx="2">
                  <c:v>GP</c:v>
                </c:pt>
                <c:pt idx="3">
                  <c:v>IMC</c:v>
                </c:pt>
                <c:pt idx="4">
                  <c:v>Peds OHSU</c:v>
                </c:pt>
                <c:pt idx="5">
                  <c:v>Peds Westside</c:v>
                </c:pt>
                <c:pt idx="6">
                  <c:v>Richmond</c:v>
                </c:pt>
                <c:pt idx="7">
                  <c:v>Scapoose</c:v>
                </c:pt>
                <c:pt idx="8">
                  <c:v>SW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0.12</c:v>
                </c:pt>
                <c:pt idx="1">
                  <c:v>0</c:v>
                </c:pt>
                <c:pt idx="2">
                  <c:v>0</c:v>
                </c:pt>
                <c:pt idx="3">
                  <c:v>0.03</c:v>
                </c:pt>
                <c:pt idx="4">
                  <c:v>0</c:v>
                </c:pt>
                <c:pt idx="5">
                  <c:v>0</c:v>
                </c:pt>
                <c:pt idx="6">
                  <c:v>0.14000000000000001</c:v>
                </c:pt>
                <c:pt idx="7">
                  <c:v>0</c:v>
                </c:pt>
                <c:pt idx="8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06E3-420B-9C38-0C7138C112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4648768"/>
        <c:axId val="174649160"/>
      </c:barChart>
      <c:catAx>
        <c:axId val="17464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74649160"/>
        <c:crosses val="autoZero"/>
        <c:auto val="1"/>
        <c:lblAlgn val="ctr"/>
        <c:lblOffset val="100"/>
        <c:noMultiLvlLbl val="0"/>
      </c:catAx>
      <c:valAx>
        <c:axId val="174649160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174648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512361239645021"/>
          <c:y val="0.12270600362787264"/>
          <c:w val="0.24295113925976644"/>
          <c:h val="0.110914390010612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F37D13-FA91-4709-A2BC-663FE917958E}" type="datetimeFigureOut">
              <a:rPr lang="en-US" smtClean="0"/>
              <a:t>12/4/18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2CB0718-8B0A-4B6F-A3AA-0F19C7F96A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738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1BB9862-3DCA-0A45-8DB2-C3D4A5FFBD16}" type="datetimeFigureOut">
              <a:rPr lang="en-US" smtClean="0"/>
              <a:t>12/4/18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B6188AA-8A31-324A-A9BB-3CA1764E7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6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Leadership needs to buy in to</a:t>
            </a:r>
            <a:r>
              <a:rPr lang="en-US" baseline="0" dirty="0"/>
              <a:t> wellness and employee engagement and start the culture and system change in the practice.</a:t>
            </a:r>
          </a:p>
          <a:p>
            <a:r>
              <a:rPr lang="en-US" baseline="0" dirty="0"/>
              <a:t>The first law of leadership: “If they don’t believe in the messenger, they won’t believe the message.”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88AA-8A31-324A-A9BB-3CA1764E72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79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Through the same grant that funded</a:t>
            </a:r>
            <a:r>
              <a:rPr lang="en-US" baseline="0" dirty="0"/>
              <a:t> strengths finder and languages of appreciation, this granted some time for a faculty to champion engagement and wellness in the practice for a year.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88AA-8A31-324A-A9BB-3CA1764E72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85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Dr. Tseng tasked me the awesome job of talking about what I think are some of the coolest/most fun changes we have made at GP in the last several years.  </a:t>
            </a:r>
          </a:p>
          <a:p>
            <a:pPr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 thank her for that</a:t>
            </a:r>
          </a:p>
          <a:p>
            <a:pPr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Preston’s story if time allows</a:t>
            </a:r>
          </a:p>
          <a:p>
            <a:pPr>
              <a:buClr>
                <a:schemeClr val="dk1"/>
              </a:buClr>
            </a:pPr>
            <a:endParaRPr 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First is reorganization of monthly staff meeting.</a:t>
            </a:r>
          </a:p>
          <a:p>
            <a:pPr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 have always met as a clinic the first Thursday of the month over the noon hour. </a:t>
            </a:r>
          </a:p>
          <a:p>
            <a:pPr>
              <a:buClr>
                <a:schemeClr val="dk1"/>
              </a:buClr>
            </a:pPr>
            <a:endParaRPr 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 year ago, we recognized that we could be more intentional with our time by narrowing our focus.  </a:t>
            </a:r>
            <a:b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Our monthly staff meetings are now theme based and rotate between three core topics:</a:t>
            </a:r>
          </a:p>
          <a:p>
            <a:pPr marL="237369" indent="-237369"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Admin</a:t>
            </a:r>
          </a:p>
          <a:p>
            <a:pPr marL="237369" indent="-237369"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QI</a:t>
            </a:r>
          </a:p>
          <a:p>
            <a:pPr marL="237369" indent="-237369"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Wellness</a:t>
            </a:r>
          </a:p>
          <a:p>
            <a:pPr marL="237369" indent="-159721">
              <a:buClr>
                <a:schemeClr val="dk1"/>
              </a:buClr>
              <a:buSzPts val="1200"/>
            </a:pPr>
            <a:endParaRPr 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Providing this concerted focus does three things:</a:t>
            </a:r>
          </a:p>
          <a:p>
            <a:pPr marL="237369" indent="-237369"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Sets a tone that we lead by example – leadership prioritizes the value of addressing wellness</a:t>
            </a:r>
          </a:p>
          <a:p>
            <a:pPr marL="237369" indent="-237369"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protects time – agenda doesn’t get pushed </a:t>
            </a:r>
          </a:p>
          <a:p>
            <a:pPr marL="237369" indent="-237369"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Allows us to experiment</a:t>
            </a:r>
          </a:p>
          <a:p>
            <a:pPr marL="931774" lvl="2"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speaker</a:t>
            </a:r>
          </a:p>
          <a:p>
            <a:pPr marL="931774" lvl="2"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exercise</a:t>
            </a:r>
          </a:p>
          <a:p>
            <a:pPr marL="931774" lvl="2"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programs from “The Hill”</a:t>
            </a:r>
          </a:p>
          <a:p>
            <a:pPr marL="931774" lvl="2"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common activity/language </a:t>
            </a:r>
          </a:p>
          <a:p>
            <a:pPr marL="931774" lvl="2">
              <a:buClr>
                <a:schemeClr val="dk1"/>
              </a:buClr>
            </a:pPr>
            <a:endParaRPr 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A spin-off committee developed out of this re-organization - the wellness committee.</a:t>
            </a:r>
          </a:p>
          <a:p>
            <a:pPr marL="465887" lvl="1"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Multi-d group led by one of our CM RNs (intentionally not a clinician or part of clinic leadership)</a:t>
            </a:r>
          </a:p>
          <a:p>
            <a:pPr marL="465887" lvl="1"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meets monthly</a:t>
            </a:r>
          </a:p>
          <a:p>
            <a:pPr marL="465887" lvl="1"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safe space for open communication around what wellness means to different people</a:t>
            </a:r>
          </a:p>
          <a:p>
            <a:pPr marL="465887" lvl="1"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used to brainstorm ideas</a:t>
            </a:r>
          </a:p>
          <a:p>
            <a:pPr marL="465887" lvl="1"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i.e. meditation/quiet corning, patio space, Mindful Meditation Monday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6757C-1615-4EEB-9B7F-F148659454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32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Within</a:t>
            </a:r>
            <a:r>
              <a:rPr lang="en-US" baseline="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the last year, we have also formed a monthly workflow committee, facilitated by QI lead.  </a:t>
            </a:r>
            <a:endParaRPr 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</a:pPr>
            <a:endParaRPr 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</a:pPr>
            <a:r>
              <a:rPr lang="en-US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Engages employees from all areas of staffing – front office, back office, clinician (me), panel manager, RN, BH</a:t>
            </a:r>
          </a:p>
          <a:p>
            <a:pPr>
              <a:buClr>
                <a:schemeClr val="dk1"/>
              </a:buClr>
            </a:pPr>
            <a:endParaRPr 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Reviews and revises current workflows, develops new ones (CPC+ metrics)</a:t>
            </a:r>
          </a:p>
          <a:p>
            <a:pPr>
              <a:buClr>
                <a:schemeClr val="dk1"/>
              </a:buClr>
            </a:pPr>
            <a:endParaRPr 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PDSA cycles and pilots to evaluate the effectiveness of what we develop</a:t>
            </a:r>
          </a:p>
          <a:p>
            <a:pPr>
              <a:buClr>
                <a:schemeClr val="dk1"/>
              </a:buClr>
            </a:pPr>
            <a:endParaRPr 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</a:pPr>
            <a:r>
              <a:rPr lang="en-US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Increased number of employees who can contribute to real time change</a:t>
            </a:r>
          </a:p>
          <a:p>
            <a:pPr>
              <a:buClr>
                <a:schemeClr val="dk1"/>
              </a:buClr>
            </a:pPr>
            <a:endParaRPr lang="en-US" b="1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</a:pPr>
            <a:r>
              <a:rPr lang="en-US" b="0" u="sng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Recent</a:t>
            </a:r>
            <a:r>
              <a:rPr lang="en-US" b="0" u="sng" baseline="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example: </a:t>
            </a:r>
            <a:r>
              <a:rPr lang="en-US" b="0" baseline="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cognitive screening in patients with dementia – tailored proposed primary care workflow to GP, resulted in additional training for MA staff so they could safely and efficiently take ownership over the workflow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6757C-1615-4EEB-9B7F-F148659454D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00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Using team based care to develop a clinic culture that values wellness requires:</a:t>
            </a:r>
          </a:p>
          <a:p>
            <a:pPr marL="237369" indent="-237369"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Creativity</a:t>
            </a:r>
          </a:p>
          <a:p>
            <a:pPr marL="237369" indent="-237369"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Intention</a:t>
            </a:r>
          </a:p>
          <a:p>
            <a:pPr marL="237369" indent="-237369"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Connection</a:t>
            </a:r>
          </a:p>
          <a:p>
            <a:pPr marL="237369" indent="-237369"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Probably the most important - willingness to allow employees to do, to participate, and to work to their maximum potential</a:t>
            </a:r>
          </a:p>
          <a:p>
            <a:pPr marL="237369" indent="-159721">
              <a:buClr>
                <a:schemeClr val="dk1"/>
              </a:buClr>
              <a:buSzPts val="1200"/>
            </a:pPr>
            <a:endParaRPr 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237369" indent="-159721">
              <a:buClr>
                <a:schemeClr val="dk1"/>
              </a:buClr>
              <a:buSzPts val="1200"/>
            </a:pPr>
            <a:endParaRPr lang="en-US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6757C-1615-4EEB-9B7F-F148659454D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72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Example,</a:t>
            </a:r>
            <a:r>
              <a:rPr lang="en-US" baseline="0" dirty="0"/>
              <a:t> 5Ds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88AA-8A31-324A-A9BB-3CA1764E725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58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Cannot be understated that investment in joy in practice, and helping both your employees and clinicians re-discover, discover, or reconnect with that joy is important.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188AA-8A31-324A-A9BB-3CA1764E725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30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will end this presentation where we started where– a challenge to you to begin at the beginning. What is your story? How will you build the culture of wellness in </a:t>
            </a:r>
            <a:r>
              <a:rPr lang="en-US" baseline="0"/>
              <a:t>your practice?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188AA-8A31-324A-A9BB-3CA1764E725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50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seen these graphs – high rates of burnout in medicine, </a:t>
            </a:r>
            <a:r>
              <a:rPr lang="en-US" dirty="0" err="1"/>
              <a:t>esp</a:t>
            </a:r>
            <a:r>
              <a:rPr lang="en-US" dirty="0"/>
              <a:t> primary care. We are not focusing on bad – we want to focus on the good parts of the employee engagement conversation. Our story is about leveraging our strengths as a group, focusing on our positives to build a stronger, more engaged, and less burned out team.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188AA-8A31-324A-A9BB-3CA1764E72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91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Wellness does not happen overnight. It is about building a culture of wellness. Building a culture of wellness means giving it constant attention and growth over time. We hope our story gives you some tools that you can use to build a culture of wellness in your clinic and organization.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188AA-8A31-324A-A9BB-3CA1764E72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41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Culture starts with a mission, something that unites your group, your practice. So let’s begin at the beginning and reflect on the story of your practice… (reflect for 1-2 minutes, write it down,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188AA-8A31-324A-A9BB-3CA1764E72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78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Situated at the intersection of 5 zip codes in SW Portland. Once a grocery store, 25 years ago the grocery store came down and we evolved into a family medicine clinic, part of the OHSU family medicine residency. At the heart of us though is a community based practice serving patients in our neighborhood and committed to a VIBE – 3 words that drive the service we deliver to our patients and the commitment to ourselves as a team: compassionate, professional, trustworthy.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188AA-8A31-324A-A9BB-3CA1764E72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05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Facilitator training, 4 </a:t>
            </a:r>
            <a:r>
              <a:rPr lang="en-US" dirty="0" err="1"/>
              <a:t>hr</a:t>
            </a:r>
            <a:r>
              <a:rPr lang="en-US" dirty="0"/>
              <a:t> retreat, based on love languages. Received</a:t>
            </a:r>
            <a:r>
              <a:rPr lang="en-US" baseline="0" dirty="0"/>
              <a:t> grant from Portland </a:t>
            </a:r>
            <a:r>
              <a:rPr lang="en-US" baseline="0" dirty="0" err="1"/>
              <a:t>Interprofessional</a:t>
            </a:r>
            <a:r>
              <a:rPr lang="en-US" baseline="0" dirty="0"/>
              <a:t> Association to fund this activity and the next activity.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188AA-8A31-324A-A9BB-3CA1764E72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64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Funded</a:t>
            </a:r>
            <a:r>
              <a:rPr lang="en-US" baseline="0" dirty="0"/>
              <a:t> by Portland </a:t>
            </a:r>
            <a:r>
              <a:rPr lang="en-US" baseline="0" dirty="0" err="1"/>
              <a:t>Interprofessional</a:t>
            </a:r>
            <a:r>
              <a:rPr lang="en-US" baseline="0" dirty="0"/>
              <a:t> Association to fund a facilitator trained by Gallup (also happened to be a colleague that Karen and I did the STFM Emerging Leaders Fellowship with).</a:t>
            </a:r>
          </a:p>
          <a:p>
            <a:r>
              <a:rPr lang="en-US" baseline="0" dirty="0"/>
              <a:t>Gallup has developed strengths finder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88AA-8A31-324A-A9BB-3CA1764E72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03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Team Culture =</a:t>
            </a:r>
            <a:r>
              <a:rPr lang="en-US" baseline="0" dirty="0"/>
              <a:t> working well as a team, relying on others to do a good job, implementing change in the clinic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88AA-8A31-324A-A9BB-3CA1764E72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14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2017 Fall proficiency with EMR – also lots</a:t>
            </a:r>
            <a:r>
              <a:rPr lang="en-US" baseline="0" dirty="0"/>
              <a:t> of PJ time with EMR, insufficient time for documentation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88AA-8A31-324A-A9BB-3CA1764E72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8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6099" y="2106259"/>
            <a:ext cx="6853412" cy="1470025"/>
          </a:xfrm>
        </p:spPr>
        <p:txBody>
          <a:bodyPr>
            <a:normAutofit/>
          </a:bodyPr>
          <a:lstStyle>
            <a:lvl1pPr algn="ctr">
              <a:defRPr sz="380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 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92316" y="4063709"/>
            <a:ext cx="6079746" cy="1752600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000" b="0" i="1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br>
              <a:rPr lang="en-US" dirty="0"/>
            </a:br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55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9440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2269609"/>
            <a:ext cx="8229600" cy="3946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95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ED9274B-AF4E-4C30-A509-68D858511106}" type="datetimeFigureOut">
              <a:rPr lang="en-US" smtClean="0"/>
              <a:t>12/4/18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DEAFED4-FD39-4DAB-86B2-B13280F1B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7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40601"/>
            <a:ext cx="8229600" cy="1187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66165"/>
            <a:ext cx="8229600" cy="3956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839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5483" y="1726249"/>
            <a:ext cx="6853412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Building a Culture of Engagement and Wellness in an Academic Family Medicine Practice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2316" y="4051833"/>
            <a:ext cx="6079746" cy="2289590"/>
          </a:xfrm>
        </p:spPr>
        <p:txBody>
          <a:bodyPr>
            <a:normAutofit fontScale="85000" lnSpcReduction="20000"/>
          </a:bodyPr>
          <a:lstStyle/>
          <a:p>
            <a:r>
              <a:rPr lang="en-US" b="1" i="0" dirty="0"/>
              <a:t>Ann Tseng, MD</a:t>
            </a:r>
          </a:p>
          <a:p>
            <a:r>
              <a:rPr lang="en-US" b="1" i="0" dirty="0"/>
              <a:t>Amanda Miller, PA-C</a:t>
            </a:r>
          </a:p>
          <a:p>
            <a:r>
              <a:rPr lang="en-US" b="1" i="0" dirty="0"/>
              <a:t>Karen Aiello, CMPE</a:t>
            </a:r>
          </a:p>
          <a:p>
            <a:r>
              <a:rPr lang="en-US" sz="2600" dirty="0"/>
              <a:t>Oregon Health and Science University</a:t>
            </a:r>
          </a:p>
          <a:p>
            <a:r>
              <a:rPr lang="en-US" sz="2600" dirty="0"/>
              <a:t>Family Medicine at Gabriel Park</a:t>
            </a:r>
          </a:p>
          <a:p>
            <a:r>
              <a:rPr lang="en-US" sz="2600" dirty="0"/>
              <a:t>Portland, OR</a:t>
            </a:r>
          </a:p>
        </p:txBody>
      </p:sp>
    </p:spTree>
    <p:extLst>
      <p:ext uri="{BB962C8B-B14F-4D97-AF65-F5344CB8AC3E}">
        <p14:creationId xmlns:p14="http://schemas.microsoft.com/office/powerpoint/2010/main" val="1569925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73618"/>
            <a:ext cx="9144000" cy="491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13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951" y="63528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Our Story: Colocation (January 2017)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002" y="1778289"/>
            <a:ext cx="7637497" cy="470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6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Colocation Survey: Huddling frequency (MA/Provider)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6649687"/>
              </p:ext>
            </p:extLst>
          </p:nvPr>
        </p:nvGraphicFramePr>
        <p:xfrm>
          <a:off x="628650" y="2226469"/>
          <a:ext cx="7886700" cy="3984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8593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Colocation Survey: Face to Face time in coordinating care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3656495"/>
              </p:ext>
            </p:extLst>
          </p:nvPr>
        </p:nvGraphicFramePr>
        <p:xfrm>
          <a:off x="628650" y="2226469"/>
          <a:ext cx="8058150" cy="42574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2199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2918" y="2671070"/>
            <a:ext cx="64717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All Clinic Retreats:</a:t>
            </a:r>
          </a:p>
          <a:p>
            <a:r>
              <a:rPr lang="en-US" sz="4000" b="1" dirty="0"/>
              <a:t>Bringing Our Team Together…</a:t>
            </a:r>
          </a:p>
        </p:txBody>
      </p:sp>
    </p:spTree>
    <p:extLst>
      <p:ext uri="{BB962C8B-B14F-4D97-AF65-F5344CB8AC3E}">
        <p14:creationId xmlns:p14="http://schemas.microsoft.com/office/powerpoint/2010/main" val="340231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D35D1-2D5F-CF4E-95B5-DD164E8F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38" y="66159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Languages of Appreciation (February 2017)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6C800A-4D63-8B4E-AC6D-7EB94EA5E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10" y="4251322"/>
            <a:ext cx="1325896" cy="2317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0535D0-E063-1A46-A787-7C3A82E36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88" y="4251322"/>
            <a:ext cx="1328539" cy="23172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2D49F0-D3DD-7E43-88B0-46B0B4ED4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410" y="1804591"/>
            <a:ext cx="1325896" cy="2312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F397EE-0C3F-7945-ACE6-64AEB322D3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88" y="1822638"/>
            <a:ext cx="1315550" cy="2294563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7B0CE15D-E3B1-5F46-9335-63999E8C49BB}"/>
              </a:ext>
            </a:extLst>
          </p:cNvPr>
          <p:cNvSpPr txBox="1">
            <a:spLocks/>
          </p:cNvSpPr>
          <p:nvPr/>
        </p:nvSpPr>
        <p:spPr>
          <a:xfrm>
            <a:off x="263868" y="1510523"/>
            <a:ext cx="7455216" cy="484902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Identifies individual’s “language” </a:t>
            </a:r>
          </a:p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for how one best responds to </a:t>
            </a:r>
          </a:p>
          <a:p>
            <a:pPr marL="0" indent="0">
              <a:buNone/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appreciation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Tangible Gifts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Words of Appreciation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Acts of Service</a:t>
            </a:r>
          </a:p>
          <a:p>
            <a:pPr lvl="1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Quality Time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Implemented at all-staff retreat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Woven through daily practice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13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AA7AA-E945-FC47-A3C4-51C81170D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366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Strengths Finder 2.0 (October 2017)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2AC8926-787B-1F41-B367-3286852AE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290" y="1746661"/>
            <a:ext cx="4352306" cy="492090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StrengthsFinder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CliftonStrengths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Assessment tool used to identify personal attributes used to maximize potential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34 themes organized into 4 domains</a:t>
            </a:r>
          </a:p>
          <a:p>
            <a:pPr marL="457200" lvl="1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All staff retreat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Provided book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Took assessment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Workshop lead by facilitator</a:t>
            </a:r>
          </a:p>
          <a:p>
            <a:pPr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Personal report</a:t>
            </a:r>
          </a:p>
          <a:p>
            <a:pPr marL="914400" lvl="2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“Strengths” – annual reviews, staff evaluations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6F60C3-748C-8E42-B5A7-AA9F899B5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96" y="1746661"/>
            <a:ext cx="4253597" cy="1997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870D22-06D1-9F49-BE9A-6241F2D63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91" y="3641095"/>
            <a:ext cx="4727209" cy="354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2382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Data (2017)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4985987"/>
              </p:ext>
            </p:extLst>
          </p:nvPr>
        </p:nvGraphicFramePr>
        <p:xfrm>
          <a:off x="667266" y="1925591"/>
          <a:ext cx="7842420" cy="4384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35780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Data (2017)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2934008"/>
              </p:ext>
            </p:extLst>
          </p:nvPr>
        </p:nvGraphicFramePr>
        <p:xfrm>
          <a:off x="457200" y="2087047"/>
          <a:ext cx="8229600" cy="4129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5305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0005226"/>
              </p:ext>
            </p:extLst>
          </p:nvPr>
        </p:nvGraphicFramePr>
        <p:xfrm>
          <a:off x="217714" y="1045540"/>
          <a:ext cx="8665029" cy="5465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Oval 1"/>
          <p:cNvSpPr/>
          <p:nvPr/>
        </p:nvSpPr>
        <p:spPr>
          <a:xfrm>
            <a:off x="2566440" y="1698643"/>
            <a:ext cx="832022" cy="634314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407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nothing to disclose</a:t>
            </a:r>
          </a:p>
        </p:txBody>
      </p:sp>
    </p:spTree>
    <p:extLst>
      <p:ext uri="{BB962C8B-B14F-4D97-AF65-F5344CB8AC3E}">
        <p14:creationId xmlns:p14="http://schemas.microsoft.com/office/powerpoint/2010/main" val="428374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Sustaining the Effort (2017-present)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the culture beyond the leadership… Getting a Faculty Wellness Champion!</a:t>
            </a:r>
          </a:p>
        </p:txBody>
      </p:sp>
    </p:spTree>
    <p:extLst>
      <p:ext uri="{BB962C8B-B14F-4D97-AF65-F5344CB8AC3E}">
        <p14:creationId xmlns:p14="http://schemas.microsoft.com/office/powerpoint/2010/main" val="762623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699" y="1925225"/>
            <a:ext cx="8229600" cy="3573050"/>
          </a:xfrm>
        </p:spPr>
        <p:txBody>
          <a:bodyPr>
            <a:normAutofit/>
          </a:bodyPr>
          <a:lstStyle/>
          <a:p>
            <a:pPr marL="171450" lvl="0" indent="-1333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Amanda Miller, PA-C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333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Joined OHSU FM faculty at GP in 2007 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333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QI Clinician Lead and faculty wellness champion 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333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My own burnout and wellness journey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333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Finding joy in work  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8650" lvl="1" indent="-13335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Working with teams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8650" lvl="1" indent="-13335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Making connections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8650" lvl="1" indent="-13335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80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Empowering change from where you are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575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400" dirty="0">
                <a:latin typeface="Roboto"/>
                <a:ea typeface="Roboto"/>
                <a:cs typeface="Roboto"/>
                <a:sym typeface="Roboto"/>
              </a:rPr>
              <a:t>Four principles that drive engagement</a:t>
            </a:r>
          </a:p>
          <a:p>
            <a:pPr marL="457200" lvl="0" indent="-349250">
              <a:spcBef>
                <a:spcPts val="1600"/>
              </a:spcBef>
              <a:buClr>
                <a:srgbClr val="666666"/>
              </a:buClr>
              <a:buSzPts val="1900"/>
              <a:buFont typeface="Roboto"/>
              <a:buChar char="●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Feel valued and understood</a:t>
            </a:r>
          </a:p>
          <a:p>
            <a:pPr marL="457200" lvl="0" indent="-349250">
              <a:spcBef>
                <a:spcPts val="1600"/>
              </a:spcBef>
              <a:buClr>
                <a:srgbClr val="666666"/>
              </a:buClr>
              <a:buSzPts val="1900"/>
              <a:buFont typeface="Roboto"/>
              <a:buChar char="●"/>
            </a:pPr>
            <a:endParaRPr lang="en-US" sz="2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9250">
              <a:spcBef>
                <a:spcPts val="0"/>
              </a:spcBef>
              <a:buClr>
                <a:srgbClr val="666666"/>
              </a:buClr>
              <a:buSzPts val="1900"/>
              <a:buFont typeface="Roboto"/>
              <a:buChar char="●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Express gifts and talents</a:t>
            </a:r>
          </a:p>
          <a:p>
            <a:pPr marL="914400" lvl="1" indent="-349250">
              <a:spcBef>
                <a:spcPts val="0"/>
              </a:spcBef>
              <a:buClr>
                <a:srgbClr val="666666"/>
              </a:buClr>
              <a:buSzPts val="1900"/>
              <a:buFont typeface="Roboto"/>
              <a:buChar char="○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and have them recognized</a:t>
            </a:r>
          </a:p>
          <a:p>
            <a:pPr marL="914400" lvl="1" indent="-349250">
              <a:spcBef>
                <a:spcPts val="0"/>
              </a:spcBef>
              <a:buClr>
                <a:srgbClr val="666666"/>
              </a:buClr>
              <a:buSzPts val="1900"/>
              <a:buFont typeface="Roboto"/>
              <a:buChar char="○"/>
            </a:pPr>
            <a:endParaRPr lang="en-US" sz="2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9250">
              <a:spcBef>
                <a:spcPts val="0"/>
              </a:spcBef>
              <a:buClr>
                <a:srgbClr val="666666"/>
              </a:buClr>
              <a:buSzPts val="1900"/>
              <a:buFont typeface="Roboto"/>
              <a:buChar char="●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Understand the meaning/purpose of what we do</a:t>
            </a:r>
          </a:p>
          <a:p>
            <a:pPr marL="914400" lvl="1" indent="-349250">
              <a:spcBef>
                <a:spcPts val="0"/>
              </a:spcBef>
              <a:buClr>
                <a:srgbClr val="666666"/>
              </a:buClr>
              <a:buSzPts val="1900"/>
              <a:buFont typeface="Roboto"/>
              <a:buChar char="○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“The Why?”</a:t>
            </a:r>
          </a:p>
          <a:p>
            <a:pPr marL="914400" lvl="1" indent="-349250">
              <a:spcBef>
                <a:spcPts val="0"/>
              </a:spcBef>
              <a:buClr>
                <a:srgbClr val="666666"/>
              </a:buClr>
              <a:buSzPts val="1900"/>
              <a:buFont typeface="Roboto"/>
              <a:buChar char="○"/>
            </a:pPr>
            <a:endParaRPr lang="en-US" sz="2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9250">
              <a:spcBef>
                <a:spcPts val="0"/>
              </a:spcBef>
              <a:buClr>
                <a:srgbClr val="666666"/>
              </a:buClr>
              <a:buSzPts val="1900"/>
              <a:buFont typeface="Roboto"/>
              <a:buChar char="●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Foster the internal drive for progress and development</a:t>
            </a:r>
          </a:p>
          <a:p>
            <a:pPr marL="914400" lvl="1" indent="-349250">
              <a:spcBef>
                <a:spcPts val="0"/>
              </a:spcBef>
              <a:buClr>
                <a:srgbClr val="666666"/>
              </a:buClr>
              <a:buSzPts val="1900"/>
              <a:buFont typeface="Roboto"/>
              <a:buChar char="○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Consistent accountability</a:t>
            </a:r>
          </a:p>
          <a:p>
            <a:pPr marL="914400" lvl="1" indent="-349250">
              <a:spcBef>
                <a:spcPts val="0"/>
              </a:spcBef>
              <a:buClr>
                <a:srgbClr val="666666"/>
              </a:buClr>
              <a:buSzPts val="1900"/>
              <a:buFont typeface="Roboto"/>
              <a:buChar char="○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Opportunity to grow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119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Lenses of Wellness/Engagement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457200" lvl="0">
              <a:spcBef>
                <a:spcPts val="0"/>
              </a:spcBef>
              <a:buClr>
                <a:srgbClr val="666666"/>
              </a:buClr>
              <a:buSzPts val="1800"/>
              <a:buFont typeface="Roboto"/>
              <a:buChar char="●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Individual accountability</a:t>
            </a:r>
          </a:p>
          <a:p>
            <a:pPr marL="914400" lvl="1" indent="-342900">
              <a:spcBef>
                <a:spcPts val="0"/>
              </a:spcBef>
              <a:buClr>
                <a:srgbClr val="666666"/>
              </a:buClr>
              <a:buSzPts val="1800"/>
              <a:buFont typeface="Roboto"/>
              <a:buChar char="○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Goals/intentions</a:t>
            </a:r>
          </a:p>
          <a:p>
            <a:pPr marL="914400" lvl="1" indent="-342900">
              <a:spcBef>
                <a:spcPts val="0"/>
              </a:spcBef>
              <a:buClr>
                <a:srgbClr val="666666"/>
              </a:buClr>
              <a:buSzPts val="1800"/>
              <a:buFont typeface="Roboto"/>
              <a:buChar char="○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Resources</a:t>
            </a:r>
          </a:p>
          <a:p>
            <a:pPr marL="914400" lvl="1" indent="-342900">
              <a:spcBef>
                <a:spcPts val="0"/>
              </a:spcBef>
              <a:buClr>
                <a:srgbClr val="666666"/>
              </a:buClr>
              <a:buSzPts val="1800"/>
              <a:buFont typeface="Roboto"/>
              <a:buChar char="○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Positive habits</a:t>
            </a:r>
          </a:p>
          <a:p>
            <a:pPr marL="914400" lvl="1" indent="-342900">
              <a:spcBef>
                <a:spcPts val="0"/>
              </a:spcBef>
              <a:buClr>
                <a:srgbClr val="666666"/>
              </a:buClr>
              <a:buSzPts val="1800"/>
              <a:buFont typeface="Roboto"/>
              <a:buChar char="○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Gratitude</a:t>
            </a:r>
          </a:p>
          <a:p>
            <a:pPr marL="1371600" lvl="2" indent="-304800">
              <a:spcBef>
                <a:spcPts val="0"/>
              </a:spcBef>
              <a:buClr>
                <a:srgbClr val="666666"/>
              </a:buClr>
              <a:buSzPts val="1200"/>
              <a:buFont typeface="Roboto"/>
              <a:buChar char="■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Journaling</a:t>
            </a:r>
          </a:p>
          <a:p>
            <a:pPr marL="1371600" lvl="2" indent="-304800">
              <a:spcBef>
                <a:spcPts val="0"/>
              </a:spcBef>
              <a:buClr>
                <a:srgbClr val="666666"/>
              </a:buClr>
              <a:buSzPts val="1200"/>
              <a:buFont typeface="Roboto"/>
              <a:buChar char="■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Thank you notes</a:t>
            </a:r>
          </a:p>
          <a:p>
            <a:pPr marL="1371600" lvl="2" indent="-304800">
              <a:spcBef>
                <a:spcPts val="0"/>
              </a:spcBef>
              <a:buClr>
                <a:srgbClr val="666666"/>
              </a:buClr>
              <a:buSzPts val="1200"/>
              <a:buFont typeface="Roboto"/>
              <a:buChar char="■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Yellow car</a:t>
            </a:r>
          </a:p>
          <a:p>
            <a:pPr marL="1371600" lvl="2" indent="-304800">
              <a:spcBef>
                <a:spcPts val="0"/>
              </a:spcBef>
              <a:buClr>
                <a:srgbClr val="666666"/>
              </a:buClr>
              <a:buSzPts val="1200"/>
              <a:buFont typeface="Roboto"/>
              <a:buChar char="■"/>
            </a:pPr>
            <a:endParaRPr lang="en-US" sz="2000" dirty="0">
              <a:latin typeface="Roboto"/>
              <a:ea typeface="Roboto"/>
              <a:sym typeface="Roboto"/>
            </a:endParaRPr>
          </a:p>
          <a:p>
            <a:pPr marL="1371600" lvl="2" indent="-304800">
              <a:spcBef>
                <a:spcPts val="0"/>
              </a:spcBef>
              <a:buClr>
                <a:srgbClr val="666666"/>
              </a:buClr>
              <a:buSzPts val="1200"/>
              <a:buFont typeface="Roboto"/>
              <a:buChar char="■"/>
            </a:pPr>
            <a:endParaRPr lang="en-US" sz="2000" dirty="0">
              <a:latin typeface="Roboto"/>
              <a:ea typeface="Roboto"/>
              <a:sym typeface="Roboto"/>
            </a:endParaRPr>
          </a:p>
          <a:p>
            <a:pPr marL="1371600" lvl="2" indent="-304800">
              <a:spcBef>
                <a:spcPts val="0"/>
              </a:spcBef>
              <a:buClr>
                <a:srgbClr val="666666"/>
              </a:buClr>
              <a:buSzPts val="1200"/>
              <a:buFont typeface="Roboto"/>
              <a:buChar char="■"/>
            </a:pPr>
            <a:endParaRPr lang="en-US" sz="2000" dirty="0">
              <a:latin typeface="Roboto"/>
              <a:ea typeface="Roboto"/>
              <a:sym typeface="Roboto"/>
            </a:endParaRPr>
          </a:p>
          <a:p>
            <a:pPr marL="1371600" lvl="2" indent="-304800">
              <a:spcBef>
                <a:spcPts val="0"/>
              </a:spcBef>
              <a:buClr>
                <a:srgbClr val="666666"/>
              </a:buClr>
              <a:buSzPts val="1200"/>
              <a:buFont typeface="Roboto"/>
              <a:buChar char="■"/>
            </a:pPr>
            <a:endParaRPr lang="en-US" sz="2000" dirty="0"/>
          </a:p>
          <a:p>
            <a:pPr marL="457200" lvl="0">
              <a:spcBef>
                <a:spcPts val="0"/>
              </a:spcBef>
              <a:buClr>
                <a:srgbClr val="666666"/>
              </a:buClr>
              <a:buSzPts val="1800"/>
              <a:buFont typeface="Roboto"/>
              <a:buChar char="●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System/Clinic</a:t>
            </a:r>
          </a:p>
          <a:p>
            <a:pPr marL="914400" lvl="1" indent="-342900">
              <a:spcBef>
                <a:spcPts val="0"/>
              </a:spcBef>
              <a:buClr>
                <a:srgbClr val="666666"/>
              </a:buClr>
              <a:buSzPts val="1800"/>
              <a:buFont typeface="Roboto"/>
              <a:buChar char="○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Culture/Value</a:t>
            </a:r>
          </a:p>
          <a:p>
            <a:pPr marL="914400" lvl="1" indent="-342900">
              <a:spcBef>
                <a:spcPts val="0"/>
              </a:spcBef>
              <a:buClr>
                <a:srgbClr val="666666"/>
              </a:buClr>
              <a:buSzPts val="1800"/>
              <a:buFont typeface="Roboto"/>
              <a:buChar char="○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Wellness committee</a:t>
            </a:r>
          </a:p>
          <a:p>
            <a:pPr marL="1371600" lvl="2" indent="-304800">
              <a:spcBef>
                <a:spcPts val="0"/>
              </a:spcBef>
              <a:buClr>
                <a:srgbClr val="666666"/>
              </a:buClr>
              <a:buSzPts val="1200"/>
              <a:buFont typeface="Roboto"/>
              <a:buChar char="■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Generational differences</a:t>
            </a:r>
          </a:p>
          <a:p>
            <a:pPr marL="1371600" lvl="2" indent="-304800">
              <a:spcBef>
                <a:spcPts val="0"/>
              </a:spcBef>
              <a:buClr>
                <a:srgbClr val="666666"/>
              </a:buClr>
              <a:buSzPts val="1200"/>
              <a:buFont typeface="Roboto"/>
              <a:buChar char="■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Psychological Safety</a:t>
            </a:r>
          </a:p>
          <a:p>
            <a:pPr marL="1371600" lvl="2" indent="-304800">
              <a:spcBef>
                <a:spcPts val="0"/>
              </a:spcBef>
              <a:buClr>
                <a:srgbClr val="666666"/>
              </a:buClr>
              <a:buSzPts val="1200"/>
              <a:buFont typeface="Roboto"/>
              <a:buChar char="■"/>
            </a:pPr>
            <a:r>
              <a:rPr lang="en-US" sz="2000" dirty="0">
                <a:latin typeface="Roboto"/>
                <a:ea typeface="Roboto"/>
                <a:cs typeface="Roboto"/>
                <a:sym typeface="Roboto"/>
              </a:rPr>
              <a:t>Transparency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827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Our Story: Current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600" dirty="0"/>
              <a:t>All-Staff Meeting Series Reorganization</a:t>
            </a:r>
          </a:p>
          <a:p>
            <a:pPr marL="171450" lvl="0" indent="-107950">
              <a:lnSpc>
                <a:spcPct val="90000"/>
              </a:lnSpc>
              <a:spcBef>
                <a:spcPts val="1600"/>
              </a:spcBef>
              <a:buClr>
                <a:schemeClr val="dk1"/>
              </a:buClr>
              <a:buSzPts val="1400"/>
            </a:pPr>
            <a:r>
              <a:rPr lang="en-US" sz="2000" dirty="0">
                <a:solidFill>
                  <a:schemeClr val="dk1"/>
                </a:solidFill>
              </a:rPr>
              <a:t>Monthly all-staff meeting transformation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8650" lvl="1" indent="-12065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40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Administrative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8650" lvl="1" indent="-12065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40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Quality Improvement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8650" lvl="1" indent="-12065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40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Wellness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079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400"/>
            </a:pPr>
            <a:r>
              <a:rPr lang="en-US" sz="2000" dirty="0">
                <a:solidFill>
                  <a:schemeClr val="dk1"/>
                </a:solidFill>
              </a:rPr>
              <a:t>Benefits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8650" lvl="1" indent="-12065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40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Lead by example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8650" lvl="1" indent="-12065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40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Protects time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8650" lvl="1" indent="-12065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40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Creativity by experimentation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079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400"/>
            </a:pPr>
            <a:r>
              <a:rPr lang="en-US" sz="2000" dirty="0">
                <a:solidFill>
                  <a:schemeClr val="dk1"/>
                </a:solidFill>
              </a:rPr>
              <a:t>Wellness committee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28650" lvl="1" indent="-12065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ts val="1400"/>
              <a:buChar char="•"/>
            </a:pPr>
            <a:r>
              <a:rPr lang="en-US" sz="2000" dirty="0">
                <a:solidFill>
                  <a:schemeClr val="dk1"/>
                </a:solidFill>
              </a:rPr>
              <a:t>Multi-disciplinary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450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Our Story: Current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3100" dirty="0">
                <a:solidFill>
                  <a:schemeClr val="dk1"/>
                </a:solidFill>
              </a:rPr>
              <a:t>Workflow Committee </a:t>
            </a:r>
          </a:p>
          <a:p>
            <a:pPr marL="171450" lvl="0" indent="0">
              <a:lnSpc>
                <a:spcPct val="90000"/>
              </a:lnSpc>
              <a:spcBef>
                <a:spcPts val="1000"/>
              </a:spcBef>
              <a:buNone/>
            </a:pPr>
            <a:endParaRPr lang="en-US" sz="2400" dirty="0">
              <a:solidFill>
                <a:schemeClr val="dk1"/>
              </a:solidFill>
            </a:endParaRPr>
          </a:p>
          <a:p>
            <a:pPr marL="171450" lvl="0" indent="-1333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Part of Quality Improvement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333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Engages multi-disciplinary cross section of employees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333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Meets monthly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333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Reviews and revises current workflows, develops new ones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333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PDSA/pilots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333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800"/>
            </a:pPr>
            <a:r>
              <a:rPr lang="en-US" sz="2000" dirty="0">
                <a:solidFill>
                  <a:schemeClr val="dk1"/>
                </a:solidFill>
              </a:rPr>
              <a:t>Increases number of employees in our practice who contribute to change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563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Our Story: Current </a:t>
            </a:r>
            <a:r>
              <a:rPr lang="en-US" dirty="0">
                <a:sym typeface="Wingdings" panose="05000000000000000000" pitchFamily="2" charset="2"/>
              </a:rPr>
              <a:t> Future State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lvl="0" indent="-1714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2800" dirty="0">
                <a:solidFill>
                  <a:schemeClr val="dk1"/>
                </a:solidFill>
              </a:rPr>
              <a:t>Creativity</a:t>
            </a: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2800" dirty="0">
                <a:solidFill>
                  <a:schemeClr val="dk1"/>
                </a:solidFill>
              </a:rPr>
              <a:t>Intention</a:t>
            </a: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2800" dirty="0">
                <a:solidFill>
                  <a:schemeClr val="dk1"/>
                </a:solidFill>
              </a:rPr>
              <a:t>Connection</a:t>
            </a:r>
            <a:endParaRPr lang="en-US"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lvl="0" indent="-1714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2800" dirty="0">
                <a:solidFill>
                  <a:schemeClr val="dk1"/>
                </a:solidFill>
              </a:rPr>
              <a:t>Willingness to allow employees to work to the top of their licenses/potential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120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Our Story: Future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200" dirty="0"/>
              <a:t>Combining individual and system engagement efforts to promote a culture of connectivity </a:t>
            </a:r>
          </a:p>
          <a:p>
            <a:pPr marL="457200" lvl="0" indent="-355600">
              <a:spcBef>
                <a:spcPts val="1600"/>
              </a:spcBef>
              <a:buSzPts val="2000"/>
              <a:buChar char="●"/>
            </a:pPr>
            <a:r>
              <a:rPr lang="en-US" sz="2200" dirty="0"/>
              <a:t>Acknowledgement and recognition</a:t>
            </a:r>
          </a:p>
          <a:p>
            <a:pPr marL="457200" lvl="0" indent="-355600">
              <a:spcBef>
                <a:spcPts val="0"/>
              </a:spcBef>
              <a:buSzPts val="2000"/>
              <a:buChar char="●"/>
            </a:pPr>
            <a:r>
              <a:rPr lang="en-US" sz="2200" dirty="0"/>
              <a:t>Psychological safety</a:t>
            </a:r>
          </a:p>
          <a:p>
            <a:pPr marL="914400" lvl="1" indent="-355600">
              <a:spcBef>
                <a:spcPts val="0"/>
              </a:spcBef>
              <a:buSzPts val="2000"/>
              <a:buChar char="○"/>
            </a:pPr>
            <a:r>
              <a:rPr lang="en-US" sz="2200" dirty="0"/>
              <a:t>Feedback loops </a:t>
            </a:r>
          </a:p>
          <a:p>
            <a:pPr marL="457200" lvl="0" indent="-355600">
              <a:spcBef>
                <a:spcPts val="0"/>
              </a:spcBef>
              <a:buSzPts val="2000"/>
              <a:buChar char="●"/>
            </a:pPr>
            <a:r>
              <a:rPr lang="en-US" sz="2200" dirty="0"/>
              <a:t>Generational differences in the workplace</a:t>
            </a:r>
          </a:p>
          <a:p>
            <a:pPr marL="457200" lvl="0" indent="-355600">
              <a:spcBef>
                <a:spcPts val="0"/>
              </a:spcBef>
              <a:buSzPts val="2000"/>
              <a:buChar char="●"/>
            </a:pPr>
            <a:r>
              <a:rPr lang="en-US" sz="2200" dirty="0"/>
              <a:t>EMR optimization</a:t>
            </a:r>
          </a:p>
          <a:p>
            <a:pPr marL="457200" lvl="0" indent="-355600">
              <a:spcBef>
                <a:spcPts val="0"/>
              </a:spcBef>
              <a:buSzPts val="2000"/>
              <a:buChar char="●"/>
            </a:pPr>
            <a:r>
              <a:rPr lang="en-US" sz="2200" dirty="0"/>
              <a:t>Transparency/visualization of goals and projects</a:t>
            </a:r>
          </a:p>
          <a:p>
            <a:pPr marL="457200" lvl="0" indent="-355600">
              <a:spcBef>
                <a:spcPts val="0"/>
              </a:spcBef>
              <a:buSzPts val="2000"/>
              <a:buChar char="●"/>
            </a:pPr>
            <a:r>
              <a:rPr lang="en-US" sz="2200" dirty="0"/>
              <a:t>Staff driven suggestion and change grounded in gratitude </a:t>
            </a:r>
          </a:p>
          <a:p>
            <a:pPr marL="232943" lvl="0" indent="-156743">
              <a:spcBef>
                <a:spcPts val="0"/>
              </a:spcBef>
              <a:buClr>
                <a:schemeClr val="dk1"/>
              </a:buClr>
              <a:buSzPts val="1200"/>
              <a:buNone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2943" lvl="0" indent="-156743">
              <a:spcBef>
                <a:spcPts val="0"/>
              </a:spcBef>
              <a:buClr>
                <a:schemeClr val="dk1"/>
              </a:buClr>
              <a:buSzPts val="1200"/>
              <a:buNone/>
            </a:pP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45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A766F-06C0-CA4F-87FF-901B49EEB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Our Story: Future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0E0B6-BD98-304A-A202-C0C8885A7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2400" dirty="0"/>
              <a:t>Leveraging our strengths</a:t>
            </a:r>
          </a:p>
          <a:p>
            <a:pPr marL="76200" lvl="0" indent="0">
              <a:spcBef>
                <a:spcPts val="1600"/>
              </a:spcBef>
              <a:buSzPts val="2400"/>
              <a:buNone/>
            </a:pPr>
            <a:endParaRPr lang="en-US" sz="2400" dirty="0"/>
          </a:p>
          <a:p>
            <a:pPr marL="457200" lvl="0" indent="-381000">
              <a:spcBef>
                <a:spcPts val="0"/>
              </a:spcBef>
              <a:buSzPts val="2400"/>
              <a:buChar char="●"/>
            </a:pPr>
            <a:r>
              <a:rPr lang="en-US" sz="2400" dirty="0"/>
              <a:t>Thoughtful compilation of work groups </a:t>
            </a:r>
          </a:p>
          <a:p>
            <a:pPr marL="457200" lvl="0" indent="-381000">
              <a:spcBef>
                <a:spcPts val="0"/>
              </a:spcBef>
              <a:buSzPts val="2400"/>
              <a:buChar char="●"/>
            </a:pPr>
            <a:endParaRPr lang="en-US" sz="2400" dirty="0"/>
          </a:p>
          <a:p>
            <a:pPr marL="457200" lvl="0" indent="-381000">
              <a:spcBef>
                <a:spcPts val="0"/>
              </a:spcBef>
              <a:buSzPts val="2400"/>
              <a:buChar char="●"/>
            </a:pPr>
            <a:r>
              <a:rPr lang="en-US" sz="2400" dirty="0"/>
              <a:t>Helping to discover “The Why” —&gt; Joy in Practice </a:t>
            </a:r>
          </a:p>
          <a:p>
            <a:pPr marL="457200" lvl="0" indent="-381000">
              <a:spcBef>
                <a:spcPts val="0"/>
              </a:spcBef>
              <a:buSzPts val="2400"/>
              <a:buChar char="●"/>
            </a:pPr>
            <a:endParaRPr lang="en-US" sz="2400" dirty="0"/>
          </a:p>
          <a:p>
            <a:pPr marL="457200" lvl="0" indent="-381000">
              <a:spcBef>
                <a:spcPts val="0"/>
              </a:spcBef>
              <a:buSzPts val="2400"/>
              <a:buChar char="●"/>
            </a:pPr>
            <a:r>
              <a:rPr lang="en-US" sz="2400" dirty="0"/>
              <a:t>Employee retention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C26CB-F3F6-5846-8A64-B5C705BE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4724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Joy in Practice – IHI White Paper (2017)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66C22B-2B59-004E-957D-29321A511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77724"/>
            <a:ext cx="8229600" cy="394687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u="sng" dirty="0"/>
              <a:t>Step </a:t>
            </a:r>
            <a:r>
              <a:rPr lang="en-US" b="1" dirty="0"/>
              <a:t>1: </a:t>
            </a:r>
            <a:r>
              <a:rPr lang="en-US" dirty="0"/>
              <a:t>Ask staff and clinicians, “What matters to you?”</a:t>
            </a:r>
          </a:p>
          <a:p>
            <a:r>
              <a:rPr lang="en-US" i="1" dirty="0"/>
              <a:t>What makes a good day for you?</a:t>
            </a:r>
          </a:p>
          <a:p>
            <a:r>
              <a:rPr lang="en-US" i="1" dirty="0"/>
              <a:t>What makes you proud to work here?</a:t>
            </a:r>
          </a:p>
          <a:p>
            <a:r>
              <a:rPr lang="en-US" i="1" dirty="0"/>
              <a:t>When we are at our best, what does that look like?</a:t>
            </a:r>
          </a:p>
          <a:p>
            <a:r>
              <a:rPr lang="en-US" i="1" dirty="0"/>
              <a:t>What gets in the way of a ”good day?”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Step 2:</a:t>
            </a:r>
            <a:r>
              <a:rPr lang="en-US" b="1" dirty="0"/>
              <a:t> </a:t>
            </a:r>
            <a:r>
              <a:rPr lang="en-US" dirty="0"/>
              <a:t>Identify unique impediments to joy in work in the local context.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Step 3</a:t>
            </a:r>
            <a:r>
              <a:rPr lang="en-US" b="1" dirty="0"/>
              <a:t>: </a:t>
            </a:r>
            <a:r>
              <a:rPr lang="en-US" dirty="0"/>
              <a:t>Commit to a systems approach to making joy in work a shared responsibility at all levels of the organization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Step 4:</a:t>
            </a:r>
            <a:r>
              <a:rPr lang="en-US" dirty="0"/>
              <a:t> Use improvement science to test approaches to improving joy in work in your organization.</a:t>
            </a:r>
            <a:endParaRPr lang="en-US" b="1" u="sng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9FA50E-E823-E749-AE85-F8159FCEE90B}"/>
              </a:ext>
            </a:extLst>
          </p:cNvPr>
          <p:cNvSpPr/>
          <p:nvPr/>
        </p:nvSpPr>
        <p:spPr>
          <a:xfrm>
            <a:off x="533400" y="5941637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cs typeface="Arial" panose="020B0604020202020204" pitchFamily="34" charset="0"/>
              </a:rPr>
              <a:t>Source: </a:t>
            </a:r>
            <a:r>
              <a:rPr lang="en-US" sz="1200" dirty="0"/>
              <a:t> </a:t>
            </a:r>
            <a:r>
              <a:rPr lang="en-US" sz="1200" dirty="0" err="1"/>
              <a:t>Perlo</a:t>
            </a:r>
            <a:r>
              <a:rPr lang="en-US" sz="1200" dirty="0"/>
              <a:t> J, </a:t>
            </a:r>
            <a:r>
              <a:rPr lang="en-US" sz="1200" dirty="0" err="1"/>
              <a:t>Balik</a:t>
            </a:r>
            <a:r>
              <a:rPr lang="en-US" sz="1200" dirty="0"/>
              <a:t> B, </a:t>
            </a:r>
            <a:r>
              <a:rPr lang="en-US" sz="1200" dirty="0" err="1"/>
              <a:t>Swensen</a:t>
            </a:r>
            <a:r>
              <a:rPr lang="en-US" sz="1200" dirty="0"/>
              <a:t> S, </a:t>
            </a:r>
            <a:r>
              <a:rPr lang="en-US" sz="1200" dirty="0" err="1"/>
              <a:t>Kabcenell</a:t>
            </a:r>
            <a:r>
              <a:rPr lang="en-US" sz="1200" dirty="0"/>
              <a:t> A, Landsman J, </a:t>
            </a:r>
            <a:r>
              <a:rPr lang="en-US" sz="1200" dirty="0" err="1"/>
              <a:t>Feeley</a:t>
            </a:r>
            <a:r>
              <a:rPr lang="en-US" sz="1200" dirty="0"/>
              <a:t> D. </a:t>
            </a:r>
            <a:r>
              <a:rPr lang="en-US" sz="1200" i="1" dirty="0"/>
              <a:t>IHI Framework for Improving Joy in Work. </a:t>
            </a:r>
            <a:r>
              <a:rPr lang="en-US" sz="1200" dirty="0"/>
              <a:t>IHI White Paper. Cambridge, Massachusetts: Institute for Healthcare Improvement; 2017. </a:t>
            </a:r>
            <a:r>
              <a:rPr lang="en-US" sz="1200" dirty="0"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172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Story: The Start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begins with the leaders!</a:t>
            </a:r>
          </a:p>
        </p:txBody>
      </p:sp>
    </p:spTree>
    <p:extLst>
      <p:ext uri="{BB962C8B-B14F-4D97-AF65-F5344CB8AC3E}">
        <p14:creationId xmlns:p14="http://schemas.microsoft.com/office/powerpoint/2010/main" val="3529503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5CAC5B1-23B9-6F48-BCEC-F2F0E8E55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2561" y="764761"/>
            <a:ext cx="5142016" cy="568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73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A766F-06C0-CA4F-87FF-901B49EEB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Full Circle…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0E0B6-BD98-304A-A202-C0C8885A7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Begin at the Beginning… What is your story of your practice?</a:t>
            </a:r>
          </a:p>
        </p:txBody>
      </p:sp>
    </p:spTree>
    <p:extLst>
      <p:ext uri="{BB962C8B-B14F-4D97-AF65-F5344CB8AC3E}">
        <p14:creationId xmlns:p14="http://schemas.microsoft.com/office/powerpoint/2010/main" val="97656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2069" y="2529334"/>
            <a:ext cx="8400499" cy="21729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Please evaluate this presentation using the conference mobile app! Simply click on the "clipboard" icon       on the presentation page.</a:t>
            </a:r>
          </a:p>
        </p:txBody>
      </p:sp>
      <p:pic>
        <p:nvPicPr>
          <p:cNvPr id="5" name="Picture 4" descr="Clip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71" y="3595625"/>
            <a:ext cx="465083" cy="49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16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86A213-941E-A146-A853-9F4531610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788" y="767926"/>
            <a:ext cx="6602680" cy="60900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333320-5019-FC46-A047-8D2691AC0A1F}"/>
              </a:ext>
            </a:extLst>
          </p:cNvPr>
          <p:cNvSpPr txBox="1"/>
          <p:nvPr/>
        </p:nvSpPr>
        <p:spPr>
          <a:xfrm>
            <a:off x="2820838" y="-546266"/>
            <a:ext cx="3668580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0" b="1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7219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516A91-2157-9147-9136-0CA12782F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51" y="693392"/>
            <a:ext cx="7397594" cy="582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59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A766F-06C0-CA4F-87FF-901B49EEB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Begin at the Beginning…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0E0B6-BD98-304A-A202-C0C8885A7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What is your story of your practice?</a:t>
            </a:r>
          </a:p>
          <a:p>
            <a:pPr lvl="1"/>
            <a:r>
              <a:rPr lang="en-US" sz="2400" dirty="0"/>
              <a:t>How did your practice come about?</a:t>
            </a:r>
          </a:p>
          <a:p>
            <a:pPr lvl="1"/>
            <a:r>
              <a:rPr lang="en-US" sz="2400" dirty="0"/>
              <a:t>What is your mission?</a:t>
            </a:r>
          </a:p>
          <a:p>
            <a:pPr lvl="1"/>
            <a:r>
              <a:rPr lang="en-US" sz="2400" dirty="0"/>
              <a:t>What is your WHY?</a:t>
            </a:r>
          </a:p>
        </p:txBody>
      </p:sp>
    </p:spTree>
    <p:extLst>
      <p:ext uri="{BB962C8B-B14F-4D97-AF65-F5344CB8AC3E}">
        <p14:creationId xmlns:p14="http://schemas.microsoft.com/office/powerpoint/2010/main" val="1551103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8222C-8387-654A-8797-F508879D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328" y="76810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Story of OHSU Family Medicine at Gabriel Park (GP)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DAB8BB-0EB5-7044-926B-B25D88E1F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28" y="2475841"/>
            <a:ext cx="3111500" cy="264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3ACD4F-D3D3-A741-9681-A8B188B59E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986" y="2238828"/>
            <a:ext cx="5067299" cy="3378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F51600-D2AA-A444-96B4-368B8ED846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90" y="2003919"/>
            <a:ext cx="8698676" cy="434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2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5F4DA-4124-B744-A60C-4CA70A61B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Gabriel Park VIBE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1515547"/>
            <a:ext cx="9144000" cy="441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27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Our Story: Creating the VIBE (2016)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journey to find an identity for the clinical staff to believe in, relate to and live by</a:t>
            </a:r>
          </a:p>
          <a:p>
            <a:r>
              <a:rPr lang="en-US" dirty="0"/>
              <a:t>Word cloud – don’t ignore the small words</a:t>
            </a:r>
          </a:p>
          <a:p>
            <a:r>
              <a:rPr lang="en-US" dirty="0"/>
              <a:t>Keep it alive – use it in your daily life</a:t>
            </a:r>
          </a:p>
          <a:p>
            <a:r>
              <a:rPr lang="en-US" dirty="0">
                <a:solidFill>
                  <a:srgbClr val="FF0000"/>
                </a:solidFill>
              </a:rPr>
              <a:t>Build Trust</a:t>
            </a:r>
          </a:p>
          <a:p>
            <a:r>
              <a:rPr lang="en-US" dirty="0"/>
              <a:t>For relationship building in the teams</a:t>
            </a:r>
          </a:p>
          <a:p>
            <a:r>
              <a:rPr lang="en-US" dirty="0"/>
              <a:t>For relationships with patients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97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1559</TotalTime>
  <Words>1587</Words>
  <Application>Microsoft Macintosh PowerPoint</Application>
  <PresentationFormat>On-screen Show (4:3)</PresentationFormat>
  <Paragraphs>256</Paragraphs>
  <Slides>32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Helvetica</vt:lpstr>
      <vt:lpstr>Roboto</vt:lpstr>
      <vt:lpstr>Tahoma</vt:lpstr>
      <vt:lpstr>Wingdings</vt:lpstr>
      <vt:lpstr>Office Theme</vt:lpstr>
      <vt:lpstr>Building a Culture of Engagement and Wellness in an Academic Family Medicine Practice</vt:lpstr>
      <vt:lpstr>Disclosures</vt:lpstr>
      <vt:lpstr>Our Story: The Start</vt:lpstr>
      <vt:lpstr>PowerPoint Presentation</vt:lpstr>
      <vt:lpstr>PowerPoint Presentation</vt:lpstr>
      <vt:lpstr>Begin at the Beginning…</vt:lpstr>
      <vt:lpstr>The Story of OHSU Family Medicine at Gabriel Park (GP)</vt:lpstr>
      <vt:lpstr>Gabriel Park VIBE</vt:lpstr>
      <vt:lpstr>Our Story: Creating the VIBE (2016)</vt:lpstr>
      <vt:lpstr>Relationships</vt:lpstr>
      <vt:lpstr>Our Story: Colocation (January 2017)</vt:lpstr>
      <vt:lpstr>Colocation Survey: Huddling frequency (MA/Provider)</vt:lpstr>
      <vt:lpstr>Colocation Survey: Face to Face time in coordinating care</vt:lpstr>
      <vt:lpstr>PowerPoint Presentation</vt:lpstr>
      <vt:lpstr>Languages of Appreciation (February 2017)</vt:lpstr>
      <vt:lpstr>Strengths Finder 2.0 (October 2017)</vt:lpstr>
      <vt:lpstr>Survey Data (2017)</vt:lpstr>
      <vt:lpstr>Survey Data (2017)</vt:lpstr>
      <vt:lpstr>PowerPoint Presentation</vt:lpstr>
      <vt:lpstr>Sustaining the Effort (2017-present)</vt:lpstr>
      <vt:lpstr>PowerPoint Presentation</vt:lpstr>
      <vt:lpstr>Engagement</vt:lpstr>
      <vt:lpstr>Lenses of Wellness/Engagement</vt:lpstr>
      <vt:lpstr>Our Story: Current State</vt:lpstr>
      <vt:lpstr>Our Story: Current State</vt:lpstr>
      <vt:lpstr>Our Story: Current  Future State</vt:lpstr>
      <vt:lpstr>Our Story: Future State</vt:lpstr>
      <vt:lpstr>Our Story: Future State</vt:lpstr>
      <vt:lpstr>Joy in Practice – IHI White Paper (2017)</vt:lpstr>
      <vt:lpstr>PowerPoint Presentation</vt:lpstr>
      <vt:lpstr>Coming Full Circle…</vt:lpstr>
      <vt:lpstr>PowerPoint Presentation</vt:lpstr>
    </vt:vector>
  </TitlesOfParts>
  <Company>STFM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Abuel</dc:creator>
  <cp:lastModifiedBy>Ann Tseng</cp:lastModifiedBy>
  <cp:revision>69</cp:revision>
  <cp:lastPrinted>2018-11-29T17:20:58Z</cp:lastPrinted>
  <dcterms:created xsi:type="dcterms:W3CDTF">2013-07-17T19:19:39Z</dcterms:created>
  <dcterms:modified xsi:type="dcterms:W3CDTF">2018-12-05T07:08:06Z</dcterms:modified>
</cp:coreProperties>
</file>