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6"/>
  </p:notesMasterIdLst>
  <p:sldIdLst>
    <p:sldId id="258" r:id="rId2"/>
    <p:sldId id="287" r:id="rId3"/>
    <p:sldId id="307" r:id="rId4"/>
    <p:sldId id="308" r:id="rId5"/>
    <p:sldId id="341" r:id="rId6"/>
    <p:sldId id="342" r:id="rId7"/>
    <p:sldId id="286" r:id="rId8"/>
    <p:sldId id="317" r:id="rId9"/>
    <p:sldId id="359" r:id="rId10"/>
    <p:sldId id="322" r:id="rId11"/>
    <p:sldId id="323" r:id="rId12"/>
    <p:sldId id="324" r:id="rId13"/>
    <p:sldId id="325" r:id="rId14"/>
    <p:sldId id="326" r:id="rId15"/>
    <p:sldId id="327" r:id="rId16"/>
    <p:sldId id="328" r:id="rId17"/>
    <p:sldId id="329" r:id="rId18"/>
    <p:sldId id="330" r:id="rId19"/>
    <p:sldId id="331" r:id="rId20"/>
    <p:sldId id="332" r:id="rId21"/>
    <p:sldId id="280" r:id="rId22"/>
    <p:sldId id="263" r:id="rId23"/>
    <p:sldId id="288" r:id="rId24"/>
    <p:sldId id="290" r:id="rId25"/>
    <p:sldId id="291" r:id="rId26"/>
    <p:sldId id="292" r:id="rId27"/>
    <p:sldId id="289" r:id="rId28"/>
    <p:sldId id="358" r:id="rId29"/>
    <p:sldId id="267" r:id="rId30"/>
    <p:sldId id="311" r:id="rId31"/>
    <p:sldId id="312" r:id="rId32"/>
    <p:sldId id="296" r:id="rId33"/>
    <p:sldId id="334" r:id="rId34"/>
    <p:sldId id="349" r:id="rId35"/>
    <p:sldId id="350" r:id="rId36"/>
    <p:sldId id="352" r:id="rId37"/>
    <p:sldId id="353" r:id="rId38"/>
    <p:sldId id="351" r:id="rId39"/>
    <p:sldId id="360" r:id="rId40"/>
    <p:sldId id="297" r:id="rId41"/>
    <p:sldId id="300" r:id="rId42"/>
    <p:sldId id="301" r:id="rId43"/>
    <p:sldId id="304" r:id="rId44"/>
    <p:sldId id="305" r:id="rId45"/>
    <p:sldId id="302" r:id="rId46"/>
    <p:sldId id="303" r:id="rId47"/>
    <p:sldId id="306" r:id="rId48"/>
    <p:sldId id="355" r:id="rId49"/>
    <p:sldId id="356" r:id="rId50"/>
    <p:sldId id="345" r:id="rId51"/>
    <p:sldId id="281" r:id="rId52"/>
    <p:sldId id="346" r:id="rId53"/>
    <p:sldId id="283" r:id="rId54"/>
    <p:sldId id="285" r:id="rId55"/>
    <p:sldId id="318" r:id="rId56"/>
    <p:sldId id="335" r:id="rId57"/>
    <p:sldId id="294" r:id="rId58"/>
    <p:sldId id="282" r:id="rId59"/>
    <p:sldId id="336" r:id="rId60"/>
    <p:sldId id="361" r:id="rId61"/>
    <p:sldId id="347" r:id="rId62"/>
    <p:sldId id="362" r:id="rId63"/>
    <p:sldId id="348" r:id="rId64"/>
    <p:sldId id="340"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F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92174" autoAdjust="0"/>
  </p:normalViewPr>
  <p:slideViewPr>
    <p:cSldViewPr snapToGrid="0">
      <p:cViewPr>
        <p:scale>
          <a:sx n="80" d="100"/>
          <a:sy n="80" d="100"/>
        </p:scale>
        <p:origin x="-108" y="-6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8C0525-F233-4ECE-9167-C33F046453FB}" type="datetimeFigureOut">
              <a:rPr lang="en-US" smtClean="0"/>
              <a:pPr/>
              <a:t>11/17/2016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976928-03A3-4223-97C4-622A0EF3A130}" type="slidenum">
              <a:rPr lang="en-US" smtClean="0"/>
              <a:pPr/>
              <a:t>‹#›</a:t>
            </a:fld>
            <a:endParaRPr lang="en-US"/>
          </a:p>
        </p:txBody>
      </p:sp>
    </p:spTree>
    <p:extLst>
      <p:ext uri="{BB962C8B-B14F-4D97-AF65-F5344CB8AC3E}">
        <p14:creationId xmlns:p14="http://schemas.microsoft.com/office/powerpoint/2010/main" val="370130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Domestication"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en.wikipedia.org/wiki/Meat" TargetMode="External"/><Relationship Id="rId4" Type="http://schemas.openxmlformats.org/officeDocument/2006/relationships/hyperlink" Target="https://en.wikipedia.org/wiki/Fow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4.parinc.com/Products/Product.aspx?ProductID=BRIEF"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www.pediatricbipolar.pitt.edu/" TargetMode="External"/><Relationship Id="rId4" Type="http://schemas.openxmlformats.org/officeDocument/2006/relationships/hyperlink" Target="http://www.cebc4cw.org/glossary/ds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aap.org/en-us/advocacy-and-policy/aap-health-initiatives/Mental-Health/Pages/Primary-Care-Tools.aspx?nfstatus=401&amp;nftoken=00000000-0000-0000-0000-000000000000&amp;nfstatusdescription=ERROR:+No+local+token"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pediatrics.aappublications.org/content/125/Supplement_3" TargetMode="External"/><Relationship Id="rId4" Type="http://schemas.openxmlformats.org/officeDocument/2006/relationships/hyperlink" Target="http://pediatrics.aappublications.or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92D050"/>
                </a:solidFill>
              </a:rPr>
              <a:t>Scott</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3C976928-03A3-4223-97C4-622A0EF3A130}" type="slidenum">
              <a:rPr lang="en-US" smtClean="0"/>
              <a:pPr/>
              <a:t>1</a:t>
            </a:fld>
            <a:endParaRPr lang="en-US"/>
          </a:p>
        </p:txBody>
      </p:sp>
    </p:spTree>
    <p:extLst>
      <p:ext uri="{BB962C8B-B14F-4D97-AF65-F5344CB8AC3E}">
        <p14:creationId xmlns:p14="http://schemas.microsoft.com/office/powerpoint/2010/main" val="1517054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Roseanne</a:t>
            </a:r>
          </a:p>
          <a:p>
            <a:endParaRPr lang="en-US" b="1" dirty="0" smtClean="0"/>
          </a:p>
          <a:p>
            <a:r>
              <a:rPr lang="en-US" dirty="0" smtClean="0"/>
              <a:t>Although all of us are racial,</a:t>
            </a:r>
            <a:r>
              <a:rPr lang="en-US" baseline="0" dirty="0" smtClean="0"/>
              <a:t> </a:t>
            </a:r>
            <a:r>
              <a:rPr lang="en-US" dirty="0" smtClean="0"/>
              <a:t>ethnic, and cultural beings, belonging to a particular group does</a:t>
            </a:r>
            <a:r>
              <a:rPr lang="en-US" baseline="0" dirty="0" smtClean="0"/>
              <a:t> </a:t>
            </a:r>
            <a:r>
              <a:rPr lang="en-US" dirty="0" smtClean="0"/>
              <a:t>not endow a person with the competencies and skills necessary</a:t>
            </a:r>
            <a:r>
              <a:rPr lang="en-US" baseline="0" dirty="0" smtClean="0"/>
              <a:t> </a:t>
            </a:r>
            <a:r>
              <a:rPr lang="en-US" dirty="0" smtClean="0"/>
              <a:t>to be a cultural skilled counselor. After all, does a person who is</a:t>
            </a:r>
            <a:r>
              <a:rPr lang="en-US" baseline="0" dirty="0" smtClean="0"/>
              <a:t> </a:t>
            </a:r>
            <a:r>
              <a:rPr lang="en-US" dirty="0" smtClean="0"/>
              <a:t>born and raised in a family make that individual a competent</a:t>
            </a:r>
            <a:r>
              <a:rPr lang="en-US" baseline="0" dirty="0" smtClean="0"/>
              <a:t> </a:t>
            </a:r>
            <a:r>
              <a:rPr lang="en-US" dirty="0" smtClean="0"/>
              <a:t>family counselor?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900" dirty="0" smtClean="0"/>
              <a:t>The “universal” and “focused” multicultural approaches are not necessarily contradictory.</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10</a:t>
            </a:fld>
            <a:endParaRPr lang="en-US"/>
          </a:p>
        </p:txBody>
      </p:sp>
    </p:spTree>
    <p:extLst>
      <p:ext uri="{BB962C8B-B14F-4D97-AF65-F5344CB8AC3E}">
        <p14:creationId xmlns:p14="http://schemas.microsoft.com/office/powerpoint/2010/main" val="133779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Roseanne</a:t>
            </a:r>
          </a:p>
          <a:p>
            <a:r>
              <a:rPr lang="en-US" sz="1200" dirty="0" smtClean="0"/>
              <a:t>reflected in what has been referred to as the “encapsulated counselor”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changing “complexion of our society” and the “diversification of America (US.)” as reflected in the 1990 U.S. Census makes it imperative for the counseling profession to take a proactive stance on cultural diversity.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Counselors and teachers in our schools have already encountered these demographic forces in their work. Educational institutions are most likely to be first affected by the changing student population.</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11</a:t>
            </a:fld>
            <a:endParaRPr lang="en-US"/>
          </a:p>
        </p:txBody>
      </p:sp>
    </p:spTree>
    <p:extLst>
      <p:ext uri="{BB962C8B-B14F-4D97-AF65-F5344CB8AC3E}">
        <p14:creationId xmlns:p14="http://schemas.microsoft.com/office/powerpoint/2010/main" val="418770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Roseanne</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12</a:t>
            </a:fld>
            <a:endParaRPr lang="en-US"/>
          </a:p>
        </p:txBody>
      </p:sp>
    </p:spTree>
    <p:extLst>
      <p:ext uri="{BB962C8B-B14F-4D97-AF65-F5344CB8AC3E}">
        <p14:creationId xmlns:p14="http://schemas.microsoft.com/office/powerpoint/2010/main" val="3742023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Roseanne</a:t>
            </a:r>
          </a:p>
          <a:p>
            <a:r>
              <a:rPr lang="en-US" dirty="0" smtClean="0"/>
              <a:t>Awareness of own assumptions,</a:t>
            </a:r>
            <a:r>
              <a:rPr lang="en-US" baseline="0" dirty="0" smtClean="0"/>
              <a:t> values, biases</a:t>
            </a:r>
            <a:endParaRPr lang="en-US" dirty="0" smtClean="0"/>
          </a:p>
          <a:p>
            <a:r>
              <a:rPr lang="en-US" dirty="0" smtClean="0"/>
              <a:t>Appropriate strategies and techniques</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13</a:t>
            </a:fld>
            <a:endParaRPr lang="en-US"/>
          </a:p>
        </p:txBody>
      </p:sp>
    </p:spTree>
    <p:extLst>
      <p:ext uri="{BB962C8B-B14F-4D97-AF65-F5344CB8AC3E}">
        <p14:creationId xmlns:p14="http://schemas.microsoft.com/office/powerpoint/2010/main" val="3538107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dirty="0" smtClean="0"/>
              <a:t>Roseanne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Psychology has been defined and based upon Anglo Western middle class Eurocentric perspectives.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7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Origins rooted in social, historical, and political events influences by professional developments in psychology. </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14</a:t>
            </a:fld>
            <a:endParaRPr lang="en-US"/>
          </a:p>
        </p:txBody>
      </p:sp>
    </p:spTree>
    <p:extLst>
      <p:ext uri="{BB962C8B-B14F-4D97-AF65-F5344CB8AC3E}">
        <p14:creationId xmlns:p14="http://schemas.microsoft.com/office/powerpoint/2010/main" val="227191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600" b="1" dirty="0" smtClean="0"/>
              <a:t>Roseanne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600" dirty="0" smtClean="0"/>
              <a:t>These guidelines are thought to be integral to a psychologists work as an educator, trainer, clinician, research, or leader; which would apply to psychologists in the PC environment. </a:t>
            </a:r>
          </a:p>
          <a:p>
            <a:endParaRPr lang="en-US" sz="1200" dirty="0" smtClean="0"/>
          </a:p>
          <a:p>
            <a:r>
              <a:rPr lang="en-US" sz="1200" dirty="0" smtClean="0"/>
              <a:t>Psychologists are encouraged to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Encouraged to recognize the importance of multicultural sensitivity/responsiveness to knowledge of and understanding about ethnically and racially different individuals</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15</a:t>
            </a:fld>
            <a:endParaRPr lang="en-US"/>
          </a:p>
        </p:txBody>
      </p:sp>
    </p:spTree>
    <p:extLst>
      <p:ext uri="{BB962C8B-B14F-4D97-AF65-F5344CB8AC3E}">
        <p14:creationId xmlns:p14="http://schemas.microsoft.com/office/powerpoint/2010/main" val="1907845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Roseanne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population with the U.S. is changing at a fast pace and includes increases in diversity.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a groundbreaking report, </a:t>
            </a:r>
            <a:r>
              <a:rPr lang="en-US" sz="2200" dirty="0" smtClean="0"/>
              <a:t>782 pages</a:t>
            </a:r>
          </a:p>
          <a:p>
            <a:r>
              <a:rPr lang="en-US" sz="1200" dirty="0" smtClean="0"/>
              <a:t>The report reviews research clarifying differences in multiple areas of health care including cardiovascular care, pain management, and diabetes care, to name a few.</a:t>
            </a:r>
            <a:endParaRPr lang="en-US" sz="1200"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16</a:t>
            </a:fld>
            <a:endParaRPr lang="en-US"/>
          </a:p>
        </p:txBody>
      </p:sp>
    </p:spTree>
    <p:extLst>
      <p:ext uri="{BB962C8B-B14F-4D97-AF65-F5344CB8AC3E}">
        <p14:creationId xmlns:p14="http://schemas.microsoft.com/office/powerpoint/2010/main" val="3590428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smtClean="0"/>
              <a:t>Roseanne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This research indicates that U.S. racial and ethnic minorities are less likely to receive even routine medical procedures and experience a lower quality of health services.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Consistent body of research demonstrates significant variation in the rates of:</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17</a:t>
            </a:fld>
            <a:endParaRPr lang="en-US"/>
          </a:p>
        </p:txBody>
      </p:sp>
    </p:spTree>
    <p:extLst>
      <p:ext uri="{BB962C8B-B14F-4D97-AF65-F5344CB8AC3E}">
        <p14:creationId xmlns:p14="http://schemas.microsoft.com/office/powerpoint/2010/main" val="990796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Roseanne</a:t>
            </a:r>
          </a:p>
          <a:p>
            <a:r>
              <a:rPr lang="en-US" sz="1200" dirty="0" smtClean="0"/>
              <a:t>Continued this report for 13 </a:t>
            </a:r>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18</a:t>
            </a:fld>
            <a:endParaRPr lang="en-US"/>
          </a:p>
        </p:txBody>
      </p:sp>
    </p:spTree>
    <p:extLst>
      <p:ext uri="{BB962C8B-B14F-4D97-AF65-F5344CB8AC3E}">
        <p14:creationId xmlns:p14="http://schemas.microsoft.com/office/powerpoint/2010/main" val="440088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Roseanne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he National Standards for Culturally and Linguistically Appropriate Services in Health and Health Care(the National CLAS Standards) are intended to advance health equity, improve quality, and help eliminate health care disparities by providing a blueprint for individuals and health and health care organizations to implement culturally and linguistically appropriate services.</a:t>
            </a:r>
            <a:endParaRPr lang="en-US" sz="1200" b="0" i="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Blueprint:</a:t>
            </a:r>
            <a:r>
              <a:rPr lang="en-US" sz="1200" b="0" i="0" kern="1200" baseline="0" dirty="0" smtClean="0">
                <a:solidFill>
                  <a:schemeClr val="tx1"/>
                </a:solidFill>
                <a:effectLst/>
                <a:latin typeface="+mn-lt"/>
                <a:ea typeface="+mn-ea"/>
                <a:cs typeface="+mn-cs"/>
              </a:rPr>
              <a:t> </a:t>
            </a:r>
            <a:r>
              <a:rPr lang="en-US" i="1" dirty="0" smtClean="0"/>
              <a:t>is an implementation guide to help you advance and sustain culturally and linguistically appropriate services within your organization.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assessing local outcomes by gender and ethnicity and to </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C976928-03A3-4223-97C4-622A0EF3A130}" type="slidenum">
              <a:rPr lang="en-US" smtClean="0"/>
              <a:pPr/>
              <a:t>19</a:t>
            </a:fld>
            <a:endParaRPr lang="en-US"/>
          </a:p>
        </p:txBody>
      </p:sp>
    </p:spTree>
    <p:extLst>
      <p:ext uri="{BB962C8B-B14F-4D97-AF65-F5344CB8AC3E}">
        <p14:creationId xmlns:p14="http://schemas.microsoft.com/office/powerpoint/2010/main" val="426786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a:t>
            </a:fld>
            <a:endParaRPr lang="en-US"/>
          </a:p>
        </p:txBody>
      </p:sp>
    </p:spTree>
    <p:extLst>
      <p:ext uri="{BB962C8B-B14F-4D97-AF65-F5344CB8AC3E}">
        <p14:creationId xmlns:p14="http://schemas.microsoft.com/office/powerpoint/2010/main" val="1664471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Roseanne - End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Seminal article on Competencies in PC psychology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Synthesize primary care psychology competencies and apply it to the skills needed to practice in a changing primary care setting. </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20</a:t>
            </a:fld>
            <a:endParaRPr lang="en-US"/>
          </a:p>
        </p:txBody>
      </p:sp>
    </p:spTree>
    <p:extLst>
      <p:ext uri="{BB962C8B-B14F-4D97-AF65-F5344CB8AC3E}">
        <p14:creationId xmlns:p14="http://schemas.microsoft.com/office/powerpoint/2010/main" val="4159337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Scott-Begin</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21</a:t>
            </a:fld>
            <a:endParaRPr lang="en-US"/>
          </a:p>
        </p:txBody>
      </p:sp>
    </p:spTree>
    <p:extLst>
      <p:ext uri="{BB962C8B-B14F-4D97-AF65-F5344CB8AC3E}">
        <p14:creationId xmlns:p14="http://schemas.microsoft.com/office/powerpoint/2010/main" val="1143791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Scott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“knowledge of epidemiology”</a:t>
            </a:r>
          </a:p>
          <a:p>
            <a:r>
              <a:rPr lang="en-US" dirty="0" smtClean="0"/>
              <a:t>Psychologists are encouraged to apply culturally appropriate skills in clinical and other applied psychological practices. </a:t>
            </a:r>
          </a:p>
          <a:p>
            <a:r>
              <a:rPr lang="en-US" dirty="0" smtClean="0"/>
              <a:t>Psychologists are encouraged to use organizational change processes to support culturally informed organizational (policy) development and practices.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22</a:t>
            </a:fld>
            <a:endParaRPr lang="en-US"/>
          </a:p>
        </p:txBody>
      </p:sp>
    </p:spTree>
    <p:extLst>
      <p:ext uri="{BB962C8B-B14F-4D97-AF65-F5344CB8AC3E}">
        <p14:creationId xmlns:p14="http://schemas.microsoft.com/office/powerpoint/2010/main" val="804029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Scott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23</a:t>
            </a:fld>
            <a:endParaRPr lang="en-US"/>
          </a:p>
        </p:txBody>
      </p:sp>
    </p:spTree>
    <p:extLst>
      <p:ext uri="{BB962C8B-B14F-4D97-AF65-F5344CB8AC3E}">
        <p14:creationId xmlns:p14="http://schemas.microsoft.com/office/powerpoint/2010/main" val="1553249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Scott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24</a:t>
            </a:fld>
            <a:endParaRPr lang="en-US"/>
          </a:p>
        </p:txBody>
      </p:sp>
    </p:spTree>
    <p:extLst>
      <p:ext uri="{BB962C8B-B14F-4D97-AF65-F5344CB8AC3E}">
        <p14:creationId xmlns:p14="http://schemas.microsoft.com/office/powerpoint/2010/main" val="1359567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Scott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25</a:t>
            </a:fld>
            <a:endParaRPr lang="en-US"/>
          </a:p>
        </p:txBody>
      </p:sp>
    </p:spTree>
    <p:extLst>
      <p:ext uri="{BB962C8B-B14F-4D97-AF65-F5344CB8AC3E}">
        <p14:creationId xmlns:p14="http://schemas.microsoft.com/office/powerpoint/2010/main" val="1906979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Scott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26</a:t>
            </a:fld>
            <a:endParaRPr lang="en-US"/>
          </a:p>
        </p:txBody>
      </p:sp>
    </p:spTree>
    <p:extLst>
      <p:ext uri="{BB962C8B-B14F-4D97-AF65-F5344CB8AC3E}">
        <p14:creationId xmlns:p14="http://schemas.microsoft.com/office/powerpoint/2010/main" val="49162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Scott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27</a:t>
            </a:fld>
            <a:endParaRPr lang="en-US"/>
          </a:p>
        </p:txBody>
      </p:sp>
    </p:spTree>
    <p:extLst>
      <p:ext uri="{BB962C8B-B14F-4D97-AF65-F5344CB8AC3E}">
        <p14:creationId xmlns:p14="http://schemas.microsoft.com/office/powerpoint/2010/main" val="136529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28</a:t>
            </a:fld>
            <a:endParaRPr lang="en-US"/>
          </a:p>
        </p:txBody>
      </p:sp>
    </p:spTree>
    <p:extLst>
      <p:ext uri="{BB962C8B-B14F-4D97-AF65-F5344CB8AC3E}">
        <p14:creationId xmlns:p14="http://schemas.microsoft.com/office/powerpoint/2010/main" val="787663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Scott – End </a:t>
            </a:r>
          </a:p>
          <a:p>
            <a:endParaRPr lang="en-US" dirty="0" smtClean="0"/>
          </a:p>
          <a:p>
            <a:r>
              <a:rPr lang="en-US" dirty="0" smtClean="0"/>
              <a:t>Connect this with the </a:t>
            </a:r>
            <a:r>
              <a:rPr lang="en-US" dirty="0" err="1" smtClean="0"/>
              <a:t>biopsycohosical</a:t>
            </a:r>
            <a:r>
              <a:rPr lang="en-US" dirty="0" smtClean="0"/>
              <a:t> model</a:t>
            </a:r>
            <a:endParaRPr lang="en-US" dirty="0"/>
          </a:p>
        </p:txBody>
      </p:sp>
      <p:sp>
        <p:nvSpPr>
          <p:cNvPr id="4" name="Slide Number Placeholder 3"/>
          <p:cNvSpPr>
            <a:spLocks noGrp="1"/>
          </p:cNvSpPr>
          <p:nvPr>
            <p:ph type="sldNum" sz="quarter" idx="10"/>
          </p:nvPr>
        </p:nvSpPr>
        <p:spPr/>
        <p:txBody>
          <a:bodyPr/>
          <a:lstStyle/>
          <a:p>
            <a:fld id="{749B02EE-2269-2C43-8273-1933DDD932C3}" type="slidenum">
              <a:rPr lang="en-US" smtClean="0"/>
              <a:pPr/>
              <a:t>29</a:t>
            </a:fld>
            <a:endParaRPr lang="en-US"/>
          </a:p>
        </p:txBody>
      </p:sp>
    </p:spTree>
    <p:extLst>
      <p:ext uri="{BB962C8B-B14F-4D97-AF65-F5344CB8AC3E}">
        <p14:creationId xmlns:p14="http://schemas.microsoft.com/office/powerpoint/2010/main" val="248641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3</a:t>
            </a:fld>
            <a:endParaRPr lang="en-US"/>
          </a:p>
        </p:txBody>
      </p:sp>
    </p:spTree>
    <p:extLst>
      <p:ext uri="{BB962C8B-B14F-4D97-AF65-F5344CB8AC3E}">
        <p14:creationId xmlns:p14="http://schemas.microsoft.com/office/powerpoint/2010/main" val="3500221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Danika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Historical</a:t>
            </a:r>
            <a:r>
              <a:rPr lang="en-US" sz="1200" b="1" baseline="0" dirty="0" smtClean="0"/>
              <a:t> pathways</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a:t>
            </a:r>
            <a:r>
              <a:rPr lang="en-US" sz="1200" baseline="0" dirty="0" smtClean="0"/>
              <a:t> Call to the profession, the developed Guidelines for </a:t>
            </a:r>
            <a:r>
              <a:rPr lang="en-US" sz="1200" baseline="0" dirty="0" err="1" smtClean="0"/>
              <a:t>multiculturally</a:t>
            </a:r>
            <a:r>
              <a:rPr lang="en-US" sz="1200" baseline="0" dirty="0" smtClean="0"/>
              <a:t> competent care, the increased awareness of Health Disparities in America, the developed standards have helped to shape the refined primary care cultural competencies, and the various cultural competences for psychologists in all areas of practice.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While these competencies offer guidance and specific direction  for practice, they are ever-evolving largely because the landscape of America continues to change not just from an ethnic standpoint, but with regard to beliefs and practices.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Interaction of competencies and values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interesting fact in this ever-evolving process is that you both influence and contribute to this changing dynamic given your dual role as a provider and a person who brings your own set of beliefs (based upon your early learning history, life experiences, and values), to the clinical care that YOU provide, to your interactions with colleagues, and the community as a whole.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With this awareness in mind, let’s take a closer look at your specific values and beliefs. We are handing out an abridged version of the Cultural Medicine Questionnaire (Ring, </a:t>
            </a:r>
            <a:r>
              <a:rPr lang="en-US" sz="1200" baseline="0" dirty="0" err="1" smtClean="0"/>
              <a:t>Nyquist</a:t>
            </a:r>
            <a:r>
              <a:rPr lang="en-US" sz="1200" baseline="0" dirty="0" smtClean="0"/>
              <a:t>, Mitchell, 2008). If you would like to view the complete questionnaire, please see me after the presentation. We decided to condense the questions to provide you with a brief glimpse or reminder of your values.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Please take about 7 minutes to complete the questionnaire – which means that there is no right or wrong answer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The best answer is YOUR truth for this activity again is designed to remind or enhance your awareness of your personal values and the impact on the care that you provide</a:t>
            </a:r>
          </a:p>
          <a:p>
            <a:r>
              <a:rPr lang="en-US" dirty="0" smtClean="0"/>
              <a:t>Please don’t spend time erasing</a:t>
            </a:r>
            <a:r>
              <a:rPr lang="en-US" baseline="0" dirty="0" smtClean="0"/>
              <a:t> or thinking too long about any one question</a:t>
            </a:r>
          </a:p>
          <a:p>
            <a:r>
              <a:rPr lang="en-US" baseline="0" dirty="0" smtClean="0"/>
              <a:t>We will not review your responses nor will we ask you to share them with the group.</a:t>
            </a:r>
          </a:p>
          <a:p>
            <a:endParaRPr lang="en-US" baseline="0" dirty="0" smtClean="0"/>
          </a:p>
          <a:p>
            <a:endParaRPr lang="en-US" dirty="0" smtClean="0"/>
          </a:p>
          <a:p>
            <a:endParaRPr lang="en-US" dirty="0" smtClean="0"/>
          </a:p>
          <a:p>
            <a:r>
              <a:rPr lang="en-US" dirty="0" smtClean="0"/>
              <a:t>Historical Overview bridged</a:t>
            </a:r>
            <a:r>
              <a:rPr lang="en-US" baseline="0" dirty="0" smtClean="0"/>
              <a:t> to</a:t>
            </a:r>
            <a:r>
              <a:rPr lang="en-US" dirty="0" smtClean="0"/>
              <a:t> Current Day Relevance</a:t>
            </a:r>
          </a:p>
          <a:p>
            <a:r>
              <a:rPr lang="en-US" b="1" i="1" dirty="0" smtClean="0"/>
              <a:t>In the 1970’s A Call to the Profession </a:t>
            </a:r>
            <a:r>
              <a:rPr lang="en-US" b="1" i="1" baseline="0" dirty="0" smtClean="0"/>
              <a:t> was made</a:t>
            </a:r>
            <a:r>
              <a:rPr lang="en-US" b="1" i="1" dirty="0" smtClean="0"/>
              <a:t> </a:t>
            </a:r>
            <a:r>
              <a:rPr lang="en-US" dirty="0" smtClean="0"/>
              <a:t>to increase literature</a:t>
            </a:r>
            <a:r>
              <a:rPr lang="en-US" baseline="0" dirty="0" smtClean="0"/>
              <a:t> and graduate programming focused on multicultural awareness, knowledge, and skill </a:t>
            </a:r>
            <a:r>
              <a:rPr lang="en-US" baseline="0" dirty="0" smtClean="0">
                <a:sym typeface="Wingdings" pitchFamily="2" charset="2"/>
              </a:rPr>
              <a:t> multicultural counseling and in general suggested a transition from the </a:t>
            </a:r>
            <a:r>
              <a:rPr lang="en-US" baseline="0" dirty="0" err="1" smtClean="0">
                <a:sym typeface="Wingdings" pitchFamily="2" charset="2"/>
              </a:rPr>
              <a:t>monocultural</a:t>
            </a:r>
            <a:r>
              <a:rPr lang="en-US" baseline="0" dirty="0" smtClean="0">
                <a:sym typeface="Wingdings" pitchFamily="2" charset="2"/>
              </a:rPr>
              <a:t> and monolingual approaches to reflect the diversification of America  </a:t>
            </a:r>
          </a:p>
          <a:p>
            <a:endParaRPr lang="en-US"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sym typeface="Wingdings" pitchFamily="2" charset="2"/>
              </a:rPr>
              <a:t>In 2002 </a:t>
            </a:r>
            <a:r>
              <a:rPr lang="en-US" sz="1200" b="1" i="1" dirty="0" smtClean="0"/>
              <a:t>Multicultural Counseling Guidelines were accepted by APA </a:t>
            </a:r>
            <a:r>
              <a:rPr lang="en-US" sz="1200" dirty="0" smtClean="0"/>
              <a:t>interestingly</a:t>
            </a:r>
            <a:r>
              <a:rPr lang="en-US" sz="1200" baseline="0" dirty="0" smtClean="0"/>
              <a:t> around the same time that </a:t>
            </a:r>
            <a:r>
              <a:rPr lang="en-US" sz="1200" dirty="0" smtClean="0"/>
              <a:t>PC competencies were</a:t>
            </a:r>
            <a:r>
              <a:rPr lang="en-US" sz="1200" baseline="0" dirty="0" smtClean="0"/>
              <a:t> developed.</a:t>
            </a:r>
            <a:r>
              <a:rPr lang="en-US" sz="1200" dirty="0" smtClean="0"/>
              <a:t> </a:t>
            </a:r>
            <a:r>
              <a:rPr lang="en-US" sz="1200" dirty="0" smtClean="0">
                <a:sym typeface="Wingdings" pitchFamily="2" charset="2"/>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ym typeface="Wingdings" pitchFamily="2" charset="2"/>
              </a:rPr>
              <a:t>Roseanne mentioned an important point earlier in that</a:t>
            </a:r>
            <a:r>
              <a:rPr lang="en-US" sz="1200" baseline="0" dirty="0" smtClean="0">
                <a:sym typeface="Wingdings" pitchFamily="2" charset="2"/>
              </a:rPr>
              <a:t> we </a:t>
            </a:r>
            <a:r>
              <a:rPr lang="en-US" sz="1200" b="1" dirty="0" smtClean="0"/>
              <a:t>All are cultural beings and</a:t>
            </a:r>
            <a:r>
              <a:rPr lang="en-US" sz="1200" b="1" baseline="0" dirty="0" smtClean="0"/>
              <a:t> </a:t>
            </a:r>
            <a:r>
              <a:rPr lang="en-US" sz="1200" b="1" dirty="0" smtClean="0"/>
              <a:t>hold attitudes and beliefs that may detrimentally influence perceptions of and interactions with individuals who are ethnically and racially different from</a:t>
            </a:r>
            <a:r>
              <a:rPr lang="en-US" sz="1200" b="1" baseline="0" dirty="0" smtClean="0"/>
              <a:t> ourselves. Through the development of these Guidelines, the APA considered the various roles of the psychologist as </a:t>
            </a:r>
            <a:r>
              <a:rPr lang="en-US" sz="1200" dirty="0" smtClean="0"/>
              <a:t>an educator, trainer, clinician, research, or leader for all of these roles have an ultimate</a:t>
            </a:r>
            <a:r>
              <a:rPr lang="en-US" sz="1200" baseline="0" dirty="0" smtClean="0"/>
              <a:t> impact on provision of care.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r>
              <a:rPr lang="en-US" sz="2000" b="1" dirty="0" smtClean="0"/>
              <a:t>Also</a:t>
            </a:r>
            <a:r>
              <a:rPr lang="en-US" sz="2000" b="1" baseline="0" dirty="0" smtClean="0"/>
              <a:t> in 2002, the Institute of Medicine published a report on Unequal Treatment and the </a:t>
            </a:r>
            <a:r>
              <a:rPr lang="en-US" sz="2000" dirty="0" smtClean="0"/>
              <a:t>authors conclude: </a:t>
            </a:r>
          </a:p>
          <a:p>
            <a:pPr lvl="1"/>
            <a:r>
              <a:rPr lang="en-US" sz="1800" dirty="0" smtClean="0"/>
              <a:t>“Racial and ethnic minorities tend to receive a lower quality of healthcare than non-minorities, even when access related factors such as patient’s insurance status and income are controlled.” (Smedley et al.,</a:t>
            </a:r>
            <a:r>
              <a:rPr lang="en-US" sz="1800" b="1" i="1" dirty="0" smtClean="0"/>
              <a:t>p1). </a:t>
            </a: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Similarly in 2003 The Agency for Health Research and Quality (AHRQ) published the 2003 National Healthcare Disparities Report for the first time.</a:t>
            </a:r>
          </a:p>
          <a:p>
            <a:endParaRPr lang="en-US" sz="20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The Federal CLAS Standards (Culturally and Linguistically Appropriate Services): developed 15</a:t>
            </a:r>
            <a:r>
              <a:rPr lang="en-US" sz="2000" baseline="0" dirty="0" smtClean="0"/>
              <a:t> standards as </a:t>
            </a:r>
            <a:r>
              <a:rPr lang="en-US" sz="1200" b="0" i="1" kern="1200" dirty="0" smtClean="0">
                <a:solidFill>
                  <a:schemeClr val="tx1"/>
                </a:solidFill>
                <a:latin typeface="+mn-lt"/>
                <a:ea typeface="+mn-ea"/>
                <a:cs typeface="+mn-cs"/>
              </a:rPr>
              <a:t>one strategy to help eliminate health inequities.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Culture is often not defined consistently and may contribute to confusion to the learner who is culturally inept.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endParaRPr lang="en-US" sz="2000" b="1" dirty="0" smtClean="0"/>
          </a:p>
          <a:p>
            <a:pPr lvl="1"/>
            <a:endParaRPr lang="en-US" sz="1800" b="1" i="1" dirty="0" smtClean="0"/>
          </a:p>
          <a:p>
            <a:pPr lvl="1"/>
            <a:endParaRPr lang="en-US" sz="1800" b="1"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baseline="0" dirty="0" smtClean="0">
              <a:sym typeface="Wingdings" pitchFamily="2" charset="2"/>
            </a:endParaRPr>
          </a:p>
          <a:p>
            <a:endParaRPr lang="en-US" baseline="0" dirty="0" smtClean="0"/>
          </a:p>
          <a:p>
            <a:endParaRPr lang="en-US" dirty="0" smtClean="0"/>
          </a:p>
          <a:p>
            <a:r>
              <a:rPr lang="en-US" dirty="0" smtClean="0"/>
              <a:t>There are current principals/values</a:t>
            </a:r>
          </a:p>
          <a:p>
            <a:endParaRPr lang="en-US" dirty="0" smtClean="0"/>
          </a:p>
          <a:p>
            <a:r>
              <a:rPr lang="en-US" dirty="0" smtClean="0"/>
              <a:t>ii. A process that this is being modified from 2002</a:t>
            </a:r>
          </a:p>
          <a:p>
            <a:endParaRPr lang="en-US" dirty="0" smtClean="0"/>
          </a:p>
          <a:p>
            <a:r>
              <a:rPr lang="en-US" dirty="0" smtClean="0"/>
              <a:t>iii. What do you bring to the table? What do you pick up from the table?</a:t>
            </a:r>
          </a:p>
          <a:p>
            <a:r>
              <a:rPr lang="en-US" dirty="0" smtClean="0"/>
              <a:t>iv.</a:t>
            </a:r>
            <a:r>
              <a:rPr lang="en-US" baseline="0" dirty="0" smtClean="0"/>
              <a:t> As people and societies evolve the competencies evolve – growing/developing </a:t>
            </a:r>
          </a:p>
          <a:p>
            <a:endParaRPr lang="en-US" baseline="0" dirty="0" smtClean="0"/>
          </a:p>
          <a:p>
            <a:r>
              <a:rPr lang="en-US" baseline="0" dirty="0" smtClean="0"/>
              <a:t>Important to know your own values in this evolving </a:t>
            </a:r>
          </a:p>
          <a:p>
            <a:endParaRPr lang="en-US" baseline="0" dirty="0" smtClean="0"/>
          </a:p>
          <a:p>
            <a:r>
              <a:rPr lang="en-US" baseline="0" dirty="0" smtClean="0"/>
              <a:t>Buzzwords: evolving, dynamic, fluid </a:t>
            </a:r>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30</a:t>
            </a:fld>
            <a:endParaRPr lang="en-US" dirty="0"/>
          </a:p>
        </p:txBody>
      </p:sp>
    </p:spTree>
    <p:extLst>
      <p:ext uri="{BB962C8B-B14F-4D97-AF65-F5344CB8AC3E}">
        <p14:creationId xmlns:p14="http://schemas.microsoft.com/office/powerpoint/2010/main" val="1754084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Danika – </a:t>
            </a:r>
          </a:p>
          <a:p>
            <a:r>
              <a:rPr lang="en-US" b="1" dirty="0" smtClean="0"/>
              <a:t>10 minutes</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31</a:t>
            </a:fld>
            <a:endParaRPr lang="en-US"/>
          </a:p>
        </p:txBody>
      </p:sp>
    </p:spTree>
    <p:extLst>
      <p:ext uri="{BB962C8B-B14F-4D97-AF65-F5344CB8AC3E}">
        <p14:creationId xmlns:p14="http://schemas.microsoft.com/office/powerpoint/2010/main" val="2250071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Roseanne</a:t>
            </a:r>
          </a:p>
          <a:p>
            <a:r>
              <a:rPr lang="en-US" b="0" dirty="0" smtClean="0"/>
              <a:t>We</a:t>
            </a:r>
            <a:r>
              <a:rPr lang="en-US" b="0" baseline="0" dirty="0" smtClean="0"/>
              <a:t> will share a little bit about where we live/work, and the populations that we serve</a:t>
            </a:r>
          </a:p>
          <a:p>
            <a:r>
              <a:rPr lang="en-US" b="0" baseline="0" dirty="0" smtClean="0"/>
              <a:t>Please continue to think about how this applies to your work/life</a:t>
            </a:r>
            <a:endParaRPr lang="en-US" b="0"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32</a:t>
            </a:fld>
            <a:endParaRPr lang="en-US"/>
          </a:p>
        </p:txBody>
      </p:sp>
    </p:spTree>
    <p:extLst>
      <p:ext uri="{BB962C8B-B14F-4D97-AF65-F5344CB8AC3E}">
        <p14:creationId xmlns:p14="http://schemas.microsoft.com/office/powerpoint/2010/main" val="2656223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Roseanne</a:t>
            </a:r>
            <a:r>
              <a:rPr lang="en-US" b="1" baseline="0" dirty="0" smtClean="0"/>
              <a:t> </a:t>
            </a:r>
            <a:endParaRPr lang="en-US" b="1" dirty="0" smtClean="0"/>
          </a:p>
          <a:p>
            <a:r>
              <a:rPr lang="en-US" dirty="0" smtClean="0"/>
              <a:t>All else no estimates posted. </a:t>
            </a:r>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33</a:t>
            </a:fld>
            <a:endParaRPr lang="en-US"/>
          </a:p>
        </p:txBody>
      </p:sp>
    </p:spTree>
    <p:extLst>
      <p:ext uri="{BB962C8B-B14F-4D97-AF65-F5344CB8AC3E}">
        <p14:creationId xmlns:p14="http://schemas.microsoft.com/office/powerpoint/2010/main" val="4211751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dirty="0" smtClean="0"/>
              <a:t>Danika </a:t>
            </a:r>
          </a:p>
          <a:p>
            <a:r>
              <a:rPr lang="en-US" dirty="0" smtClean="0"/>
              <a:t>DE is a very</a:t>
            </a:r>
            <a:r>
              <a:rPr lang="en-US" baseline="0" dirty="0" smtClean="0"/>
              <a:t> small state, nestled on the east coast, while small in size (total driving distance from North to South is 2 hours), the are several attributes that draw others to DE. </a:t>
            </a:r>
            <a:endParaRPr lang="en-US" dirty="0" smtClean="0"/>
          </a:p>
          <a:p>
            <a:endParaRPr lang="en-US" dirty="0" smtClean="0"/>
          </a:p>
          <a:p>
            <a:r>
              <a:rPr lang="en-US" dirty="0" smtClean="0"/>
              <a:t>DE is one of four states with</a:t>
            </a:r>
            <a:r>
              <a:rPr lang="en-US" baseline="0" dirty="0" smtClean="0"/>
              <a:t> no state or local sales tax (the other three are Oregon, Montana, and New Hampshire; Alaska has no state-level sales tax, but retail-level tax). DE does have gross receipts tax on certain businesses or provider of services in the state. The state has relatively high corporate income taxes and imposes additional taxation on specific distributors of goods and services, allowing the state to have a 0% property tax and sales tax. </a:t>
            </a:r>
            <a:br>
              <a:rPr lang="en-US" baseline="0" dirty="0" smtClean="0"/>
            </a:br>
            <a:endParaRPr lang="en-US" baseline="0" dirty="0" smtClean="0"/>
          </a:p>
          <a:p>
            <a:endParaRPr lang="en-US" dirty="0" smtClean="0"/>
          </a:p>
          <a:p>
            <a:r>
              <a:rPr lang="en-US" dirty="0" smtClean="0"/>
              <a:t>Banks</a:t>
            </a:r>
          </a:p>
          <a:p>
            <a:r>
              <a:rPr lang="en-US" dirty="0" smtClean="0"/>
              <a:t>JP Morgan</a:t>
            </a:r>
            <a:r>
              <a:rPr lang="en-US" baseline="0" dirty="0" smtClean="0"/>
              <a:t> </a:t>
            </a:r>
            <a:r>
              <a:rPr lang="en-US" dirty="0" smtClean="0"/>
              <a:t>Chase</a:t>
            </a:r>
          </a:p>
          <a:p>
            <a:r>
              <a:rPr lang="en-US" dirty="0" smtClean="0"/>
              <a:t>Capital One</a:t>
            </a:r>
          </a:p>
          <a:p>
            <a:r>
              <a:rPr lang="en-US" dirty="0" err="1" smtClean="0"/>
              <a:t>Citi</a:t>
            </a:r>
            <a:r>
              <a:rPr lang="en-US" dirty="0" smtClean="0"/>
              <a:t> Bank</a:t>
            </a:r>
          </a:p>
          <a:p>
            <a:r>
              <a:rPr lang="en-US" dirty="0" smtClean="0"/>
              <a:t>Discover</a:t>
            </a:r>
          </a:p>
          <a:p>
            <a:r>
              <a:rPr lang="en-US" dirty="0" smtClean="0"/>
              <a:t>WSFS</a:t>
            </a:r>
          </a:p>
          <a:p>
            <a:r>
              <a:rPr lang="en-US" dirty="0" smtClean="0"/>
              <a:t>PNC</a:t>
            </a:r>
          </a:p>
          <a:p>
            <a:r>
              <a:rPr lang="en-US" dirty="0" smtClean="0"/>
              <a:t>TD</a:t>
            </a:r>
            <a:r>
              <a:rPr lang="en-US" baseline="0" dirty="0" smtClean="0"/>
              <a:t> Bank</a:t>
            </a:r>
          </a:p>
          <a:p>
            <a:r>
              <a:rPr lang="en-US" baseline="0" dirty="0" smtClean="0"/>
              <a:t>Wells Fargo</a:t>
            </a:r>
          </a:p>
          <a:p>
            <a:r>
              <a:rPr lang="en-US" baseline="0" dirty="0" smtClean="0"/>
              <a:t>M&amp;T  Bank</a:t>
            </a:r>
          </a:p>
          <a:p>
            <a:endParaRPr lang="en-US" dirty="0" smtClean="0"/>
          </a:p>
          <a:p>
            <a:r>
              <a:rPr lang="en-US" dirty="0" smtClean="0"/>
              <a:t>Alfred </a:t>
            </a:r>
            <a:r>
              <a:rPr lang="en-US" dirty="0" err="1" smtClean="0"/>
              <a:t>Irenee</a:t>
            </a:r>
            <a:r>
              <a:rPr lang="en-US" baseline="0" dirty="0" smtClean="0"/>
              <a:t> DuPont</a:t>
            </a:r>
          </a:p>
          <a:p>
            <a:r>
              <a:rPr lang="en-US" baseline="0" dirty="0" smtClean="0"/>
              <a:t>Alfred I </a:t>
            </a:r>
            <a:r>
              <a:rPr lang="en-US" baseline="0" dirty="0" err="1" smtClean="0"/>
              <a:t>duPont</a:t>
            </a:r>
            <a:r>
              <a:rPr lang="en-US" baseline="0" dirty="0" smtClean="0"/>
              <a:t> did for the powder industry, what the automobile did for transportation. – Black powder worker.</a:t>
            </a:r>
          </a:p>
          <a:p>
            <a:r>
              <a:rPr lang="en-US" baseline="0" dirty="0" smtClean="0"/>
              <a:t>Four generations of </a:t>
            </a:r>
            <a:r>
              <a:rPr lang="en-US" baseline="0" dirty="0" err="1" smtClean="0"/>
              <a:t>duPonts</a:t>
            </a:r>
            <a:r>
              <a:rPr lang="en-US" baseline="0" dirty="0" smtClean="0"/>
              <a:t> had manufactured </a:t>
            </a:r>
            <a:r>
              <a:rPr lang="en-US" baseline="0" dirty="0" err="1" smtClean="0"/>
              <a:t>blackpowder</a:t>
            </a:r>
            <a:r>
              <a:rPr lang="en-US" baseline="0" dirty="0" smtClean="0"/>
              <a:t> before him</a:t>
            </a:r>
          </a:p>
          <a:p>
            <a:r>
              <a:rPr lang="en-US" baseline="0" dirty="0" smtClean="0"/>
              <a:t>He started as an apprentice </a:t>
            </a:r>
            <a:r>
              <a:rPr lang="en-US" baseline="0" dirty="0" err="1" smtClean="0"/>
              <a:t>powderman</a:t>
            </a:r>
            <a:r>
              <a:rPr lang="en-US" baseline="0" dirty="0" smtClean="0"/>
              <a:t> in 1884 – at age 20; his family owned the factory, but he worked just as hard as the other workers</a:t>
            </a:r>
          </a:p>
          <a:p>
            <a:r>
              <a:rPr lang="en-US" baseline="0" dirty="0" smtClean="0"/>
              <a:t>Born in 1864 the oldest boy of 5 children; father was a businessman, mother spent months away recuperating from physical and emotional distress.</a:t>
            </a:r>
          </a:p>
          <a:p>
            <a:r>
              <a:rPr lang="en-US" baseline="0" dirty="0" smtClean="0"/>
              <a:t>At age 13 his mother died, and his father died 3 weeks later; at 15 he went to Boarding school, then college, then returned to the powder mill</a:t>
            </a:r>
          </a:p>
          <a:p>
            <a:r>
              <a:rPr lang="en-US" baseline="0" dirty="0" smtClean="0"/>
              <a:t>1887 married Bessie (a distant cousin) had 4 children together; he divorced her at 42 </a:t>
            </a:r>
            <a:r>
              <a:rPr lang="en-US" baseline="0" dirty="0" err="1" smtClean="0"/>
              <a:t>y.o</a:t>
            </a:r>
            <a:r>
              <a:rPr lang="en-US" baseline="0" dirty="0" smtClean="0"/>
              <a:t>.</a:t>
            </a:r>
          </a:p>
          <a:p>
            <a:r>
              <a:rPr lang="en-US" baseline="0" dirty="0" smtClean="0"/>
              <a:t> At age 25 he became a partner with his uncles</a:t>
            </a:r>
          </a:p>
          <a:p>
            <a:r>
              <a:rPr lang="en-US" baseline="0" dirty="0" smtClean="0"/>
              <a:t>First gasoline powered locomotive in the U.S.; Over 200 patents in two decades</a:t>
            </a:r>
          </a:p>
          <a:p>
            <a:r>
              <a:rPr lang="en-US" baseline="0" dirty="0" smtClean="0"/>
              <a:t>Alfred and his cousins (Pierre and Coleman) rallied to keep the company in the family</a:t>
            </a:r>
          </a:p>
          <a:p>
            <a:r>
              <a:rPr lang="en-US" baseline="0" dirty="0" smtClean="0"/>
              <a:t>1907 Alicia Bradford Maddox; A.I. </a:t>
            </a:r>
            <a:r>
              <a:rPr lang="en-US" baseline="0" dirty="0" err="1" smtClean="0"/>
              <a:t>dupont</a:t>
            </a:r>
            <a:r>
              <a:rPr lang="en-US" baseline="0" dirty="0" smtClean="0"/>
              <a:t> married her and built a mansion for her 1 year after his divorce (a modern Versailles) 47,000 sq  ft/77 rooms – called Nemours</a:t>
            </a:r>
          </a:p>
          <a:p>
            <a:r>
              <a:rPr lang="en-US" dirty="0" smtClean="0"/>
              <a:t>1913 – rift between the cousins – Pierre went</a:t>
            </a:r>
            <a:r>
              <a:rPr lang="en-US" baseline="0" dirty="0" smtClean="0"/>
              <a:t> behind his back and made a deal with Coleman (who wanted to leave the company) and bought Alfred out </a:t>
            </a:r>
          </a:p>
          <a:p>
            <a:r>
              <a:rPr lang="en-US" baseline="0" dirty="0" smtClean="0"/>
              <a:t>1916 – Alfred was voted out and was forced to leave the company on the Brandywine</a:t>
            </a:r>
          </a:p>
          <a:p>
            <a:r>
              <a:rPr lang="en-US" baseline="0" dirty="0" smtClean="0"/>
              <a:t>1920 – nearly bankrupt; Alicia died suddenly; met Jessie Duvall 20 years his junior and they married 01/22/1921</a:t>
            </a:r>
          </a:p>
          <a:p>
            <a:r>
              <a:rPr lang="en-US" baseline="0" dirty="0" smtClean="0"/>
              <a:t>1923 – Alfred and Jessie left DE winters and moved to FL – and he started investing in real estate</a:t>
            </a:r>
          </a:p>
          <a:p>
            <a:r>
              <a:rPr lang="en-US" baseline="0" dirty="0" smtClean="0"/>
              <a:t>1929 – A.I. created an old age pension plan for DE (before social security was developed) </a:t>
            </a:r>
          </a:p>
          <a:p>
            <a:r>
              <a:rPr lang="en-US" baseline="0" dirty="0" smtClean="0"/>
              <a:t>1935 – Died at age 70; left most of his wealth to the Nemours Foundation </a:t>
            </a:r>
          </a:p>
          <a:p>
            <a:endParaRPr lang="en-US" dirty="0" smtClean="0"/>
          </a:p>
          <a:p>
            <a:endParaRPr lang="en-US" dirty="0" smtClean="0"/>
          </a:p>
          <a:p>
            <a:r>
              <a:rPr lang="en-US" dirty="0" smtClean="0"/>
              <a:t>E. I. du Pont de Nemours and Company, commonly referred to as DuPont, is an American conglomerate that was founded in July 1802 as a gunpowder mill by French </a:t>
            </a:r>
            <a:r>
              <a:rPr lang="en-US" dirty="0" err="1" smtClean="0"/>
              <a:t>Éleuthère</a:t>
            </a:r>
            <a:r>
              <a:rPr lang="en-US" dirty="0" smtClean="0"/>
              <a:t> </a:t>
            </a:r>
            <a:r>
              <a:rPr lang="en-US" dirty="0" err="1" smtClean="0"/>
              <a:t>Irénée</a:t>
            </a:r>
            <a:r>
              <a:rPr lang="en-US" dirty="0" smtClean="0"/>
              <a:t> du Pont.</a:t>
            </a:r>
          </a:p>
          <a:p>
            <a:endParaRPr lang="en-US" dirty="0" smtClean="0"/>
          </a:p>
          <a:p>
            <a:r>
              <a:rPr lang="en-US" dirty="0" smtClean="0"/>
              <a:t>In the 20th century, DuPont developed many polymers.</a:t>
            </a:r>
          </a:p>
          <a:p>
            <a:endParaRPr lang="en-US" dirty="0" smtClean="0"/>
          </a:p>
          <a:p>
            <a:r>
              <a:rPr lang="en-US" dirty="0" smtClean="0"/>
              <a:t>In 2014, DuPont was the world's fourth largest chemical company based on market capitalization[3] and eighth based on revenue.[4] Its stock price is a component of the Dow Jones Industrial Average. On December 11, 2015, DuPont announced that it would merge with the Dow Chemical Company, in an all-stock deal. The combined company, which will be known as </a:t>
            </a:r>
            <a:r>
              <a:rPr lang="en-US" dirty="0" err="1" smtClean="0"/>
              <a:t>DowDuPont</a:t>
            </a:r>
            <a:r>
              <a:rPr lang="en-US" dirty="0" smtClean="0"/>
              <a:t>, will have an estimated value of $130 billion,</a:t>
            </a:r>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34</a:t>
            </a:fld>
            <a:endParaRPr lang="en-US"/>
          </a:p>
        </p:txBody>
      </p:sp>
    </p:spTree>
    <p:extLst>
      <p:ext uri="{BB962C8B-B14F-4D97-AF65-F5344CB8AC3E}">
        <p14:creationId xmlns:p14="http://schemas.microsoft.com/office/powerpoint/2010/main" val="2705091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Danika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On December 7, 1941, everything changed after the Japanese attack on Pearl Harbor. Ten days later, </a:t>
            </a:r>
            <a:r>
              <a:rPr lang="en-US" dirty="0" smtClean="0"/>
              <a:t/>
            </a:r>
            <a:br>
              <a:rPr lang="en-US" dirty="0" smtClean="0"/>
            </a:br>
            <a:r>
              <a:rPr lang="en-US" sz="1200" b="0" i="0" kern="1200" dirty="0" smtClean="0">
                <a:solidFill>
                  <a:schemeClr val="tx1"/>
                </a:solidFill>
                <a:latin typeface="+mn-lt"/>
                <a:ea typeface="+mn-ea"/>
                <a:cs typeface="+mn-cs"/>
              </a:rPr>
              <a:t>the War Department exercised its emergency powers to lease Dover Municipal Airfield for the </a:t>
            </a:r>
            <a:r>
              <a:rPr lang="en-US" dirty="0" smtClean="0"/>
              <a:t/>
            </a:r>
            <a:br>
              <a:rPr lang="en-US" dirty="0" smtClean="0"/>
            </a:br>
            <a:r>
              <a:rPr lang="en-US" sz="1200" b="0" i="0" kern="1200" dirty="0" smtClean="0">
                <a:solidFill>
                  <a:schemeClr val="tx1"/>
                </a:solidFill>
                <a:latin typeface="+mn-lt"/>
                <a:ea typeface="+mn-ea"/>
                <a:cs typeface="+mn-cs"/>
              </a:rPr>
              <a:t>duration of the war.  It was assigned to First Air Force under the Eastern Defense Command.  The </a:t>
            </a:r>
            <a:r>
              <a:rPr lang="en-US" dirty="0" smtClean="0"/>
              <a:t/>
            </a:r>
            <a:br>
              <a:rPr lang="en-US" dirty="0" smtClean="0"/>
            </a:br>
            <a:r>
              <a:rPr lang="en-US" sz="1200" b="0" i="0" kern="1200" dirty="0" smtClean="0">
                <a:solidFill>
                  <a:schemeClr val="tx1"/>
                </a:solidFill>
                <a:latin typeface="+mn-lt"/>
                <a:ea typeface="+mn-ea"/>
                <a:cs typeface="+mn-cs"/>
              </a:rPr>
              <a:t>incomplete field was known variously as Dover Airdrome, Dover Sub-Base, (A subset of Camp </a:t>
            </a:r>
            <a:r>
              <a:rPr lang="en-US" dirty="0" smtClean="0"/>
              <a:t/>
            </a:r>
            <a:br>
              <a:rPr lang="en-US" dirty="0" smtClean="0"/>
            </a:br>
            <a:r>
              <a:rPr lang="en-US" sz="1200" b="0" i="0" kern="1200" dirty="0" smtClean="0">
                <a:solidFill>
                  <a:schemeClr val="tx1"/>
                </a:solidFill>
                <a:latin typeface="+mn-lt"/>
                <a:ea typeface="+mn-ea"/>
                <a:cs typeface="+mn-cs"/>
              </a:rPr>
              <a:t>Springs Army Air Field) and Dover Army Air Base (DAAB).</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Dover AFB is located in the center of the Delmarva (Delaware, Maryland, and Virginia) peninsula. </a:t>
            </a:r>
            <a:r>
              <a:rPr lang="en-US" dirty="0" smtClean="0"/>
              <a:t/>
            </a:r>
            <a:br>
              <a:rPr lang="en-US" dirty="0" smtClean="0"/>
            </a:br>
            <a:r>
              <a:rPr lang="en-US" sz="1200" b="0" i="0" kern="1200" dirty="0" smtClean="0">
                <a:solidFill>
                  <a:schemeClr val="tx1"/>
                </a:solidFill>
                <a:latin typeface="+mn-lt"/>
                <a:ea typeface="+mn-ea"/>
                <a:cs typeface="+mn-cs"/>
              </a:rPr>
              <a:t>The base is located two miles south of the city of Dover -- the capital of Delaware. Dover AFB covers </a:t>
            </a:r>
            <a:r>
              <a:rPr lang="en-US" dirty="0" smtClean="0"/>
              <a:t/>
            </a:r>
            <a:br>
              <a:rPr lang="en-US" dirty="0" smtClean="0"/>
            </a:br>
            <a:r>
              <a:rPr lang="en-US" sz="1200" b="0" i="0" kern="1200" dirty="0" smtClean="0">
                <a:solidFill>
                  <a:schemeClr val="tx1"/>
                </a:solidFill>
                <a:latin typeface="+mn-lt"/>
                <a:ea typeface="+mn-ea"/>
                <a:cs typeface="+mn-cs"/>
              </a:rPr>
              <a:t>more than 3,900 acres, has two runways, and 1,700 buildings. Capital assets and aircraft related </a:t>
            </a:r>
            <a:r>
              <a:rPr lang="en-US" dirty="0" smtClean="0"/>
              <a:t/>
            </a:r>
            <a:br>
              <a:rPr lang="en-US" dirty="0" smtClean="0"/>
            </a:br>
            <a:r>
              <a:rPr lang="en-US" sz="1200" b="0" i="0" kern="1200" dirty="0" smtClean="0">
                <a:solidFill>
                  <a:schemeClr val="tx1"/>
                </a:solidFill>
                <a:latin typeface="+mn-lt"/>
                <a:ea typeface="+mn-ea"/>
                <a:cs typeface="+mn-cs"/>
              </a:rPr>
              <a:t>equipment add $5.8 billion to the value of America's defense resources assigned here. The base </a:t>
            </a:r>
            <a:r>
              <a:rPr lang="en-US" dirty="0" smtClean="0"/>
              <a:t/>
            </a:r>
            <a:br>
              <a:rPr lang="en-US" dirty="0" smtClean="0"/>
            </a:br>
            <a:r>
              <a:rPr lang="en-US" sz="1200" b="0" i="0" kern="1200" dirty="0" smtClean="0">
                <a:solidFill>
                  <a:schemeClr val="tx1"/>
                </a:solidFill>
                <a:latin typeface="+mn-lt"/>
                <a:ea typeface="+mn-ea"/>
                <a:cs typeface="+mn-cs"/>
              </a:rPr>
              <a:t>supports 18 tenant units both on and off-base. It has an economic impact of more than $470 million </a:t>
            </a:r>
            <a:r>
              <a:rPr lang="en-US" dirty="0" smtClean="0"/>
              <a:t/>
            </a:r>
            <a:br>
              <a:rPr lang="en-US" dirty="0" smtClean="0"/>
            </a:br>
            <a:r>
              <a:rPr lang="en-US" sz="1200" b="0" i="0" kern="1200" dirty="0" smtClean="0">
                <a:solidFill>
                  <a:schemeClr val="tx1"/>
                </a:solidFill>
                <a:latin typeface="+mn-lt"/>
                <a:ea typeface="+mn-ea"/>
                <a:cs typeface="+mn-cs"/>
              </a:rPr>
              <a:t>on the local economy and ranks as Delaware's third largest industry.</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mn-cs"/>
              </a:rPr>
              <a:t>There are more than 4,200 military, and 1,200 civilians and 2,500 reservists who work at Dover AFB. </a:t>
            </a:r>
            <a:r>
              <a:rPr lang="en-US" dirty="0" smtClean="0"/>
              <a:t/>
            </a:r>
            <a:br>
              <a:rPr lang="en-US" dirty="0" smtClean="0"/>
            </a:br>
            <a:r>
              <a:rPr lang="en-US" sz="1200" b="0" i="0" kern="1200" dirty="0" smtClean="0">
                <a:solidFill>
                  <a:schemeClr val="tx1"/>
                </a:solidFill>
                <a:latin typeface="+mn-lt"/>
                <a:ea typeface="+mn-ea"/>
                <a:cs typeface="+mn-cs"/>
              </a:rPr>
              <a:t>They are actively involved in a variety of off-base activities, and a strong base-community program </a:t>
            </a:r>
            <a:r>
              <a:rPr lang="en-US" dirty="0" smtClean="0"/>
              <a:t/>
            </a:r>
            <a:br>
              <a:rPr lang="en-US" dirty="0" smtClean="0"/>
            </a:br>
            <a:r>
              <a:rPr lang="en-US" sz="1200" b="0" i="0" kern="1200" dirty="0" smtClean="0">
                <a:solidFill>
                  <a:schemeClr val="tx1"/>
                </a:solidFill>
                <a:latin typeface="+mn-lt"/>
                <a:ea typeface="+mn-ea"/>
                <a:cs typeface="+mn-cs"/>
              </a:rPr>
              <a:t>provides a forum and spirit for military and civilian cooperation at all levels.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Dover AFB also houses the world’s largest aerial port, which moves more cargo than Federal Express and UPS combined.</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Dover AFB port mortuary is the largest in the Department of Defense and plays a vital role as a </a:t>
            </a:r>
            <a:r>
              <a:rPr lang="en-US" dirty="0" smtClean="0"/>
              <a:t/>
            </a:r>
            <a:br>
              <a:rPr lang="en-US" dirty="0" smtClean="0"/>
            </a:br>
            <a:r>
              <a:rPr lang="en-US" sz="1200" b="0" i="0" kern="1200" dirty="0" smtClean="0">
                <a:solidFill>
                  <a:schemeClr val="tx1"/>
                </a:solidFill>
                <a:latin typeface="+mn-lt"/>
                <a:ea typeface="+mn-ea"/>
                <a:cs typeface="+mn-cs"/>
              </a:rPr>
              <a:t>place of honor where the remains of DOD personnel killed overseas are received.</a:t>
            </a:r>
            <a:r>
              <a:rPr lang="en-US" dirty="0" smtClean="0"/>
              <a:t/>
            </a:r>
            <a:br>
              <a:rPr lang="en-US" dirty="0" smtClean="0"/>
            </a:br>
            <a:endParaRPr lang="en-US" dirty="0" smtClean="0"/>
          </a:p>
          <a:p>
            <a:r>
              <a:rPr lang="en-US" dirty="0" smtClean="0"/>
              <a:t>Dover – State</a:t>
            </a:r>
            <a:r>
              <a:rPr lang="en-US" baseline="0" dirty="0" smtClean="0"/>
              <a:t> Capital, AFB, High Crime Area</a:t>
            </a:r>
          </a:p>
          <a:p>
            <a:endParaRPr lang="en-US" baseline="0" dirty="0" smtClean="0"/>
          </a:p>
          <a:p>
            <a:r>
              <a:rPr lang="en-US" baseline="0" dirty="0" smtClean="0"/>
              <a:t>Other famous attractions in Dover, DE</a:t>
            </a:r>
          </a:p>
          <a:p>
            <a:r>
              <a:rPr lang="en-US" baseline="0" dirty="0" smtClean="0"/>
              <a:t>Dover Downs Casino and Race Track Arena</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C976928-03A3-4223-97C4-622A0EF3A130}" type="slidenum">
              <a:rPr lang="en-US" smtClean="0"/>
              <a:pPr/>
              <a:t>35</a:t>
            </a:fld>
            <a:endParaRPr lang="en-US"/>
          </a:p>
        </p:txBody>
      </p:sp>
    </p:spTree>
    <p:extLst>
      <p:ext uri="{BB962C8B-B14F-4D97-AF65-F5344CB8AC3E}">
        <p14:creationId xmlns:p14="http://schemas.microsoft.com/office/powerpoint/2010/main" val="4041097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None/>
            </a:pPr>
            <a:r>
              <a:rPr lang="en-US" b="1" dirty="0" smtClean="0"/>
              <a:t>Danika</a:t>
            </a:r>
          </a:p>
          <a:p>
            <a:pPr>
              <a:buFont typeface="Arial" pitchFamily="34" charset="0"/>
              <a:buNone/>
            </a:pPr>
            <a:endParaRPr lang="en-US" b="1" dirty="0" smtClean="0"/>
          </a:p>
          <a:p>
            <a:pPr>
              <a:buFont typeface="Arial" pitchFamily="34" charset="0"/>
              <a:buNone/>
            </a:pPr>
            <a:r>
              <a:rPr lang="en-US" b="1" dirty="0" smtClean="0"/>
              <a:t>Chicken Factories</a:t>
            </a:r>
          </a:p>
          <a:p>
            <a:pPr>
              <a:buFont typeface="Arial" pitchFamily="34" charset="0"/>
              <a:buChar char="•"/>
            </a:pPr>
            <a:r>
              <a:rPr lang="en-US" dirty="0" smtClean="0"/>
              <a:t>Arthur W. Perdue , a former railroad agent of Salisbury, MD established his own commercial table-egg farm in 1920 a few miles east of Salisbury</a:t>
            </a:r>
          </a:p>
          <a:p>
            <a:pPr>
              <a:buFont typeface="Arial" pitchFamily="34" charset="0"/>
              <a:buChar char="•"/>
            </a:pPr>
            <a:r>
              <a:rPr lang="en-US" dirty="0" smtClean="0"/>
              <a:t>In the mid 1920’s fowl or range paralysis dealt a staggering blow to many of the </a:t>
            </a:r>
            <a:r>
              <a:rPr lang="en-US" dirty="0" err="1" smtClean="0"/>
              <a:t>Pennisula’s</a:t>
            </a:r>
            <a:r>
              <a:rPr lang="en-US" dirty="0" smtClean="0"/>
              <a:t> commercial egg producers</a:t>
            </a:r>
          </a:p>
          <a:p>
            <a:pPr>
              <a:buFont typeface="Arial" pitchFamily="34" charset="0"/>
              <a:buChar char="•"/>
            </a:pPr>
            <a:r>
              <a:rPr lang="en-US" dirty="0" smtClean="0"/>
              <a:t>In 1922 </a:t>
            </a:r>
            <a:r>
              <a:rPr lang="en-US" dirty="0" err="1" smtClean="0"/>
              <a:t>Asa</a:t>
            </a:r>
            <a:r>
              <a:rPr lang="en-US" dirty="0" smtClean="0"/>
              <a:t> Bennett of Frankford began to raise broilers (are a gallinaceous </a:t>
            </a:r>
            <a:r>
              <a:rPr lang="en-US" dirty="0" smtClean="0">
                <a:hlinkClick r:id="rId3" tooltip="Domestication"/>
              </a:rPr>
              <a:t>domesticated</a:t>
            </a:r>
            <a:r>
              <a:rPr lang="en-US" dirty="0" smtClean="0"/>
              <a:t> </a:t>
            </a:r>
            <a:r>
              <a:rPr lang="en-US" dirty="0" smtClean="0">
                <a:hlinkClick r:id="rId4" tooltip="Fowl"/>
              </a:rPr>
              <a:t>fowl</a:t>
            </a:r>
            <a:r>
              <a:rPr lang="en-US" dirty="0" smtClean="0"/>
              <a:t>, bred and raised specifically for </a:t>
            </a:r>
            <a:r>
              <a:rPr lang="en-US" dirty="0" smtClean="0">
                <a:hlinkClick r:id="rId5" tooltip="Meat"/>
              </a:rPr>
              <a:t>meat</a:t>
            </a:r>
            <a:r>
              <a:rPr lang="en-US" dirty="0" smtClean="0"/>
              <a:t> production) in his laying houses</a:t>
            </a:r>
          </a:p>
          <a:p>
            <a:pPr>
              <a:buFont typeface="Arial" pitchFamily="34" charset="0"/>
              <a:buChar char="•"/>
            </a:pPr>
            <a:r>
              <a:rPr lang="en-US" dirty="0" smtClean="0"/>
              <a:t>Cecile Steele, a pious housewife, is credited with being the founder of the boiler industry in the United States</a:t>
            </a:r>
          </a:p>
          <a:p>
            <a:pPr>
              <a:buFont typeface="Arial" pitchFamily="34" charset="0"/>
              <a:buChar char="•"/>
            </a:pPr>
            <a:r>
              <a:rPr lang="en-US" dirty="0" smtClean="0"/>
              <a:t>Each year she would order 50 chickens to replace the losses in her flock, but in 1923 her supplier mistakenly sent 500 chickens.</a:t>
            </a:r>
          </a:p>
          <a:p>
            <a:pPr>
              <a:buFont typeface="Arial" pitchFamily="34" charset="0"/>
              <a:buChar char="•"/>
            </a:pPr>
            <a:r>
              <a:rPr lang="en-US" dirty="0" smtClean="0"/>
              <a:t>Instead of sending them back, she decided to raise them</a:t>
            </a:r>
            <a:r>
              <a:rPr lang="en-US" baseline="0" dirty="0" smtClean="0"/>
              <a:t> and </a:t>
            </a:r>
            <a:r>
              <a:rPr lang="en-US" dirty="0" smtClean="0"/>
              <a:t>sell them</a:t>
            </a:r>
            <a:r>
              <a:rPr lang="en-US" baseline="0" dirty="0" smtClean="0"/>
              <a:t> with the </a:t>
            </a:r>
            <a:r>
              <a:rPr lang="en-US" dirty="0" smtClean="0"/>
              <a:t>sole purpose of selling them for meat which was a new concept and led to the developing chicken industry</a:t>
            </a:r>
          </a:p>
          <a:p>
            <a:endParaRPr lang="en-US" baseline="0" dirty="0" smtClean="0"/>
          </a:p>
          <a:p>
            <a:r>
              <a:rPr lang="en-US" dirty="0" smtClean="0"/>
              <a:t>Today</a:t>
            </a:r>
            <a:r>
              <a:rPr lang="en-US" baseline="0" dirty="0" smtClean="0"/>
              <a:t> DE is home to 3 Major Chicken Factories</a:t>
            </a:r>
          </a:p>
          <a:p>
            <a:r>
              <a:rPr lang="en-US" dirty="0" err="1" smtClean="0"/>
              <a:t>Montaire</a:t>
            </a:r>
            <a:r>
              <a:rPr lang="en-US" baseline="0" dirty="0" smtClean="0"/>
              <a:t> Farms</a:t>
            </a:r>
          </a:p>
          <a:p>
            <a:r>
              <a:rPr lang="en-US" baseline="0" dirty="0" smtClean="0"/>
              <a:t>Perdue</a:t>
            </a:r>
          </a:p>
          <a:p>
            <a:r>
              <a:rPr lang="en-US" baseline="0" dirty="0" smtClean="0"/>
              <a:t>Allen </a:t>
            </a:r>
            <a:r>
              <a:rPr lang="en-US" baseline="0" dirty="0" err="1" smtClean="0"/>
              <a:t>Harim</a:t>
            </a:r>
            <a:endParaRPr lang="en-US" baseline="0" dirty="0" smtClean="0"/>
          </a:p>
          <a:p>
            <a:endParaRPr lang="en-US" baseline="0" dirty="0" smtClean="0"/>
          </a:p>
          <a:p>
            <a:pPr fontAlgn="base"/>
            <a:r>
              <a:rPr lang="en-US" sz="1200" b="0" i="0" kern="1200" dirty="0" smtClean="0">
                <a:solidFill>
                  <a:schemeClr val="tx1"/>
                </a:solidFill>
                <a:latin typeface="+mn-lt"/>
                <a:ea typeface="+mn-ea"/>
                <a:cs typeface="+mn-cs"/>
              </a:rPr>
              <a:t>Delaware is already home to more than 200 million chickens every year. They constitute a major industry that's a significant player in Delaware's economy.</a:t>
            </a:r>
          </a:p>
          <a:p>
            <a:pPr fontAlgn="base"/>
            <a:r>
              <a:rPr lang="en-US" sz="1200" b="0" i="0" kern="1200" dirty="0" smtClean="0">
                <a:solidFill>
                  <a:schemeClr val="tx1"/>
                </a:solidFill>
                <a:latin typeface="+mn-lt"/>
                <a:ea typeface="+mn-ea"/>
                <a:cs typeface="+mn-cs"/>
              </a:rPr>
              <a:t>“Delaware chicken goes around the world,” Satterfield said. Most of the exported chicken stays in the U.S., primarily in the northeast and Mid-Atlantic states. About 20 percent is exported overseas.</a:t>
            </a:r>
          </a:p>
          <a:p>
            <a:endParaRPr lang="en-US" baseline="0" dirty="0" smtClean="0"/>
          </a:p>
          <a:p>
            <a:r>
              <a:rPr lang="en-US" baseline="0" dirty="0" smtClean="0"/>
              <a:t>Milford – is a rural, industrial community (chicken factory, agricultural community) home to various ethnic populations including Haitian and Hispanic populations.</a:t>
            </a:r>
          </a:p>
          <a:p>
            <a:endParaRPr lang="en-US" baseline="0" dirty="0" smtClean="0"/>
          </a:p>
          <a:p>
            <a:r>
              <a:rPr lang="en-US" baseline="0" dirty="0" smtClean="0"/>
              <a:t>DE beaches are a major attraction for lower, DE with a total of 7 beaches.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C976928-03A3-4223-97C4-622A0EF3A130}" type="slidenum">
              <a:rPr lang="en-US" smtClean="0"/>
              <a:pPr/>
              <a:t>36</a:t>
            </a:fld>
            <a:endParaRPr lang="en-US"/>
          </a:p>
        </p:txBody>
      </p:sp>
    </p:spTree>
    <p:extLst>
      <p:ext uri="{BB962C8B-B14F-4D97-AF65-F5344CB8AC3E}">
        <p14:creationId xmlns:p14="http://schemas.microsoft.com/office/powerpoint/2010/main" val="4223201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Danika</a:t>
            </a:r>
          </a:p>
          <a:p>
            <a:r>
              <a:rPr lang="en-US" dirty="0" smtClean="0"/>
              <a:t>Other = American</a:t>
            </a:r>
            <a:r>
              <a:rPr lang="en-US" baseline="0" dirty="0" smtClean="0"/>
              <a:t> In</a:t>
            </a:r>
          </a:p>
          <a:p>
            <a:r>
              <a:rPr lang="en-US" baseline="0" dirty="0" smtClean="0"/>
              <a:t>http://www.census.gov/quickfacts/table/PST045215/1077580,1047420,1021200dian and Alaska Native, Asian, Native Hawaiian and Other Pacific Islander</a:t>
            </a:r>
            <a:endParaRPr lang="en-US" dirty="0" smtClean="0"/>
          </a:p>
        </p:txBody>
      </p:sp>
      <p:sp>
        <p:nvSpPr>
          <p:cNvPr id="4" name="Slide Number Placeholder 3"/>
          <p:cNvSpPr>
            <a:spLocks noGrp="1"/>
          </p:cNvSpPr>
          <p:nvPr>
            <p:ph type="sldNum" sz="quarter" idx="10"/>
          </p:nvPr>
        </p:nvSpPr>
        <p:spPr/>
        <p:txBody>
          <a:bodyPr/>
          <a:lstStyle/>
          <a:p>
            <a:fld id="{3C976928-03A3-4223-97C4-622A0EF3A130}" type="slidenum">
              <a:rPr lang="en-US" smtClean="0"/>
              <a:pPr/>
              <a:t>37</a:t>
            </a:fld>
            <a:endParaRPr lang="en-US"/>
          </a:p>
        </p:txBody>
      </p:sp>
    </p:spTree>
    <p:extLst>
      <p:ext uri="{BB962C8B-B14F-4D97-AF65-F5344CB8AC3E}">
        <p14:creationId xmlns:p14="http://schemas.microsoft.com/office/powerpoint/2010/main" val="1841075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Danika</a:t>
            </a:r>
            <a:r>
              <a:rPr lang="en-US" b="1" baseline="0" dirty="0" smtClean="0"/>
              <a:t> </a:t>
            </a:r>
          </a:p>
          <a:p>
            <a:r>
              <a:rPr lang="en-US" b="0" baseline="0" dirty="0" smtClean="0"/>
              <a:t>Based upon this 2015 DE crime reported developed by Salt &amp; </a:t>
            </a:r>
            <a:r>
              <a:rPr lang="en-US" b="0" baseline="0" dirty="0" err="1" smtClean="0"/>
              <a:t>Rager</a:t>
            </a:r>
            <a:endParaRPr lang="en-US" b="0" baseline="0" dirty="0" smtClean="0"/>
          </a:p>
          <a:p>
            <a:r>
              <a:rPr lang="en-US" dirty="0" smtClean="0"/>
              <a:t>The report includes a summary of data on serious offenses, clearances, adult and juvenile arrests, and crimes against law enforcement officers at the state and county levels, followed by a detailed data section organized by state and county. </a:t>
            </a:r>
          </a:p>
          <a:p>
            <a:r>
              <a:rPr lang="en-US" dirty="0" smtClean="0"/>
              <a:t>Crime in Delaware is the official report of serious crime, clearances, adult, juvenile</a:t>
            </a:r>
            <a:r>
              <a:rPr lang="en-US" baseline="0" dirty="0" smtClean="0"/>
              <a:t> arrests, and crimes against law enforcement officers at the state and county levels</a:t>
            </a:r>
            <a:r>
              <a:rPr lang="en-US" dirty="0" smtClean="0"/>
              <a:t> reported to Delaware law enforcement agencies. This report covers data on serious crimes that were reported to Delaware’s state, county, and local police agencies for the years 2010 through 2014. </a:t>
            </a:r>
            <a:endParaRPr lang="en-US" b="0" baseline="0" dirty="0" smtClean="0"/>
          </a:p>
          <a:p>
            <a:endParaRPr lang="en-US" b="1" dirty="0" smtClean="0"/>
          </a:p>
          <a:p>
            <a:r>
              <a:rPr lang="en-US" b="1" dirty="0" smtClean="0"/>
              <a:t>Clearances: </a:t>
            </a:r>
            <a:r>
              <a:rPr lang="en-US" dirty="0" smtClean="0"/>
              <a:t>For crime reporting and analysis purposes, an offense is considered ‘cleared’ or solved when a suspect is either arrested and subsequently referred for prosecution or cannot be arrested but is otherwise clearly identifiable. </a:t>
            </a:r>
          </a:p>
          <a:p>
            <a:r>
              <a:rPr lang="en-US" b="1" dirty="0" smtClean="0"/>
              <a:t>Offenses</a:t>
            </a:r>
            <a:r>
              <a:rPr lang="en-US" b="1" baseline="0" dirty="0" smtClean="0"/>
              <a:t>: </a:t>
            </a:r>
            <a:r>
              <a:rPr lang="en-US" b="0" baseline="0" dirty="0" smtClean="0"/>
              <a:t>Include the sum total of all offenses including serious crimes, secondary offenses, property offenses, and social offenses</a:t>
            </a:r>
            <a:endParaRPr lang="en-US" b="1" dirty="0" smtClean="0"/>
          </a:p>
          <a:p>
            <a:r>
              <a:rPr lang="en-US" b="1" dirty="0" smtClean="0"/>
              <a:t>Group A Offenses: </a:t>
            </a:r>
            <a:r>
              <a:rPr lang="en-US" dirty="0" smtClean="0"/>
              <a:t>23 serious crimes ranging from arson through assault, burglary, vandalism, drug offenses, fraud, homicide and forcible sex offenses. Group A detailed information is based on each charge in a crime incident. </a:t>
            </a:r>
            <a:endParaRPr lang="en-US" b="1" dirty="0" smtClean="0"/>
          </a:p>
          <a:p>
            <a:r>
              <a:rPr lang="en-US" b="1" dirty="0" smtClean="0"/>
              <a:t>Group B Offenses:</a:t>
            </a:r>
            <a:r>
              <a:rPr lang="en-US" dirty="0" smtClean="0"/>
              <a:t> 11 offenses ranging from Bad Checks, to non-violent family offenses. Group B offenses only have arrestee data recorded in NIBRS. </a:t>
            </a:r>
          </a:p>
          <a:p>
            <a:r>
              <a:rPr lang="en-US" b="1" dirty="0" smtClean="0"/>
              <a:t>Arrest:</a:t>
            </a:r>
            <a:r>
              <a:rPr lang="en-US" dirty="0" smtClean="0"/>
              <a:t> A person physically apprehended, cited or served with a summons related to a reportable offense. </a:t>
            </a:r>
          </a:p>
          <a:p>
            <a:r>
              <a:rPr lang="en-US" b="1" dirty="0" smtClean="0"/>
              <a:t>Juvenile:</a:t>
            </a:r>
            <a:r>
              <a:rPr lang="en-US" dirty="0" smtClean="0"/>
              <a:t> A person under 18 years of age. </a:t>
            </a:r>
          </a:p>
          <a:p>
            <a:r>
              <a:rPr lang="en-US" b="1" dirty="0" smtClean="0"/>
              <a:t>Offenses Received (Charges): </a:t>
            </a:r>
            <a:r>
              <a:rPr lang="en-US" dirty="0" smtClean="0"/>
              <a:t>Crimes/offenses reported to or otherwise known to police. Each charge in a crime incident is counted. </a:t>
            </a:r>
          </a:p>
          <a:p>
            <a:r>
              <a:rPr lang="en-US" b="1" dirty="0" smtClean="0"/>
              <a:t>Property Offenses :</a:t>
            </a:r>
            <a:r>
              <a:rPr lang="en-US" dirty="0" smtClean="0"/>
              <a:t>Property Offenses are crimes based on the main criminal objective to obtain money, property, or some other benefit. </a:t>
            </a:r>
          </a:p>
          <a:p>
            <a:r>
              <a:rPr lang="en-US" b="1" dirty="0" smtClean="0"/>
              <a:t>Social Offenses: </a:t>
            </a:r>
            <a:r>
              <a:rPr lang="en-US" dirty="0" smtClean="0"/>
              <a:t>Social Offenses represent certain types of criminal activity prohibited by our society (e.g., gambling, prostitution-related offenses). </a:t>
            </a:r>
          </a:p>
          <a:p>
            <a:r>
              <a:rPr lang="en-US" b="1" dirty="0" smtClean="0"/>
              <a:t>Type of Crime: </a:t>
            </a:r>
            <a:r>
              <a:rPr lang="en-US" dirty="0" smtClean="0"/>
              <a:t>The specific category to which a crime/offense belongs. For Crime in Delaware, these categories are Violent Offenses, Serious Property Offenses, Drug/Narcotic Offenses, and Other Property and Social Offenses. </a:t>
            </a:r>
          </a:p>
          <a:p>
            <a:r>
              <a:rPr lang="en-US" b="1" dirty="0" smtClean="0"/>
              <a:t>Violent Offenses: </a:t>
            </a:r>
            <a:r>
              <a:rPr lang="en-US" dirty="0" smtClean="0"/>
              <a:t>Violent Offenses are defined as those crimes which involve force or threat of force. They are: Murder and Non-negligent Manslaughter, Kidnapping, Forcible Sex Offenses, Robbery, and Assault. </a:t>
            </a:r>
            <a:endParaRPr lang="en-US" b="0"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38</a:t>
            </a:fld>
            <a:endParaRPr lang="en-US"/>
          </a:p>
        </p:txBody>
      </p:sp>
    </p:spTree>
    <p:extLst>
      <p:ext uri="{BB962C8B-B14F-4D97-AF65-F5344CB8AC3E}">
        <p14:creationId xmlns:p14="http://schemas.microsoft.com/office/powerpoint/2010/main" val="3216961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dirty="0" smtClean="0"/>
              <a:t>Danika</a:t>
            </a:r>
            <a:endParaRPr lang="en-US" dirty="0" smtClean="0"/>
          </a:p>
          <a:p>
            <a:r>
              <a:rPr lang="en-US" dirty="0" smtClean="0"/>
              <a:t>Pediatrics (newborn</a:t>
            </a:r>
            <a:r>
              <a:rPr lang="en-US" baseline="0" dirty="0" smtClean="0"/>
              <a:t> – 18 unless complex health care issues)</a:t>
            </a:r>
          </a:p>
          <a:p>
            <a:r>
              <a:rPr lang="en-US" baseline="0" dirty="0" smtClean="0"/>
              <a:t>Dover practice is 23 </a:t>
            </a:r>
            <a:r>
              <a:rPr lang="en-US" baseline="0" dirty="0" err="1" smtClean="0"/>
              <a:t>y.o</a:t>
            </a:r>
            <a:r>
              <a:rPr lang="en-US" baseline="0" dirty="0" smtClean="0"/>
              <a:t>.</a:t>
            </a:r>
          </a:p>
          <a:p>
            <a:r>
              <a:rPr lang="en-US" baseline="0" dirty="0" smtClean="0"/>
              <a:t>Milford practice is 20 </a:t>
            </a:r>
            <a:r>
              <a:rPr lang="en-US" baseline="0" dirty="0" err="1" smtClean="0"/>
              <a:t>y.o</a:t>
            </a:r>
            <a:r>
              <a:rPr lang="en-US" baseline="0" dirty="0" smtClean="0"/>
              <a:t>.</a:t>
            </a:r>
          </a:p>
          <a:p>
            <a:endParaRPr lang="en-US" baseline="0" dirty="0" smtClean="0"/>
          </a:p>
          <a:p>
            <a:r>
              <a:rPr lang="en-US" baseline="0" dirty="0" smtClean="0"/>
              <a:t>Both have plans to move to new sites within the next two years</a:t>
            </a:r>
          </a:p>
          <a:p>
            <a:endParaRPr lang="en-US" baseline="0" dirty="0" smtClean="0"/>
          </a:p>
          <a:p>
            <a:r>
              <a:rPr lang="en-US" baseline="0" dirty="0" smtClean="0"/>
              <a:t>First psychologist in Dover in 2012</a:t>
            </a:r>
          </a:p>
          <a:p>
            <a:r>
              <a:rPr lang="en-US" baseline="0" dirty="0" smtClean="0"/>
              <a:t>First psychologist in Milford in 2013</a:t>
            </a:r>
          </a:p>
          <a:p>
            <a:endParaRPr lang="en-US" baseline="0" dirty="0" smtClean="0"/>
          </a:p>
          <a:p>
            <a:r>
              <a:rPr lang="en-US" baseline="0" dirty="0" smtClean="0"/>
              <a:t>Self-Awareness:</a:t>
            </a:r>
          </a:p>
          <a:p>
            <a:pPr>
              <a:buFontTx/>
              <a:buChar char="-"/>
            </a:pPr>
            <a:r>
              <a:rPr lang="en-US" baseline="0" dirty="0" smtClean="0"/>
              <a:t>Young, AFAM, female psychotherapist working in a communities where this is not the traditional face of a health care provider especially within psychotherapy</a:t>
            </a:r>
          </a:p>
          <a:p>
            <a:pPr>
              <a:buFontTx/>
              <a:buChar char="-"/>
            </a:pPr>
            <a:r>
              <a:rPr lang="en-US" baseline="0" dirty="0" smtClean="0"/>
              <a:t>Communities where psychotherapy is beginning to expand, but traditionally steeped in psychotherapy as stigmatized, and heavy reliance upon family, community, and church for support</a:t>
            </a:r>
          </a:p>
          <a:p>
            <a:pPr>
              <a:buFontTx/>
              <a:buChar char="-"/>
            </a:pPr>
            <a:r>
              <a:rPr lang="en-US" baseline="0" dirty="0" smtClean="0"/>
              <a:t>Dual Roles -- </a:t>
            </a:r>
            <a:r>
              <a:rPr lang="en-US" dirty="0" smtClean="0"/>
              <a:t>Limited Providers</a:t>
            </a:r>
            <a:r>
              <a:rPr lang="en-US" baseline="0" dirty="0" smtClean="0"/>
              <a:t> in the area, colleagues request to their children to be seen by me, mission of Nemours – Best care, what they want when they want it</a:t>
            </a:r>
          </a:p>
          <a:p>
            <a:pPr>
              <a:buFontTx/>
              <a:buChar char="-"/>
            </a:pPr>
            <a:r>
              <a:rPr lang="en-US" baseline="0" dirty="0" smtClean="0"/>
              <a:t>Sense of trust – because I do work in the PC office, a place where patients/families develop close and lasting relationships with providers and staff, and thus value the recommendation of the provider</a:t>
            </a:r>
          </a:p>
          <a:p>
            <a:pPr>
              <a:buFontTx/>
              <a:buNone/>
            </a:pPr>
            <a:endParaRPr lang="en-US" baseline="0" dirty="0" smtClean="0"/>
          </a:p>
          <a:p>
            <a:pPr>
              <a:buFontTx/>
              <a:buNone/>
            </a:pPr>
            <a:r>
              <a:rPr lang="en-US" baseline="0" dirty="0" smtClean="0"/>
              <a:t>Various roles</a:t>
            </a:r>
          </a:p>
          <a:p>
            <a:pPr>
              <a:buFontTx/>
              <a:buChar char="-"/>
            </a:pPr>
            <a:r>
              <a:rPr lang="en-US" baseline="0" dirty="0" smtClean="0"/>
              <a:t>Clinician</a:t>
            </a:r>
          </a:p>
          <a:p>
            <a:pPr>
              <a:buFontTx/>
              <a:buChar char="-"/>
            </a:pPr>
            <a:r>
              <a:rPr lang="en-US" baseline="0" dirty="0" smtClean="0"/>
              <a:t>Learner</a:t>
            </a:r>
          </a:p>
          <a:p>
            <a:pPr>
              <a:buFontTx/>
              <a:buChar char="-"/>
            </a:pPr>
            <a:r>
              <a:rPr lang="en-US" baseline="0" dirty="0" smtClean="0"/>
              <a:t>Colleague</a:t>
            </a:r>
          </a:p>
          <a:p>
            <a:pPr>
              <a:buFontTx/>
              <a:buChar char="-"/>
            </a:pPr>
            <a:r>
              <a:rPr lang="en-US" baseline="0" dirty="0" smtClean="0"/>
              <a:t>Leader</a:t>
            </a:r>
          </a:p>
          <a:p>
            <a:pPr>
              <a:buFontTx/>
              <a:buChar char="-"/>
            </a:pPr>
            <a:r>
              <a:rPr lang="en-US" baseline="0" dirty="0" smtClean="0"/>
              <a:t>Educator</a:t>
            </a:r>
          </a:p>
          <a:p>
            <a:pPr>
              <a:buFontTx/>
              <a:buNone/>
            </a:pPr>
            <a:endParaRPr lang="en-US" dirty="0" smtClean="0"/>
          </a:p>
          <a:p>
            <a:endParaRPr lang="en-US" baseline="0" dirty="0" smtClean="0"/>
          </a:p>
          <a:p>
            <a:endParaRPr lang="en-US" baseline="0" dirty="0" smtClean="0"/>
          </a:p>
          <a:p>
            <a:endParaRPr lang="en-US" baseline="0" dirty="0" smtClean="0"/>
          </a:p>
          <a:p>
            <a:pPr rtl="0" eaLnBrk="1" fontAlgn="t" latinLnBrk="0" hangingPunct="1"/>
            <a:endParaRPr lang="en-US" sz="1200" b="0" i="0" u="none" strike="noStrike" kern="1200" dirty="0" smtClean="0">
              <a:solidFill>
                <a:schemeClr val="tx1"/>
              </a:solidFill>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4</a:t>
            </a:fld>
            <a:endParaRPr lang="en-US"/>
          </a:p>
        </p:txBody>
      </p:sp>
    </p:spTree>
    <p:extLst>
      <p:ext uri="{BB962C8B-B14F-4D97-AF65-F5344CB8AC3E}">
        <p14:creationId xmlns:p14="http://schemas.microsoft.com/office/powerpoint/2010/main" val="3472437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40</a:t>
            </a:fld>
            <a:endParaRPr lang="en-US"/>
          </a:p>
        </p:txBody>
      </p:sp>
    </p:spTree>
    <p:extLst>
      <p:ext uri="{BB962C8B-B14F-4D97-AF65-F5344CB8AC3E}">
        <p14:creationId xmlns:p14="http://schemas.microsoft.com/office/powerpoint/2010/main" val="2419596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41</a:t>
            </a:fld>
            <a:endParaRPr lang="en-US"/>
          </a:p>
        </p:txBody>
      </p:sp>
    </p:spTree>
    <p:extLst>
      <p:ext uri="{BB962C8B-B14F-4D97-AF65-F5344CB8AC3E}">
        <p14:creationId xmlns:p14="http://schemas.microsoft.com/office/powerpoint/2010/main" val="3251899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42</a:t>
            </a:fld>
            <a:endParaRPr lang="en-US"/>
          </a:p>
        </p:txBody>
      </p:sp>
    </p:spTree>
    <p:extLst>
      <p:ext uri="{BB962C8B-B14F-4D97-AF65-F5344CB8AC3E}">
        <p14:creationId xmlns:p14="http://schemas.microsoft.com/office/powerpoint/2010/main" val="1476574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43</a:t>
            </a:fld>
            <a:endParaRPr lang="en-US"/>
          </a:p>
        </p:txBody>
      </p:sp>
    </p:spTree>
    <p:extLst>
      <p:ext uri="{BB962C8B-B14F-4D97-AF65-F5344CB8AC3E}">
        <p14:creationId xmlns:p14="http://schemas.microsoft.com/office/powerpoint/2010/main" val="177122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Scott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44</a:t>
            </a:fld>
            <a:endParaRPr lang="en-US"/>
          </a:p>
        </p:txBody>
      </p:sp>
    </p:spTree>
    <p:extLst>
      <p:ext uri="{BB962C8B-B14F-4D97-AF65-F5344CB8AC3E}">
        <p14:creationId xmlns:p14="http://schemas.microsoft.com/office/powerpoint/2010/main" val="148006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Scott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45</a:t>
            </a:fld>
            <a:endParaRPr lang="en-US"/>
          </a:p>
        </p:txBody>
      </p:sp>
    </p:spTree>
    <p:extLst>
      <p:ext uri="{BB962C8B-B14F-4D97-AF65-F5344CB8AC3E}">
        <p14:creationId xmlns:p14="http://schemas.microsoft.com/office/powerpoint/2010/main" val="3680783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Scott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46</a:t>
            </a:fld>
            <a:endParaRPr lang="en-US"/>
          </a:p>
        </p:txBody>
      </p:sp>
    </p:spTree>
    <p:extLst>
      <p:ext uri="{BB962C8B-B14F-4D97-AF65-F5344CB8AC3E}">
        <p14:creationId xmlns:p14="http://schemas.microsoft.com/office/powerpoint/2010/main" val="1303268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 – End </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47</a:t>
            </a:fld>
            <a:endParaRPr lang="en-US"/>
          </a:p>
        </p:txBody>
      </p:sp>
    </p:spTree>
    <p:extLst>
      <p:ext uri="{BB962C8B-B14F-4D97-AF65-F5344CB8AC3E}">
        <p14:creationId xmlns:p14="http://schemas.microsoft.com/office/powerpoint/2010/main" val="2544954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b="1" dirty="0" smtClean="0"/>
              <a:t>Danika</a:t>
            </a:r>
            <a:r>
              <a:rPr lang="en-US" b="1" baseline="0" dirty="0" smtClean="0"/>
              <a:t> – Transition to Screeners</a:t>
            </a:r>
          </a:p>
          <a:p>
            <a:r>
              <a:rPr lang="en-US" b="1" baseline="0" dirty="0" smtClean="0"/>
              <a:t>Focus on the Diverse Population </a:t>
            </a:r>
          </a:p>
          <a:p>
            <a:endParaRPr lang="en-US" b="1" dirty="0" smtClean="0"/>
          </a:p>
          <a:p>
            <a:r>
              <a:rPr lang="en-US" b="1" dirty="0" smtClean="0"/>
              <a:t>Vanderbilt</a:t>
            </a:r>
          </a:p>
          <a:p>
            <a:r>
              <a:rPr lang="en-US" b="0" dirty="0" smtClean="0"/>
              <a:t>National</a:t>
            </a:r>
            <a:r>
              <a:rPr lang="en-US" b="0" baseline="0" dirty="0" smtClean="0"/>
              <a:t> Institute for Children’s </a:t>
            </a:r>
            <a:r>
              <a:rPr lang="en-US" sz="1200" b="0" i="0" kern="1200" dirty="0" smtClean="0">
                <a:solidFill>
                  <a:schemeClr val="tx1"/>
                </a:solidFill>
                <a:latin typeface="+mn-lt"/>
                <a:ea typeface="+mn-ea"/>
                <a:cs typeface="+mn-cs"/>
              </a:rPr>
              <a:t>The NICHQ Vanderbilt Assessment Scales were developed through the Attention Deficit Hyperactivity Disorder (ADHD) Learning Collaborative project. This resource is used by healthcare professionals to help diagnose ADHD in children between the ages of 6 and 12</a:t>
            </a:r>
          </a:p>
          <a:p>
            <a:r>
              <a:rPr lang="en-US" sz="1200" b="0" i="0" kern="1200" dirty="0" smtClean="0">
                <a:solidFill>
                  <a:schemeClr val="tx1"/>
                </a:solidFill>
                <a:latin typeface="+mn-lt"/>
                <a:ea typeface="+mn-ea"/>
                <a:cs typeface="+mn-cs"/>
              </a:rPr>
              <a:t>Since the changes in criteria for ADHD in the fifth edition of the Diagnostic and Statistical Manual of Mental Disorders (DSM-5) did not include any of the information captured on the Vanderbilt Rating Scale, it remains valid for clinical use and was revalidated recently</a:t>
            </a:r>
            <a:r>
              <a:rPr lang="en-US" sz="1200" b="0" i="0" kern="1200" baseline="30000" dirty="0" smtClean="0">
                <a:solidFill>
                  <a:schemeClr val="tx1"/>
                </a:solidFill>
                <a:latin typeface="+mn-lt"/>
                <a:ea typeface="+mn-ea"/>
                <a:cs typeface="+mn-cs"/>
              </a:rPr>
              <a:t>10, 11</a:t>
            </a:r>
            <a:r>
              <a:rPr lang="en-US" sz="1200" b="0" i="0" kern="1200" dirty="0" smtClean="0">
                <a:solidFill>
                  <a:schemeClr val="tx1"/>
                </a:solidFill>
                <a:latin typeface="+mn-lt"/>
                <a:ea typeface="+mn-ea"/>
                <a:cs typeface="+mn-cs"/>
              </a:rPr>
              <a:t>. </a:t>
            </a:r>
          </a:p>
          <a:p>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10. </a:t>
            </a:r>
            <a:r>
              <a:rPr lang="en-US" sz="1200" b="0" i="1" kern="1200" dirty="0" err="1" smtClean="0">
                <a:solidFill>
                  <a:schemeClr val="tx1"/>
                </a:solidFill>
                <a:latin typeface="+mn-lt"/>
                <a:ea typeface="+mn-ea"/>
                <a:cs typeface="+mn-cs"/>
              </a:rPr>
              <a:t>Wolraich</a:t>
            </a:r>
            <a:r>
              <a:rPr lang="en-US" sz="1200" b="0" i="1" kern="1200" dirty="0" smtClean="0">
                <a:solidFill>
                  <a:schemeClr val="tx1"/>
                </a:solidFill>
                <a:latin typeface="+mn-lt"/>
                <a:ea typeface="+mn-ea"/>
                <a:cs typeface="+mn-cs"/>
              </a:rPr>
              <a:t> ML, Bard, D., </a:t>
            </a:r>
            <a:r>
              <a:rPr lang="en-US" sz="1200" b="0" i="1" kern="1200" dirty="0" err="1" smtClean="0">
                <a:solidFill>
                  <a:schemeClr val="tx1"/>
                </a:solidFill>
                <a:latin typeface="+mn-lt"/>
                <a:ea typeface="+mn-ea"/>
                <a:cs typeface="+mn-cs"/>
              </a:rPr>
              <a:t>Neas</a:t>
            </a:r>
            <a:r>
              <a:rPr lang="en-US" sz="1200" b="0" i="1" kern="1200" dirty="0" smtClean="0">
                <a:solidFill>
                  <a:schemeClr val="tx1"/>
                </a:solidFill>
                <a:latin typeface="+mn-lt"/>
                <a:ea typeface="+mn-ea"/>
                <a:cs typeface="+mn-cs"/>
              </a:rPr>
              <a:t>, B., Doffing M., Beck, L. The Psychometric Properties of the Vanderbilt ADHD Diagnostic Teacher Rating Scale in a Community Population Journal of Developmental and Behavioral Pediatrics. 2013;34(2):83-93.</a:t>
            </a:r>
            <a:br>
              <a:rPr lang="en-US" sz="1200" b="0" i="1" kern="1200" dirty="0" smtClean="0">
                <a:solidFill>
                  <a:schemeClr val="tx1"/>
                </a:solidFill>
                <a:latin typeface="+mn-lt"/>
                <a:ea typeface="+mn-ea"/>
                <a:cs typeface="+mn-cs"/>
              </a:rPr>
            </a:br>
            <a:r>
              <a:rPr lang="en-US" sz="1200" b="0" i="1" kern="1200" dirty="0" smtClean="0">
                <a:solidFill>
                  <a:schemeClr val="tx1"/>
                </a:solidFill>
                <a:latin typeface="+mn-lt"/>
                <a:ea typeface="+mn-ea"/>
                <a:cs typeface="+mn-cs"/>
              </a:rPr>
              <a:t>11. Bard D, </a:t>
            </a:r>
            <a:r>
              <a:rPr lang="en-US" sz="1200" b="0" i="1" kern="1200" dirty="0" err="1" smtClean="0">
                <a:solidFill>
                  <a:schemeClr val="tx1"/>
                </a:solidFill>
                <a:latin typeface="+mn-lt"/>
                <a:ea typeface="+mn-ea"/>
                <a:cs typeface="+mn-cs"/>
              </a:rPr>
              <a:t>Wolraich</a:t>
            </a:r>
            <a:r>
              <a:rPr lang="en-US" sz="1200" b="0" i="1" kern="1200" dirty="0" smtClean="0">
                <a:solidFill>
                  <a:schemeClr val="tx1"/>
                </a:solidFill>
                <a:latin typeface="+mn-lt"/>
                <a:ea typeface="+mn-ea"/>
                <a:cs typeface="+mn-cs"/>
              </a:rPr>
              <a:t>, M.L., </a:t>
            </a:r>
            <a:r>
              <a:rPr lang="en-US" sz="1200" b="0" i="1" kern="1200" dirty="0" err="1" smtClean="0">
                <a:solidFill>
                  <a:schemeClr val="tx1"/>
                </a:solidFill>
                <a:latin typeface="+mn-lt"/>
                <a:ea typeface="+mn-ea"/>
                <a:cs typeface="+mn-cs"/>
              </a:rPr>
              <a:t>Neas</a:t>
            </a:r>
            <a:r>
              <a:rPr lang="en-US" sz="1200" b="0" i="1" kern="1200" dirty="0" smtClean="0">
                <a:solidFill>
                  <a:schemeClr val="tx1"/>
                </a:solidFill>
                <a:latin typeface="+mn-lt"/>
                <a:ea typeface="+mn-ea"/>
                <a:cs typeface="+mn-cs"/>
              </a:rPr>
              <a:t>, B., Doffing M., Beck, L. The Psychometric Properties of the Vanderbilt ADHD Diagnostic Parent Rating Scale in a Community Population. Journal of Developmental and Behavioral Pediatrics. 2013 34(2):72-82.</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Participants were initially recruited from 41 elementary schools in 5 Oklahoma school districts including urban, suburban, and rural students. Vanderbilt rating scales were obtained from all teachers (n = 601) and sampled parents (n = 587) of the participating children.</a:t>
            </a:r>
          </a:p>
          <a:p>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BASC-2 (information below) but current form BASC-3</a:t>
            </a:r>
          </a:p>
          <a:p>
            <a:r>
              <a:rPr lang="en-US" sz="1200" b="0" i="0" kern="1200" dirty="0" smtClean="0">
                <a:solidFill>
                  <a:schemeClr val="tx1"/>
                </a:solidFill>
                <a:latin typeface="+mn-lt"/>
                <a:ea typeface="+mn-ea"/>
                <a:cs typeface="+mn-cs"/>
              </a:rPr>
              <a:t>BASC-3 provides the most comprehensive set of rating scales. These scales measure areas important for both IDEA and DSM-5 classifications.</a:t>
            </a:r>
          </a:p>
          <a:p>
            <a:r>
              <a:rPr lang="en-US" sz="1200" b="0" i="0" kern="1200" dirty="0" smtClean="0">
                <a:solidFill>
                  <a:schemeClr val="tx1"/>
                </a:solidFill>
                <a:latin typeface="+mn-lt"/>
                <a:ea typeface="+mn-ea"/>
                <a:cs typeface="+mn-cs"/>
              </a:rPr>
              <a:t>Best of all, you receive the most extensive view of adaptive and maladaptive behavior.</a:t>
            </a:r>
            <a:endParaRPr lang="en-US" sz="1200" b="1"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Ideally suited for use in identifying behavior problems as required by IDEA, and for developing FBAs, BIPs, and IEPs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 BASC-2 measures both adaptive and problem behaviors in the community and home setting</a:t>
            </a:r>
            <a:endParaRPr lang="en-US" sz="1200" b="0" i="1"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TRS</a:t>
            </a:r>
            <a:r>
              <a:rPr lang="en-US" sz="1200" b="0" i="1" kern="1200" baseline="0" dirty="0" smtClean="0">
                <a:solidFill>
                  <a:schemeClr val="tx1"/>
                </a:solidFill>
                <a:latin typeface="+mn-lt"/>
                <a:ea typeface="+mn-ea"/>
                <a:cs typeface="+mn-cs"/>
              </a:rPr>
              <a:t> </a:t>
            </a:r>
          </a:p>
          <a:p>
            <a:r>
              <a:rPr lang="en-US" sz="1200" b="0" i="0" kern="1200" baseline="0" dirty="0" smtClean="0">
                <a:solidFill>
                  <a:schemeClr val="tx1"/>
                </a:solidFill>
                <a:latin typeface="+mn-lt"/>
                <a:ea typeface="+mn-ea"/>
                <a:cs typeface="+mn-cs"/>
              </a:rPr>
              <a:t>AFAM = 14%</a:t>
            </a:r>
          </a:p>
          <a:p>
            <a:r>
              <a:rPr lang="en-US" sz="1200" b="0" i="0" kern="1200" baseline="0" dirty="0" smtClean="0">
                <a:solidFill>
                  <a:schemeClr val="tx1"/>
                </a:solidFill>
                <a:latin typeface="+mn-lt"/>
                <a:ea typeface="+mn-ea"/>
                <a:cs typeface="+mn-cs"/>
              </a:rPr>
              <a:t>Hispanic = 14%</a:t>
            </a:r>
          </a:p>
          <a:p>
            <a:r>
              <a:rPr lang="en-US" sz="1200" b="0" i="0" kern="1200" baseline="0" dirty="0" smtClean="0">
                <a:solidFill>
                  <a:schemeClr val="tx1"/>
                </a:solidFill>
                <a:latin typeface="+mn-lt"/>
                <a:ea typeface="+mn-ea"/>
                <a:cs typeface="+mn-cs"/>
              </a:rPr>
              <a:t>White = 68%</a:t>
            </a:r>
          </a:p>
          <a:p>
            <a:r>
              <a:rPr lang="en-US" sz="1200" b="0" i="0" kern="1200" baseline="0" dirty="0" smtClean="0">
                <a:solidFill>
                  <a:schemeClr val="tx1"/>
                </a:solidFill>
                <a:latin typeface="+mn-lt"/>
                <a:ea typeface="+mn-ea"/>
                <a:cs typeface="+mn-cs"/>
              </a:rPr>
              <a:t>Other = 4%</a:t>
            </a:r>
          </a:p>
          <a:p>
            <a:endParaRPr lang="en-US" sz="1200" b="0" i="0" kern="1200" baseline="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PRS</a:t>
            </a:r>
          </a:p>
          <a:p>
            <a:r>
              <a:rPr lang="en-US" sz="1200" b="0" i="0" kern="1200" dirty="0" smtClean="0">
                <a:solidFill>
                  <a:schemeClr val="tx1"/>
                </a:solidFill>
                <a:latin typeface="+mn-lt"/>
                <a:ea typeface="+mn-ea"/>
                <a:cs typeface="+mn-cs"/>
              </a:rPr>
              <a:t>AFAM = 16%</a:t>
            </a:r>
          </a:p>
          <a:p>
            <a:r>
              <a:rPr lang="en-US" sz="1200" b="0" i="0" kern="1200" dirty="0" smtClean="0">
                <a:solidFill>
                  <a:schemeClr val="tx1"/>
                </a:solidFill>
                <a:latin typeface="+mn-lt"/>
                <a:ea typeface="+mn-ea"/>
                <a:cs typeface="+mn-cs"/>
              </a:rPr>
              <a:t>Hispanic = 17%</a:t>
            </a:r>
          </a:p>
          <a:p>
            <a:r>
              <a:rPr lang="en-US" sz="1200" b="0" i="0" kern="1200" dirty="0" smtClean="0">
                <a:solidFill>
                  <a:schemeClr val="tx1"/>
                </a:solidFill>
                <a:latin typeface="+mn-lt"/>
                <a:ea typeface="+mn-ea"/>
                <a:cs typeface="+mn-cs"/>
              </a:rPr>
              <a:t>White</a:t>
            </a:r>
            <a:r>
              <a:rPr lang="en-US" sz="1200" b="0" i="0" kern="1200" baseline="0" dirty="0" smtClean="0">
                <a:solidFill>
                  <a:schemeClr val="tx1"/>
                </a:solidFill>
                <a:latin typeface="+mn-lt"/>
                <a:ea typeface="+mn-ea"/>
                <a:cs typeface="+mn-cs"/>
              </a:rPr>
              <a:t> = 62%</a:t>
            </a:r>
          </a:p>
          <a:p>
            <a:r>
              <a:rPr lang="en-US" sz="1200" b="0" i="0" kern="1200" baseline="0" dirty="0" smtClean="0">
                <a:solidFill>
                  <a:schemeClr val="tx1"/>
                </a:solidFill>
                <a:latin typeface="+mn-lt"/>
                <a:ea typeface="+mn-ea"/>
                <a:cs typeface="+mn-cs"/>
              </a:rPr>
              <a:t>Other = 4.0</a:t>
            </a:r>
          </a:p>
          <a:p>
            <a:endParaRPr lang="en-US" sz="1200" b="0" i="0" kern="1200" baseline="0" dirty="0" smtClean="0">
              <a:solidFill>
                <a:schemeClr val="tx1"/>
              </a:solidFill>
              <a:latin typeface="+mn-lt"/>
              <a:ea typeface="+mn-ea"/>
              <a:cs typeface="+mn-cs"/>
            </a:endParaRPr>
          </a:p>
          <a:p>
            <a:r>
              <a:rPr lang="en-US" sz="1200" b="0" i="1" kern="1200" baseline="0" dirty="0" smtClean="0">
                <a:solidFill>
                  <a:schemeClr val="tx1"/>
                </a:solidFill>
                <a:latin typeface="+mn-lt"/>
                <a:ea typeface="+mn-ea"/>
                <a:cs typeface="+mn-cs"/>
              </a:rPr>
              <a:t>SRP</a:t>
            </a:r>
          </a:p>
          <a:p>
            <a:r>
              <a:rPr lang="en-US" sz="1200" b="0" i="0" kern="1200" baseline="0" dirty="0" smtClean="0">
                <a:solidFill>
                  <a:schemeClr val="tx1"/>
                </a:solidFill>
                <a:latin typeface="+mn-lt"/>
                <a:ea typeface="+mn-ea"/>
                <a:cs typeface="+mn-cs"/>
              </a:rPr>
              <a:t>AFAM = 19%</a:t>
            </a:r>
          </a:p>
          <a:p>
            <a:r>
              <a:rPr lang="en-US" sz="1200" b="0" i="0" kern="1200" baseline="0" dirty="0" smtClean="0">
                <a:solidFill>
                  <a:schemeClr val="tx1"/>
                </a:solidFill>
                <a:latin typeface="+mn-lt"/>
                <a:ea typeface="+mn-ea"/>
                <a:cs typeface="+mn-cs"/>
              </a:rPr>
              <a:t>Hispanic = 14%</a:t>
            </a:r>
          </a:p>
          <a:p>
            <a:r>
              <a:rPr lang="en-US" sz="1200" b="0" i="0" kern="1200" baseline="0" dirty="0" smtClean="0">
                <a:solidFill>
                  <a:schemeClr val="tx1"/>
                </a:solidFill>
                <a:latin typeface="+mn-lt"/>
                <a:ea typeface="+mn-ea"/>
                <a:cs typeface="+mn-cs"/>
              </a:rPr>
              <a:t>White = 67%</a:t>
            </a:r>
          </a:p>
          <a:p>
            <a:r>
              <a:rPr lang="en-US" sz="1200" b="0" i="0" kern="1200" baseline="0" dirty="0" smtClean="0">
                <a:solidFill>
                  <a:schemeClr val="tx1"/>
                </a:solidFill>
                <a:latin typeface="+mn-lt"/>
                <a:ea typeface="+mn-ea"/>
                <a:cs typeface="+mn-cs"/>
              </a:rPr>
              <a:t>Other = 2.8%</a:t>
            </a:r>
          </a:p>
          <a:p>
            <a:endParaRPr lang="en-US" sz="1200" b="0" i="0" kern="1200" dirty="0" smtClean="0">
              <a:solidFill>
                <a:schemeClr val="tx1"/>
              </a:solidFill>
              <a:latin typeface="+mn-lt"/>
              <a:ea typeface="+mn-ea"/>
              <a:cs typeface="+mn-cs"/>
            </a:endParaRPr>
          </a:p>
          <a:p>
            <a:r>
              <a:rPr lang="en-US" sz="1200" dirty="0" smtClean="0"/>
              <a:t>Qualification Level</a:t>
            </a:r>
            <a:r>
              <a:rPr lang="en-US" sz="1200" baseline="0" dirty="0" smtClean="0"/>
              <a:t> B</a:t>
            </a:r>
          </a:p>
          <a:p>
            <a:r>
              <a:rPr lang="en-US" sz="1200" b="1" i="0" kern="1200" dirty="0" smtClean="0">
                <a:solidFill>
                  <a:schemeClr val="dk1"/>
                </a:solidFill>
                <a:latin typeface="+mn-lt"/>
                <a:ea typeface="+mn-ea"/>
                <a:cs typeface="+mn-cs"/>
              </a:rPr>
              <a:t>Completion Time: </a:t>
            </a:r>
            <a:r>
              <a:rPr lang="en-US" sz="1200" b="0" i="0" kern="1200" dirty="0" smtClean="0">
                <a:solidFill>
                  <a:schemeClr val="dk1"/>
                </a:solidFill>
                <a:latin typeface="+mn-lt"/>
                <a:ea typeface="+mn-ea"/>
                <a:cs typeface="+mn-cs"/>
              </a:rPr>
              <a:t>10-20 minutes (T</a:t>
            </a:r>
            <a:r>
              <a:rPr lang="en-US" sz="1200" b="0" i="0" kern="1200" baseline="0" dirty="0" smtClean="0">
                <a:solidFill>
                  <a:schemeClr val="dk1"/>
                </a:solidFill>
                <a:latin typeface="+mn-lt"/>
                <a:ea typeface="+mn-ea"/>
                <a:cs typeface="+mn-cs"/>
              </a:rPr>
              <a:t> &amp; P) </a:t>
            </a:r>
            <a:r>
              <a:rPr lang="en-US" sz="1200" b="0" i="0" kern="1200" dirty="0" smtClean="0">
                <a:solidFill>
                  <a:schemeClr val="dk1"/>
                </a:solidFill>
                <a:latin typeface="+mn-lt"/>
                <a:ea typeface="+mn-ea"/>
                <a:cs typeface="+mn-cs"/>
              </a:rPr>
              <a:t>30 minutes (S)</a:t>
            </a:r>
          </a:p>
          <a:p>
            <a:r>
              <a:rPr lang="en-US" sz="1200" b="1" i="0" kern="1200" dirty="0" smtClean="0">
                <a:solidFill>
                  <a:schemeClr val="dk1"/>
                </a:solidFill>
                <a:latin typeface="+mn-lt"/>
                <a:ea typeface="+mn-ea"/>
                <a:cs typeface="+mn-cs"/>
              </a:rPr>
              <a:t>Scores/Interpretation: </a:t>
            </a:r>
            <a:r>
              <a:rPr lang="en-US" sz="1200" b="0" i="0" kern="1200" dirty="0" smtClean="0">
                <a:solidFill>
                  <a:schemeClr val="dk1"/>
                </a:solidFill>
                <a:latin typeface="+mn-lt"/>
                <a:ea typeface="+mn-ea"/>
                <a:cs typeface="+mn-cs"/>
              </a:rPr>
              <a:t>T scores and percentiles, for general and clinical populations</a:t>
            </a:r>
          </a:p>
          <a:p>
            <a:r>
              <a:rPr lang="en-US" sz="1200" b="1" i="0" kern="1200" dirty="0" smtClean="0">
                <a:solidFill>
                  <a:schemeClr val="dk1"/>
                </a:solidFill>
                <a:latin typeface="+mn-lt"/>
                <a:ea typeface="+mn-ea"/>
                <a:cs typeface="+mn-cs"/>
              </a:rPr>
              <a:t>Scoring Options: </a:t>
            </a:r>
            <a:r>
              <a:rPr lang="en-US" sz="1200" b="0" i="0" kern="1200" dirty="0" smtClean="0">
                <a:solidFill>
                  <a:schemeClr val="dk1"/>
                </a:solidFill>
                <a:latin typeface="+mn-lt"/>
                <a:ea typeface="+mn-ea"/>
                <a:cs typeface="+mn-cs"/>
              </a:rPr>
              <a:t>Q-global™ Web-based Administration, Scoring, and/or Reporting, or Manual Scoring. </a:t>
            </a:r>
          </a:p>
          <a:p>
            <a:endParaRPr lang="en-US" sz="1200" b="1" i="0" kern="1200" dirty="0" smtClean="0">
              <a:solidFill>
                <a:schemeClr val="tx1"/>
              </a:solidFill>
              <a:latin typeface="+mn-lt"/>
              <a:ea typeface="+mn-ea"/>
              <a:cs typeface="+mn-cs"/>
            </a:endParaRPr>
          </a:p>
          <a:p>
            <a:r>
              <a:rPr lang="en-US" sz="1200" b="1" i="0" kern="1200" dirty="0" err="1" smtClean="0">
                <a:solidFill>
                  <a:schemeClr val="tx1"/>
                </a:solidFill>
                <a:latin typeface="+mn-lt"/>
                <a:ea typeface="+mn-ea"/>
                <a:cs typeface="+mn-cs"/>
              </a:rPr>
              <a:t>Conners</a:t>
            </a:r>
            <a:r>
              <a:rPr lang="en-US" sz="1200" b="1" i="0" kern="1200" baseline="0" dirty="0" smtClean="0">
                <a:solidFill>
                  <a:schemeClr val="tx1"/>
                </a:solidFill>
                <a:latin typeface="+mn-lt"/>
                <a:ea typeface="+mn-ea"/>
                <a:cs typeface="+mn-cs"/>
              </a:rPr>
              <a:t>  3</a:t>
            </a:r>
          </a:p>
          <a:p>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Conners</a:t>
            </a:r>
            <a:r>
              <a:rPr lang="en-US" sz="1200" b="0" i="0" kern="1200" dirty="0" smtClean="0">
                <a:solidFill>
                  <a:schemeClr val="tx1"/>
                </a:solidFill>
                <a:latin typeface="+mn-lt"/>
                <a:ea typeface="+mn-ea"/>
                <a:cs typeface="+mn-cs"/>
              </a:rPr>
              <a:t> 3 is the result of four years of</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research and development. School psychologists, clinicians, psychiatrists, pediatricians, child protection agencies, and mental health workers can count on the </a:t>
            </a:r>
            <a:r>
              <a:rPr lang="en-US" sz="1200" b="0" i="0" kern="1200" dirty="0" err="1" smtClean="0">
                <a:solidFill>
                  <a:schemeClr val="tx1"/>
                </a:solidFill>
                <a:latin typeface="+mn-lt"/>
                <a:ea typeface="+mn-ea"/>
                <a:cs typeface="+mn-cs"/>
              </a:rPr>
              <a:t>Conners</a:t>
            </a:r>
            <a:r>
              <a:rPr lang="en-US" sz="1200" b="0" i="0" kern="1200" dirty="0" smtClean="0">
                <a:solidFill>
                  <a:schemeClr val="tx1"/>
                </a:solidFill>
                <a:latin typeface="+mn-lt"/>
                <a:ea typeface="+mn-ea"/>
                <a:cs typeface="+mn-cs"/>
              </a:rPr>
              <a:t> 3 to be a reliable and dependable tool capable of supporting them in the diagnostic and identification process. </a:t>
            </a:r>
            <a:r>
              <a:rPr lang="en-US" dirty="0" smtClean="0"/>
              <a:t/>
            </a:r>
            <a:br>
              <a:rPr lang="en-US" dirty="0" smtClean="0"/>
            </a:br>
            <a:endParaRPr lang="en-US" dirty="0" smtClean="0"/>
          </a:p>
          <a:p>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Conners</a:t>
            </a:r>
            <a:r>
              <a:rPr lang="en-US" sz="1200" b="0" i="0" kern="1200" dirty="0" smtClean="0">
                <a:solidFill>
                  <a:schemeClr val="tx1"/>
                </a:solidFill>
                <a:latin typeface="+mn-lt"/>
                <a:ea typeface="+mn-ea"/>
                <a:cs typeface="+mn-cs"/>
              </a:rPr>
              <a:t> 3 offers a thorough assessment of ADHD</a:t>
            </a:r>
            <a:r>
              <a:rPr lang="en-US" sz="1200" b="0" i="0" kern="1200" baseline="0" dirty="0" smtClean="0">
                <a:solidFill>
                  <a:schemeClr val="tx1"/>
                </a:solidFill>
                <a:latin typeface="+mn-lt"/>
                <a:ea typeface="+mn-ea"/>
                <a:cs typeface="+mn-cs"/>
              </a:rPr>
              <a:t> as well as </a:t>
            </a:r>
            <a:r>
              <a:rPr lang="en-US" sz="1200" b="0" i="0" kern="1200" dirty="0" smtClean="0">
                <a:solidFill>
                  <a:schemeClr val="tx1"/>
                </a:solidFill>
                <a:latin typeface="+mn-lt"/>
                <a:ea typeface="+mn-ea"/>
                <a:cs typeface="+mn-cs"/>
              </a:rPr>
              <a:t>co-morbid disorders such as Oppositional Defiant Disorder and Conduct Disorder. </a:t>
            </a:r>
          </a:p>
          <a:p>
            <a:r>
              <a:rPr lang="en-US" sz="1200" b="0" i="0" kern="1200" dirty="0" smtClean="0">
                <a:solidFill>
                  <a:schemeClr val="tx1"/>
                </a:solidFill>
                <a:latin typeface="+mn-lt"/>
                <a:ea typeface="+mn-ea"/>
                <a:cs typeface="+mn-cs"/>
              </a:rPr>
              <a:t>Each parent, teacher, and self-report form is available in full-length and short versions.</a:t>
            </a:r>
          </a:p>
          <a:p>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pPr fontAlgn="base"/>
            <a:r>
              <a:rPr lang="en-US" sz="1200" b="1" i="0" u="sng" strike="noStrike" kern="1200" dirty="0" smtClean="0">
                <a:solidFill>
                  <a:schemeClr val="tx1"/>
                </a:solidFill>
                <a:latin typeface="+mn-lt"/>
                <a:ea typeface="+mn-ea"/>
                <a:cs typeface="+mn-cs"/>
              </a:rPr>
              <a:t>Technical Information</a:t>
            </a:r>
            <a:endParaRPr lang="en-US" sz="1200" b="1" i="0" u="none" strike="noStrike" kern="1200" dirty="0" smtClean="0">
              <a:solidFill>
                <a:schemeClr val="tx1"/>
              </a:solidFill>
              <a:latin typeface="+mn-lt"/>
              <a:ea typeface="+mn-ea"/>
              <a:cs typeface="+mn-cs"/>
            </a:endParaRPr>
          </a:p>
          <a:p>
            <a:r>
              <a:rPr lang="en-US" dirty="0" smtClean="0"/>
              <a:t/>
            </a:r>
            <a:br>
              <a:rPr lang="en-US" dirty="0" smtClean="0"/>
            </a:br>
            <a:r>
              <a:rPr lang="en-US" sz="1200" b="0" i="0" kern="1200" dirty="0" smtClean="0">
                <a:solidFill>
                  <a:schemeClr val="tx1"/>
                </a:solidFill>
                <a:latin typeface="+mn-lt"/>
                <a:ea typeface="+mn-ea"/>
                <a:cs typeface="+mn-cs"/>
              </a:rPr>
              <a:t>Over 100 site coordinators throughout the U.S. and Canada collected 6,825 </a:t>
            </a:r>
            <a:r>
              <a:rPr lang="en-US" sz="1200" b="0" i="0" kern="1200" dirty="0" err="1" smtClean="0">
                <a:solidFill>
                  <a:schemeClr val="tx1"/>
                </a:solidFill>
                <a:latin typeface="+mn-lt"/>
                <a:ea typeface="+mn-ea"/>
                <a:cs typeface="+mn-cs"/>
              </a:rPr>
              <a:t>Conners</a:t>
            </a:r>
            <a:r>
              <a:rPr lang="en-US" sz="1200" b="0" i="0" kern="1200" dirty="0" smtClean="0">
                <a:solidFill>
                  <a:schemeClr val="tx1"/>
                </a:solidFill>
                <a:latin typeface="+mn-lt"/>
                <a:ea typeface="+mn-ea"/>
                <a:cs typeface="+mn-cs"/>
              </a:rPr>
              <a:t> 3 assessments. The normative sample of 3,400 was extracted from 4,682 ratings of youth from the general population. The normative sample includes 50 boys and 50 girls from each age with a racial/ethnic distribution that closely matches that of the U.S. population (U.S. Bureau of the Census, 2000). The normative sample also includes a reasonable spread of youth from various parental education levels, and respondents from various geographical regions throughout the U.S. and Canada. Additionally, 2,143 ratings of youth with various clinical diagnoses were collected, and stringent procedures were employed in order to ensure the accuracy of the diagnoses. </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mn-cs"/>
              </a:rPr>
              <a:t>Separate norms are provided for males and females, in 1-year age intervals. Combined gender norms also are available.</a:t>
            </a:r>
          </a:p>
        </p:txBody>
      </p:sp>
      <p:sp>
        <p:nvSpPr>
          <p:cNvPr id="4" name="Slide Number Placeholder 3"/>
          <p:cNvSpPr>
            <a:spLocks noGrp="1"/>
          </p:cNvSpPr>
          <p:nvPr>
            <p:ph type="sldNum" sz="quarter" idx="10"/>
          </p:nvPr>
        </p:nvSpPr>
        <p:spPr/>
        <p:txBody>
          <a:bodyPr/>
          <a:lstStyle/>
          <a:p>
            <a:fld id="{3C976928-03A3-4223-97C4-622A0EF3A130}" type="slidenum">
              <a:rPr lang="en-US" smtClean="0"/>
              <a:pPr/>
              <a:t>48</a:t>
            </a:fld>
            <a:endParaRPr lang="en-US"/>
          </a:p>
        </p:txBody>
      </p:sp>
    </p:spTree>
    <p:extLst>
      <p:ext uri="{BB962C8B-B14F-4D97-AF65-F5344CB8AC3E}">
        <p14:creationId xmlns:p14="http://schemas.microsoft.com/office/powerpoint/2010/main" val="2882769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1" i="0" kern="1200" dirty="0" smtClean="0">
                <a:solidFill>
                  <a:schemeClr val="tx1"/>
                </a:solidFill>
                <a:latin typeface="+mn-lt"/>
                <a:ea typeface="+mn-ea"/>
                <a:cs typeface="+mn-cs"/>
              </a:rPr>
              <a:t>Danika</a:t>
            </a:r>
          </a:p>
          <a:p>
            <a:r>
              <a:rPr lang="en-US" sz="1200" b="1" i="0" kern="1200" dirty="0" smtClean="0">
                <a:solidFill>
                  <a:schemeClr val="tx1"/>
                </a:solidFill>
                <a:latin typeface="+mn-lt"/>
                <a:ea typeface="+mn-ea"/>
                <a:cs typeface="+mn-cs"/>
              </a:rPr>
              <a:t>BRIEF</a:t>
            </a:r>
          </a:p>
          <a:p>
            <a:r>
              <a:rPr lang="en-US" sz="1200" b="0" i="0" kern="1200" dirty="0" smtClean="0">
                <a:solidFill>
                  <a:schemeClr val="tx1"/>
                </a:solidFill>
                <a:latin typeface="+mn-lt"/>
                <a:ea typeface="+mn-ea"/>
                <a:cs typeface="+mn-cs"/>
              </a:rPr>
              <a:t>The BRIEF is useful when working with children who have learning disabilities and attention disorders, traumatic brain injuries, lead exposure, pervasive developmental disorders, depression, and other developmental, neurological, psychiatric, and medical conditions.</a:t>
            </a:r>
            <a:endParaRPr lang="en-US" sz="1200" b="1"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Theoretically and statistically derived scales measure different aspects of a child or adolescent’s behavior, such as his or her ability to control impulses, move freely from one situation to the next, modulate responses, anticipate future events, and keep track of the effect of his or her behavior on others.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Clinical</a:t>
            </a:r>
            <a:r>
              <a:rPr lang="en-US" sz="1200" b="0" i="0" kern="1200" baseline="0" dirty="0" smtClean="0">
                <a:solidFill>
                  <a:schemeClr val="tx1"/>
                </a:solidFill>
                <a:latin typeface="+mn-lt"/>
                <a:ea typeface="+mn-ea"/>
                <a:cs typeface="+mn-cs"/>
              </a:rPr>
              <a:t> Norm Samples</a:t>
            </a:r>
          </a:p>
          <a:p>
            <a:r>
              <a:rPr lang="en-US" sz="1200" b="0" i="0" kern="1200" baseline="0" dirty="0" smtClean="0">
                <a:solidFill>
                  <a:schemeClr val="tx1"/>
                </a:solidFill>
                <a:latin typeface="+mn-lt"/>
                <a:ea typeface="+mn-ea"/>
                <a:cs typeface="+mn-cs"/>
              </a:rPr>
              <a:t>12 elementary</a:t>
            </a:r>
          </a:p>
          <a:p>
            <a:r>
              <a:rPr lang="en-US" sz="1200" b="0" i="0" kern="1200" baseline="0" dirty="0" smtClean="0">
                <a:solidFill>
                  <a:schemeClr val="tx1"/>
                </a:solidFill>
                <a:latin typeface="+mn-lt"/>
                <a:ea typeface="+mn-ea"/>
                <a:cs typeface="+mn-cs"/>
              </a:rPr>
              <a:t>9 middle</a:t>
            </a:r>
          </a:p>
          <a:p>
            <a:r>
              <a:rPr lang="en-US" sz="1200" b="0" i="0" kern="1200" baseline="0" dirty="0" smtClean="0">
                <a:solidFill>
                  <a:schemeClr val="tx1"/>
                </a:solidFill>
                <a:latin typeface="+mn-lt"/>
                <a:ea typeface="+mn-ea"/>
                <a:cs typeface="+mn-cs"/>
              </a:rPr>
              <a:t>4 high schools</a:t>
            </a:r>
          </a:p>
          <a:p>
            <a:r>
              <a:rPr lang="en-US" sz="1200" b="0" i="0" kern="1200" baseline="0" dirty="0" smtClean="0">
                <a:solidFill>
                  <a:schemeClr val="tx1"/>
                </a:solidFill>
                <a:latin typeface="+mn-lt"/>
                <a:ea typeface="+mn-ea"/>
                <a:cs typeface="+mn-cs"/>
              </a:rPr>
              <a:t>Parent Form sample</a:t>
            </a:r>
          </a:p>
          <a:p>
            <a:r>
              <a:rPr lang="en-US" sz="1200" dirty="0" smtClean="0"/>
              <a:t>Girls</a:t>
            </a:r>
            <a:r>
              <a:rPr lang="en-US" sz="1200" baseline="0" dirty="0" smtClean="0"/>
              <a:t>: 57%</a:t>
            </a:r>
          </a:p>
          <a:p>
            <a:r>
              <a:rPr lang="en-US" sz="1200" baseline="0" dirty="0" smtClean="0"/>
              <a:t>Boys: 43%</a:t>
            </a:r>
          </a:p>
          <a:p>
            <a:endParaRPr lang="en-US" sz="1200" baseline="0" dirty="0" smtClean="0"/>
          </a:p>
          <a:p>
            <a:r>
              <a:rPr lang="en-US" sz="1200" baseline="0" dirty="0" smtClean="0"/>
              <a:t>White: 80.5%</a:t>
            </a:r>
          </a:p>
          <a:p>
            <a:r>
              <a:rPr lang="en-US" sz="1200" baseline="0" dirty="0" smtClean="0"/>
              <a:t>AFAM: 11.9%</a:t>
            </a:r>
          </a:p>
          <a:p>
            <a:r>
              <a:rPr lang="en-US" sz="1200" baseline="0" dirty="0" smtClean="0"/>
              <a:t>Hispanic: 3.1%</a:t>
            </a:r>
          </a:p>
          <a:p>
            <a:r>
              <a:rPr lang="en-US" sz="1200" baseline="0" dirty="0" smtClean="0"/>
              <a:t>Asian/Pacific Islander: 3.8%</a:t>
            </a:r>
          </a:p>
          <a:p>
            <a:r>
              <a:rPr lang="en-US" sz="1200" baseline="0" dirty="0" smtClean="0"/>
              <a:t>Native American/Eskimo: 0.5</a:t>
            </a:r>
          </a:p>
          <a:p>
            <a:endParaRPr lang="en-US" sz="1200" baseline="0" dirty="0" smtClean="0"/>
          </a:p>
          <a:p>
            <a:r>
              <a:rPr lang="en-US" sz="1200" baseline="0" dirty="0" smtClean="0"/>
              <a:t>Teacher Form sample</a:t>
            </a:r>
          </a:p>
          <a:p>
            <a:r>
              <a:rPr lang="en-US" sz="1200" baseline="0" dirty="0" smtClean="0"/>
              <a:t>Girls: 56%</a:t>
            </a:r>
          </a:p>
          <a:p>
            <a:r>
              <a:rPr lang="en-US" sz="1200" baseline="0" dirty="0" smtClean="0"/>
              <a:t>Boys: 44%</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White: 72.1%</a:t>
            </a:r>
          </a:p>
          <a:p>
            <a:r>
              <a:rPr lang="en-US" sz="1200" b="0" i="0" kern="1200" baseline="0" dirty="0" smtClean="0">
                <a:solidFill>
                  <a:schemeClr val="tx1"/>
                </a:solidFill>
                <a:latin typeface="+mn-lt"/>
                <a:ea typeface="+mn-ea"/>
                <a:cs typeface="+mn-cs"/>
              </a:rPr>
              <a:t>AFAM: 13.5%</a:t>
            </a:r>
          </a:p>
          <a:p>
            <a:r>
              <a:rPr lang="en-US" sz="1200" b="0" i="0" kern="1200" baseline="0" dirty="0" smtClean="0">
                <a:solidFill>
                  <a:schemeClr val="tx1"/>
                </a:solidFill>
                <a:latin typeface="+mn-lt"/>
                <a:ea typeface="+mn-ea"/>
                <a:cs typeface="+mn-cs"/>
              </a:rPr>
              <a:t>Hispanic: 4.2%</a:t>
            </a:r>
          </a:p>
          <a:p>
            <a:r>
              <a:rPr lang="en-US" sz="1200" b="0" i="0" kern="1200" baseline="0" dirty="0" smtClean="0">
                <a:solidFill>
                  <a:schemeClr val="tx1"/>
                </a:solidFill>
                <a:latin typeface="+mn-lt"/>
                <a:ea typeface="+mn-ea"/>
                <a:cs typeface="+mn-cs"/>
              </a:rPr>
              <a:t>Asian/Pacific: 6.1%</a:t>
            </a:r>
          </a:p>
          <a:p>
            <a:r>
              <a:rPr lang="en-US" sz="1200" b="0" i="0" kern="1200" baseline="0" dirty="0" smtClean="0">
                <a:solidFill>
                  <a:schemeClr val="tx1"/>
                </a:solidFill>
                <a:latin typeface="+mn-lt"/>
                <a:ea typeface="+mn-ea"/>
                <a:cs typeface="+mn-cs"/>
              </a:rPr>
              <a:t>Native American/Eskimo: 0.4% </a:t>
            </a:r>
          </a:p>
          <a:p>
            <a:endParaRPr lang="en-US" sz="1200" b="0" i="0" kern="1200" baseline="0" dirty="0" smtClean="0">
              <a:solidFill>
                <a:schemeClr val="tx1"/>
              </a:solidFill>
              <a:latin typeface="+mn-lt"/>
              <a:ea typeface="+mn-ea"/>
              <a:cs typeface="+mn-cs"/>
            </a:endParaRPr>
          </a:p>
          <a:p>
            <a:r>
              <a:rPr lang="en-US" dirty="0" smtClean="0"/>
              <a:t/>
            </a:r>
            <a:br>
              <a:rPr lang="en-US" dirty="0" smtClean="0"/>
            </a:br>
            <a:r>
              <a:rPr lang="en-US" b="1" dirty="0" err="1" smtClean="0"/>
              <a:t>Purpose:</a:t>
            </a:r>
            <a:r>
              <a:rPr lang="en-US" dirty="0" err="1" smtClean="0"/>
              <a:t>Assess</a:t>
            </a:r>
            <a:r>
              <a:rPr lang="en-US" dirty="0" smtClean="0"/>
              <a:t> impairment of executive function</a:t>
            </a:r>
          </a:p>
          <a:p>
            <a:r>
              <a:rPr lang="en-US" b="1" dirty="0" smtClean="0"/>
              <a:t>Age range:</a:t>
            </a:r>
            <a:r>
              <a:rPr lang="en-US" dirty="0" smtClean="0"/>
              <a:t>5 to 18 years</a:t>
            </a:r>
          </a:p>
          <a:p>
            <a:r>
              <a:rPr lang="en-US" b="1" dirty="0" err="1" smtClean="0"/>
              <a:t>Admin:</a:t>
            </a:r>
            <a:r>
              <a:rPr lang="en-US" dirty="0" err="1" smtClean="0"/>
              <a:t>Individual</a:t>
            </a:r>
            <a:endParaRPr lang="en-US" dirty="0" smtClean="0"/>
          </a:p>
          <a:p>
            <a:r>
              <a:rPr lang="en-US" b="1" dirty="0" smtClean="0"/>
              <a:t>Admin time:</a:t>
            </a:r>
            <a:r>
              <a:rPr lang="en-US" dirty="0" smtClean="0"/>
              <a:t>10-15 minutes to administer; 15-20 minutes to score</a:t>
            </a:r>
          </a:p>
          <a:p>
            <a:r>
              <a:rPr lang="en-US" b="1" dirty="0" smtClean="0"/>
              <a:t>Scoring time:</a:t>
            </a:r>
            <a:r>
              <a:rPr lang="en-US" dirty="0" smtClean="0"/>
              <a:t>20 minutes</a:t>
            </a:r>
          </a:p>
          <a:p>
            <a:r>
              <a:rPr lang="en-US" b="1" dirty="0" smtClean="0"/>
              <a:t>Qualification </a:t>
            </a:r>
            <a:r>
              <a:rPr lang="en-US" b="1" dirty="0" err="1" smtClean="0"/>
              <a:t>level:</a:t>
            </a:r>
            <a:r>
              <a:rPr lang="en-US" sz="1200" u="none" strike="noStrike" kern="1200" dirty="0" err="1" smtClean="0">
                <a:solidFill>
                  <a:schemeClr val="tx1"/>
                </a:solidFill>
                <a:latin typeface="+mn-lt"/>
                <a:ea typeface="+mn-ea"/>
                <a:cs typeface="+mn-cs"/>
                <a:hlinkClick r:id="rId3"/>
              </a:rPr>
              <a:t>B</a:t>
            </a:r>
            <a:endParaRPr lang="en-US" sz="1200" b="1" i="0" kern="1200" dirty="0" smtClean="0">
              <a:solidFill>
                <a:schemeClr val="tx1"/>
              </a:solidFill>
              <a:latin typeface="+mn-lt"/>
              <a:ea typeface="+mn-ea"/>
              <a:cs typeface="+mn-cs"/>
            </a:endParaRPr>
          </a:p>
          <a:p>
            <a:endParaRPr lang="en-US" sz="1200" b="0" i="0" kern="1200" baseline="0" dirty="0" smtClean="0">
              <a:solidFill>
                <a:schemeClr val="tx1"/>
              </a:solidFill>
              <a:latin typeface="+mn-lt"/>
              <a:ea typeface="+mn-ea"/>
              <a:cs typeface="+mn-cs"/>
            </a:endParaRPr>
          </a:p>
          <a:p>
            <a:r>
              <a:rPr lang="en-US" sz="1200" b="1" i="0" kern="1200" baseline="0" dirty="0" smtClean="0">
                <a:solidFill>
                  <a:schemeClr val="tx1"/>
                </a:solidFill>
                <a:latin typeface="+mn-lt"/>
                <a:ea typeface="+mn-ea"/>
                <a:cs typeface="+mn-cs"/>
              </a:rPr>
              <a:t>CBCL, </a:t>
            </a:r>
          </a:p>
          <a:p>
            <a:r>
              <a:rPr lang="en-US" sz="1200" b="0" i="0" kern="1200" dirty="0" smtClean="0">
                <a:solidFill>
                  <a:schemeClr val="tx1"/>
                </a:solidFill>
                <a:latin typeface="+mn-lt"/>
                <a:ea typeface="+mn-ea"/>
                <a:cs typeface="+mn-cs"/>
              </a:rPr>
              <a:t>The CBCL is a</a:t>
            </a:r>
            <a:r>
              <a:rPr lang="en-US" sz="1200" b="0" i="0" kern="1200" baseline="0" dirty="0" smtClean="0">
                <a:solidFill>
                  <a:schemeClr val="tx1"/>
                </a:solidFill>
                <a:latin typeface="+mn-lt"/>
                <a:ea typeface="+mn-ea"/>
                <a:cs typeface="+mn-cs"/>
              </a:rPr>
              <a:t> screening method through </a:t>
            </a:r>
            <a:r>
              <a:rPr lang="en-US" sz="1200" b="0" i="0" kern="1200" dirty="0" smtClean="0">
                <a:solidFill>
                  <a:schemeClr val="tx1"/>
                </a:solidFill>
                <a:latin typeface="+mn-lt"/>
                <a:ea typeface="+mn-ea"/>
                <a:cs typeface="+mn-cs"/>
              </a:rPr>
              <a:t>The Achenbach System of Empirically Based Assessment (ASEBA)</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Numerous studies demonstrate significant associations between ASEBA scores and both diagnostic and special education categories. You can relate ASEBA directly to DSM-5 diagnostic categories by using the DSM-oriented scales for scoring ASEBA form</a:t>
            </a:r>
          </a:p>
          <a:p>
            <a:endParaRPr lang="en-US" sz="1200" b="1" i="0" kern="1200" baseline="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Domain(s) Assessed : </a:t>
            </a:r>
          </a:p>
          <a:p>
            <a:r>
              <a:rPr lang="en-US" sz="1200" b="0" i="0" kern="1200" dirty="0" smtClean="0">
                <a:solidFill>
                  <a:schemeClr val="tx1"/>
                </a:solidFill>
                <a:latin typeface="+mn-lt"/>
                <a:ea typeface="+mn-ea"/>
                <a:cs typeface="+mn-cs"/>
              </a:rPr>
              <a:t>Anxiety/Mood (Internalizing Symptoms)</a:t>
            </a:r>
          </a:p>
          <a:p>
            <a:r>
              <a:rPr lang="en-US" sz="1200" b="0" i="0" kern="1200" dirty="0" smtClean="0">
                <a:solidFill>
                  <a:schemeClr val="tx1"/>
                </a:solidFill>
                <a:latin typeface="+mn-lt"/>
                <a:ea typeface="+mn-ea"/>
                <a:cs typeface="+mn-cs"/>
              </a:rPr>
              <a:t>Externalizing Symptoms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Problems are identified by a respondent who</a:t>
            </a:r>
            <a:r>
              <a:rPr lang="en-US" sz="1200" b="0" i="0" kern="1200" baseline="0" dirty="0" smtClean="0">
                <a:solidFill>
                  <a:schemeClr val="tx1"/>
                </a:solidFill>
                <a:latin typeface="+mn-lt"/>
                <a:ea typeface="+mn-ea"/>
                <a:cs typeface="+mn-cs"/>
              </a:rPr>
              <a:t> knows the child well:</a:t>
            </a:r>
          </a:p>
          <a:p>
            <a:r>
              <a:rPr lang="en-US" sz="1200" b="0" i="0" kern="1200" dirty="0" smtClean="0">
                <a:solidFill>
                  <a:schemeClr val="tx1"/>
                </a:solidFill>
                <a:latin typeface="+mn-lt"/>
                <a:ea typeface="+mn-ea"/>
                <a:cs typeface="+mn-cs"/>
              </a:rPr>
              <a:t>(the</a:t>
            </a:r>
            <a:r>
              <a:rPr lang="en-US" sz="1200" b="0" i="0" kern="1200" baseline="0" dirty="0" smtClean="0">
                <a:solidFill>
                  <a:schemeClr val="tx1"/>
                </a:solidFill>
                <a:latin typeface="+mn-lt"/>
                <a:ea typeface="+mn-ea"/>
                <a:cs typeface="+mn-cs"/>
              </a:rPr>
              <a:t> Parent’s Report Form) (CBCL/6-18) (CBCL/ 1½ -5)   18 mos. - 15</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Teacher's Report Form) (TRF/6-18) (C-TRF/</a:t>
            </a:r>
            <a:r>
              <a:rPr lang="en-US" sz="1200" b="0" i="0" kern="1200" baseline="0" dirty="0" smtClean="0">
                <a:solidFill>
                  <a:schemeClr val="tx1"/>
                </a:solidFill>
                <a:latin typeface="+mn-lt"/>
                <a:ea typeface="+mn-ea"/>
                <a:cs typeface="+mn-cs"/>
              </a:rPr>
              <a:t> 1½ - 5)</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Youth Self Report, for youths age 11 to 18 years). </a:t>
            </a:r>
            <a:endParaRPr lang="en-US" sz="1200" b="0" i="0" kern="1200" baseline="0" dirty="0" smtClean="0">
              <a:solidFill>
                <a:schemeClr val="tx1"/>
              </a:solidFill>
              <a:latin typeface="+mn-lt"/>
              <a:ea typeface="+mn-ea"/>
              <a:cs typeface="+mn-cs"/>
            </a:endParaRPr>
          </a:p>
          <a:p>
            <a:endParaRPr lang="en-US" sz="1200" b="1"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CBCL/6-18</a:t>
            </a:r>
          </a:p>
          <a:p>
            <a:r>
              <a:rPr lang="en-US" sz="1200" b="0" i="0" kern="1200" dirty="0" smtClean="0">
                <a:solidFill>
                  <a:schemeClr val="tx1"/>
                </a:solidFill>
                <a:latin typeface="+mn-lt"/>
                <a:ea typeface="+mn-ea"/>
                <a:cs typeface="+mn-cs"/>
              </a:rPr>
              <a:t>Scales are based on parent ratings of 4,994 high-scoring children and are </a:t>
            </a:r>
            <a:r>
              <a:rPr lang="en-US" sz="1200" b="0" i="0" kern="1200" dirty="0" err="1" smtClean="0">
                <a:solidFill>
                  <a:schemeClr val="tx1"/>
                </a:solidFill>
                <a:latin typeface="+mn-lt"/>
                <a:ea typeface="+mn-ea"/>
                <a:cs typeface="+mn-cs"/>
              </a:rPr>
              <a:t>normed</a:t>
            </a:r>
            <a:r>
              <a:rPr lang="en-US" sz="1200" b="0" i="0" kern="1200" dirty="0" smtClean="0">
                <a:solidFill>
                  <a:schemeClr val="tx1"/>
                </a:solidFill>
                <a:latin typeface="+mn-lt"/>
                <a:ea typeface="+mn-ea"/>
                <a:cs typeface="+mn-cs"/>
              </a:rPr>
              <a:t> on 1,753 </a:t>
            </a:r>
            <a:r>
              <a:rPr lang="en-US" sz="1200" b="0" i="0" kern="1200" dirty="0" err="1" smtClean="0">
                <a:solidFill>
                  <a:schemeClr val="tx1"/>
                </a:solidFill>
                <a:latin typeface="+mn-lt"/>
                <a:ea typeface="+mn-ea"/>
                <a:cs typeface="+mn-cs"/>
              </a:rPr>
              <a:t>nonreferred</a:t>
            </a:r>
            <a:r>
              <a:rPr lang="en-US" sz="1200" b="0" i="0" kern="1200" dirty="0" smtClean="0">
                <a:solidFill>
                  <a:schemeClr val="tx1"/>
                </a:solidFill>
                <a:latin typeface="+mn-lt"/>
                <a:ea typeface="+mn-ea"/>
                <a:cs typeface="+mn-cs"/>
              </a:rPr>
              <a:t> children.</a:t>
            </a:r>
          </a:p>
          <a:p>
            <a:r>
              <a:rPr lang="en-US" sz="1200" b="1" i="0" kern="1200" dirty="0" smtClean="0">
                <a:solidFill>
                  <a:schemeClr val="tx1"/>
                </a:solidFill>
                <a:latin typeface="+mn-lt"/>
                <a:ea typeface="+mn-ea"/>
                <a:cs typeface="+mn-cs"/>
              </a:rPr>
              <a:t>TRF/6-18</a:t>
            </a:r>
          </a:p>
          <a:p>
            <a:r>
              <a:rPr lang="en-US" sz="1200" b="0" i="0" kern="1200" dirty="0" smtClean="0">
                <a:solidFill>
                  <a:schemeClr val="tx1"/>
                </a:solidFill>
                <a:latin typeface="+mn-lt"/>
                <a:ea typeface="+mn-ea"/>
                <a:cs typeface="+mn-cs"/>
              </a:rPr>
              <a:t>Teachers rate the child’s academic performance and adaptive functioning, the appropriateness of the child’s behavior, how much the child is learning, how hard the child is working, and how happy the child appears.</a:t>
            </a:r>
          </a:p>
          <a:p>
            <a:r>
              <a:rPr lang="en-US" sz="1200" b="0" i="0" kern="1200" dirty="0" smtClean="0">
                <a:solidFill>
                  <a:schemeClr val="tx1"/>
                </a:solidFill>
                <a:latin typeface="+mn-lt"/>
                <a:ea typeface="+mn-ea"/>
                <a:cs typeface="+mn-cs"/>
              </a:rPr>
              <a:t>Includes 93 items in common with the CBCL/6-18; the remaining items concern school behaviors.</a:t>
            </a:r>
          </a:p>
          <a:p>
            <a:r>
              <a:rPr lang="en-US" sz="1200" b="0" i="0" kern="1200" dirty="0" smtClean="0">
                <a:solidFill>
                  <a:schemeClr val="tx1"/>
                </a:solidFill>
                <a:latin typeface="+mn-lt"/>
                <a:ea typeface="+mn-ea"/>
                <a:cs typeface="+mn-cs"/>
              </a:rPr>
              <a:t>Scales are based on teacher ratings of 4,437 high-scoring students and are </a:t>
            </a:r>
            <a:r>
              <a:rPr lang="en-US" sz="1200" b="0" i="0" kern="1200" dirty="0" err="1" smtClean="0">
                <a:solidFill>
                  <a:schemeClr val="tx1"/>
                </a:solidFill>
                <a:latin typeface="+mn-lt"/>
                <a:ea typeface="+mn-ea"/>
                <a:cs typeface="+mn-cs"/>
              </a:rPr>
              <a:t>normed</a:t>
            </a:r>
            <a:r>
              <a:rPr lang="en-US" sz="1200" b="0" i="0" kern="1200" dirty="0" smtClean="0">
                <a:solidFill>
                  <a:schemeClr val="tx1"/>
                </a:solidFill>
                <a:latin typeface="+mn-lt"/>
                <a:ea typeface="+mn-ea"/>
                <a:cs typeface="+mn-cs"/>
              </a:rPr>
              <a:t> on 2,319 </a:t>
            </a:r>
            <a:r>
              <a:rPr lang="en-US" sz="1200" b="0" i="0" kern="1200" dirty="0" err="1" smtClean="0">
                <a:solidFill>
                  <a:schemeClr val="tx1"/>
                </a:solidFill>
                <a:latin typeface="+mn-lt"/>
                <a:ea typeface="+mn-ea"/>
                <a:cs typeface="+mn-cs"/>
              </a:rPr>
              <a:t>nonreferred</a:t>
            </a:r>
            <a:r>
              <a:rPr lang="en-US" sz="1200" b="0" i="0" kern="1200" dirty="0" smtClean="0">
                <a:solidFill>
                  <a:schemeClr val="tx1"/>
                </a:solidFill>
                <a:latin typeface="+mn-lt"/>
                <a:ea typeface="+mn-ea"/>
                <a:cs typeface="+mn-cs"/>
              </a:rPr>
              <a:t> students.</a:t>
            </a:r>
          </a:p>
          <a:p>
            <a:r>
              <a:rPr lang="en-US" sz="1200" b="1" i="0" kern="1200" dirty="0" smtClean="0">
                <a:solidFill>
                  <a:schemeClr val="tx1"/>
                </a:solidFill>
                <a:latin typeface="+mn-lt"/>
                <a:ea typeface="+mn-ea"/>
                <a:cs typeface="+mn-cs"/>
              </a:rPr>
              <a:t>YSR/11-18</a:t>
            </a:r>
          </a:p>
          <a:p>
            <a:r>
              <a:rPr lang="en-US" sz="1200" b="0" i="0" kern="1200" dirty="0" smtClean="0">
                <a:solidFill>
                  <a:schemeClr val="tx1"/>
                </a:solidFill>
                <a:latin typeface="+mn-lt"/>
                <a:ea typeface="+mn-ea"/>
                <a:cs typeface="+mn-cs"/>
              </a:rPr>
              <a:t>This self-report can be completed by youths with 5th-grade reading skills, or it can be administered orally.</a:t>
            </a:r>
          </a:p>
          <a:p>
            <a:r>
              <a:rPr lang="en-US" sz="1200" b="0" i="0" kern="1200" dirty="0" smtClean="0">
                <a:solidFill>
                  <a:schemeClr val="tx1"/>
                </a:solidFill>
                <a:latin typeface="+mn-lt"/>
                <a:ea typeface="+mn-ea"/>
                <a:cs typeface="+mn-cs"/>
              </a:rPr>
              <a:t>Youths rate themselves on both problem behaviors and socially desirable qualities.</a:t>
            </a:r>
          </a:p>
          <a:p>
            <a:r>
              <a:rPr lang="en-US" sz="1200" b="0" i="0" kern="1200" dirty="0" smtClean="0">
                <a:solidFill>
                  <a:schemeClr val="tx1"/>
                </a:solidFill>
                <a:latin typeface="+mn-lt"/>
                <a:ea typeface="+mn-ea"/>
                <a:cs typeface="+mn-cs"/>
              </a:rPr>
              <a:t>Scales are based on 2,581 high-scoring youths and are </a:t>
            </a:r>
            <a:r>
              <a:rPr lang="en-US" sz="1200" b="0" i="0" kern="1200" dirty="0" err="1" smtClean="0">
                <a:solidFill>
                  <a:schemeClr val="tx1"/>
                </a:solidFill>
                <a:latin typeface="+mn-lt"/>
                <a:ea typeface="+mn-ea"/>
                <a:cs typeface="+mn-cs"/>
              </a:rPr>
              <a:t>normed</a:t>
            </a:r>
            <a:r>
              <a:rPr lang="en-US" sz="1200" b="0" i="0" kern="1200" dirty="0" smtClean="0">
                <a:solidFill>
                  <a:schemeClr val="tx1"/>
                </a:solidFill>
                <a:latin typeface="+mn-lt"/>
                <a:ea typeface="+mn-ea"/>
                <a:cs typeface="+mn-cs"/>
              </a:rPr>
              <a:t> on 1,057 </a:t>
            </a:r>
            <a:r>
              <a:rPr lang="en-US" sz="1200" b="0" i="0" kern="1200" dirty="0" err="1" smtClean="0">
                <a:solidFill>
                  <a:schemeClr val="tx1"/>
                </a:solidFill>
                <a:latin typeface="+mn-lt"/>
                <a:ea typeface="+mn-ea"/>
                <a:cs typeface="+mn-cs"/>
              </a:rPr>
              <a:t>nonreferred</a:t>
            </a:r>
            <a:r>
              <a:rPr lang="en-US" sz="1200" b="0" i="0" kern="1200" dirty="0" smtClean="0">
                <a:solidFill>
                  <a:schemeClr val="tx1"/>
                </a:solidFill>
                <a:latin typeface="+mn-lt"/>
                <a:ea typeface="+mn-ea"/>
                <a:cs typeface="+mn-cs"/>
              </a:rPr>
              <a:t> youths.</a:t>
            </a:r>
          </a:p>
          <a:p>
            <a:r>
              <a:rPr lang="en-US" sz="1200" b="1" i="0" kern="1200" dirty="0" smtClean="0">
                <a:solidFill>
                  <a:schemeClr val="tx1"/>
                </a:solidFill>
                <a:latin typeface="+mn-lt"/>
                <a:ea typeface="+mn-ea"/>
                <a:cs typeface="+mn-cs"/>
              </a:rPr>
              <a:t>Multicultural Family Assessment Module (MFAM) graphs comparisons across multiple informants</a:t>
            </a:r>
          </a:p>
          <a:p>
            <a:r>
              <a:rPr lang="en-US" sz="1200" b="0" i="0" kern="1200" dirty="0" smtClean="0">
                <a:solidFill>
                  <a:schemeClr val="tx1"/>
                </a:solidFill>
                <a:latin typeface="+mn-lt"/>
                <a:ea typeface="+mn-ea"/>
                <a:cs typeface="+mn-cs"/>
              </a:rPr>
              <a:t>Easy-to-read bar graphs display scores on seven syndromes and four </a:t>
            </a:r>
            <a:r>
              <a:rPr lang="en-US" sz="1200" b="0" i="1" kern="1200" dirty="0" smtClean="0">
                <a:solidFill>
                  <a:schemeClr val="tx1"/>
                </a:solidFill>
                <a:latin typeface="+mn-lt"/>
                <a:ea typeface="+mn-ea"/>
                <a:cs typeface="+mn-cs"/>
              </a:rPr>
              <a:t>DSM™</a:t>
            </a:r>
            <a:r>
              <a:rPr lang="en-US" sz="1200" b="0" i="0" kern="1200" dirty="0" smtClean="0">
                <a:solidFill>
                  <a:schemeClr val="tx1"/>
                </a:solidFill>
                <a:latin typeface="+mn-lt"/>
                <a:ea typeface="+mn-ea"/>
                <a:cs typeface="+mn-cs"/>
              </a:rPr>
              <a:t>-oriented scales that have counterparts for ages 6-18 and 18-59. Each bar is standardized for the age and gender of the person being assessed, the type of informant, and user-selected multicultural norms.</a:t>
            </a:r>
          </a:p>
          <a:p>
            <a:r>
              <a:rPr lang="en-US" sz="1200" b="0" i="0" kern="1200" dirty="0" smtClean="0">
                <a:solidFill>
                  <a:schemeClr val="tx1"/>
                </a:solidFill>
                <a:latin typeface="+mn-lt"/>
                <a:ea typeface="+mn-ea"/>
                <a:cs typeface="+mn-cs"/>
              </a:rPr>
              <a:t>MFAM bar graphs help parents understand variations among views of their child's and their own problems. </a:t>
            </a:r>
          </a:p>
          <a:p>
            <a:endParaRPr lang="en-US" sz="1200" b="1" i="0" kern="1200" baseline="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CBCL/1½-5</a:t>
            </a:r>
          </a:p>
          <a:p>
            <a:r>
              <a:rPr lang="en-US" sz="1200" b="0" i="0" kern="1200" dirty="0" smtClean="0">
                <a:solidFill>
                  <a:schemeClr val="tx1"/>
                </a:solidFill>
                <a:latin typeface="+mn-lt"/>
                <a:ea typeface="+mn-ea"/>
                <a:cs typeface="+mn-cs"/>
              </a:rPr>
              <a:t>Parents rate items that describe the child’s problems and the child’s most positive qualities.</a:t>
            </a:r>
          </a:p>
          <a:p>
            <a:r>
              <a:rPr lang="en-US" sz="1200" b="0" i="0" kern="1200" dirty="0" smtClean="0">
                <a:solidFill>
                  <a:schemeClr val="tx1"/>
                </a:solidFill>
                <a:latin typeface="+mn-lt"/>
                <a:ea typeface="+mn-ea"/>
                <a:cs typeface="+mn-cs"/>
              </a:rPr>
              <a:t>Includes a Language Development Survey and a Sleep Problems Syndrome scale.</a:t>
            </a:r>
          </a:p>
          <a:p>
            <a:r>
              <a:rPr lang="en-US" sz="1200" b="0" i="0" kern="1200" dirty="0" smtClean="0">
                <a:solidFill>
                  <a:schemeClr val="tx1"/>
                </a:solidFill>
                <a:latin typeface="+mn-lt"/>
                <a:ea typeface="+mn-ea"/>
                <a:cs typeface="+mn-cs"/>
              </a:rPr>
              <a:t>Scales are based on ratings of 1,728 children and are </a:t>
            </a:r>
            <a:r>
              <a:rPr lang="en-US" sz="1200" b="0" i="0" kern="1200" dirty="0" err="1" smtClean="0">
                <a:solidFill>
                  <a:schemeClr val="tx1"/>
                </a:solidFill>
                <a:latin typeface="+mn-lt"/>
                <a:ea typeface="+mn-ea"/>
                <a:cs typeface="+mn-cs"/>
              </a:rPr>
              <a:t>normed</a:t>
            </a:r>
            <a:r>
              <a:rPr lang="en-US" sz="1200" b="0" i="0" kern="1200" dirty="0" smtClean="0">
                <a:solidFill>
                  <a:schemeClr val="tx1"/>
                </a:solidFill>
                <a:latin typeface="+mn-lt"/>
                <a:ea typeface="+mn-ea"/>
                <a:cs typeface="+mn-cs"/>
              </a:rPr>
              <a:t> on a national sample of 700 children.</a:t>
            </a:r>
          </a:p>
          <a:p>
            <a:r>
              <a:rPr lang="en-US" sz="1200" b="1" i="0" kern="1200" dirty="0" smtClean="0">
                <a:solidFill>
                  <a:schemeClr val="tx1"/>
                </a:solidFill>
                <a:latin typeface="+mn-lt"/>
                <a:ea typeface="+mn-ea"/>
                <a:cs typeface="+mn-cs"/>
              </a:rPr>
              <a:t>C-TRF</a:t>
            </a:r>
          </a:p>
          <a:p>
            <a:r>
              <a:rPr lang="en-US" sz="1200" b="0" i="0" kern="1200" dirty="0" smtClean="0">
                <a:solidFill>
                  <a:schemeClr val="tx1"/>
                </a:solidFill>
                <a:latin typeface="+mn-lt"/>
                <a:ea typeface="+mn-ea"/>
                <a:cs typeface="+mn-cs"/>
              </a:rPr>
              <a:t>Caregivers or teachers rate items that describe the child’s problems and disabilities as well as his or her best qualities.</a:t>
            </a:r>
          </a:p>
          <a:p>
            <a:r>
              <a:rPr lang="en-US" sz="1200" b="0" i="0" kern="1200" dirty="0" smtClean="0">
                <a:solidFill>
                  <a:schemeClr val="tx1"/>
                </a:solidFill>
                <a:latin typeface="+mn-lt"/>
                <a:ea typeface="+mn-ea"/>
                <a:cs typeface="+mn-cs"/>
              </a:rPr>
              <a:t>Scales are based on ratings of 1,113 children and are </a:t>
            </a:r>
            <a:r>
              <a:rPr lang="en-US" sz="1200" b="0" i="0" kern="1200" dirty="0" err="1" smtClean="0">
                <a:solidFill>
                  <a:schemeClr val="tx1"/>
                </a:solidFill>
                <a:latin typeface="+mn-lt"/>
                <a:ea typeface="+mn-ea"/>
                <a:cs typeface="+mn-cs"/>
              </a:rPr>
              <a:t>normed</a:t>
            </a:r>
            <a:r>
              <a:rPr lang="en-US" sz="1200" b="0" i="0" kern="1200" dirty="0" smtClean="0">
                <a:solidFill>
                  <a:schemeClr val="tx1"/>
                </a:solidFill>
                <a:latin typeface="+mn-lt"/>
                <a:ea typeface="+mn-ea"/>
                <a:cs typeface="+mn-cs"/>
              </a:rPr>
              <a:t> on 1,192 children.</a:t>
            </a:r>
          </a:p>
          <a:p>
            <a:endParaRPr lang="en-US" sz="1200" b="1" i="0"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M-CHAT-R/F, 2009</a:t>
            </a:r>
          </a:p>
          <a:p>
            <a:r>
              <a:rPr lang="en-US" sz="1200" b="0" i="0" kern="1200" dirty="0" smtClean="0">
                <a:solidFill>
                  <a:schemeClr val="tx1"/>
                </a:solidFill>
                <a:latin typeface="+mn-lt"/>
                <a:ea typeface="+mn-ea"/>
                <a:cs typeface="+mn-cs"/>
              </a:rPr>
              <a:t>The Modified Checklist for Autism in Toddlers, Revised with Follow-Up (M-CHAT-R/F; Robins, Fein, &amp; Barton, 2009) is a 2-stage parent-report screening tool to assess risk for Autism Spectrum Disorder (ASD). The M-CHAT-R/F is an autism screening tool designed to identify children </a:t>
            </a:r>
            <a:r>
              <a:rPr lang="en-US" sz="1200" b="1" i="0" kern="1200" dirty="0" smtClean="0">
                <a:solidFill>
                  <a:schemeClr val="tx1"/>
                </a:solidFill>
                <a:latin typeface="+mn-lt"/>
                <a:ea typeface="+mn-ea"/>
                <a:cs typeface="+mn-cs"/>
              </a:rPr>
              <a:t>16</a:t>
            </a:r>
            <a:r>
              <a:rPr lang="en-US" sz="1200" b="0" i="0" kern="1200" dirty="0" smtClean="0">
                <a:solidFill>
                  <a:schemeClr val="tx1"/>
                </a:solidFill>
                <a:latin typeface="+mn-lt"/>
                <a:ea typeface="+mn-ea"/>
                <a:cs typeface="+mn-cs"/>
              </a:rPr>
              <a:t> to </a:t>
            </a:r>
            <a:r>
              <a:rPr lang="en-US" sz="1200" b="1" i="0" kern="1200" dirty="0" smtClean="0">
                <a:solidFill>
                  <a:schemeClr val="tx1"/>
                </a:solidFill>
                <a:latin typeface="+mn-lt"/>
                <a:ea typeface="+mn-ea"/>
                <a:cs typeface="+mn-cs"/>
              </a:rPr>
              <a:t>30</a:t>
            </a:r>
            <a:r>
              <a:rPr lang="en-US" sz="1200" b="0" i="0" kern="1200" dirty="0" smtClean="0">
                <a:solidFill>
                  <a:schemeClr val="tx1"/>
                </a:solidFill>
                <a:latin typeface="+mn-lt"/>
                <a:ea typeface="+mn-ea"/>
                <a:cs typeface="+mn-cs"/>
              </a:rPr>
              <a:t> months of age who should receive a more thorough assessment for possible early signs of autism spectrum disorder (ASD) or developmental delay.</a:t>
            </a:r>
          </a:p>
          <a:p>
            <a:r>
              <a:rPr lang="en-US" sz="1200" b="0" i="0" kern="1200" dirty="0" smtClean="0">
                <a:solidFill>
                  <a:schemeClr val="tx1"/>
                </a:solidFill>
                <a:latin typeface="+mn-lt"/>
                <a:ea typeface="+mn-ea"/>
                <a:cs typeface="+mn-cs"/>
              </a:rPr>
              <a:t>The American Academy of Pediatrics (AAP) recommends that all children receive autism-specific screening at 18 and 24 months of age, in addition to broad developmental screening at 9, 18, and 24 months. The M-CHAT-R/F, one of the AAP recommended tools, can be administered at these well-child visits</a:t>
            </a:r>
          </a:p>
          <a:p>
            <a:endParaRPr lang="en-US" sz="1200" b="1" i="0" u="none" strike="noStrike" kern="1200" baseline="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We now offer M-CHAT online so that it is easier to use and score. This version features the latest scoring system, </a:t>
            </a:r>
            <a:r>
              <a:rPr lang="en-US" sz="1200" b="1" i="0" kern="1200" dirty="0" smtClean="0">
                <a:solidFill>
                  <a:schemeClr val="tx1"/>
                </a:solidFill>
                <a:latin typeface="+mn-lt"/>
                <a:ea typeface="+mn-ea"/>
                <a:cs typeface="+mn-cs"/>
              </a:rPr>
              <a:t>M-CHAT-R/F</a:t>
            </a:r>
            <a:r>
              <a:rPr lang="en-US" sz="1200" b="0" i="0" kern="1200" dirty="0" smtClean="0">
                <a:solidFill>
                  <a:schemeClr val="tx1"/>
                </a:solidFill>
                <a:latin typeface="+mn-lt"/>
                <a:ea typeface="+mn-ea"/>
                <a:cs typeface="+mn-cs"/>
              </a:rPr>
              <a:t>, developed by Dr. Diana Robins, Ph.D. et al., making the results more sensitive in detecting developmental concerns.</a:t>
            </a:r>
          </a:p>
          <a:p>
            <a:endParaRPr lang="en-US" sz="1200" b="0" i="0" kern="1200" dirty="0" smtClean="0">
              <a:solidFill>
                <a:schemeClr val="tx1"/>
              </a:solidFill>
              <a:latin typeface="+mn-lt"/>
              <a:ea typeface="+mn-ea"/>
              <a:cs typeface="+mn-cs"/>
            </a:endParaRPr>
          </a:p>
          <a:p>
            <a:r>
              <a:rPr lang="en-US" b="1" dirty="0" smtClean="0"/>
              <a:t>CDI -2, 2010</a:t>
            </a:r>
          </a:p>
          <a:p>
            <a:r>
              <a:rPr lang="en-US" sz="1200" b="0" i="0" kern="1200" dirty="0" smtClean="0">
                <a:solidFill>
                  <a:schemeClr val="tx1"/>
                </a:solidFill>
                <a:latin typeface="+mn-lt"/>
                <a:ea typeface="+mn-ea"/>
                <a:cs typeface="+mn-cs"/>
              </a:rPr>
              <a:t>The CDI 2 is a comprehensive multi-rater assessment of depressive symptoms in youth aged 7 to 17 years.</a:t>
            </a:r>
            <a:r>
              <a:rPr lang="en-US" dirty="0" smtClean="0"/>
              <a:t/>
            </a:r>
            <a:br>
              <a:rPr lang="en-US" dirty="0" smtClean="0"/>
            </a:br>
            <a:r>
              <a:rPr lang="en-US" dirty="0" smtClean="0"/>
              <a:t>T</a:t>
            </a:r>
            <a:r>
              <a:rPr lang="en-US" sz="1200" b="0" i="0" kern="1200" dirty="0" smtClean="0">
                <a:solidFill>
                  <a:schemeClr val="tx1"/>
                </a:solidFill>
                <a:latin typeface="+mn-lt"/>
                <a:ea typeface="+mn-ea"/>
                <a:cs typeface="+mn-cs"/>
              </a:rPr>
              <a:t>he CDI 2 quantifies depressive </a:t>
            </a:r>
            <a:r>
              <a:rPr lang="en-US" sz="1200" b="0" i="0" kern="1200" dirty="0" err="1" smtClean="0">
                <a:solidFill>
                  <a:schemeClr val="tx1"/>
                </a:solidFill>
                <a:latin typeface="+mn-lt"/>
                <a:ea typeface="+mn-ea"/>
                <a:cs typeface="+mn-cs"/>
              </a:rPr>
              <a:t>symptomatology</a:t>
            </a:r>
            <a:r>
              <a:rPr lang="en-US" sz="1200" b="0" i="0" kern="1200" dirty="0" smtClean="0">
                <a:solidFill>
                  <a:schemeClr val="tx1"/>
                </a:solidFill>
                <a:latin typeface="+mn-lt"/>
                <a:ea typeface="+mn-ea"/>
                <a:cs typeface="+mn-cs"/>
              </a:rPr>
              <a:t> using reports from children/adolescents (full-length and short); teachers, and parents (or alternative caregivers).</a:t>
            </a:r>
            <a:endParaRPr lang="en-US" dirty="0" smtClean="0"/>
          </a:p>
          <a:p>
            <a:r>
              <a:rPr lang="en-US" sz="1200" b="0" i="0" u="sng" kern="1200" dirty="0" smtClean="0">
                <a:solidFill>
                  <a:schemeClr val="tx1"/>
                </a:solidFill>
                <a:latin typeface="+mn-lt"/>
                <a:ea typeface="+mn-ea"/>
                <a:cs typeface="+mn-cs"/>
              </a:rPr>
              <a:t>CDI 2: Self-Report (CDI 2:SR) </a:t>
            </a:r>
            <a:br>
              <a:rPr lang="en-US" sz="1200" b="0" i="0" u="sng"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The full-length CDI 2 Self-Report Form is a 28-item assessment</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that yields a Total Score, two scale scores (Emotional Problems and Functional Problems), and four subscale scores.</a:t>
            </a:r>
            <a:r>
              <a:rPr lang="en-US" dirty="0" smtClean="0"/>
              <a:t/>
            </a:r>
            <a:br>
              <a:rPr lang="en-US" dirty="0" smtClean="0"/>
            </a:br>
            <a:r>
              <a:rPr lang="en-US" dirty="0" smtClean="0"/>
              <a:t/>
            </a:r>
            <a:br>
              <a:rPr lang="en-US" dirty="0" smtClean="0"/>
            </a:br>
            <a:r>
              <a:rPr lang="en-US" sz="1200" b="0" i="0" u="sng" kern="1200" dirty="0" smtClean="0">
                <a:solidFill>
                  <a:schemeClr val="tx1"/>
                </a:solidFill>
                <a:latin typeface="+mn-lt"/>
                <a:ea typeface="+mn-ea"/>
                <a:cs typeface="+mn-cs"/>
              </a:rPr>
              <a:t>CDI 2: Self-Report (Short) version (CDI 2:SR[S])</a:t>
            </a:r>
            <a:r>
              <a:rPr lang="en-US" dirty="0" smtClean="0"/>
              <a:t/>
            </a:r>
            <a:br>
              <a:rPr lang="en-US" dirty="0" smtClean="0"/>
            </a:br>
            <a:r>
              <a:rPr lang="en-US" sz="1200" b="0" i="0" kern="1200" dirty="0" smtClean="0">
                <a:solidFill>
                  <a:schemeClr val="tx1"/>
                </a:solidFill>
                <a:latin typeface="+mn-lt"/>
                <a:ea typeface="+mn-ea"/>
                <a:cs typeface="+mn-cs"/>
              </a:rPr>
              <a:t>The CDI 2:SR(S) Form is an efficient screening measure that contains 12 items and takes about half the time of the full-length version to administer (5–10 minutes).</a:t>
            </a:r>
          </a:p>
          <a:p>
            <a:r>
              <a:rPr lang="en-US" sz="1200" b="0" i="0" kern="1200" dirty="0" smtClean="0">
                <a:solidFill>
                  <a:schemeClr val="tx1"/>
                </a:solidFill>
                <a:latin typeface="+mn-lt"/>
                <a:ea typeface="+mn-ea"/>
                <a:cs typeface="+mn-cs"/>
              </a:rPr>
              <a:t> </a:t>
            </a:r>
            <a:r>
              <a:rPr lang="en-US" dirty="0" smtClean="0"/>
              <a:t/>
            </a:r>
            <a:br>
              <a:rPr lang="en-US" dirty="0" smtClean="0"/>
            </a:br>
            <a:r>
              <a:rPr lang="en-US" sz="1200" b="0" i="0" u="sng" kern="1200" dirty="0" smtClean="0">
                <a:solidFill>
                  <a:schemeClr val="tx1"/>
                </a:solidFill>
                <a:latin typeface="+mn-lt"/>
                <a:ea typeface="+mn-ea"/>
                <a:cs typeface="+mn-cs"/>
              </a:rPr>
              <a:t>CDI: Teacher (CDI:T) and CDI: Parent (CDI:P)</a:t>
            </a:r>
            <a:r>
              <a:rPr lang="en-US" dirty="0" smtClean="0"/>
              <a:t/>
            </a:r>
            <a:br>
              <a:rPr lang="en-US" dirty="0" smtClean="0"/>
            </a:br>
            <a:r>
              <a:rPr lang="en-US" sz="1200" b="0" i="0" kern="1200" dirty="0" smtClean="0">
                <a:solidFill>
                  <a:schemeClr val="tx1"/>
                </a:solidFill>
                <a:latin typeface="+mn-lt"/>
                <a:ea typeface="+mn-ea"/>
                <a:cs typeface="+mn-cs"/>
              </a:rPr>
              <a:t>The CDI:T and CDI:P Forms consist of items that correspond to the self-report version and are suitably rephrased. Item selection for the parent and teacher forms was guided to maximize validity, and thus focused on observable manifestations of depression.</a:t>
            </a:r>
          </a:p>
          <a:p>
            <a:endParaRPr lang="en-US" sz="1200" b="0" i="0" kern="1200" dirty="0" smtClean="0">
              <a:solidFill>
                <a:schemeClr val="tx1"/>
              </a:solidFill>
              <a:latin typeface="+mn-lt"/>
              <a:ea typeface="+mn-ea"/>
              <a:cs typeface="+mn-cs"/>
            </a:endParaRPr>
          </a:p>
          <a:p>
            <a:pPr fontAlgn="base"/>
            <a:r>
              <a:rPr lang="en-US" sz="1200" b="0" i="0" kern="1200" dirty="0" err="1" smtClean="0">
                <a:solidFill>
                  <a:schemeClr val="tx1"/>
                </a:solidFill>
                <a:latin typeface="+mn-lt"/>
                <a:ea typeface="+mn-ea"/>
                <a:cs typeface="+mn-cs"/>
              </a:rPr>
              <a:t>Scales:Emotional</a:t>
            </a:r>
            <a:r>
              <a:rPr lang="en-US" sz="1200" b="0" i="0" kern="1200" dirty="0" smtClean="0">
                <a:solidFill>
                  <a:schemeClr val="tx1"/>
                </a:solidFill>
                <a:latin typeface="+mn-lt"/>
                <a:ea typeface="+mn-ea"/>
                <a:cs typeface="+mn-cs"/>
              </a:rPr>
              <a:t> Problems</a:t>
            </a:r>
          </a:p>
          <a:p>
            <a:pPr fontAlgn="base"/>
            <a:r>
              <a:rPr lang="en-US" sz="1200" b="0" i="0" kern="1200" dirty="0" smtClean="0">
                <a:solidFill>
                  <a:schemeClr val="tx1"/>
                </a:solidFill>
                <a:latin typeface="+mn-lt"/>
                <a:ea typeface="+mn-ea"/>
                <a:cs typeface="+mn-cs"/>
              </a:rPr>
              <a:t>Functional Problems</a:t>
            </a:r>
          </a:p>
          <a:p>
            <a:pPr fontAlgn="base"/>
            <a:r>
              <a:rPr lang="en-US" sz="1200" b="0" i="0" kern="1200" dirty="0" err="1" smtClean="0">
                <a:solidFill>
                  <a:schemeClr val="tx1"/>
                </a:solidFill>
                <a:latin typeface="+mn-lt"/>
                <a:ea typeface="+mn-ea"/>
                <a:cs typeface="+mn-cs"/>
              </a:rPr>
              <a:t>Subscales:Negative</a:t>
            </a:r>
            <a:r>
              <a:rPr lang="en-US" sz="1200" b="0" i="0" kern="1200" dirty="0" smtClean="0">
                <a:solidFill>
                  <a:schemeClr val="tx1"/>
                </a:solidFill>
                <a:latin typeface="+mn-lt"/>
                <a:ea typeface="+mn-ea"/>
                <a:cs typeface="+mn-cs"/>
              </a:rPr>
              <a:t> Mood</a:t>
            </a:r>
          </a:p>
          <a:p>
            <a:pPr fontAlgn="base"/>
            <a:r>
              <a:rPr lang="en-US" sz="1200" b="0" i="0" kern="1200" dirty="0" smtClean="0">
                <a:solidFill>
                  <a:schemeClr val="tx1"/>
                </a:solidFill>
                <a:latin typeface="+mn-lt"/>
                <a:ea typeface="+mn-ea"/>
                <a:cs typeface="+mn-cs"/>
              </a:rPr>
              <a:t>Negative Self-Esteem</a:t>
            </a:r>
          </a:p>
          <a:p>
            <a:pPr fontAlgn="base"/>
            <a:r>
              <a:rPr lang="en-US" sz="1200" b="0" i="0" kern="1200" dirty="0" smtClean="0">
                <a:solidFill>
                  <a:schemeClr val="tx1"/>
                </a:solidFill>
                <a:latin typeface="+mn-lt"/>
                <a:ea typeface="+mn-ea"/>
                <a:cs typeface="+mn-cs"/>
              </a:rPr>
              <a:t>Ineffectiveness</a:t>
            </a:r>
          </a:p>
          <a:p>
            <a:pPr fontAlgn="base"/>
            <a:r>
              <a:rPr lang="en-US" sz="1200" b="0" i="0" kern="1200" dirty="0" smtClean="0">
                <a:solidFill>
                  <a:schemeClr val="tx1"/>
                </a:solidFill>
                <a:latin typeface="+mn-lt"/>
                <a:ea typeface="+mn-ea"/>
                <a:cs typeface="+mn-cs"/>
              </a:rPr>
              <a:t>Interpersonal Problems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Normative Data</a:t>
            </a:r>
          </a:p>
          <a:p>
            <a:r>
              <a:rPr lang="en-US" sz="1200" b="0" i="0" kern="1200" dirty="0" smtClean="0">
                <a:solidFill>
                  <a:schemeClr val="tx1"/>
                </a:solidFill>
                <a:latin typeface="+mn-lt"/>
                <a:ea typeface="+mn-ea"/>
                <a:cs typeface="+mn-cs"/>
              </a:rPr>
              <a:t>The CDI 2:SR normative sample (note that this is the same normative sample for the CDI:SR Short; CDI:SR[S]) includes 1,100 children aged 7 to 17 years from 26 different states in the U.S. The sample is evenly proportioned in terms of age and gender, with 50 males and 50 females at each age. The racial/ethnic distribution of the sample matches the U.S. census distribution very closely (i.e., all races were within 1% of Census targets, (based on the 2000 U.S. Census report). Overall, the normative sample includes a reasonable spread of geographical locations of all four major regions of the U.S.</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mn-cs"/>
              </a:rPr>
              <a:t>A clinical sample of 319 youth aged 7-17 years (M age = 12.63 years, SD age = 3.02 years) diagnosed with Major Depressive Disorder (MDD; 33.86%), Attention-Deficit/Hyperactive Disorder (ADHD; 28.21%), Conduct Disorder (CD; 14.11%), Generalized Anxiety Disorder (GAD; 13.79%), or Oppositional Defiant Disorder (ODD; 10.03%) was obtained.</a:t>
            </a:r>
          </a:p>
          <a:p>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SCARED</a:t>
            </a:r>
          </a:p>
          <a:p>
            <a:r>
              <a:rPr lang="en-US" sz="1200" b="0" i="0" kern="1200" dirty="0" smtClean="0">
                <a:solidFill>
                  <a:schemeClr val="tx1"/>
                </a:solidFill>
                <a:latin typeface="+mn-lt"/>
                <a:ea typeface="+mn-ea"/>
                <a:cs typeface="+mn-cs"/>
              </a:rPr>
              <a:t>Developer(s):</a:t>
            </a:r>
          </a:p>
          <a:p>
            <a:r>
              <a:rPr lang="en-US" sz="1200" b="0" i="0" kern="1200" dirty="0" smtClean="0">
                <a:solidFill>
                  <a:schemeClr val="tx1"/>
                </a:solidFill>
                <a:latin typeface="+mn-lt"/>
                <a:ea typeface="+mn-ea"/>
                <a:cs typeface="+mn-cs"/>
              </a:rPr>
              <a:t>Boris </a:t>
            </a:r>
            <a:r>
              <a:rPr lang="en-US" sz="1200" b="0" i="0" kern="1200" dirty="0" err="1" smtClean="0">
                <a:solidFill>
                  <a:schemeClr val="tx1"/>
                </a:solidFill>
                <a:latin typeface="+mn-lt"/>
                <a:ea typeface="+mn-ea"/>
                <a:cs typeface="+mn-cs"/>
              </a:rPr>
              <a:t>Birmaher</a:t>
            </a:r>
            <a:r>
              <a:rPr lang="en-US" sz="1200" b="0" i="0" kern="1200" dirty="0" smtClean="0">
                <a:solidFill>
                  <a:schemeClr val="tx1"/>
                </a:solidFill>
                <a:latin typeface="+mn-lt"/>
                <a:ea typeface="+mn-ea"/>
                <a:cs typeface="+mn-cs"/>
              </a:rPr>
              <a:t>, MD, David A Brent, MD, Laurel </a:t>
            </a:r>
            <a:r>
              <a:rPr lang="en-US" sz="1200" b="0" i="0" kern="1200" dirty="0" err="1" smtClean="0">
                <a:solidFill>
                  <a:schemeClr val="tx1"/>
                </a:solidFill>
                <a:latin typeface="+mn-lt"/>
                <a:ea typeface="+mn-ea"/>
                <a:cs typeface="+mn-cs"/>
              </a:rPr>
              <a:t>Chiappetta</a:t>
            </a:r>
            <a:r>
              <a:rPr lang="en-US" sz="1200" b="0" i="0" kern="1200" dirty="0" smtClean="0">
                <a:solidFill>
                  <a:schemeClr val="tx1"/>
                </a:solidFill>
                <a:latin typeface="+mn-lt"/>
                <a:ea typeface="+mn-ea"/>
                <a:cs typeface="+mn-cs"/>
              </a:rPr>
              <a:t>, BS, Jeffrey Bridge, BS, </a:t>
            </a:r>
            <a:r>
              <a:rPr lang="en-US" sz="1200" b="0" i="0" kern="1200" dirty="0" err="1" smtClean="0">
                <a:solidFill>
                  <a:schemeClr val="tx1"/>
                </a:solidFill>
                <a:latin typeface="+mn-lt"/>
                <a:ea typeface="+mn-ea"/>
                <a:cs typeface="+mn-cs"/>
              </a:rPr>
              <a:t>Suneeta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Monga</a:t>
            </a:r>
            <a:r>
              <a:rPr lang="en-US" sz="1200" b="0" i="0" kern="1200" dirty="0" smtClean="0">
                <a:solidFill>
                  <a:schemeClr val="tx1"/>
                </a:solidFill>
                <a:latin typeface="+mn-lt"/>
                <a:ea typeface="+mn-ea"/>
                <a:cs typeface="+mn-cs"/>
              </a:rPr>
              <a:t>, MD, Marianne </a:t>
            </a:r>
            <a:r>
              <a:rPr lang="en-US" sz="1200" b="0" i="0" kern="1200" dirty="0" err="1" smtClean="0">
                <a:solidFill>
                  <a:schemeClr val="tx1"/>
                </a:solidFill>
                <a:latin typeface="+mn-lt"/>
                <a:ea typeface="+mn-ea"/>
                <a:cs typeface="+mn-cs"/>
              </a:rPr>
              <a:t>Baugher</a:t>
            </a:r>
            <a:r>
              <a:rPr lang="en-US" sz="1200" b="0" i="0" kern="1200" dirty="0" smtClean="0">
                <a:solidFill>
                  <a:schemeClr val="tx1"/>
                </a:solidFill>
                <a:latin typeface="+mn-lt"/>
                <a:ea typeface="+mn-ea"/>
                <a:cs typeface="+mn-cs"/>
              </a:rPr>
              <a:t>, MA</a:t>
            </a:r>
          </a:p>
          <a:p>
            <a:r>
              <a:rPr lang="en-US" sz="1200" b="0" i="0" kern="1200" dirty="0" smtClean="0">
                <a:solidFill>
                  <a:schemeClr val="tx1"/>
                </a:solidFill>
                <a:latin typeface="+mn-lt"/>
                <a:ea typeface="+mn-ea"/>
                <a:cs typeface="+mn-cs"/>
              </a:rPr>
              <a:t>The </a:t>
            </a:r>
            <a:r>
              <a:rPr lang="en-US" sz="1200" b="1" i="1" kern="1200" dirty="0" smtClean="0">
                <a:solidFill>
                  <a:schemeClr val="tx1"/>
                </a:solidFill>
                <a:latin typeface="+mn-lt"/>
                <a:ea typeface="+mn-ea"/>
                <a:cs typeface="+mn-cs"/>
              </a:rPr>
              <a:t>SCARED</a:t>
            </a:r>
            <a:r>
              <a:rPr lang="en-US" sz="1200" b="0" i="0" kern="1200" dirty="0" smtClean="0">
                <a:solidFill>
                  <a:schemeClr val="tx1"/>
                </a:solidFill>
                <a:latin typeface="+mn-lt"/>
                <a:ea typeface="+mn-ea"/>
                <a:cs typeface="+mn-cs"/>
              </a:rPr>
              <a:t> is a child and parent self-report instrument used to screen for childhood anxiety disorders including general anxiety disorder, separation anxiety disorder, panic disorder, and social phobia. In addition, it assesses symptoms related to school phobias. </a:t>
            </a:r>
          </a:p>
          <a:p>
            <a:r>
              <a:rPr lang="en-US" sz="1200" b="0" i="0" kern="1200" dirty="0" smtClean="0">
                <a:solidFill>
                  <a:schemeClr val="tx1"/>
                </a:solidFill>
                <a:latin typeface="+mn-lt"/>
                <a:ea typeface="+mn-ea"/>
                <a:cs typeface="+mn-cs"/>
              </a:rPr>
              <a:t>The </a:t>
            </a:r>
            <a:r>
              <a:rPr lang="en-US" sz="1200" b="1" i="1" kern="1200" dirty="0" smtClean="0">
                <a:solidFill>
                  <a:schemeClr val="tx1"/>
                </a:solidFill>
                <a:latin typeface="+mn-lt"/>
                <a:ea typeface="+mn-ea"/>
                <a:cs typeface="+mn-cs"/>
              </a:rPr>
              <a:t>SCARED</a:t>
            </a:r>
            <a:r>
              <a:rPr lang="en-US" sz="1200" b="0" i="0" kern="1200" dirty="0" smtClean="0">
                <a:solidFill>
                  <a:schemeClr val="tx1"/>
                </a:solidFill>
                <a:latin typeface="+mn-lt"/>
                <a:ea typeface="+mn-ea"/>
                <a:cs typeface="+mn-cs"/>
              </a:rPr>
              <a:t> consists of 41 items and 5 factors that parallel the </a:t>
            </a:r>
            <a:r>
              <a:rPr lang="en-US" sz="1200" b="0" i="1" u="none" strike="noStrike" kern="1200" dirty="0" smtClean="0">
                <a:solidFill>
                  <a:schemeClr val="tx1"/>
                </a:solidFill>
                <a:latin typeface="+mn-lt"/>
                <a:ea typeface="+mn-ea"/>
                <a:cs typeface="+mn-cs"/>
                <a:hlinkClick r:id="rId4"/>
              </a:rPr>
              <a:t>DSM-IV</a:t>
            </a:r>
            <a:r>
              <a:rPr lang="en-US" sz="1200" b="0" i="0" kern="1200" dirty="0" smtClean="0">
                <a:solidFill>
                  <a:schemeClr val="tx1"/>
                </a:solidFill>
                <a:latin typeface="+mn-lt"/>
                <a:ea typeface="+mn-ea"/>
                <a:cs typeface="+mn-cs"/>
              </a:rPr>
              <a:t> classification of anxiety disorders. The child and parent versions of the </a:t>
            </a:r>
            <a:r>
              <a:rPr lang="en-US" sz="1200" b="1" i="1" kern="1200" dirty="0" smtClean="0">
                <a:solidFill>
                  <a:schemeClr val="tx1"/>
                </a:solidFill>
                <a:latin typeface="+mn-lt"/>
                <a:ea typeface="+mn-ea"/>
                <a:cs typeface="+mn-cs"/>
              </a:rPr>
              <a:t>SCARED</a:t>
            </a:r>
            <a:r>
              <a:rPr lang="en-US" sz="1200" b="0" i="0" kern="1200" dirty="0" smtClean="0">
                <a:solidFill>
                  <a:schemeClr val="tx1"/>
                </a:solidFill>
                <a:latin typeface="+mn-lt"/>
                <a:ea typeface="+mn-ea"/>
                <a:cs typeface="+mn-cs"/>
              </a:rPr>
              <a:t> have moderate parent-child agreement and good internal consistency, test-retest reliability, and </a:t>
            </a:r>
            <a:r>
              <a:rPr lang="en-US" sz="1200" b="0" i="0" kern="1200" dirty="0" err="1" smtClean="0">
                <a:solidFill>
                  <a:schemeClr val="tx1"/>
                </a:solidFill>
                <a:latin typeface="+mn-lt"/>
                <a:ea typeface="+mn-ea"/>
                <a:cs typeface="+mn-cs"/>
              </a:rPr>
              <a:t>discriminant</a:t>
            </a:r>
            <a:r>
              <a:rPr lang="en-US" sz="1200" b="0" i="0" kern="1200" dirty="0" smtClean="0">
                <a:solidFill>
                  <a:schemeClr val="tx1"/>
                </a:solidFill>
                <a:latin typeface="+mn-lt"/>
                <a:ea typeface="+mn-ea"/>
                <a:cs typeface="+mn-cs"/>
              </a:rPr>
              <a:t> validity, and it is sensitive to treatment response.</a:t>
            </a:r>
          </a:p>
          <a:p>
            <a:r>
              <a:rPr lang="en-US" sz="1200" b="1" i="0" kern="1200" dirty="0" smtClean="0">
                <a:solidFill>
                  <a:schemeClr val="tx1"/>
                </a:solidFill>
                <a:latin typeface="+mn-lt"/>
                <a:ea typeface="+mn-ea"/>
                <a:cs typeface="+mn-cs"/>
              </a:rPr>
              <a:t>Target Population:</a:t>
            </a:r>
            <a:r>
              <a:rPr lang="en-US" sz="1200" b="0" i="0" kern="1200" dirty="0" smtClean="0">
                <a:solidFill>
                  <a:schemeClr val="tx1"/>
                </a:solidFill>
                <a:latin typeface="+mn-lt"/>
                <a:ea typeface="+mn-ea"/>
                <a:cs typeface="+mn-cs"/>
              </a:rPr>
              <a:t> Children ages 8-18 years</a:t>
            </a:r>
          </a:p>
          <a:p>
            <a:r>
              <a:rPr lang="en-US" sz="1200" b="1" i="0" kern="1200" dirty="0" smtClean="0">
                <a:solidFill>
                  <a:schemeClr val="tx1"/>
                </a:solidFill>
                <a:latin typeface="+mn-lt"/>
                <a:ea typeface="+mn-ea"/>
                <a:cs typeface="+mn-cs"/>
              </a:rPr>
              <a:t>Time to Administer:</a:t>
            </a:r>
            <a:r>
              <a:rPr lang="en-US" sz="1200" b="0" i="0" kern="1200" dirty="0" smtClean="0">
                <a:solidFill>
                  <a:schemeClr val="tx1"/>
                </a:solidFill>
                <a:latin typeface="+mn-lt"/>
                <a:ea typeface="+mn-ea"/>
                <a:cs typeface="+mn-cs"/>
              </a:rPr>
              <a:t> 10 minutes</a:t>
            </a:r>
          </a:p>
          <a:p>
            <a:r>
              <a:rPr lang="en-US" sz="1200" b="1" i="0" kern="1200" dirty="0" smtClean="0">
                <a:solidFill>
                  <a:schemeClr val="tx1"/>
                </a:solidFill>
                <a:latin typeface="+mn-lt"/>
                <a:ea typeface="+mn-ea"/>
                <a:cs typeface="+mn-cs"/>
              </a:rPr>
              <a:t>Completed By:</a:t>
            </a:r>
            <a:r>
              <a:rPr lang="en-US" sz="1200" b="0" i="0" kern="1200" dirty="0" smtClean="0">
                <a:solidFill>
                  <a:schemeClr val="tx1"/>
                </a:solidFill>
                <a:latin typeface="+mn-lt"/>
                <a:ea typeface="+mn-ea"/>
                <a:cs typeface="+mn-cs"/>
              </a:rPr>
              <a:t> Parent version - Parents about their children; Child version - children about themselves</a:t>
            </a:r>
          </a:p>
          <a:p>
            <a:r>
              <a:rPr lang="en-US" sz="1200" b="1" i="0" kern="1200" dirty="0" smtClean="0">
                <a:solidFill>
                  <a:schemeClr val="tx1"/>
                </a:solidFill>
                <a:latin typeface="+mn-lt"/>
                <a:ea typeface="+mn-ea"/>
                <a:cs typeface="+mn-cs"/>
              </a:rPr>
              <a:t>Modalities Available:</a:t>
            </a:r>
            <a:r>
              <a:rPr lang="en-US" sz="1200" b="0" i="0" kern="1200" dirty="0" smtClean="0">
                <a:solidFill>
                  <a:schemeClr val="tx1"/>
                </a:solidFill>
                <a:latin typeface="+mn-lt"/>
                <a:ea typeface="+mn-ea"/>
                <a:cs typeface="+mn-cs"/>
              </a:rPr>
              <a:t> Handwritten, computer, online</a:t>
            </a:r>
          </a:p>
          <a:p>
            <a:r>
              <a:rPr lang="en-US" sz="1200" b="1" i="0" kern="1200" dirty="0" smtClean="0">
                <a:solidFill>
                  <a:schemeClr val="tx1"/>
                </a:solidFill>
                <a:latin typeface="+mn-lt"/>
                <a:ea typeface="+mn-ea"/>
                <a:cs typeface="+mn-cs"/>
              </a:rPr>
              <a:t>Scoring Information:</a:t>
            </a:r>
            <a:r>
              <a:rPr lang="en-US" sz="1200" b="0" i="0" kern="1200" dirty="0" smtClean="0">
                <a:solidFill>
                  <a:schemeClr val="tx1"/>
                </a:solidFill>
                <a:latin typeface="+mn-lt"/>
                <a:ea typeface="+mn-ea"/>
                <a:cs typeface="+mn-cs"/>
              </a:rPr>
              <a:t> It can be scored by hand or automatically (see </a:t>
            </a:r>
            <a:r>
              <a:rPr lang="en-US" sz="1200" b="0" i="0" u="none" strike="noStrike" kern="1200" dirty="0" smtClean="0">
                <a:solidFill>
                  <a:schemeClr val="tx1"/>
                </a:solidFill>
                <a:latin typeface="+mn-lt"/>
                <a:ea typeface="+mn-ea"/>
                <a:cs typeface="+mn-cs"/>
                <a:hlinkClick r:id="rId5"/>
              </a:rPr>
              <a:t>www.pediatricbipolar.pitt.edu</a:t>
            </a:r>
            <a:r>
              <a:rPr lang="en-US" sz="1200" b="0" i="0" kern="1200" dirty="0" smtClean="0">
                <a:solidFill>
                  <a:schemeClr val="tx1"/>
                </a:solidFill>
                <a:latin typeface="+mn-lt"/>
                <a:ea typeface="+mn-ea"/>
                <a:cs typeface="+mn-cs"/>
              </a:rPr>
              <a:t> for hand scored and automatically scored forms).</a:t>
            </a:r>
          </a:p>
          <a:p>
            <a:r>
              <a:rPr lang="en-US" sz="1200" b="1" i="0" kern="1200" dirty="0" smtClean="0">
                <a:solidFill>
                  <a:schemeClr val="tx1"/>
                </a:solidFill>
                <a:latin typeface="+mn-lt"/>
                <a:ea typeface="+mn-ea"/>
                <a:cs typeface="+mn-cs"/>
              </a:rPr>
              <a:t>Languages Available:</a:t>
            </a:r>
            <a:r>
              <a:rPr lang="en-US" sz="1200" b="0" i="0" kern="1200" dirty="0" smtClean="0">
                <a:solidFill>
                  <a:schemeClr val="tx1"/>
                </a:solidFill>
                <a:latin typeface="+mn-lt"/>
                <a:ea typeface="+mn-ea"/>
                <a:cs typeface="+mn-cs"/>
              </a:rPr>
              <a:t> Arabic, Chinese, English, French, German, Italian, Portuguese, Spanish, Thai</a:t>
            </a:r>
          </a:p>
          <a:p>
            <a:r>
              <a:rPr lang="en-US" sz="1200" b="1" i="0" kern="1200" dirty="0" smtClean="0">
                <a:solidFill>
                  <a:schemeClr val="tx1"/>
                </a:solidFill>
                <a:latin typeface="+mn-lt"/>
                <a:ea typeface="+mn-ea"/>
                <a:cs typeface="+mn-cs"/>
              </a:rPr>
              <a:t>Training Requirements for Intended Users:</a:t>
            </a:r>
            <a:r>
              <a:rPr lang="en-US" sz="1200" b="0" i="0" kern="1200" dirty="0" smtClean="0">
                <a:solidFill>
                  <a:schemeClr val="tx1"/>
                </a:solidFill>
                <a:latin typeface="+mn-lt"/>
                <a:ea typeface="+mn-ea"/>
                <a:cs typeface="+mn-cs"/>
              </a:rPr>
              <a:t> Administered by Clinicians and Psychiatrists. No training is necessary; however, it is important to understand the meaning of the scores.</a:t>
            </a:r>
          </a:p>
          <a:p>
            <a:r>
              <a:rPr lang="en-US" sz="1200" b="1" i="0" kern="1200" dirty="0" smtClean="0">
                <a:solidFill>
                  <a:schemeClr val="tx1"/>
                </a:solidFill>
                <a:latin typeface="+mn-lt"/>
                <a:ea typeface="+mn-ea"/>
                <a:cs typeface="+mn-cs"/>
              </a:rPr>
              <a:t>Availability:</a:t>
            </a:r>
            <a:r>
              <a:rPr lang="en-US" sz="1200" b="0" i="0" kern="1200" dirty="0" smtClean="0">
                <a:solidFill>
                  <a:schemeClr val="tx1"/>
                </a:solidFill>
                <a:latin typeface="+mn-lt"/>
                <a:ea typeface="+mn-ea"/>
                <a:cs typeface="+mn-cs"/>
              </a:rPr>
              <a:t> There is no cost; the form can be found at </a:t>
            </a:r>
            <a:r>
              <a:rPr lang="en-US" sz="1200" b="0" i="0" u="none" strike="noStrike" kern="1200" dirty="0" smtClean="0">
                <a:solidFill>
                  <a:schemeClr val="tx1"/>
                </a:solidFill>
                <a:latin typeface="+mn-lt"/>
                <a:ea typeface="+mn-ea"/>
                <a:cs typeface="+mn-cs"/>
                <a:hlinkClick r:id="rId5"/>
              </a:rPr>
              <a:t>www.pediatricbipolar.pitt.edu</a:t>
            </a:r>
            <a:endParaRPr lang="en-US" sz="1200" b="0" i="0" kern="1200" dirty="0" smtClean="0">
              <a:solidFill>
                <a:schemeClr val="tx1"/>
              </a:solidFill>
              <a:latin typeface="+mn-lt"/>
              <a:ea typeface="+mn-ea"/>
              <a:cs typeface="+mn-cs"/>
            </a:endParaRPr>
          </a:p>
          <a:p>
            <a:endParaRPr lang="en-US" sz="1200" b="1" i="0" kern="1200" dirty="0" smtClean="0">
              <a:solidFill>
                <a:schemeClr val="tx1"/>
              </a:solidFill>
              <a:latin typeface="+mn-lt"/>
              <a:ea typeface="+mn-ea"/>
              <a:cs typeface="+mn-cs"/>
            </a:endParaRPr>
          </a:p>
          <a:p>
            <a:r>
              <a:rPr lang="en-US" sz="1200" b="1" i="0" kern="1200" dirty="0" err="1" smtClean="0">
                <a:solidFill>
                  <a:schemeClr val="tx1"/>
                </a:solidFill>
                <a:latin typeface="+mn-lt"/>
                <a:ea typeface="+mn-ea"/>
                <a:cs typeface="+mn-cs"/>
              </a:rPr>
              <a:t>Birmaher</a:t>
            </a:r>
            <a:r>
              <a:rPr lang="en-US" sz="1200" b="1" i="0" kern="1200" dirty="0" smtClean="0">
                <a:solidFill>
                  <a:schemeClr val="tx1"/>
                </a:solidFill>
                <a:latin typeface="+mn-lt"/>
                <a:ea typeface="+mn-ea"/>
                <a:cs typeface="+mn-cs"/>
              </a:rPr>
              <a:t>, B., </a:t>
            </a:r>
            <a:r>
              <a:rPr lang="en-US" sz="1200" b="1" i="0" kern="1200" dirty="0" err="1" smtClean="0">
                <a:solidFill>
                  <a:schemeClr val="tx1"/>
                </a:solidFill>
                <a:latin typeface="+mn-lt"/>
                <a:ea typeface="+mn-ea"/>
                <a:cs typeface="+mn-cs"/>
              </a:rPr>
              <a:t>Khetarpal</a:t>
            </a:r>
            <a:r>
              <a:rPr lang="en-US" sz="1200" b="1" i="0" kern="1200" dirty="0" smtClean="0">
                <a:solidFill>
                  <a:schemeClr val="tx1"/>
                </a:solidFill>
                <a:latin typeface="+mn-lt"/>
                <a:ea typeface="+mn-ea"/>
                <a:cs typeface="+mn-cs"/>
              </a:rPr>
              <a:t>, S., Brent, D., Cully, M., </a:t>
            </a:r>
            <a:r>
              <a:rPr lang="en-US" sz="1200" b="1" i="0" kern="1200" dirty="0" err="1" smtClean="0">
                <a:solidFill>
                  <a:schemeClr val="tx1"/>
                </a:solidFill>
                <a:latin typeface="+mn-lt"/>
                <a:ea typeface="+mn-ea"/>
                <a:cs typeface="+mn-cs"/>
              </a:rPr>
              <a:t>Balach</a:t>
            </a:r>
            <a:r>
              <a:rPr lang="en-US" sz="1200" b="1" i="0" kern="1200" dirty="0" smtClean="0">
                <a:solidFill>
                  <a:schemeClr val="tx1"/>
                </a:solidFill>
                <a:latin typeface="+mn-lt"/>
                <a:ea typeface="+mn-ea"/>
                <a:cs typeface="+mn-cs"/>
              </a:rPr>
              <a:t>, L., Kaufman, J., &amp; McKenzie </a:t>
            </a:r>
            <a:r>
              <a:rPr lang="en-US" sz="1200" b="1" i="0" kern="1200" dirty="0" err="1" smtClean="0">
                <a:solidFill>
                  <a:schemeClr val="tx1"/>
                </a:solidFill>
                <a:latin typeface="+mn-lt"/>
                <a:ea typeface="+mn-ea"/>
                <a:cs typeface="+mn-cs"/>
              </a:rPr>
              <a:t>Neer</a:t>
            </a:r>
            <a:r>
              <a:rPr lang="en-US" sz="1200" b="1" i="0" kern="1200" dirty="0" smtClean="0">
                <a:solidFill>
                  <a:schemeClr val="tx1"/>
                </a:solidFill>
                <a:latin typeface="+mn-lt"/>
                <a:ea typeface="+mn-ea"/>
                <a:cs typeface="+mn-cs"/>
              </a:rPr>
              <a:t>, S. (1997).</a:t>
            </a:r>
            <a:r>
              <a:rPr lang="en-US" sz="1200" b="0" i="0" kern="1200" dirty="0" smtClean="0">
                <a:solidFill>
                  <a:schemeClr val="tx1"/>
                </a:solidFill>
                <a:latin typeface="+mn-lt"/>
                <a:ea typeface="+mn-ea"/>
                <a:cs typeface="+mn-cs"/>
              </a:rPr>
              <a:t> The Screen for Child Anxiety Related Emotional Disorders (SCARED): Scale construction and psychometric characteristics. </a:t>
            </a:r>
            <a:r>
              <a:rPr lang="en-US" sz="1200" b="0" i="1" kern="1200" dirty="0" smtClean="0">
                <a:solidFill>
                  <a:schemeClr val="tx1"/>
                </a:solidFill>
                <a:latin typeface="+mn-lt"/>
                <a:ea typeface="+mn-ea"/>
                <a:cs typeface="+mn-cs"/>
              </a:rPr>
              <a:t>Journal of the American Academy of Child &amp; Adolescent Psychiatry, 36</a:t>
            </a:r>
            <a:r>
              <a:rPr lang="en-US" sz="1200" b="0" i="0" kern="1200" dirty="0" smtClean="0">
                <a:solidFill>
                  <a:schemeClr val="tx1"/>
                </a:solidFill>
                <a:latin typeface="+mn-lt"/>
                <a:ea typeface="+mn-ea"/>
                <a:cs typeface="+mn-cs"/>
              </a:rPr>
              <a:t>(4), 545 -553.</a:t>
            </a:r>
          </a:p>
          <a:p>
            <a:r>
              <a:rPr lang="en-US" sz="1200" b="1" i="0" kern="1200" dirty="0" smtClean="0">
                <a:solidFill>
                  <a:schemeClr val="tx1"/>
                </a:solidFill>
                <a:latin typeface="+mn-lt"/>
                <a:ea typeface="+mn-ea"/>
                <a:cs typeface="+mn-cs"/>
              </a:rPr>
              <a:t>Sample:</a:t>
            </a:r>
          </a:p>
          <a:p>
            <a:r>
              <a:rPr lang="en-US" sz="1200" b="1" i="0" kern="1200" dirty="0" smtClean="0">
                <a:solidFill>
                  <a:schemeClr val="tx1"/>
                </a:solidFill>
                <a:latin typeface="+mn-lt"/>
                <a:ea typeface="+mn-ea"/>
                <a:cs typeface="+mn-cs"/>
              </a:rPr>
              <a:t>Participants — </a:t>
            </a:r>
            <a:r>
              <a:rPr lang="en-US" sz="1200" b="0" i="0" kern="1200" dirty="0" smtClean="0">
                <a:solidFill>
                  <a:schemeClr val="tx1"/>
                </a:solidFill>
                <a:latin typeface="+mn-lt"/>
                <a:ea typeface="+mn-ea"/>
                <a:cs typeface="+mn-cs"/>
              </a:rPr>
              <a:t>341 outpatient children and adolescents and 300 parents</a:t>
            </a:r>
          </a:p>
          <a:p>
            <a:r>
              <a:rPr lang="en-US" sz="1200" b="1" i="0" kern="1200" dirty="0" smtClean="0">
                <a:solidFill>
                  <a:schemeClr val="tx1"/>
                </a:solidFill>
                <a:latin typeface="+mn-lt"/>
                <a:ea typeface="+mn-ea"/>
                <a:cs typeface="+mn-cs"/>
              </a:rPr>
              <a:t>Race/Ethnicity — </a:t>
            </a:r>
            <a:r>
              <a:rPr lang="en-US" sz="1200" b="0" i="0" kern="1200" dirty="0" smtClean="0">
                <a:solidFill>
                  <a:schemeClr val="tx1"/>
                </a:solidFill>
                <a:latin typeface="+mn-lt"/>
                <a:ea typeface="+mn-ea"/>
                <a:cs typeface="+mn-cs"/>
              </a:rPr>
              <a:t>82% Caucasian, 18% African American</a:t>
            </a:r>
          </a:p>
          <a:p>
            <a:r>
              <a:rPr lang="en-US" sz="1200" b="1" i="0" kern="1200" dirty="0" smtClean="0">
                <a:solidFill>
                  <a:schemeClr val="tx1"/>
                </a:solidFill>
                <a:latin typeface="+mn-lt"/>
                <a:ea typeface="+mn-ea"/>
                <a:cs typeface="+mn-cs"/>
              </a:rPr>
              <a:t>Summary:</a:t>
            </a:r>
          </a:p>
          <a:p>
            <a:r>
              <a:rPr lang="en-US" sz="1200" b="0" i="0" kern="1200" dirty="0" smtClean="0">
                <a:solidFill>
                  <a:schemeClr val="tx1"/>
                </a:solidFill>
                <a:latin typeface="+mn-lt"/>
                <a:ea typeface="+mn-ea"/>
                <a:cs typeface="+mn-cs"/>
              </a:rPr>
              <a:t>An 85-item questionnaire was administered to 341 outpatient children and adolescents and 300 parents. Utilizing item analyses and factor analyses, the original scale was reduced to 38 items. A subsample of children (n = 88) and parents (n = 86) was retested an average of 5 weeks (4 days to 15 weeks) after the initial screening. The child and parent </a:t>
            </a:r>
            <a:r>
              <a:rPr lang="en-US" sz="1200" b="1" i="1" kern="1200" dirty="0" smtClean="0">
                <a:solidFill>
                  <a:schemeClr val="tx1"/>
                </a:solidFill>
                <a:latin typeface="+mn-lt"/>
                <a:ea typeface="+mn-ea"/>
                <a:cs typeface="+mn-cs"/>
              </a:rPr>
              <a:t>Screen for Child Anxiety Related Emotional Disorders (SCARED)</a:t>
            </a:r>
            <a:r>
              <a:rPr lang="en-US" sz="1200" b="0" i="0" kern="1200" dirty="0" smtClean="0">
                <a:solidFill>
                  <a:schemeClr val="tx1"/>
                </a:solidFill>
                <a:latin typeface="+mn-lt"/>
                <a:ea typeface="+mn-ea"/>
                <a:cs typeface="+mn-cs"/>
              </a:rPr>
              <a:t> both yielded five factors: somatic/panic, general anxiety, separation anxiety, social phobia, and school phobia. For the total score and each of the five factors, both the child and parent </a:t>
            </a:r>
            <a:r>
              <a:rPr lang="en-US" sz="1200" b="1" i="1" kern="1200" dirty="0" smtClean="0">
                <a:solidFill>
                  <a:schemeClr val="tx1"/>
                </a:solidFill>
                <a:latin typeface="+mn-lt"/>
                <a:ea typeface="+mn-ea"/>
                <a:cs typeface="+mn-cs"/>
              </a:rPr>
              <a:t>SCARED</a:t>
            </a:r>
            <a:r>
              <a:rPr lang="en-US" sz="1200" b="0" i="0" kern="1200" dirty="0" smtClean="0">
                <a:solidFill>
                  <a:schemeClr val="tx1"/>
                </a:solidFill>
                <a:latin typeface="+mn-lt"/>
                <a:ea typeface="+mn-ea"/>
                <a:cs typeface="+mn-cs"/>
              </a:rPr>
              <a:t> demonstrated good internal consistency, test-retest reliability, discriminative validity (both between anxiety and other disorders and within anxiety disorders), and moderate parent-child agreement. The </a:t>
            </a:r>
            <a:r>
              <a:rPr lang="en-US" sz="1200" b="1" i="1" kern="1200" dirty="0" smtClean="0">
                <a:solidFill>
                  <a:schemeClr val="tx1"/>
                </a:solidFill>
                <a:latin typeface="+mn-lt"/>
                <a:ea typeface="+mn-ea"/>
                <a:cs typeface="+mn-cs"/>
              </a:rPr>
              <a:t>SCARED</a:t>
            </a:r>
            <a:r>
              <a:rPr lang="en-US" sz="1200" b="0" i="0" kern="1200" dirty="0" smtClean="0">
                <a:solidFill>
                  <a:schemeClr val="tx1"/>
                </a:solidFill>
                <a:latin typeface="+mn-lt"/>
                <a:ea typeface="+mn-ea"/>
                <a:cs typeface="+mn-cs"/>
              </a:rPr>
              <a:t> shows promise as a screening instrument for anxiety disorders.</a:t>
            </a:r>
          </a:p>
          <a:p>
            <a:endParaRPr lang="en-US" sz="1200" b="1"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976928-03A3-4223-97C4-622A0EF3A130}" type="slidenum">
              <a:rPr lang="en-US" smtClean="0"/>
              <a:pPr/>
              <a:t>49</a:t>
            </a:fld>
            <a:endParaRPr lang="en-US"/>
          </a:p>
        </p:txBody>
      </p:sp>
    </p:spTree>
    <p:extLst>
      <p:ext uri="{BB962C8B-B14F-4D97-AF65-F5344CB8AC3E}">
        <p14:creationId xmlns:p14="http://schemas.microsoft.com/office/powerpoint/2010/main" val="246055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a:t>
            </a:fld>
            <a:endParaRPr lang="en-US"/>
          </a:p>
        </p:txBody>
      </p:sp>
    </p:spTree>
    <p:extLst>
      <p:ext uri="{BB962C8B-B14F-4D97-AF65-F5344CB8AC3E}">
        <p14:creationId xmlns:p14="http://schemas.microsoft.com/office/powerpoint/2010/main" val="3054843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Danika</a:t>
            </a:r>
          </a:p>
          <a:p>
            <a:r>
              <a:rPr lang="en-US" dirty="0" smtClean="0"/>
              <a:t>Case examples:</a:t>
            </a:r>
            <a:r>
              <a:rPr lang="en-US" baseline="0" dirty="0" smtClean="0"/>
              <a:t> </a:t>
            </a:r>
          </a:p>
          <a:p>
            <a:r>
              <a:rPr lang="en-US" baseline="0" dirty="0" smtClean="0"/>
              <a:t>Pt with selective </a:t>
            </a:r>
            <a:r>
              <a:rPr lang="en-US" baseline="0" dirty="0" err="1" smtClean="0"/>
              <a:t>mutism</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50</a:t>
            </a:fld>
            <a:endParaRPr lang="en-US"/>
          </a:p>
        </p:txBody>
      </p:sp>
    </p:spTree>
    <p:extLst>
      <p:ext uri="{BB962C8B-B14F-4D97-AF65-F5344CB8AC3E}">
        <p14:creationId xmlns:p14="http://schemas.microsoft.com/office/powerpoint/2010/main" val="1728639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Roseanne</a:t>
            </a:r>
          </a:p>
          <a:p>
            <a:r>
              <a:rPr lang="en-US" sz="1200" b="0" i="0" u="none" strike="noStrike" kern="1200" baseline="0" dirty="0" smtClean="0">
                <a:solidFill>
                  <a:schemeClr val="tx1"/>
                </a:solidFill>
                <a:latin typeface="+mn-lt"/>
                <a:ea typeface="+mn-ea"/>
                <a:cs typeface="+mn-cs"/>
              </a:rPr>
              <a:t>Charles B. Wang Community Health Center (CBWCHC), a community health center serving mostly low-income</a:t>
            </a:r>
          </a:p>
          <a:p>
            <a:r>
              <a:rPr lang="en-US" sz="1200" b="0" i="0" u="none" strike="noStrike" kern="1200" baseline="0" dirty="0" smtClean="0">
                <a:solidFill>
                  <a:schemeClr val="tx1"/>
                </a:solidFill>
                <a:latin typeface="+mn-lt"/>
                <a:ea typeface="+mn-ea"/>
                <a:cs typeface="+mn-cs"/>
              </a:rPr>
              <a:t>Chinese Americans and affiliated with the NYU School of Medicine Center for the Study of Asian American Health.</a:t>
            </a:r>
          </a:p>
          <a:p>
            <a:r>
              <a:rPr lang="en-US" sz="1200" b="0" i="0" u="none" strike="noStrike" kern="1200" baseline="0" dirty="0" smtClean="0">
                <a:solidFill>
                  <a:schemeClr val="tx1"/>
                </a:solidFill>
                <a:latin typeface="+mn-lt"/>
                <a:ea typeface="+mn-ea"/>
                <a:cs typeface="+mn-cs"/>
              </a:rPr>
              <a:t>Patients either monolingual Spanish-speaking or Chinese-speaking were administered</a:t>
            </a:r>
          </a:p>
          <a:p>
            <a:r>
              <a:rPr lang="en-US" sz="1200" b="0" i="0" u="none" strike="noStrike" kern="1200" baseline="0" dirty="0" smtClean="0">
                <a:solidFill>
                  <a:schemeClr val="tx1"/>
                </a:solidFill>
                <a:latin typeface="+mn-lt"/>
                <a:ea typeface="+mn-ea"/>
                <a:cs typeface="+mn-cs"/>
              </a:rPr>
              <a:t>the Spanish or Chinese versions of the PHQ-9 respectively. Both of these versions of the PHQ-9 were translated</a:t>
            </a:r>
          </a:p>
          <a:p>
            <a:r>
              <a:rPr lang="en-US" sz="1200" b="0" i="0" u="none" strike="noStrike" kern="1200" baseline="0" dirty="0" smtClean="0">
                <a:solidFill>
                  <a:schemeClr val="tx1"/>
                </a:solidFill>
                <a:latin typeface="+mn-lt"/>
                <a:ea typeface="+mn-ea"/>
                <a:cs typeface="+mn-cs"/>
              </a:rPr>
              <a:t>into the non-English language and back translated into English</a:t>
            </a:r>
          </a:p>
          <a:p>
            <a:r>
              <a:rPr lang="en-US" sz="1200" b="0" i="0" u="none" strike="noStrike" kern="1200" baseline="0" dirty="0" smtClean="0">
                <a:solidFill>
                  <a:schemeClr val="tx1"/>
                </a:solidFill>
                <a:latin typeface="+mn-lt"/>
                <a:ea typeface="+mn-ea"/>
                <a:cs typeface="+mn-cs"/>
              </a:rPr>
              <a:t>by bilingual translators.</a:t>
            </a:r>
          </a:p>
          <a:p>
            <a:r>
              <a:rPr lang="en-US" sz="1200" b="0" i="0" u="none" strike="noStrike" kern="1200" baseline="0" dirty="0" smtClean="0">
                <a:solidFill>
                  <a:schemeClr val="tx1"/>
                </a:solidFill>
                <a:latin typeface="+mn-lt"/>
                <a:ea typeface="+mn-ea"/>
                <a:cs typeface="+mn-cs"/>
              </a:rPr>
              <a:t>This resulted in a total of 5,033 subjects from the PHQ Primary Care Study (n=1,964), PHQ Obstetrics/Gynecology Study (n=2,128), and CBWCHC site</a:t>
            </a:r>
          </a:p>
          <a:p>
            <a:r>
              <a:rPr lang="en-US" sz="1200" b="0" i="0" u="none" strike="noStrike" kern="1200" baseline="0" dirty="0" smtClean="0">
                <a:solidFill>
                  <a:schemeClr val="tx1"/>
                </a:solidFill>
                <a:latin typeface="+mn-lt"/>
                <a:ea typeface="+mn-ea"/>
                <a:cs typeface="+mn-cs"/>
              </a:rPr>
              <a:t>(n=941).</a:t>
            </a:r>
          </a:p>
          <a:p>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51</a:t>
            </a:fld>
            <a:endParaRPr lang="en-US"/>
          </a:p>
        </p:txBody>
      </p:sp>
    </p:spTree>
    <p:extLst>
      <p:ext uri="{BB962C8B-B14F-4D97-AF65-F5344CB8AC3E}">
        <p14:creationId xmlns:p14="http://schemas.microsoft.com/office/powerpoint/2010/main" val="598817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1" dirty="0" smtClean="0"/>
              <a:t>Danika</a:t>
            </a:r>
          </a:p>
          <a:p>
            <a:r>
              <a:rPr lang="en-US" dirty="0" smtClean="0"/>
              <a:t>Most psychotherapy training proceeds with the assumption that therapists are members of dominant groups, and most of the psychological and psychotherapy literature has been written by therapists and psychologists who come from dominant cultural perspectives. Not as much has been written about psychological paradigms or the process of psychotherapy from the perspective of the therapist who is not a dominant group member</a:t>
            </a:r>
          </a:p>
          <a:p>
            <a:endParaRPr lang="en-US" dirty="0" smtClean="0"/>
          </a:p>
          <a:p>
            <a:r>
              <a:rPr lang="en-US" dirty="0" err="1" smtClean="0"/>
              <a:t>Iwasmsa</a:t>
            </a:r>
            <a:r>
              <a:rPr lang="en-US" dirty="0" smtClean="0"/>
              <a:t> (1996) noted that a review of the literature on the experiences of ethnic minority therapists revealed they felt there was inadequate training in multicultural issues. The therapists also felt that their ethnicity affected their work with clients in both positive and negative ways, and that their White colleagues viewed them as being less competent than White therapists, or as only able to work competently with ethnic minority clients.</a:t>
            </a:r>
          </a:p>
          <a:p>
            <a:endParaRPr lang="en-US" dirty="0" smtClean="0"/>
          </a:p>
          <a:p>
            <a:r>
              <a:rPr lang="en-US" dirty="0" smtClean="0"/>
              <a:t>Several authors have suggested that within</a:t>
            </a:r>
            <a:r>
              <a:rPr lang="en-US" baseline="0" dirty="0" smtClean="0"/>
              <a:t> the </a:t>
            </a:r>
            <a:r>
              <a:rPr lang="en-US" baseline="0" dirty="0" err="1" smtClean="0"/>
              <a:t>heterogenous</a:t>
            </a:r>
            <a:r>
              <a:rPr lang="en-US" baseline="0" dirty="0" smtClean="0"/>
              <a:t> group of </a:t>
            </a:r>
            <a:r>
              <a:rPr lang="en-US" dirty="0" smtClean="0"/>
              <a:t>African American women stereotypical attributions and prejudgments based on skin color, hair</a:t>
            </a:r>
            <a:r>
              <a:rPr lang="en-US" baseline="0" dirty="0" smtClean="0"/>
              <a:t> texture, body size, and facial features have  </a:t>
            </a:r>
            <a:r>
              <a:rPr lang="en-US" dirty="0" smtClean="0"/>
              <a:t>led to </a:t>
            </a:r>
            <a:r>
              <a:rPr lang="en-US" dirty="0" err="1" smtClean="0"/>
              <a:t>intragroup</a:t>
            </a:r>
            <a:r>
              <a:rPr lang="en-US" dirty="0" smtClean="0"/>
              <a:t> rivalries, and</a:t>
            </a:r>
            <a:r>
              <a:rPr lang="en-US" baseline="0" dirty="0" smtClean="0"/>
              <a:t> impact self-esteem, identity, and sense of attractiveness</a:t>
            </a:r>
            <a:r>
              <a:rPr lang="en-US" dirty="0" smtClean="0"/>
              <a:t> especially when compared to the dominant group culture.</a:t>
            </a:r>
            <a:r>
              <a:rPr lang="en-US" baseline="0" dirty="0" smtClean="0"/>
              <a:t> </a:t>
            </a:r>
            <a:r>
              <a:rPr lang="en-US" dirty="0" smtClean="0"/>
              <a:t>If these factors have an impact on the client seeking therapy it is highly likely that these same characteristics in the African American female therapist can affect the way she is perceived in therapy by the client and the way she may perceive certain clients.</a:t>
            </a:r>
          </a:p>
          <a:p>
            <a:endParaRPr lang="en-US" dirty="0" smtClean="0"/>
          </a:p>
          <a:p>
            <a:r>
              <a:rPr lang="en-US" dirty="0" smtClean="0"/>
              <a:t>West (2008) has noted that stereotypic depictions of African American females can be loosely grouped into that of the Mammy, Jezebel, or Sapphire. The behavior and dispositions embodied in these stereotypes can affect the perception of the African American female therapist, the client’s expectations of the therapist and the therapeutic relationship with an African American female therapist.</a:t>
            </a:r>
          </a:p>
          <a:p>
            <a:endParaRPr lang="en-US" dirty="0" smtClean="0"/>
          </a:p>
          <a:p>
            <a:r>
              <a:rPr lang="en-US" b="1" dirty="0" smtClean="0"/>
              <a:t>Mammy - </a:t>
            </a:r>
            <a:r>
              <a:rPr lang="en-US" b="0" dirty="0" smtClean="0"/>
              <a:t>c</a:t>
            </a:r>
            <a:r>
              <a:rPr lang="en-US" dirty="0" smtClean="0"/>
              <a:t>haracteristics include being maternal, nurturing, family-oriented, and a church lady who is completely self-sacrificing where her own needs (or the needs of her own family) are concerned. The “Mammy” stereotype was created in slavery and</a:t>
            </a:r>
            <a:r>
              <a:rPr lang="en-US" baseline="0" dirty="0" smtClean="0"/>
              <a:t> t</a:t>
            </a:r>
            <a:r>
              <a:rPr lang="en-US" dirty="0" smtClean="0"/>
              <a:t>he Mammy was a figure who was totally devoted to the slave master and his family’s care to the neglect of her own and her family’s needs, and she delighted in her subservient place in the social hierarchy (West, 2008).</a:t>
            </a:r>
            <a:r>
              <a:rPr lang="en-US" baseline="0" dirty="0" smtClean="0"/>
              <a:t> If t</a:t>
            </a:r>
            <a:r>
              <a:rPr lang="en-US" dirty="0" smtClean="0"/>
              <a:t>he AFAM</a:t>
            </a:r>
            <a:r>
              <a:rPr lang="en-US" baseline="0" dirty="0" smtClean="0"/>
              <a:t> </a:t>
            </a:r>
            <a:r>
              <a:rPr lang="en-US" dirty="0" smtClean="0"/>
              <a:t>female client believes</a:t>
            </a:r>
            <a:r>
              <a:rPr lang="en-US" baseline="0" dirty="0" smtClean="0"/>
              <a:t> this </a:t>
            </a:r>
            <a:r>
              <a:rPr lang="en-US" baseline="0" dirty="0" smtClean="0">
                <a:sym typeface="Wingdings" pitchFamily="2" charset="2"/>
              </a:rPr>
              <a:t></a:t>
            </a:r>
            <a:r>
              <a:rPr lang="en-US" dirty="0" smtClean="0"/>
              <a:t>unrealistic expectations of the therapist (a nurturing, self-sacrificing caretaker), and have an impact on treatment. </a:t>
            </a:r>
            <a:r>
              <a:rPr lang="en-US" b="1" dirty="0" smtClean="0"/>
              <a:t>Intervention:</a:t>
            </a:r>
            <a:r>
              <a:rPr lang="en-US" b="1" baseline="0" dirty="0" smtClean="0"/>
              <a:t>  </a:t>
            </a:r>
            <a:r>
              <a:rPr lang="en-US" b="0" baseline="0" dirty="0" smtClean="0"/>
              <a:t>Therapist should explore this belief with the pt otherwise </a:t>
            </a:r>
            <a:r>
              <a:rPr lang="en-US" b="0" baseline="0" dirty="0" smtClean="0">
                <a:sym typeface="Wingdings" pitchFamily="2" charset="2"/>
              </a:rPr>
              <a:t> dependency on the therapist</a:t>
            </a:r>
            <a:r>
              <a:rPr lang="en-US" dirty="0" smtClean="0"/>
              <a:t>. The therapist will need to establish boundaries and explore the nature of unreasonable requests from the client (West, 2008).</a:t>
            </a:r>
          </a:p>
          <a:p>
            <a:endParaRPr lang="en-US" dirty="0" smtClean="0"/>
          </a:p>
          <a:p>
            <a:r>
              <a:rPr lang="en-US" b="1" dirty="0" smtClean="0"/>
              <a:t>Jezebel -</a:t>
            </a:r>
            <a:r>
              <a:rPr lang="en-US" dirty="0" smtClean="0"/>
              <a:t>Characteristics of the “Jezebel” stereotype are that of an overly sexualized, sexually promiscuous female who is completely lacking in virtue and who will use her sexuality to manipulate and deceive. This stereotype of AFAM</a:t>
            </a:r>
            <a:r>
              <a:rPr lang="en-US" baseline="0" dirty="0" smtClean="0"/>
              <a:t> </a:t>
            </a:r>
            <a:r>
              <a:rPr lang="en-US" dirty="0" smtClean="0"/>
              <a:t>women was created to rationalize their sexual exploitation in ways that made them responsible for their own victimization. Heterosexual male clients, both White and</a:t>
            </a:r>
            <a:r>
              <a:rPr lang="en-US" baseline="0" dirty="0" smtClean="0"/>
              <a:t> AFAM</a:t>
            </a:r>
            <a:r>
              <a:rPr lang="en-US" dirty="0" smtClean="0"/>
              <a:t>, may believe this stereotype represents African American women and may predispose them to behave seductively toward the AFAM therapist. While such behavior in male client-female therapist dyads is not uncommon, it may be intensified when the therapist is an AFAM</a:t>
            </a:r>
            <a:r>
              <a:rPr lang="en-US" baseline="0" dirty="0" smtClean="0"/>
              <a:t> </a:t>
            </a:r>
            <a:r>
              <a:rPr lang="en-US" dirty="0" smtClean="0"/>
              <a:t>female.</a:t>
            </a:r>
          </a:p>
          <a:p>
            <a:r>
              <a:rPr lang="en-US" b="1" dirty="0" smtClean="0"/>
              <a:t>Intervention: </a:t>
            </a:r>
            <a:r>
              <a:rPr lang="en-US" dirty="0" smtClean="0"/>
              <a:t>The African American female therapist must be sensitive to this stereotype and address this potential boundary violation. For some male clients, seductive behavior toward females may be the only way that they feel in control of the Kelly and Greene 188 situation. Feelings of vulnerability or dependency in such clients toward the female therapist may predispose this kind of behavior as a defense against those feelings and perhaps their own fears of retribution. </a:t>
            </a:r>
          </a:p>
          <a:p>
            <a:endParaRPr lang="en-US" dirty="0" smtClean="0"/>
          </a:p>
          <a:p>
            <a:r>
              <a:rPr lang="en-US" b="1" dirty="0" smtClean="0"/>
              <a:t>“Sapphire” </a:t>
            </a:r>
            <a:r>
              <a:rPr lang="en-US" dirty="0" smtClean="0"/>
              <a:t>is based upon a character in a controversial 1950s TV program “Amos &amp; Andy,” featuring</a:t>
            </a:r>
            <a:r>
              <a:rPr lang="en-US" baseline="0" dirty="0" smtClean="0"/>
              <a:t> an all AFAM cast; one of only two during that time. </a:t>
            </a:r>
            <a:r>
              <a:rPr lang="en-US" dirty="0" smtClean="0"/>
              <a:t>Sapphire was the angry, hostile, aggressive, nagging wife of a pretentious, dishonest, and lazy AFAM</a:t>
            </a:r>
            <a:r>
              <a:rPr lang="en-US" baseline="0" dirty="0" smtClean="0"/>
              <a:t> </a:t>
            </a:r>
            <a:r>
              <a:rPr lang="en-US" dirty="0" smtClean="0"/>
              <a:t>man, Kingfish. Hence, African American women who are deemed “angry” are seen as simply mean and ill tempered, evoke no sympathy, and are seen as deserving of ill treatment. When African American women’s grievances become the focus of attention and their justifiable anger is It has been our experience that African American women are often perceived as angry when their facial expressions and mood are ambiguous. When they are angry, their anger is presumed to be disproportionate to the event, out of control, and </a:t>
            </a:r>
            <a:r>
              <a:rPr lang="en-US" dirty="0" err="1" smtClean="0"/>
              <a:t>characterological</a:t>
            </a:r>
            <a:r>
              <a:rPr lang="en-US" dirty="0" smtClean="0"/>
              <a:t> as opposed to situational. It is worth considering that some clients may view African American women, and therefore their therapist, as having the potential to be irrationally angry, that anger and violent responses to anger are synonymous and they may avoid potentially confrontational situations for fear that the therapist may become angry. Some clients may tend to avoid feeling or expressing anger toward the African American female therapist generally for fear of alienating by angering them. </a:t>
            </a:r>
            <a:r>
              <a:rPr lang="en-US" b="1" dirty="0" smtClean="0"/>
              <a:t>Intervention:</a:t>
            </a:r>
            <a:r>
              <a:rPr lang="en-US" dirty="0" smtClean="0"/>
              <a:t> When the therapist believes this may be occurring in therapy it needs to be carefully addressed and appropriately explored.</a:t>
            </a:r>
          </a:p>
          <a:p>
            <a:endParaRPr lang="en-US" b="1" dirty="0" smtClean="0"/>
          </a:p>
          <a:p>
            <a:r>
              <a:rPr lang="en-US" dirty="0" smtClean="0"/>
              <a:t>Jackson (2000) describes</a:t>
            </a:r>
            <a:r>
              <a:rPr lang="en-US" baseline="0" dirty="0" smtClean="0"/>
              <a:t> </a:t>
            </a:r>
            <a:r>
              <a:rPr lang="en-US" dirty="0" smtClean="0"/>
              <a:t>the “girlfriend” transference that can take place between the African American female therapist and the African American female client. The therapist, a trusted confidant, is viewed as if she were a close female friend like the close personal “sister-friend” that many African American women do have. Sometimes this can help the client feel a sense of comfort in therapy, thus allowing a therapeutic alliance to develop.</a:t>
            </a:r>
            <a:r>
              <a:rPr lang="en-US" baseline="0" dirty="0" smtClean="0"/>
              <a:t> </a:t>
            </a:r>
            <a:r>
              <a:rPr lang="en-US" b="1" baseline="0" dirty="0" smtClean="0"/>
              <a:t>Intervention:</a:t>
            </a:r>
            <a:r>
              <a:rPr lang="en-US" dirty="0" smtClean="0"/>
              <a:t> the African American female therapist needs to be aware of this relationship, as the professional focus of the relationship can be minimized and the client may expect inappropriate mutual sharing and disclosure to take place. As this occurs in the therapeutic relationship, this also requires therapeutic exploration. </a:t>
            </a:r>
          </a:p>
          <a:p>
            <a:endParaRPr lang="en-US" dirty="0" smtClean="0"/>
          </a:p>
          <a:p>
            <a:r>
              <a:rPr lang="en-US" dirty="0" smtClean="0"/>
              <a:t>All of these stereotypic depictions of African American women, which are not exhaustive, can affect the way the therapist is perceived by the client, pose a special challenge to the development of the therapeutic relationship and subsequently can affect treatment.</a:t>
            </a:r>
          </a:p>
          <a:p>
            <a:endParaRPr lang="en-US" dirty="0" smtClean="0"/>
          </a:p>
          <a:p>
            <a:r>
              <a:rPr lang="en-US" dirty="0" smtClean="0"/>
              <a:t>We also explore how individual differences in our physical appearances, personal backgrounds, and different characteristics of our respective practices elicit distinct responses from clients that we believe are based on differences between us, despite the fact that we are both African American women</a:t>
            </a:r>
          </a:p>
          <a:p>
            <a:endParaRPr lang="en-US" dirty="0" smtClean="0"/>
          </a:p>
          <a:p>
            <a:r>
              <a:rPr lang="en-US" dirty="0" smtClean="0"/>
              <a:t>We will address how the intersection of gender, race, and sexual orientation of the client highlights the complexity of culturally competent practice.</a:t>
            </a:r>
          </a:p>
          <a:p>
            <a:r>
              <a:rPr lang="en-US" dirty="0" smtClean="0"/>
              <a:t>The discrimination based on skin color continued well after the end of slavery and is present today as an expression of internalized racism. The belief among African Americans that having lighter skin, Caucasian facial features, and straighter hair textures is a mark of superiority is a stark representation of internalized racism.</a:t>
            </a:r>
            <a:r>
              <a:rPr lang="en-US" baseline="0" dirty="0" smtClean="0"/>
              <a:t> </a:t>
            </a:r>
            <a:r>
              <a:rPr lang="en-US" dirty="0" smtClean="0"/>
              <a:t>When this stereotype is internalized, the light skinned person may feel or be presumed to feel superior to dark skinned African Americans. Conversely, darker skinned African Americans, when internalizing skin color stereotypes may feel inferior or less attractive because of their darker skin</a:t>
            </a:r>
            <a:r>
              <a:rPr lang="en-US" baseline="0" dirty="0" smtClean="0"/>
              <a:t> </a:t>
            </a:r>
            <a:r>
              <a:rPr lang="en-US" b="1" baseline="0" dirty="0" smtClean="0"/>
              <a:t>Intervention </a:t>
            </a:r>
            <a:r>
              <a:rPr lang="en-US" dirty="0" smtClean="0"/>
              <a:t>The darker complexioned therapist working with the lighter complexion client should be aware of the potential for the client to feel superior to the therapist, may devalue the therapist, may feel racially ambiguous or lacking in ethnic authenticity and look to the therapist to validate their identity, or may expect the therapist to be resentful of them if their history includes being the object of jealousy or resentment because of their light skin. A light skinned therapist must be sensitive to the ways that a darker skinned client may be conflicted about the therapeutic relationship and alliance but may never raise those feelings for fear of alienating the therapist. The failure to keep these issues in mind and the absence of a willingness to explore them can have a negative impact on the treatment. Generally, it is felt that whenever the therapist’s skin color is very different from that of a client, whether or not the client raises the issue, it should be explored because of a social context that gives skin color differences meaning among African and White Americans.</a:t>
            </a:r>
          </a:p>
          <a:p>
            <a:endParaRPr lang="en-US" b="1" dirty="0" smtClean="0"/>
          </a:p>
          <a:p>
            <a:r>
              <a:rPr lang="en-US" dirty="0" smtClean="0"/>
              <a:t>Similarly, if issues of race, skin color, or social marginalization are explored in therapy with White clients, it provides an opportunity for the therapist to explore the client’s perceptions of skin color, race, their beliefs about race, what skin color and racial differences evoke in the client about themselves, as well as what defensive purpose distorted beliefs about race may serve. The therapist must also be alert to the potential for a White client to consciously or unconsciously attempt to recapitulate the normative power relationship between White and African American persons in the society within the</a:t>
            </a:r>
          </a:p>
          <a:p>
            <a:endParaRPr lang="en-US" b="1" dirty="0" smtClean="0"/>
          </a:p>
          <a:p>
            <a:r>
              <a:rPr lang="en-US" dirty="0" smtClean="0"/>
              <a:t>The therapist must be aware of the history of racism, sexism, classism, and heterosexism in the United States, and conflicted relationships among African and White Americans, men and women. She must be aware that distortions about White and African Americans are needed to maintain racism and that these distortions complicate racial relationships across and within groups of all types, creating a wide range of potential reactions and dispositions toward the African American female therapist. Knowing that there is this potential for this, it is the therapist’s responsibility to be alert to both conscious and unconscious communications from the client about race, and for the conspicuous absence of such communications and their multiple meanings.</a:t>
            </a:r>
            <a:endParaRPr lang="en-US" b="1" dirty="0" smtClean="0"/>
          </a:p>
          <a:p>
            <a:endParaRPr lang="en-US" b="1" dirty="0" smtClean="0"/>
          </a:p>
          <a:p>
            <a:r>
              <a:rPr lang="en-US" dirty="0" smtClean="0"/>
              <a:t>They also assert that African American women may be predisposed to having strong feelings about their hair, particularly feelings of inadequacy about it. Among African Americans, there are diverse preferences for hair textures and styles and diverse meanings’</a:t>
            </a:r>
          </a:p>
          <a:p>
            <a:endParaRPr lang="en-US" b="1" dirty="0" smtClean="0"/>
          </a:p>
          <a:p>
            <a:r>
              <a:rPr lang="en-US" b="1" dirty="0" err="1" smtClean="0"/>
              <a:t>hair</a:t>
            </a:r>
            <a:r>
              <a:rPr lang="en-US" dirty="0" err="1" smtClean="0"/>
              <a:t>A</a:t>
            </a:r>
            <a:r>
              <a:rPr lang="en-US" dirty="0" smtClean="0"/>
              <a:t> therapist cannot assume that an African American client hates or celebrates her ethnic identity by virtue of the way she wears her hair. They must conduct an inquiry with the client to discern what, if anything, it means. For African American women generally, feelings about hair are an important aspect of therapeutic inquiry. Because assumptions are made about African American women on the basis of how they wear their hair, that may or may not be accurate, the African American therapist may assume that the client may make assumptions about the therapist based on the way she styles her hair. The important question is what the clients make of the therapist’s hairstyle and how that fulfills a wish or fear on the part of the client. What is seen as the therapist’s affirming the right to a range of choices in one context may be viewed by clients in a variety of other ways. For example, the natural hairstyle which may take the form of an afro or dreadlocks may be perceived as being rebellious, ethnically affirming, making a political statement, or not taking the time to be appropriately stylish. Likewise, the therapist with the straightened or chemically processed hair may be viewed as a person who is trying to be White, one who is denying her heritage, or who is appropriately stylish. Length of hair may also be a focus of the client’s projections. Shorter hair styles may be associated with being more </a:t>
            </a:r>
            <a:r>
              <a:rPr lang="en-US" dirty="0" err="1" smtClean="0"/>
              <a:t>avant</a:t>
            </a:r>
            <a:r>
              <a:rPr lang="en-US" dirty="0" smtClean="0"/>
              <a:t> </a:t>
            </a:r>
            <a:r>
              <a:rPr lang="en-US" dirty="0" err="1" smtClean="0"/>
              <a:t>garde</a:t>
            </a:r>
            <a:r>
              <a:rPr lang="en-US" dirty="0" smtClean="0"/>
              <a:t>, less stylish, or being a lesbian, whereas longer hair may be viewed as more feminine and stylish, politically conservative, or as stylistically out of date. Effect of </a:t>
            </a:r>
            <a:r>
              <a:rPr lang="en-US" dirty="0" err="1" smtClean="0"/>
              <a:t>Hairstyl</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52</a:t>
            </a:fld>
            <a:endParaRPr lang="en-US"/>
          </a:p>
        </p:txBody>
      </p:sp>
    </p:spTree>
    <p:extLst>
      <p:ext uri="{BB962C8B-B14F-4D97-AF65-F5344CB8AC3E}">
        <p14:creationId xmlns:p14="http://schemas.microsoft.com/office/powerpoint/2010/main" val="1723530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smtClean="0"/>
              <a:t>Roseane</a:t>
            </a:r>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between a helping professional and a client/patient that involves appropriate and accurate interpersonal interactions and communications.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they may become victims of a cultural conditioning process that fosters within them biases and prejudices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53</a:t>
            </a:fld>
            <a:endParaRPr lang="en-US"/>
          </a:p>
        </p:txBody>
      </p:sp>
    </p:spTree>
    <p:extLst>
      <p:ext uri="{BB962C8B-B14F-4D97-AF65-F5344CB8AC3E}">
        <p14:creationId xmlns:p14="http://schemas.microsoft.com/office/powerpoint/2010/main" val="1422147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Roseanne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Thus, the therapeutic alliance is likely to be weakened or terminated when clients of color perceive White therapists as biased, prejudiced, or unlikely to understand them as racial/cultural beings.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As a result, therapists must make a concerted effort to identify and monitor </a:t>
            </a:r>
            <a:r>
              <a:rPr lang="en-US" sz="1200" dirty="0" err="1" smtClean="0"/>
              <a:t>microaggressions</a:t>
            </a:r>
            <a:r>
              <a:rPr lang="en-US" sz="1200" dirty="0" smtClean="0"/>
              <a:t> within the therapeutic context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54</a:t>
            </a:fld>
            <a:endParaRPr lang="en-US"/>
          </a:p>
        </p:txBody>
      </p:sp>
    </p:spTree>
    <p:extLst>
      <p:ext uri="{BB962C8B-B14F-4D97-AF65-F5344CB8AC3E}">
        <p14:creationId xmlns:p14="http://schemas.microsoft.com/office/powerpoint/2010/main" val="2679582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55</a:t>
            </a:fld>
            <a:endParaRPr lang="en-US"/>
          </a:p>
        </p:txBody>
      </p:sp>
    </p:spTree>
    <p:extLst>
      <p:ext uri="{BB962C8B-B14F-4D97-AF65-F5344CB8AC3E}">
        <p14:creationId xmlns:p14="http://schemas.microsoft.com/office/powerpoint/2010/main" val="3563673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Roseanne</a:t>
            </a:r>
            <a:r>
              <a:rPr lang="en-US" b="1" baseline="0" dirty="0" smtClean="0"/>
              <a:t> – Points in 1 &amp; 2 and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Danika – Recovery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Cultural thumbprint</a:t>
            </a:r>
          </a:p>
          <a:p>
            <a:endParaRPr lang="en-US" dirty="0" smtClean="0"/>
          </a:p>
          <a:p>
            <a:r>
              <a:rPr lang="en-US" b="1" dirty="0" smtClean="0"/>
              <a:t>Recovery Oriented</a:t>
            </a:r>
            <a:r>
              <a:rPr lang="en-US" b="1" baseline="0" dirty="0" smtClean="0"/>
              <a:t> Systems of care</a:t>
            </a:r>
          </a:p>
          <a:p>
            <a:r>
              <a:rPr lang="en-US" baseline="0" dirty="0" smtClean="0"/>
              <a:t>http://www.viahope.org/assets/uploads/SAMHSA_guiding_principles_Whitepaper.pdf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 guiding principles of recovery and the 17 elements of recovery oriented systems of</a:t>
            </a:r>
            <a:r>
              <a:rPr lang="en-US" baseline="0" dirty="0" smtClean="0"/>
              <a:t> care</a:t>
            </a:r>
            <a:endParaRPr lang="en-US" dirty="0" smtClean="0"/>
          </a:p>
          <a:p>
            <a:pPr marL="228600" indent="-228600">
              <a:buAutoNum type="arabicPlain" startAt="12"/>
            </a:pPr>
            <a:r>
              <a:rPr lang="en-US" dirty="0" smtClean="0"/>
              <a:t>Guiding</a:t>
            </a:r>
            <a:r>
              <a:rPr lang="en-US" baseline="0" dirty="0" smtClean="0"/>
              <a:t> Principles - </a:t>
            </a:r>
            <a:r>
              <a:rPr lang="en-US" dirty="0" smtClean="0"/>
              <a:t>There are many pathways to recovery. • Recovery is self-directed and empowering. Research Supporting Recovery-Oriented Systems of Care • Recovery involves a personal recognition of the need for change and transformation. • Recovery is holistic. • </a:t>
            </a:r>
            <a:r>
              <a:rPr lang="en-US" b="1" dirty="0" smtClean="0"/>
              <a:t>Recovery has cultural dimensions</a:t>
            </a:r>
            <a:r>
              <a:rPr lang="en-US" dirty="0" smtClean="0"/>
              <a:t>. • Recovery exists on a continuum of improved health and wellness. • Recovery emerges from hope and gratitude. • Recovery involves a process of healing and self-redefinition. • Recovery involves addressing discrimination and transcending shame and stigma. • Recovery is supported by peers and allies. • Recovery involves (re)joining and (re)building a life in the community. • Recovery is a reality. </a:t>
            </a:r>
          </a:p>
          <a:p>
            <a:pPr marL="228600" indent="-228600">
              <a:buNone/>
            </a:pPr>
            <a:r>
              <a:rPr lang="en-US" dirty="0" smtClean="0"/>
              <a:t>17</a:t>
            </a:r>
            <a:r>
              <a:rPr lang="en-US" baseline="0" dirty="0" smtClean="0"/>
              <a:t> Elements </a:t>
            </a:r>
          </a:p>
          <a:p>
            <a:pPr marL="228600" indent="-228600">
              <a:buNone/>
            </a:pPr>
            <a:r>
              <a:rPr lang="en-US" dirty="0" smtClean="0"/>
              <a:t>Person-centered; • Inclusive of family and other ally involvement; • Individualized and comprehensive services across the lifespan; • Systems anchored in the community; • Continuity of care; • Partnership-consultant relationships; • Strength-based; • </a:t>
            </a:r>
            <a:r>
              <a:rPr lang="en-US" b="1" dirty="0" smtClean="0"/>
              <a:t>Culturally responsive</a:t>
            </a:r>
            <a:r>
              <a:rPr lang="en-US" dirty="0" smtClean="0"/>
              <a:t>; • Responsiveness to personal belief systems; • Commitment to peer recovery support services; • Inclusion of the voices and experiences of recovering individuals </a:t>
            </a:r>
          </a:p>
          <a:p>
            <a:pPr marL="228600" indent="-228600">
              <a:buNone/>
            </a:pPr>
            <a:r>
              <a:rPr lang="en-US" dirty="0" smtClean="0"/>
              <a:t>and their families; • Integrated services; • System-wide education and training; • Ongoing monitoring and outreach; • Outcomes driven; • Research based; and • Adequately and flexibly financed. </a:t>
            </a:r>
          </a:p>
          <a:p>
            <a:pPr marL="228600" indent="-228600">
              <a:buNone/>
            </a:pPr>
            <a:endParaRPr lang="en-US" dirty="0" smtClean="0"/>
          </a:p>
          <a:p>
            <a:pPr marL="228600" indent="-228600">
              <a:buNone/>
            </a:pPr>
            <a:r>
              <a:rPr lang="en-US" dirty="0" smtClean="0"/>
              <a:t>Guidebook</a:t>
            </a:r>
          </a:p>
          <a:p>
            <a:pPr marL="228600" indent="-228600">
              <a:buNone/>
            </a:pPr>
            <a:r>
              <a:rPr lang="en-US" dirty="0" smtClean="0"/>
              <a:t>http://www.samhsa.gov/sites/default/files/rosc_resource_guide_book.pdf</a:t>
            </a:r>
          </a:p>
        </p:txBody>
      </p:sp>
      <p:sp>
        <p:nvSpPr>
          <p:cNvPr id="4" name="Slide Number Placeholder 3"/>
          <p:cNvSpPr>
            <a:spLocks noGrp="1"/>
          </p:cNvSpPr>
          <p:nvPr>
            <p:ph type="sldNum" sz="quarter" idx="10"/>
          </p:nvPr>
        </p:nvSpPr>
        <p:spPr/>
        <p:txBody>
          <a:bodyPr/>
          <a:lstStyle/>
          <a:p>
            <a:fld id="{3C976928-03A3-4223-97C4-622A0EF3A130}" type="slidenum">
              <a:rPr lang="en-US" smtClean="0"/>
              <a:pPr/>
              <a:t>56</a:t>
            </a:fld>
            <a:endParaRPr lang="en-US"/>
          </a:p>
        </p:txBody>
      </p:sp>
    </p:spTree>
    <p:extLst>
      <p:ext uri="{BB962C8B-B14F-4D97-AF65-F5344CB8AC3E}">
        <p14:creationId xmlns:p14="http://schemas.microsoft.com/office/powerpoint/2010/main" val="401582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Roseanne</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57</a:t>
            </a:fld>
            <a:endParaRPr lang="en-US"/>
          </a:p>
        </p:txBody>
      </p:sp>
    </p:spTree>
    <p:extLst>
      <p:ext uri="{BB962C8B-B14F-4D97-AF65-F5344CB8AC3E}">
        <p14:creationId xmlns:p14="http://schemas.microsoft.com/office/powerpoint/2010/main" val="23038885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p>
          <a:p>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58</a:t>
            </a:fld>
            <a:endParaRPr lang="en-US"/>
          </a:p>
        </p:txBody>
      </p:sp>
    </p:spTree>
    <p:extLst>
      <p:ext uri="{BB962C8B-B14F-4D97-AF65-F5344CB8AC3E}">
        <p14:creationId xmlns:p14="http://schemas.microsoft.com/office/powerpoint/2010/main" val="3051572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59</a:t>
            </a:fld>
            <a:endParaRPr lang="en-US"/>
          </a:p>
        </p:txBody>
      </p:sp>
    </p:spTree>
    <p:extLst>
      <p:ext uri="{BB962C8B-B14F-4D97-AF65-F5344CB8AC3E}">
        <p14:creationId xmlns:p14="http://schemas.microsoft.com/office/powerpoint/2010/main" val="3329253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6</a:t>
            </a:fld>
            <a:endParaRPr lang="en-US"/>
          </a:p>
        </p:txBody>
      </p:sp>
    </p:spTree>
    <p:extLst>
      <p:ext uri="{BB962C8B-B14F-4D97-AF65-F5344CB8AC3E}">
        <p14:creationId xmlns:p14="http://schemas.microsoft.com/office/powerpoint/2010/main" val="21322693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Danika </a:t>
            </a:r>
          </a:p>
          <a:p>
            <a:endParaRPr lang="en-US" sz="1200" b="1"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Report From the American Academy of Pediatrics Task Force on Mental Health (Supplement Article)</a:t>
            </a:r>
          </a:p>
          <a:p>
            <a:endParaRPr lang="en-US" dirty="0" smtClean="0"/>
          </a:p>
          <a:p>
            <a:r>
              <a:rPr lang="en-US" b="1" dirty="0" smtClean="0"/>
              <a:t>Handout</a:t>
            </a:r>
            <a:r>
              <a:rPr lang="en-US" b="1" baseline="0" dirty="0" smtClean="0"/>
              <a:t>: </a:t>
            </a:r>
            <a:r>
              <a:rPr lang="en-US" dirty="0" smtClean="0"/>
              <a:t>Practice-Wise</a:t>
            </a:r>
            <a:r>
              <a:rPr lang="en-US" baseline="0" dirty="0" smtClean="0"/>
              <a:t> </a:t>
            </a:r>
            <a:r>
              <a:rPr lang="en-US" dirty="0" smtClean="0"/>
              <a:t>Evidence‐Based Child and Adolescent Psychosocial Interventions</a:t>
            </a:r>
          </a:p>
          <a:p>
            <a:r>
              <a:rPr lang="en-US" dirty="0" smtClean="0"/>
              <a:t>This report is intended to guide practitioners, educators, youth, and families in developing appropriate plans using psychosocial interventions. It was created for the period April 2016 – October 2016 using the </a:t>
            </a:r>
            <a:r>
              <a:rPr lang="en-US" dirty="0" err="1" smtClean="0"/>
              <a:t>PracticeWise</a:t>
            </a:r>
            <a:r>
              <a:rPr lang="en-US" dirty="0" smtClean="0"/>
              <a:t> Evidence‐Based Services (PWEBS) Database, available at www.practicewise.com. If this is not the most current version, please check the American Academy of Pediatrics (AAP) mental health Web site (www.aap.org/mentalhealth) for updates. Please note that this chart represents an independent analysis by </a:t>
            </a:r>
            <a:r>
              <a:rPr lang="en-US" dirty="0" err="1" smtClean="0"/>
              <a:t>PracticeWise</a:t>
            </a:r>
            <a:r>
              <a:rPr lang="en-US" dirty="0" smtClean="0"/>
              <a:t> and should not be construed as endorsement by the AAP. For an explanation of </a:t>
            </a:r>
            <a:r>
              <a:rPr lang="en-US" dirty="0" err="1" smtClean="0"/>
              <a:t>PracticeWise</a:t>
            </a:r>
            <a:r>
              <a:rPr lang="en-US" dirty="0" smtClean="0"/>
              <a:t> determination of evidence/level, please see below or visit www.practicewise.com/aap.</a:t>
            </a:r>
          </a:p>
          <a:p>
            <a:r>
              <a:rPr lang="en-US" sz="1200" b="1" i="0" kern="1200" dirty="0" smtClean="0">
                <a:solidFill>
                  <a:schemeClr val="tx1"/>
                </a:solidFill>
                <a:latin typeface="+mn-lt"/>
                <a:ea typeface="+mn-ea"/>
                <a:cs typeface="+mn-cs"/>
              </a:rPr>
              <a:t>https://www.aap.org/en-us/Documents/CRPsychosocialInterventions.pdf</a:t>
            </a:r>
          </a:p>
          <a:p>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Immigrant</a:t>
            </a:r>
            <a:r>
              <a:rPr lang="en-US" sz="1200" b="1" i="0" kern="1200" baseline="0" dirty="0" smtClean="0">
                <a:solidFill>
                  <a:schemeClr val="tx1"/>
                </a:solidFill>
                <a:latin typeface="+mn-lt"/>
                <a:ea typeface="+mn-ea"/>
                <a:cs typeface="+mn-cs"/>
              </a:rPr>
              <a:t> Child Health Toolkit – AAP</a:t>
            </a:r>
          </a:p>
          <a:p>
            <a:r>
              <a:rPr lang="en-US" sz="1200" b="1" i="0" kern="1200" dirty="0" smtClean="0">
                <a:solidFill>
                  <a:schemeClr val="tx1"/>
                </a:solidFill>
                <a:latin typeface="+mn-lt"/>
                <a:ea typeface="+mn-ea"/>
                <a:cs typeface="+mn-cs"/>
              </a:rPr>
              <a:t>Mental, Emotional, and Behavioral Health</a:t>
            </a:r>
            <a:r>
              <a:rPr lang="en-US" sz="1200" b="1" i="0" kern="1200" baseline="0" dirty="0" smtClean="0">
                <a:solidFill>
                  <a:schemeClr val="tx1"/>
                </a:solidFill>
                <a:latin typeface="+mn-lt"/>
                <a:ea typeface="+mn-ea"/>
                <a:cs typeface="+mn-cs"/>
              </a:rPr>
              <a:t> Care for Immigrant Children</a:t>
            </a:r>
            <a:endParaRPr lang="en-US" sz="1200" b="1"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https://www.aap.org/en-us/Documents/cocp_toolkit_mental_emotional_health.pdf</a:t>
            </a:r>
          </a:p>
          <a:p>
            <a:r>
              <a:rPr lang="en-US" dirty="0" smtClean="0">
                <a:hlinkClick r:id="rId3"/>
              </a:rPr>
              <a:t>Immigrant Child Health Toolkit</a:t>
            </a:r>
          </a:p>
          <a:p>
            <a:pPr lvl="2">
              <a:buNone/>
            </a:pPr>
            <a:r>
              <a:rPr lang="en-US" dirty="0" smtClean="0">
                <a:hlinkClick r:id="rId3"/>
              </a:rPr>
              <a:t> https://www.aap.org/en-us/about-the-aap/Committees-Councils-Sections/Council-on-Community-Pediatrics/Pages/Immigrant-Child-Health-Toolkit.aspx?nfstatus=401&amp;nftoken=00000000-0000-0000-0000-000000000000&amp;nfstatusdescription=ERROR%3a+No+local+token</a:t>
            </a:r>
          </a:p>
          <a:p>
            <a:pPr lvl="2"/>
            <a:endParaRPr lang="en-US" dirty="0" smtClean="0">
              <a:hlinkClick r:id="rId3"/>
            </a:endParaRPr>
          </a:p>
          <a:p>
            <a:pPr fontAlgn="base"/>
            <a:r>
              <a:rPr lang="en-US" sz="1200" b="0" i="0" u="none" strike="noStrike" kern="1200" dirty="0" smtClean="0">
                <a:solidFill>
                  <a:schemeClr val="tx1"/>
                </a:solidFill>
                <a:latin typeface="+mn-lt"/>
                <a:ea typeface="+mn-ea"/>
                <a:cs typeface="+mn-cs"/>
                <a:hlinkClick r:id="rId4"/>
              </a:rPr>
              <a:t>Pediatrics</a:t>
            </a:r>
            <a:endParaRPr lang="en-US" sz="1200" b="0" i="0" kern="1200" dirty="0" smtClean="0">
              <a:solidFill>
                <a:schemeClr val="tx1"/>
              </a:solidFill>
              <a:latin typeface="+mn-lt"/>
              <a:ea typeface="+mn-ea"/>
              <a:cs typeface="+mn-cs"/>
            </a:endParaRPr>
          </a:p>
          <a:p>
            <a:pPr fontAlgn="base"/>
            <a:r>
              <a:rPr lang="en-US" sz="1200" b="0" i="0" u="none" strike="noStrike" kern="1200" dirty="0" smtClean="0">
                <a:solidFill>
                  <a:schemeClr val="tx1"/>
                </a:solidFill>
                <a:latin typeface="+mn-lt"/>
                <a:ea typeface="+mn-ea"/>
                <a:cs typeface="+mn-cs"/>
                <a:hlinkClick r:id="rId5"/>
              </a:rPr>
              <a:t>June 2010, VOLUME 125 / ISSUE Supplement 3</a:t>
            </a:r>
            <a:endParaRPr lang="en-US" sz="1200" b="0" i="0" kern="1200" dirty="0" smtClean="0">
              <a:solidFill>
                <a:schemeClr val="tx1"/>
              </a:solidFill>
              <a:latin typeface="+mn-lt"/>
              <a:ea typeface="+mn-ea"/>
              <a:cs typeface="+mn-cs"/>
            </a:endParaRPr>
          </a:p>
          <a:p>
            <a:pPr fontAlgn="base"/>
            <a:r>
              <a:rPr lang="en-US" sz="1200" b="0" i="0" kern="1200" dirty="0" smtClean="0">
                <a:solidFill>
                  <a:schemeClr val="tx1"/>
                </a:solidFill>
                <a:latin typeface="+mn-lt"/>
                <a:ea typeface="+mn-ea"/>
                <a:cs typeface="+mn-cs"/>
              </a:rPr>
              <a:t>Appendix S1: Sources of Specialty Services for Children with Mental Health Problems and Their Families</a:t>
            </a:r>
          </a:p>
          <a:p>
            <a:r>
              <a:rPr lang="en-US" sz="1200" b="1" i="0" kern="1200" dirty="0" smtClean="0">
                <a:solidFill>
                  <a:schemeClr val="tx1"/>
                </a:solidFill>
                <a:latin typeface="+mn-lt"/>
                <a:ea typeface="+mn-ea"/>
                <a:cs typeface="+mn-cs"/>
              </a:rPr>
              <a:t>http://pediatrics.aappublications.org/content/125/Supplement_3/S126</a:t>
            </a:r>
          </a:p>
          <a:p>
            <a:endParaRPr lang="en-US" sz="1200" b="1" i="0" kern="1200" dirty="0" smtClean="0">
              <a:solidFill>
                <a:schemeClr val="tx1"/>
              </a:solidFill>
              <a:latin typeface="+mn-lt"/>
              <a:ea typeface="+mn-ea"/>
              <a:cs typeface="+mn-cs"/>
            </a:endParaRPr>
          </a:p>
          <a:p>
            <a:endParaRPr lang="en-US" sz="1200" b="1"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Enhancing Cultural Competence in Pediatric Medical Homes</a:t>
            </a:r>
          </a:p>
          <a:p>
            <a:r>
              <a:rPr lang="en-US" dirty="0" smtClean="0"/>
              <a:t>https://medicalhomeinfo.aap.org/about/Pages/January-2016.aspx</a:t>
            </a:r>
          </a:p>
          <a:p>
            <a:r>
              <a:rPr lang="en-US" b="1" dirty="0" smtClean="0"/>
              <a:t>National</a:t>
            </a:r>
            <a:r>
              <a:rPr lang="en-US" b="1" baseline="0" dirty="0" smtClean="0"/>
              <a:t> </a:t>
            </a:r>
            <a:r>
              <a:rPr lang="en-US" b="1" baseline="0" dirty="0" err="1" smtClean="0"/>
              <a:t>Initiaves</a:t>
            </a:r>
            <a:r>
              <a:rPr lang="en-US" b="1" baseline="0" dirty="0" smtClean="0"/>
              <a:t> – Tab</a:t>
            </a:r>
          </a:p>
          <a:p>
            <a:pPr>
              <a:buFontTx/>
              <a:buChar char="-"/>
            </a:pPr>
            <a:r>
              <a:rPr lang="en-US" b="1" baseline="0" dirty="0" smtClean="0"/>
              <a:t>State Initiatives</a:t>
            </a:r>
          </a:p>
          <a:p>
            <a:pPr>
              <a:buFontTx/>
              <a:buChar char="-"/>
            </a:pPr>
            <a:r>
              <a:rPr lang="en-US" b="1" baseline="0" dirty="0" smtClean="0"/>
              <a:t>Click DE</a:t>
            </a:r>
          </a:p>
          <a:p>
            <a:pPr>
              <a:buFontTx/>
              <a:buChar char="-"/>
            </a:pPr>
            <a:r>
              <a:rPr lang="en-US" b="1" baseline="0" dirty="0" smtClean="0"/>
              <a:t>State Pediatric Medical Home Activities</a:t>
            </a:r>
          </a:p>
          <a:p>
            <a:pPr>
              <a:buFontTx/>
              <a:buChar char="-"/>
            </a:pPr>
            <a:endParaRPr lang="en-US" b="1" baseline="0" smtClean="0"/>
          </a:p>
          <a:p>
            <a:pPr>
              <a:buFontTx/>
              <a:buChar char="-"/>
            </a:pPr>
            <a:endParaRPr lang="en-US" b="1" baseline="0" dirty="0" smtClean="0"/>
          </a:p>
        </p:txBody>
      </p:sp>
      <p:sp>
        <p:nvSpPr>
          <p:cNvPr id="4" name="Slide Number Placeholder 3"/>
          <p:cNvSpPr>
            <a:spLocks noGrp="1"/>
          </p:cNvSpPr>
          <p:nvPr>
            <p:ph type="sldNum" sz="quarter" idx="10"/>
          </p:nvPr>
        </p:nvSpPr>
        <p:spPr/>
        <p:txBody>
          <a:bodyPr/>
          <a:lstStyle/>
          <a:p>
            <a:fld id="{3C976928-03A3-4223-97C4-622A0EF3A130}"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61</a:t>
            </a:fld>
            <a:endParaRPr lang="en-US"/>
          </a:p>
        </p:txBody>
      </p:sp>
    </p:spTree>
    <p:extLst>
      <p:ext uri="{BB962C8B-B14F-4D97-AF65-F5344CB8AC3E}">
        <p14:creationId xmlns:p14="http://schemas.microsoft.com/office/powerpoint/2010/main" val="1366104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63</a:t>
            </a:fld>
            <a:endParaRPr lang="en-US"/>
          </a:p>
        </p:txBody>
      </p:sp>
    </p:spTree>
    <p:extLst>
      <p:ext uri="{BB962C8B-B14F-4D97-AF65-F5344CB8AC3E}">
        <p14:creationId xmlns:p14="http://schemas.microsoft.com/office/powerpoint/2010/main" val="11543310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Scott</a:t>
            </a:r>
            <a:endParaRPr lang="en-US" b="1"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64</a:t>
            </a:fld>
            <a:endParaRPr lang="en-US"/>
          </a:p>
        </p:txBody>
      </p:sp>
    </p:spTree>
    <p:extLst>
      <p:ext uri="{BB962C8B-B14F-4D97-AF65-F5344CB8AC3E}">
        <p14:creationId xmlns:p14="http://schemas.microsoft.com/office/powerpoint/2010/main" val="271675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p>
          <a:p>
            <a:endParaRPr lang="en-US" b="0"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7</a:t>
            </a:fld>
            <a:endParaRPr lang="en-US"/>
          </a:p>
        </p:txBody>
      </p:sp>
    </p:spTree>
    <p:extLst>
      <p:ext uri="{BB962C8B-B14F-4D97-AF65-F5344CB8AC3E}">
        <p14:creationId xmlns:p14="http://schemas.microsoft.com/office/powerpoint/2010/main" val="33824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Scott</a:t>
            </a:r>
          </a:p>
          <a:p>
            <a:endParaRPr lang="en-US"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8</a:t>
            </a:fld>
            <a:endParaRPr lang="en-US"/>
          </a:p>
        </p:txBody>
      </p:sp>
    </p:spTree>
    <p:extLst>
      <p:ext uri="{BB962C8B-B14F-4D97-AF65-F5344CB8AC3E}">
        <p14:creationId xmlns:p14="http://schemas.microsoft.com/office/powerpoint/2010/main" val="292096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Scott</a:t>
            </a:r>
          </a:p>
          <a:p>
            <a:r>
              <a:rPr lang="en-US" b="0" dirty="0" smtClean="0"/>
              <a:t>Today’s tal</a:t>
            </a:r>
            <a:r>
              <a:rPr lang="en-US" b="0" baseline="0" dirty="0" smtClean="0"/>
              <a:t>k will cover a wide range of topics, skills, guidelines, and competencies so we will not be able to delve deeply into all of the specifics that could be discussed with such a broad topic range, however we will attempt to include many follow-up ideas and suggestions</a:t>
            </a:r>
          </a:p>
          <a:p>
            <a:endParaRPr lang="en-US" b="0" dirty="0"/>
          </a:p>
        </p:txBody>
      </p:sp>
      <p:sp>
        <p:nvSpPr>
          <p:cNvPr id="4" name="Slide Number Placeholder 3"/>
          <p:cNvSpPr>
            <a:spLocks noGrp="1"/>
          </p:cNvSpPr>
          <p:nvPr>
            <p:ph type="sldNum" sz="quarter" idx="10"/>
          </p:nvPr>
        </p:nvSpPr>
        <p:spPr/>
        <p:txBody>
          <a:bodyPr/>
          <a:lstStyle/>
          <a:p>
            <a:fld id="{3C976928-03A3-4223-97C4-622A0EF3A130}" type="slidenum">
              <a:rPr lang="en-US" smtClean="0"/>
              <a:pPr/>
              <a:t>9</a:t>
            </a:fld>
            <a:endParaRPr lang="en-US"/>
          </a:p>
        </p:txBody>
      </p:sp>
    </p:spTree>
    <p:extLst>
      <p:ext uri="{BB962C8B-B14F-4D97-AF65-F5344CB8AC3E}">
        <p14:creationId xmlns:p14="http://schemas.microsoft.com/office/powerpoint/2010/main" val="2584351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11/17/2016</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11/17/2016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11/17/2016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11/17/2016</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11/17/2016</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11/17/2016</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11/17/2016</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abpp.org/files/page-specific/3353%20Clinical%20Health/12_ABCHP%20Candidate%20Manual.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abpp.org/files/page-specific/3353%20Clinical%20Health/12_ABCHP%20Candidate%20Manual.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acgme.org/Portals/0/PDFs/Milestones/FamilyMedicineMilestones.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integration.samhsa.gov/"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gif"/><Relationship Id="rId7"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e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file:///C:\Users\dp0031\Downloads\NICHQVanderbiltAssessment-FULL%20(1).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www.pearsonclinical.com/education/authors/kamphaus-randy.html" TargetMode="External"/><Relationship Id="rId5" Type="http://schemas.openxmlformats.org/officeDocument/2006/relationships/hyperlink" Target="http://www.pearsonclinical.com/education/authors/reynolds-cecil.html" TargetMode="External"/><Relationship Id="rId4" Type="http://schemas.openxmlformats.org/officeDocument/2006/relationships/hyperlink" Target="https://www.pdffiller.com/en/project/74714461.htm?f_hash=917585&amp;reload=true"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people.ucalgary.ca/~taras/_private/Acculturation_Survey_Catalogue.pd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074059"/>
            <a:ext cx="9575800" cy="2910114"/>
          </a:xfrm>
        </p:spPr>
        <p:txBody>
          <a:bodyPr>
            <a:normAutofit/>
          </a:bodyPr>
          <a:lstStyle/>
          <a:p>
            <a:r>
              <a:rPr lang="en-US" sz="4800" dirty="0" smtClean="0"/>
              <a:t>Bridging multicultural competencies to primary care: Awareness and skill building</a:t>
            </a:r>
            <a:endParaRPr lang="en-US" sz="4800" dirty="0"/>
          </a:p>
        </p:txBody>
      </p:sp>
      <p:sp>
        <p:nvSpPr>
          <p:cNvPr id="4" name="TextBox 3"/>
          <p:cNvSpPr txBox="1"/>
          <p:nvPr/>
        </p:nvSpPr>
        <p:spPr>
          <a:xfrm>
            <a:off x="2358572" y="4034973"/>
            <a:ext cx="4992914" cy="1015663"/>
          </a:xfrm>
          <a:prstGeom prst="rect">
            <a:avLst/>
          </a:prstGeom>
          <a:noFill/>
        </p:spPr>
        <p:txBody>
          <a:bodyPr wrap="square" rtlCol="0">
            <a:spAutoFit/>
          </a:bodyPr>
          <a:lstStyle/>
          <a:p>
            <a:r>
              <a:rPr lang="en-US" sz="2000" dirty="0" smtClean="0"/>
              <a:t>Scott J. Nyman, Ph.D., ABPP</a:t>
            </a:r>
          </a:p>
          <a:p>
            <a:r>
              <a:rPr lang="en-US" sz="2000" dirty="0" smtClean="0"/>
              <a:t>Danika Perry, Psy.D.</a:t>
            </a:r>
          </a:p>
          <a:p>
            <a:r>
              <a:rPr lang="en-US" sz="2000" dirty="0" err="1" smtClean="0"/>
              <a:t>RoseAnne</a:t>
            </a:r>
            <a:r>
              <a:rPr lang="en-US" sz="2000" dirty="0" smtClean="0"/>
              <a:t> </a:t>
            </a:r>
            <a:r>
              <a:rPr lang="en-US" sz="2000" dirty="0" err="1" smtClean="0"/>
              <a:t>Illes</a:t>
            </a:r>
            <a:r>
              <a:rPr lang="en-US" sz="2000" dirty="0" smtClean="0"/>
              <a:t>, Ph.D.</a:t>
            </a:r>
            <a:endParaRPr lang="en-US" sz="2000" dirty="0"/>
          </a:p>
        </p:txBody>
      </p:sp>
    </p:spTree>
    <p:extLst>
      <p:ext uri="{BB962C8B-B14F-4D97-AF65-F5344CB8AC3E}">
        <p14:creationId xmlns:p14="http://schemas.microsoft.com/office/powerpoint/2010/main" val="9819410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457" y="646245"/>
            <a:ext cx="8903369" cy="1293028"/>
          </a:xfrm>
        </p:spPr>
        <p:txBody>
          <a:bodyPr>
            <a:normAutofit/>
          </a:bodyPr>
          <a:lstStyle/>
          <a:p>
            <a:r>
              <a:rPr lang="en-US" sz="3100" dirty="0" smtClean="0"/>
              <a:t>Multicultural Psychology Movement: </a:t>
            </a:r>
            <a:r>
              <a:rPr lang="en-US" sz="3300" dirty="0" smtClean="0"/>
              <a:t>The start</a:t>
            </a:r>
            <a:endParaRPr lang="en-US" sz="3300" dirty="0"/>
          </a:p>
        </p:txBody>
      </p:sp>
      <p:sp>
        <p:nvSpPr>
          <p:cNvPr id="3" name="Content Placeholder 2"/>
          <p:cNvSpPr>
            <a:spLocks noGrp="1"/>
          </p:cNvSpPr>
          <p:nvPr>
            <p:ph idx="1"/>
          </p:nvPr>
        </p:nvSpPr>
        <p:spPr/>
        <p:txBody>
          <a:bodyPr>
            <a:normAutofit/>
          </a:bodyPr>
          <a:lstStyle/>
          <a:p>
            <a:r>
              <a:rPr lang="en-US" dirty="0" smtClean="0"/>
              <a:t>Sue, Arredondo, and </a:t>
            </a:r>
            <a:r>
              <a:rPr lang="en-US" dirty="0" err="1" smtClean="0"/>
              <a:t>McDavis</a:t>
            </a:r>
            <a:r>
              <a:rPr lang="en-US" dirty="0" smtClean="0"/>
              <a:t> (1992)</a:t>
            </a:r>
          </a:p>
          <a:p>
            <a:pPr lvl="1"/>
            <a:r>
              <a:rPr lang="en-US" sz="1900" dirty="0" smtClean="0"/>
              <a:t>Early 1970s increase </a:t>
            </a:r>
            <a:r>
              <a:rPr lang="en-US" sz="1900" dirty="0"/>
              <a:t>in both literature and graduate training programs </a:t>
            </a:r>
            <a:r>
              <a:rPr lang="en-US" sz="1900" dirty="0" smtClean="0"/>
              <a:t>addressing </a:t>
            </a:r>
            <a:r>
              <a:rPr lang="en-US" sz="1900" dirty="0"/>
              <a:t>the need to develop multicultural awareness, </a:t>
            </a:r>
            <a:r>
              <a:rPr lang="en-US" sz="1900" dirty="0" smtClean="0"/>
              <a:t>knowledge</a:t>
            </a:r>
            <a:r>
              <a:rPr lang="en-US" sz="1900" dirty="0"/>
              <a:t>, and skills</a:t>
            </a:r>
            <a:r>
              <a:rPr lang="en-US" sz="1900" dirty="0" smtClean="0"/>
              <a:t>.</a:t>
            </a:r>
          </a:p>
          <a:p>
            <a:pPr lvl="1"/>
            <a:r>
              <a:rPr lang="en-US" sz="1900" dirty="0" smtClean="0"/>
              <a:t>By 1992, 89</a:t>
            </a:r>
            <a:r>
              <a:rPr lang="en-US" sz="1900" dirty="0"/>
              <a:t>% of counseling psychology </a:t>
            </a:r>
            <a:r>
              <a:rPr lang="en-US" sz="1900" dirty="0" smtClean="0"/>
              <a:t>programs offered </a:t>
            </a:r>
            <a:r>
              <a:rPr lang="en-US" sz="1900" dirty="0"/>
              <a:t>a </a:t>
            </a:r>
            <a:r>
              <a:rPr lang="en-US" sz="1900" dirty="0" smtClean="0"/>
              <a:t>multicultural </a:t>
            </a:r>
            <a:r>
              <a:rPr lang="en-US" sz="1900" dirty="0"/>
              <a:t>focused course</a:t>
            </a:r>
            <a:r>
              <a:rPr lang="en-US" sz="1900" dirty="0" smtClean="0"/>
              <a:t>.</a:t>
            </a:r>
          </a:p>
          <a:p>
            <a:pPr lvl="1"/>
            <a:r>
              <a:rPr lang="en-US" sz="1900" dirty="0" smtClean="0"/>
              <a:t>All </a:t>
            </a:r>
            <a:r>
              <a:rPr lang="en-US" sz="1900" dirty="0"/>
              <a:t>forms of counseling are </a:t>
            </a:r>
            <a:r>
              <a:rPr lang="en-US" sz="1900" dirty="0" smtClean="0"/>
              <a:t>cross-cultural.</a:t>
            </a:r>
          </a:p>
          <a:p>
            <a:pPr lvl="1"/>
            <a:endParaRPr lang="en-US" sz="1900" dirty="0"/>
          </a:p>
          <a:p>
            <a:pPr marL="457200" lvl="1" indent="0">
              <a:buNone/>
            </a:pPr>
            <a:r>
              <a:rPr lang="en-US" sz="1800" dirty="0"/>
              <a:t>Past society has operated primarily within a </a:t>
            </a:r>
            <a:r>
              <a:rPr lang="en-US" sz="1800" dirty="0" err="1"/>
              <a:t>monocultural</a:t>
            </a:r>
            <a:r>
              <a:rPr lang="en-US" sz="1800" dirty="0"/>
              <a:t> and monolingual perspective  (</a:t>
            </a:r>
            <a:r>
              <a:rPr lang="en-US" sz="1800" dirty="0" err="1"/>
              <a:t>Wrenn</a:t>
            </a:r>
            <a:r>
              <a:rPr lang="en-US" sz="1800" dirty="0"/>
              <a:t>, 1962). </a:t>
            </a:r>
          </a:p>
          <a:p>
            <a:pPr marL="457200" lvl="1" indent="0">
              <a:buNone/>
            </a:pPr>
            <a:endParaRPr lang="en-US" sz="1900" dirty="0" smtClean="0"/>
          </a:p>
        </p:txBody>
      </p:sp>
    </p:spTree>
    <p:extLst>
      <p:ext uri="{BB962C8B-B14F-4D97-AF65-F5344CB8AC3E}">
        <p14:creationId xmlns:p14="http://schemas.microsoft.com/office/powerpoint/2010/main" val="2105234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(cont.)</a:t>
            </a:r>
            <a:endParaRPr lang="en-US" dirty="0"/>
          </a:p>
        </p:txBody>
      </p:sp>
      <p:sp>
        <p:nvSpPr>
          <p:cNvPr id="3" name="Content Placeholder 2"/>
          <p:cNvSpPr>
            <a:spLocks noGrp="1"/>
          </p:cNvSpPr>
          <p:nvPr>
            <p:ph idx="1"/>
          </p:nvPr>
        </p:nvSpPr>
        <p:spPr>
          <a:xfrm>
            <a:off x="481263" y="2046514"/>
            <a:ext cx="11024937" cy="4431287"/>
          </a:xfrm>
        </p:spPr>
        <p:txBody>
          <a:bodyPr>
            <a:normAutofit/>
          </a:bodyPr>
          <a:lstStyle/>
          <a:p>
            <a:pPr marL="0" indent="0">
              <a:buNone/>
            </a:pPr>
            <a:endParaRPr lang="en-US" sz="2000" dirty="0" smtClean="0"/>
          </a:p>
          <a:p>
            <a:r>
              <a:rPr lang="en-US" sz="2000" dirty="0"/>
              <a:t>The 1990 U.S. Census reveals that the United States is fast under going some very radical demographic changes.</a:t>
            </a:r>
          </a:p>
          <a:p>
            <a:pPr lvl="1"/>
            <a:r>
              <a:rPr lang="en-US" sz="1800" dirty="0"/>
              <a:t>Imperative to take a proactive stance on </a:t>
            </a:r>
            <a:r>
              <a:rPr lang="en-US" sz="1800" dirty="0" smtClean="0"/>
              <a:t>diversity</a:t>
            </a:r>
            <a:endParaRPr lang="en-US" dirty="0" smtClean="0"/>
          </a:p>
          <a:p>
            <a:pPr marL="228600" lvl="1">
              <a:spcBef>
                <a:spcPts val="1000"/>
              </a:spcBef>
            </a:pPr>
            <a:endParaRPr lang="en-US" dirty="0"/>
          </a:p>
          <a:p>
            <a:pPr marL="228600" lvl="1">
              <a:spcBef>
                <a:spcPts val="1000"/>
              </a:spcBef>
            </a:pPr>
            <a:r>
              <a:rPr lang="en-US" dirty="0" smtClean="0"/>
              <a:t>Multicultural </a:t>
            </a:r>
            <a:r>
              <a:rPr lang="en-US" dirty="0"/>
              <a:t>Conceptualizations and Research</a:t>
            </a:r>
          </a:p>
          <a:p>
            <a:pPr marL="685800" lvl="2">
              <a:spcBef>
                <a:spcPts val="1000"/>
              </a:spcBef>
            </a:pPr>
            <a:r>
              <a:rPr lang="en-US" dirty="0"/>
              <a:t>White middle-class value systems are often reflected in counseling and social psychological research regarding racial and ethnic minorities.</a:t>
            </a:r>
          </a:p>
          <a:p>
            <a:pPr marL="685800" lvl="2">
              <a:spcBef>
                <a:spcPts val="1000"/>
              </a:spcBef>
            </a:pPr>
            <a:r>
              <a:rPr lang="en-US" dirty="0"/>
              <a:t>Sociopolitical Reality</a:t>
            </a:r>
          </a:p>
          <a:p>
            <a:endParaRPr lang="en-US" sz="2000" dirty="0" smtClean="0"/>
          </a:p>
          <a:p>
            <a:endParaRPr lang="en-US" sz="2000" dirty="0"/>
          </a:p>
        </p:txBody>
      </p:sp>
    </p:spTree>
    <p:extLst>
      <p:ext uri="{BB962C8B-B14F-4D97-AF65-F5344CB8AC3E}">
        <p14:creationId xmlns:p14="http://schemas.microsoft.com/office/powerpoint/2010/main" val="3615675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6165" y="209601"/>
            <a:ext cx="8610600" cy="1293028"/>
          </a:xfrm>
        </p:spPr>
        <p:txBody>
          <a:bodyPr/>
          <a:lstStyle/>
          <a:p>
            <a:r>
              <a:rPr lang="en-US" dirty="0"/>
              <a:t>History (cont.)</a:t>
            </a:r>
          </a:p>
        </p:txBody>
      </p:sp>
      <p:sp>
        <p:nvSpPr>
          <p:cNvPr id="3" name="Content Placeholder 2"/>
          <p:cNvSpPr>
            <a:spLocks noGrp="1"/>
          </p:cNvSpPr>
          <p:nvPr>
            <p:ph idx="1"/>
          </p:nvPr>
        </p:nvSpPr>
        <p:spPr>
          <a:xfrm>
            <a:off x="685799" y="1474525"/>
            <a:ext cx="11020855" cy="4949147"/>
          </a:xfrm>
        </p:spPr>
        <p:txBody>
          <a:bodyPr>
            <a:normAutofit/>
          </a:bodyPr>
          <a:lstStyle/>
          <a:p>
            <a:r>
              <a:rPr lang="en-US" sz="2100" dirty="0"/>
              <a:t>The “diversification of America”</a:t>
            </a:r>
          </a:p>
          <a:p>
            <a:pPr lvl="1"/>
            <a:r>
              <a:rPr lang="en-US" sz="1600" dirty="0"/>
              <a:t>Immigration</a:t>
            </a:r>
          </a:p>
          <a:p>
            <a:pPr lvl="1"/>
            <a:r>
              <a:rPr lang="en-US" sz="1600" dirty="0"/>
              <a:t>Aging</a:t>
            </a:r>
          </a:p>
          <a:p>
            <a:pPr lvl="1"/>
            <a:r>
              <a:rPr lang="en-US" sz="1600" dirty="0"/>
              <a:t>Integration</a:t>
            </a:r>
          </a:p>
          <a:p>
            <a:pPr marL="228600" lvl="1">
              <a:spcBef>
                <a:spcPts val="1000"/>
              </a:spcBef>
            </a:pPr>
            <a:endParaRPr lang="en-US" sz="1400" dirty="0"/>
          </a:p>
          <a:p>
            <a:pPr marL="228600" lvl="1">
              <a:spcBef>
                <a:spcPts val="1000"/>
              </a:spcBef>
            </a:pPr>
            <a:r>
              <a:rPr lang="en-US" sz="2100" dirty="0"/>
              <a:t>“Multiculturalism” and “diversity” include aspects of identity </a:t>
            </a:r>
            <a:r>
              <a:rPr lang="en-US" sz="2100" dirty="0" smtClean="0"/>
              <a:t>such as: </a:t>
            </a:r>
            <a:endParaRPr lang="en-US" sz="2100" dirty="0"/>
          </a:p>
          <a:p>
            <a:pPr marL="685800" lvl="2">
              <a:spcBef>
                <a:spcPts val="1000"/>
              </a:spcBef>
            </a:pPr>
            <a:r>
              <a:rPr lang="en-US" sz="1600" dirty="0" smtClean="0"/>
              <a:t>Race</a:t>
            </a:r>
            <a:r>
              <a:rPr lang="en-US" sz="1600" dirty="0"/>
              <a:t>, </a:t>
            </a:r>
            <a:r>
              <a:rPr lang="en-US" sz="1600" dirty="0" smtClean="0"/>
              <a:t>ethnicity</a:t>
            </a:r>
            <a:endParaRPr lang="en-US" sz="1600" dirty="0"/>
          </a:p>
          <a:p>
            <a:pPr marL="685800" lvl="2">
              <a:spcBef>
                <a:spcPts val="1000"/>
              </a:spcBef>
            </a:pPr>
            <a:r>
              <a:rPr lang="en-US" sz="1600" dirty="0"/>
              <a:t>G</a:t>
            </a:r>
            <a:r>
              <a:rPr lang="en-US" sz="1600" dirty="0" smtClean="0"/>
              <a:t>ender</a:t>
            </a:r>
            <a:r>
              <a:rPr lang="en-US" sz="1600" dirty="0"/>
              <a:t>, sexual </a:t>
            </a:r>
            <a:r>
              <a:rPr lang="en-US" sz="1600" dirty="0" smtClean="0"/>
              <a:t>orientation</a:t>
            </a:r>
          </a:p>
          <a:p>
            <a:pPr marL="685800" lvl="2">
              <a:spcBef>
                <a:spcPts val="1000"/>
              </a:spcBef>
            </a:pPr>
            <a:r>
              <a:rPr lang="en-US" sz="1600" dirty="0" smtClean="0"/>
              <a:t> E</a:t>
            </a:r>
            <a:r>
              <a:rPr lang="en-US" sz="1600" dirty="0"/>
              <a:t>ducation, </a:t>
            </a:r>
            <a:r>
              <a:rPr lang="en-US" sz="1600" dirty="0" smtClean="0"/>
              <a:t>socioeconomic status</a:t>
            </a:r>
            <a:endParaRPr lang="en-US" sz="1600" dirty="0"/>
          </a:p>
          <a:p>
            <a:pPr marL="685800" lvl="2">
              <a:spcBef>
                <a:spcPts val="1000"/>
              </a:spcBef>
            </a:pPr>
            <a:r>
              <a:rPr lang="en-US" sz="1600" dirty="0" smtClean="0"/>
              <a:t> </a:t>
            </a:r>
            <a:r>
              <a:rPr lang="en-US" sz="1600" dirty="0"/>
              <a:t>R</a:t>
            </a:r>
            <a:r>
              <a:rPr lang="en-US" sz="1600" dirty="0" smtClean="0"/>
              <a:t>eligious</a:t>
            </a:r>
            <a:r>
              <a:rPr lang="en-US" sz="1600" dirty="0"/>
              <a:t>/spiritual </a:t>
            </a:r>
            <a:r>
              <a:rPr lang="en-US" sz="1600" dirty="0" smtClean="0"/>
              <a:t>orientation</a:t>
            </a:r>
            <a:endParaRPr lang="en-US" sz="1600" dirty="0"/>
          </a:p>
          <a:p>
            <a:pPr marL="685800" lvl="2">
              <a:spcBef>
                <a:spcPts val="1000"/>
              </a:spcBef>
            </a:pPr>
            <a:r>
              <a:rPr lang="en-US" sz="1600" dirty="0" smtClean="0"/>
              <a:t> Disability</a:t>
            </a:r>
            <a:r>
              <a:rPr lang="en-US" sz="1600" dirty="0"/>
              <a:t>/</a:t>
            </a:r>
            <a:r>
              <a:rPr lang="en-US" sz="1600" dirty="0" smtClean="0"/>
              <a:t>illness</a:t>
            </a:r>
          </a:p>
          <a:p>
            <a:pPr marL="685800" lvl="2">
              <a:spcBef>
                <a:spcPts val="1000"/>
              </a:spcBef>
            </a:pPr>
            <a:r>
              <a:rPr lang="en-US" sz="1600" dirty="0" smtClean="0"/>
              <a:t>Age  </a:t>
            </a:r>
          </a:p>
          <a:p>
            <a:pPr marL="0" lvl="2" indent="0">
              <a:spcBef>
                <a:spcPts val="1000"/>
              </a:spcBef>
              <a:buNone/>
            </a:pPr>
            <a:endParaRPr lang="en-US" i="1" dirty="0" smtClean="0"/>
          </a:p>
          <a:p>
            <a:pPr marL="0" lvl="2" indent="0">
              <a:spcBef>
                <a:spcPts val="1000"/>
              </a:spcBef>
              <a:buNone/>
            </a:pPr>
            <a:r>
              <a:rPr lang="en-US" i="1" dirty="0" smtClean="0"/>
              <a:t>All of these are critical aspects of an individual’s ethnic/racial and personal identity</a:t>
            </a:r>
          </a:p>
          <a:p>
            <a:endParaRPr lang="en-US" dirty="0"/>
          </a:p>
        </p:txBody>
      </p:sp>
      <p:pic>
        <p:nvPicPr>
          <p:cNvPr id="2050" name="Picture 2" descr="C:\Users\rilles\Desktop\multicultural-family-480x3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974" y="3503595"/>
            <a:ext cx="3089709" cy="2002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774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3876" y="503115"/>
            <a:ext cx="8610600" cy="1293028"/>
          </a:xfrm>
        </p:spPr>
        <p:txBody>
          <a:bodyPr/>
          <a:lstStyle/>
          <a:p>
            <a:r>
              <a:rPr lang="en-US" dirty="0"/>
              <a:t>History (cont.)</a:t>
            </a:r>
          </a:p>
        </p:txBody>
      </p:sp>
      <p:sp>
        <p:nvSpPr>
          <p:cNvPr id="3" name="Content Placeholder 2"/>
          <p:cNvSpPr>
            <a:spLocks noGrp="1"/>
          </p:cNvSpPr>
          <p:nvPr>
            <p:ph idx="1"/>
          </p:nvPr>
        </p:nvSpPr>
        <p:spPr>
          <a:xfrm>
            <a:off x="685800" y="1872344"/>
            <a:ext cx="10820400" cy="4507600"/>
          </a:xfrm>
        </p:spPr>
        <p:txBody>
          <a:bodyPr>
            <a:normAutofit/>
          </a:bodyPr>
          <a:lstStyle/>
          <a:p>
            <a:r>
              <a:rPr lang="en-US" dirty="0" err="1"/>
              <a:t>Monocultural</a:t>
            </a:r>
            <a:r>
              <a:rPr lang="en-US" dirty="0"/>
              <a:t> Nature of Training</a:t>
            </a:r>
          </a:p>
          <a:p>
            <a:pPr lvl="1"/>
            <a:r>
              <a:rPr lang="en-US" sz="1800" dirty="0"/>
              <a:t>It is apparent that the major reason for therapeutic ineffectiveness lies in the training of mental health </a:t>
            </a:r>
            <a:r>
              <a:rPr lang="en-US" sz="1800" dirty="0" smtClean="0"/>
              <a:t>professionals</a:t>
            </a:r>
          </a:p>
          <a:p>
            <a:endParaRPr lang="en-US" dirty="0" smtClean="0"/>
          </a:p>
          <a:p>
            <a:r>
              <a:rPr lang="en-US" dirty="0" smtClean="0"/>
              <a:t>Characteristics × Dimensions matrix </a:t>
            </a:r>
            <a:r>
              <a:rPr lang="en-US" dirty="0"/>
              <a:t>in which most of the cross-cultural </a:t>
            </a:r>
            <a:r>
              <a:rPr lang="en-US" dirty="0" smtClean="0"/>
              <a:t>skills can </a:t>
            </a:r>
            <a:r>
              <a:rPr lang="en-US" dirty="0"/>
              <a:t>either be organized or developed</a:t>
            </a:r>
            <a:r>
              <a:rPr lang="en-US" dirty="0" smtClean="0"/>
              <a:t>.</a:t>
            </a:r>
          </a:p>
          <a:p>
            <a:pPr lvl="1"/>
            <a:endParaRPr lang="en-US" dirty="0" smtClean="0"/>
          </a:p>
          <a:p>
            <a:pPr lvl="1"/>
            <a:endParaRPr lang="en-US" dirty="0"/>
          </a:p>
          <a:p>
            <a:pPr marL="457200" lvl="1" indent="0">
              <a:buNone/>
            </a:pPr>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691" y="4350579"/>
            <a:ext cx="4161303" cy="207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8729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42457"/>
            <a:ext cx="10960768" cy="4158343"/>
          </a:xfrm>
        </p:spPr>
        <p:txBody>
          <a:bodyPr>
            <a:normAutofit/>
          </a:bodyPr>
          <a:lstStyle/>
          <a:p>
            <a:r>
              <a:rPr lang="en-US" sz="2000" dirty="0" smtClean="0"/>
              <a:t>Multicultural Counseling Guidelines were accepted by APA in 2002, similar time frame as PC competencies arose. </a:t>
            </a:r>
          </a:p>
          <a:p>
            <a:endParaRPr lang="en-US" sz="2000" dirty="0" smtClean="0"/>
          </a:p>
          <a:p>
            <a:r>
              <a:rPr lang="en-US" sz="2000" dirty="0" smtClean="0"/>
              <a:t>Reinforced </a:t>
            </a:r>
            <a:r>
              <a:rPr lang="en-US" sz="2000" dirty="0"/>
              <a:t>many of the themes from 1992.</a:t>
            </a:r>
          </a:p>
          <a:p>
            <a:pPr lvl="1"/>
            <a:r>
              <a:rPr lang="en-US" sz="1700" dirty="0" smtClean="0"/>
              <a:t>Traditional </a:t>
            </a:r>
            <a:r>
              <a:rPr lang="en-US" sz="1700" dirty="0"/>
              <a:t>approaches to education, research and practice have not always considered the influence of culture, race, or ethnicity</a:t>
            </a:r>
            <a:r>
              <a:rPr lang="en-US" sz="1600" dirty="0"/>
              <a:t>. </a:t>
            </a:r>
          </a:p>
          <a:p>
            <a:endParaRPr lang="en-US" sz="2000" dirty="0" smtClean="0"/>
          </a:p>
          <a:p>
            <a:r>
              <a:rPr lang="en-US" sz="2000" dirty="0" smtClean="0"/>
              <a:t>All are cultural </a:t>
            </a:r>
            <a:r>
              <a:rPr lang="en-US" sz="2000" dirty="0"/>
              <a:t>beings </a:t>
            </a:r>
            <a:r>
              <a:rPr lang="en-US" sz="2000" dirty="0" smtClean="0"/>
              <a:t> &amp; may </a:t>
            </a:r>
            <a:r>
              <a:rPr lang="en-US" sz="2000" dirty="0"/>
              <a:t>hold attitudes and beliefs that can detrimentally influence </a:t>
            </a:r>
            <a:r>
              <a:rPr lang="en-US" sz="2000" dirty="0" smtClean="0"/>
              <a:t>perceptions </a:t>
            </a:r>
            <a:r>
              <a:rPr lang="en-US" sz="2000" dirty="0"/>
              <a:t>of and interactions with individuals who are </a:t>
            </a:r>
            <a:r>
              <a:rPr lang="en-US" sz="2000" dirty="0" smtClean="0"/>
              <a:t>different </a:t>
            </a:r>
            <a:r>
              <a:rPr lang="en-US" sz="2000" dirty="0"/>
              <a:t>from </a:t>
            </a:r>
            <a:r>
              <a:rPr lang="en-US" sz="2000" dirty="0" smtClean="0"/>
              <a:t>oneself.</a:t>
            </a:r>
            <a:endParaRPr lang="en-US" sz="2000" dirty="0"/>
          </a:p>
          <a:p>
            <a:endParaRPr lang="en-US" sz="2000" dirty="0"/>
          </a:p>
        </p:txBody>
      </p:sp>
      <p:sp>
        <p:nvSpPr>
          <p:cNvPr id="3" name="Title 2"/>
          <p:cNvSpPr>
            <a:spLocks noGrp="1"/>
          </p:cNvSpPr>
          <p:nvPr>
            <p:ph type="title"/>
          </p:nvPr>
        </p:nvSpPr>
        <p:spPr>
          <a:xfrm>
            <a:off x="3397718" y="552617"/>
            <a:ext cx="8162221" cy="1293028"/>
          </a:xfrm>
        </p:spPr>
        <p:txBody>
          <a:bodyPr>
            <a:normAutofit fontScale="90000"/>
          </a:bodyPr>
          <a:lstStyle/>
          <a:p>
            <a:r>
              <a:rPr lang="en-US" sz="3300" dirty="0" smtClean="0"/>
              <a:t>Multicultural Psychology Movement:</a:t>
            </a:r>
            <a:r>
              <a:rPr lang="en-US" dirty="0"/>
              <a:t/>
            </a:r>
            <a:br>
              <a:rPr lang="en-US" dirty="0"/>
            </a:br>
            <a:r>
              <a:rPr lang="en-US" sz="3700" dirty="0" smtClean="0"/>
              <a:t>Next Phase</a:t>
            </a:r>
            <a:endParaRPr lang="en-US" sz="3700" dirty="0"/>
          </a:p>
        </p:txBody>
      </p:sp>
    </p:spTree>
    <p:extLst>
      <p:ext uri="{BB962C8B-B14F-4D97-AF65-F5344CB8AC3E}">
        <p14:creationId xmlns:p14="http://schemas.microsoft.com/office/powerpoint/2010/main" val="1901113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872343"/>
            <a:ext cx="10820400" cy="4572000"/>
          </a:xfrm>
        </p:spPr>
        <p:txBody>
          <a:bodyPr>
            <a:normAutofit/>
          </a:bodyPr>
          <a:lstStyle/>
          <a:p>
            <a:pPr marL="228600" lvl="1">
              <a:spcBef>
                <a:spcPts val="1000"/>
              </a:spcBef>
            </a:pPr>
            <a:endParaRPr lang="en-US" sz="1800" dirty="0" smtClean="0"/>
          </a:p>
          <a:p>
            <a:pPr marL="228600" lvl="1">
              <a:spcBef>
                <a:spcPts val="1000"/>
              </a:spcBef>
            </a:pPr>
            <a:r>
              <a:rPr lang="en-US" sz="1800" dirty="0" smtClean="0"/>
              <a:t>These </a:t>
            </a:r>
            <a:r>
              <a:rPr lang="en-US" sz="1800" dirty="0"/>
              <a:t>guidelines suggest/recommend specific professional behavior or conduct for psychologists. </a:t>
            </a:r>
            <a:endParaRPr lang="en-US" sz="1800" dirty="0" smtClean="0"/>
          </a:p>
          <a:p>
            <a:pPr marL="0" indent="0">
              <a:buNone/>
            </a:pPr>
            <a:endParaRPr lang="en-US" sz="1800" dirty="0" smtClean="0"/>
          </a:p>
          <a:p>
            <a:endParaRPr lang="en-US" sz="1800" dirty="0" smtClean="0"/>
          </a:p>
          <a:p>
            <a:r>
              <a:rPr lang="en-US" sz="1800" dirty="0" smtClean="0"/>
              <a:t>As educators encouraged to employ the constructs of multiculturalism and diversity in psychological education</a:t>
            </a:r>
          </a:p>
          <a:p>
            <a:endParaRPr lang="en-US" sz="1800" dirty="0" smtClean="0"/>
          </a:p>
          <a:p>
            <a:endParaRPr lang="en-US" sz="1800" dirty="0" smtClean="0"/>
          </a:p>
          <a:p>
            <a:r>
              <a:rPr lang="en-US" sz="1800" dirty="0" smtClean="0"/>
              <a:t>Researchers are encouraged to recognize the importance of conducting culture-centered and ethical psychological research among persons from ethnic, linguistic, and racial minority backgrounds.</a:t>
            </a:r>
          </a:p>
          <a:p>
            <a:endParaRPr lang="en-US" dirty="0"/>
          </a:p>
        </p:txBody>
      </p:sp>
      <p:sp>
        <p:nvSpPr>
          <p:cNvPr id="3" name="Title 2"/>
          <p:cNvSpPr>
            <a:spLocks noGrp="1"/>
          </p:cNvSpPr>
          <p:nvPr>
            <p:ph type="title"/>
          </p:nvPr>
        </p:nvSpPr>
        <p:spPr>
          <a:xfrm>
            <a:off x="2895600" y="558265"/>
            <a:ext cx="8610600" cy="1049154"/>
          </a:xfrm>
        </p:spPr>
        <p:txBody>
          <a:bodyPr/>
          <a:lstStyle/>
          <a:p>
            <a:r>
              <a:rPr lang="en-US" dirty="0" smtClean="0"/>
              <a:t>Next phase (cont.)</a:t>
            </a:r>
            <a:endParaRPr lang="en-US" dirty="0"/>
          </a:p>
        </p:txBody>
      </p:sp>
    </p:spTree>
    <p:extLst>
      <p:ext uri="{BB962C8B-B14F-4D97-AF65-F5344CB8AC3E}">
        <p14:creationId xmlns:p14="http://schemas.microsoft.com/office/powerpoint/2010/main" val="1708837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502229"/>
            <a:ext cx="10820400" cy="4716457"/>
          </a:xfrm>
        </p:spPr>
        <p:txBody>
          <a:bodyPr>
            <a:normAutofit/>
          </a:bodyPr>
          <a:lstStyle/>
          <a:p>
            <a:endParaRPr lang="en-US" dirty="0"/>
          </a:p>
          <a:p>
            <a:r>
              <a:rPr lang="en-US" sz="2600" dirty="0" smtClean="0"/>
              <a:t>Congress in 1999 </a:t>
            </a:r>
            <a:r>
              <a:rPr lang="en-US" sz="2600" dirty="0"/>
              <a:t>requested an </a:t>
            </a:r>
            <a:r>
              <a:rPr lang="en-US" sz="2600" dirty="0" smtClean="0"/>
              <a:t>Institute of Medicine study:</a:t>
            </a:r>
          </a:p>
          <a:p>
            <a:pPr lvl="1"/>
            <a:r>
              <a:rPr lang="en-US" sz="1900" dirty="0" smtClean="0"/>
              <a:t>Assess </a:t>
            </a:r>
            <a:r>
              <a:rPr lang="en-US" sz="1900" dirty="0"/>
              <a:t>the extent of disparities in the types and quality of health services received by U.S. racial and ethnic minorities and </a:t>
            </a:r>
            <a:r>
              <a:rPr lang="en-US" sz="1900" dirty="0" smtClean="0"/>
              <a:t>non-minorities</a:t>
            </a:r>
          </a:p>
          <a:p>
            <a:pPr lvl="1"/>
            <a:r>
              <a:rPr lang="en-US" sz="1900" dirty="0" smtClean="0"/>
              <a:t>Explore </a:t>
            </a:r>
            <a:r>
              <a:rPr lang="en-US" sz="1900" dirty="0"/>
              <a:t>factors that may contribute to inequities in </a:t>
            </a:r>
            <a:r>
              <a:rPr lang="en-US" sz="1900" dirty="0" smtClean="0"/>
              <a:t>care</a:t>
            </a:r>
          </a:p>
          <a:p>
            <a:pPr lvl="1"/>
            <a:r>
              <a:rPr lang="en-US" sz="1900" dirty="0" smtClean="0"/>
              <a:t>Recommend </a:t>
            </a:r>
            <a:r>
              <a:rPr lang="en-US" sz="1900" dirty="0"/>
              <a:t>policies and practices to eliminate these inequities.</a:t>
            </a:r>
            <a:endParaRPr lang="en-US" sz="1900" dirty="0" smtClean="0"/>
          </a:p>
          <a:p>
            <a:endParaRPr lang="en-US" sz="2600" dirty="0" smtClean="0"/>
          </a:p>
          <a:p>
            <a:r>
              <a:rPr lang="en-US" sz="2500" dirty="0" smtClean="0"/>
              <a:t>In </a:t>
            </a:r>
            <a:r>
              <a:rPr lang="en-US" sz="2500" dirty="0"/>
              <a:t>2002, the Institute of Medicine published </a:t>
            </a:r>
            <a:r>
              <a:rPr lang="en-US" sz="2500" dirty="0" smtClean="0"/>
              <a:t>Unequal Treatment.*</a:t>
            </a:r>
          </a:p>
          <a:p>
            <a:pPr lvl="1"/>
            <a:r>
              <a:rPr lang="en-US" sz="1900" dirty="0" smtClean="0"/>
              <a:t>Health disparities </a:t>
            </a:r>
            <a:r>
              <a:rPr lang="en-US" sz="1900" dirty="0"/>
              <a:t>in the United </a:t>
            </a:r>
            <a:r>
              <a:rPr lang="en-US" sz="1900" dirty="0" smtClean="0"/>
              <a:t>States, many </a:t>
            </a:r>
            <a:r>
              <a:rPr lang="en-US" sz="1900" dirty="0"/>
              <a:t>factors may contribute </a:t>
            </a:r>
            <a:endParaRPr lang="en-US" sz="1900" dirty="0" smtClean="0"/>
          </a:p>
          <a:p>
            <a:pPr lvl="1"/>
            <a:r>
              <a:rPr lang="en-US" sz="1900" dirty="0" smtClean="0"/>
              <a:t>Some </a:t>
            </a:r>
            <a:r>
              <a:rPr lang="en-US" sz="1900" dirty="0"/>
              <a:t>researchers suggest that there may be subtle differences in the way that members </a:t>
            </a:r>
            <a:r>
              <a:rPr lang="en-US" sz="1900" dirty="0" smtClean="0"/>
              <a:t>of different </a:t>
            </a:r>
            <a:r>
              <a:rPr lang="en-US" sz="1900" dirty="0"/>
              <a:t>racial and ethnic groups respond to </a:t>
            </a:r>
            <a:r>
              <a:rPr lang="en-US" sz="1900" dirty="0" smtClean="0"/>
              <a:t>treatment</a:t>
            </a:r>
          </a:p>
          <a:p>
            <a:pPr marL="457200" lvl="1" indent="0">
              <a:buNone/>
            </a:pPr>
            <a:endParaRPr lang="en-US" sz="1900" dirty="0" smtClean="0"/>
          </a:p>
          <a:p>
            <a:pPr marL="457200" lvl="1" indent="0">
              <a:buNone/>
            </a:pPr>
            <a:r>
              <a:rPr lang="en-US" sz="1600" dirty="0" smtClean="0"/>
              <a:t>*(</a:t>
            </a:r>
            <a:r>
              <a:rPr lang="en-US" sz="1600" dirty="0" err="1" smtClean="0">
                <a:latin typeface="Arial" panose="020B0604020202020204" pitchFamily="34" charset="0"/>
                <a:cs typeface="Arial" panose="020B0604020202020204" pitchFamily="34" charset="0"/>
              </a:rPr>
              <a:t>Smedly</a:t>
            </a:r>
            <a:r>
              <a:rPr lang="en-US" sz="1600" dirty="0">
                <a:latin typeface="Arial" panose="020B0604020202020204" pitchFamily="34" charset="0"/>
                <a:cs typeface="Arial" panose="020B0604020202020204" pitchFamily="34" charset="0"/>
              </a:rPr>
              <a:t>, B. D., Stith, A. Y., &amp; Nelson, A. R. (Eds</a:t>
            </a:r>
            <a:r>
              <a:rPr lang="en-US" sz="1600" dirty="0" smtClean="0">
                <a:latin typeface="Arial" panose="020B0604020202020204" pitchFamily="34" charset="0"/>
                <a:cs typeface="Arial" panose="020B0604020202020204" pitchFamily="34" charset="0"/>
              </a:rPr>
              <a:t>.)., 2002)</a:t>
            </a:r>
            <a:endParaRPr lang="en-US" sz="1600" dirty="0"/>
          </a:p>
          <a:p>
            <a:pPr lvl="1"/>
            <a:endParaRPr lang="en-US" sz="1900" dirty="0" smtClean="0"/>
          </a:p>
          <a:p>
            <a:pPr marL="0" indent="0">
              <a:buNone/>
            </a:pPr>
            <a:endParaRPr lang="en-US" dirty="0" smtClean="0"/>
          </a:p>
          <a:p>
            <a:endParaRPr lang="en-US" dirty="0" smtClean="0"/>
          </a:p>
          <a:p>
            <a:pPr marL="0" indent="0">
              <a:buNone/>
            </a:pPr>
            <a:endParaRPr lang="en-US" dirty="0"/>
          </a:p>
        </p:txBody>
      </p:sp>
      <p:sp>
        <p:nvSpPr>
          <p:cNvPr id="3" name="Title 2"/>
          <p:cNvSpPr>
            <a:spLocks noGrp="1"/>
          </p:cNvSpPr>
          <p:nvPr>
            <p:ph type="title"/>
          </p:nvPr>
        </p:nvSpPr>
        <p:spPr>
          <a:xfrm>
            <a:off x="3713289" y="437802"/>
            <a:ext cx="7858225" cy="1016301"/>
          </a:xfrm>
        </p:spPr>
        <p:txBody>
          <a:bodyPr/>
          <a:lstStyle/>
          <a:p>
            <a:r>
              <a:rPr lang="en-US" dirty="0" smtClean="0"/>
              <a:t>IOM Report</a:t>
            </a:r>
            <a:endParaRPr lang="en-US" dirty="0"/>
          </a:p>
        </p:txBody>
      </p:sp>
    </p:spTree>
    <p:extLst>
      <p:ext uri="{BB962C8B-B14F-4D97-AF65-F5344CB8AC3E}">
        <p14:creationId xmlns:p14="http://schemas.microsoft.com/office/powerpoint/2010/main" val="478070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851" y="581493"/>
            <a:ext cx="8610600" cy="862296"/>
          </a:xfrm>
        </p:spPr>
        <p:txBody>
          <a:bodyPr/>
          <a:lstStyle/>
          <a:p>
            <a:r>
              <a:rPr lang="en-US" dirty="0" smtClean="0"/>
              <a:t>IOM (cont.)</a:t>
            </a:r>
            <a:endParaRPr lang="en-US" dirty="0"/>
          </a:p>
        </p:txBody>
      </p:sp>
      <p:sp>
        <p:nvSpPr>
          <p:cNvPr id="3" name="Content Placeholder 2"/>
          <p:cNvSpPr>
            <a:spLocks noGrp="1"/>
          </p:cNvSpPr>
          <p:nvPr>
            <p:ph idx="1"/>
          </p:nvPr>
        </p:nvSpPr>
        <p:spPr>
          <a:xfrm>
            <a:off x="685800" y="2000098"/>
            <a:ext cx="10820400" cy="4218588"/>
          </a:xfrm>
        </p:spPr>
        <p:txBody>
          <a:bodyPr>
            <a:normAutofit/>
          </a:bodyPr>
          <a:lstStyle/>
          <a:p>
            <a:r>
              <a:rPr lang="en-US" dirty="0"/>
              <a:t>R</a:t>
            </a:r>
            <a:r>
              <a:rPr lang="en-US" dirty="0" smtClean="0"/>
              <a:t>eviewed:</a:t>
            </a:r>
          </a:p>
          <a:p>
            <a:pPr lvl="1"/>
            <a:r>
              <a:rPr lang="en-US" sz="1800" dirty="0" smtClean="0"/>
              <a:t>Racial </a:t>
            </a:r>
            <a:r>
              <a:rPr lang="en-US" sz="1800" dirty="0"/>
              <a:t>differences in patients’ attitudes, such as </a:t>
            </a:r>
            <a:r>
              <a:rPr lang="en-US" sz="1800" dirty="0" smtClean="0"/>
              <a:t>their preferences </a:t>
            </a:r>
            <a:r>
              <a:rPr lang="en-US" sz="1800" dirty="0"/>
              <a:t>for treatment, do not vary greatly and cannot fully explain racial and </a:t>
            </a:r>
            <a:r>
              <a:rPr lang="en-US" sz="1800" dirty="0" smtClean="0"/>
              <a:t>ethnic disparities </a:t>
            </a:r>
            <a:r>
              <a:rPr lang="en-US" sz="1800" dirty="0"/>
              <a:t>in </a:t>
            </a:r>
            <a:r>
              <a:rPr lang="en-US" sz="1800" dirty="0" smtClean="0"/>
              <a:t>healthcare.</a:t>
            </a:r>
          </a:p>
          <a:p>
            <a:pPr lvl="1"/>
            <a:r>
              <a:rPr lang="en-US" sz="1800" dirty="0" smtClean="0"/>
              <a:t>Medical </a:t>
            </a:r>
            <a:r>
              <a:rPr lang="en-US" sz="1800" dirty="0"/>
              <a:t>procedures by race, </a:t>
            </a:r>
            <a:r>
              <a:rPr lang="en-US" sz="1800" u="sng" dirty="0"/>
              <a:t>even when insurance status, income, age, and severity of conditions are comparable. </a:t>
            </a:r>
            <a:endParaRPr lang="en-US" sz="1800" u="sng" dirty="0" smtClean="0"/>
          </a:p>
          <a:p>
            <a:endParaRPr lang="en-US" sz="2000" dirty="0" smtClean="0"/>
          </a:p>
          <a:p>
            <a:endParaRPr lang="en-US" sz="1400" dirty="0" smtClean="0"/>
          </a:p>
          <a:p>
            <a:r>
              <a:rPr lang="en-US" dirty="0" smtClean="0"/>
              <a:t>The </a:t>
            </a:r>
            <a:r>
              <a:rPr lang="en-US" dirty="0"/>
              <a:t>authors conclude: </a:t>
            </a:r>
            <a:endParaRPr lang="en-US" dirty="0" smtClean="0"/>
          </a:p>
          <a:p>
            <a:pPr lvl="1"/>
            <a:r>
              <a:rPr lang="en-US" sz="1800" dirty="0" smtClean="0"/>
              <a:t>“</a:t>
            </a:r>
            <a:r>
              <a:rPr lang="en-US" sz="1800" dirty="0"/>
              <a:t>Racial and ethnic minorities tend to receive a lower quality of healthcare than non-minorities, even when access related factors such as patient’s insurance status and income are controlled.” (</a:t>
            </a:r>
            <a:r>
              <a:rPr lang="en-US" sz="1800" dirty="0" err="1"/>
              <a:t>Smedley</a:t>
            </a:r>
            <a:r>
              <a:rPr lang="en-US" sz="1800" dirty="0"/>
              <a:t> et al.,</a:t>
            </a:r>
            <a:r>
              <a:rPr lang="en-US" sz="1800" b="1" i="1" dirty="0"/>
              <a:t>p1). </a:t>
            </a:r>
          </a:p>
          <a:p>
            <a:endParaRPr lang="en-US" dirty="0"/>
          </a:p>
        </p:txBody>
      </p:sp>
    </p:spTree>
    <p:extLst>
      <p:ext uri="{BB962C8B-B14F-4D97-AF65-F5344CB8AC3E}">
        <p14:creationId xmlns:p14="http://schemas.microsoft.com/office/powerpoint/2010/main" val="740827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785258"/>
            <a:ext cx="10820400" cy="4433428"/>
          </a:xfrm>
        </p:spPr>
        <p:txBody>
          <a:bodyPr>
            <a:normAutofit/>
          </a:bodyPr>
          <a:lstStyle/>
          <a:p>
            <a:r>
              <a:rPr lang="en-US" dirty="0"/>
              <a:t>T</a:t>
            </a:r>
            <a:r>
              <a:rPr lang="en-US" dirty="0" smtClean="0"/>
              <a:t>he </a:t>
            </a:r>
            <a:r>
              <a:rPr lang="en-US" dirty="0"/>
              <a:t>Agency for Health Research and Quality (AHRQ) published the </a:t>
            </a:r>
            <a:r>
              <a:rPr lang="en-US" dirty="0" smtClean="0"/>
              <a:t>2003 </a:t>
            </a:r>
            <a:r>
              <a:rPr lang="en-US" dirty="0"/>
              <a:t>National Healthcare Disparities </a:t>
            </a:r>
            <a:r>
              <a:rPr lang="en-US" dirty="0" smtClean="0"/>
              <a:t>Report for the first time.</a:t>
            </a:r>
          </a:p>
          <a:p>
            <a:pPr lvl="1"/>
            <a:r>
              <a:rPr lang="en-US" sz="1700" dirty="0" smtClean="0"/>
              <a:t>Highlights </a:t>
            </a:r>
            <a:r>
              <a:rPr lang="en-US" sz="1700" dirty="0"/>
              <a:t>ongoing serious health deficits in minority communities in the areas of prenatal care, colorectal cancer screening, new AIDS cases, diabetes and </a:t>
            </a:r>
            <a:r>
              <a:rPr lang="en-US" sz="1700" dirty="0" smtClean="0"/>
              <a:t>etc. </a:t>
            </a:r>
          </a:p>
          <a:p>
            <a:pPr lvl="1"/>
            <a:r>
              <a:rPr lang="en-US" sz="1700" dirty="0" smtClean="0"/>
              <a:t>Social </a:t>
            </a:r>
            <a:r>
              <a:rPr lang="en-US" sz="1700" dirty="0"/>
              <a:t>determinants of health and multicultural competencies are intimately related.</a:t>
            </a:r>
          </a:p>
          <a:p>
            <a:pPr lvl="1"/>
            <a:r>
              <a:rPr lang="en-US" sz="1700" dirty="0"/>
              <a:t>M</a:t>
            </a:r>
            <a:r>
              <a:rPr lang="en-US" sz="1700" dirty="0" smtClean="0"/>
              <a:t>edical </a:t>
            </a:r>
            <a:r>
              <a:rPr lang="en-US" sz="1700" dirty="0"/>
              <a:t>leadership, advocacy and community interventions, practitioners can impact health inequity by addressing causes embedded in health systems and social determinants of health </a:t>
            </a:r>
          </a:p>
          <a:p>
            <a:pPr marL="457200" lvl="1" indent="0">
              <a:buNone/>
            </a:pPr>
            <a:endParaRPr lang="en-US" sz="1800" dirty="0"/>
          </a:p>
          <a:p>
            <a:endParaRPr lang="en-US" dirty="0" smtClean="0"/>
          </a:p>
          <a:p>
            <a:r>
              <a:rPr lang="en-US" dirty="0" smtClean="0"/>
              <a:t>Latest published 2015</a:t>
            </a:r>
          </a:p>
          <a:p>
            <a:endParaRPr lang="en-US" dirty="0" smtClean="0"/>
          </a:p>
          <a:p>
            <a:pPr marL="0" indent="0">
              <a:buNone/>
            </a:pPr>
            <a:endParaRPr lang="en-US" dirty="0"/>
          </a:p>
        </p:txBody>
      </p:sp>
      <p:sp>
        <p:nvSpPr>
          <p:cNvPr id="3" name="Title 2"/>
          <p:cNvSpPr>
            <a:spLocks noGrp="1"/>
          </p:cNvSpPr>
          <p:nvPr>
            <p:ph type="title"/>
          </p:nvPr>
        </p:nvSpPr>
        <p:spPr>
          <a:xfrm>
            <a:off x="2982686" y="437802"/>
            <a:ext cx="8610600" cy="1293028"/>
          </a:xfrm>
        </p:spPr>
        <p:txBody>
          <a:bodyPr/>
          <a:lstStyle/>
          <a:p>
            <a:r>
              <a:rPr lang="en-US" dirty="0" smtClean="0"/>
              <a:t>AHRQ</a:t>
            </a:r>
            <a:endParaRPr lang="en-US" dirty="0"/>
          </a:p>
        </p:txBody>
      </p:sp>
    </p:spTree>
    <p:extLst>
      <p:ext uri="{BB962C8B-B14F-4D97-AF65-F5344CB8AC3E}">
        <p14:creationId xmlns:p14="http://schemas.microsoft.com/office/powerpoint/2010/main" val="1222722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046514"/>
            <a:ext cx="10820400" cy="4172171"/>
          </a:xfrm>
        </p:spPr>
        <p:txBody>
          <a:bodyPr>
            <a:normAutofit/>
          </a:bodyPr>
          <a:lstStyle/>
          <a:p>
            <a:r>
              <a:rPr lang="en-US" sz="2400" dirty="0"/>
              <a:t>T</a:t>
            </a:r>
            <a:r>
              <a:rPr lang="en-US" sz="2400" dirty="0" smtClean="0"/>
              <a:t>he </a:t>
            </a:r>
            <a:r>
              <a:rPr lang="en-US" sz="2400" dirty="0"/>
              <a:t>Federal CLAS Standards (Culturally and Linguistically Appropriate Services</a:t>
            </a:r>
            <a:r>
              <a:rPr lang="en-US" sz="2400" dirty="0" smtClean="0"/>
              <a:t>):</a:t>
            </a:r>
          </a:p>
          <a:p>
            <a:pPr lvl="1"/>
            <a:r>
              <a:rPr lang="en-US" sz="1900" dirty="0" smtClean="0"/>
              <a:t>Quality </a:t>
            </a:r>
            <a:r>
              <a:rPr lang="en-US" sz="1900" dirty="0"/>
              <a:t>improvement work of </a:t>
            </a:r>
            <a:r>
              <a:rPr lang="en-US" sz="1900" dirty="0" smtClean="0"/>
              <a:t>assess </a:t>
            </a:r>
            <a:r>
              <a:rPr lang="en-US" sz="1900" dirty="0"/>
              <a:t>the quality of care delivered that is linguistically and culturally respectful, accessible, and appropriate</a:t>
            </a:r>
            <a:r>
              <a:rPr lang="en-US" sz="1900" dirty="0" smtClean="0"/>
              <a:t>.</a:t>
            </a:r>
          </a:p>
          <a:p>
            <a:pPr lvl="1"/>
            <a:r>
              <a:rPr lang="en-US" sz="1900" dirty="0" smtClean="0"/>
              <a:t>15 standards</a:t>
            </a:r>
          </a:p>
          <a:p>
            <a:pPr lvl="1"/>
            <a:r>
              <a:rPr lang="en-US" sz="1900" i="1" dirty="0"/>
              <a:t>Blueprint for Advancing and Sustaining CLAS Policy and Practice (The Blueprint) </a:t>
            </a:r>
            <a:endParaRPr lang="en-US" sz="1900" dirty="0"/>
          </a:p>
          <a:p>
            <a:pPr lvl="1"/>
            <a:r>
              <a:rPr lang="en-US" sz="1900" dirty="0" smtClean="0"/>
              <a:t>Culture </a:t>
            </a:r>
            <a:r>
              <a:rPr lang="en-US" sz="1900" dirty="0"/>
              <a:t>is often not defined consistently and may contribute to confusion to the learner who is culturally inept. </a:t>
            </a:r>
          </a:p>
        </p:txBody>
      </p:sp>
      <p:sp>
        <p:nvSpPr>
          <p:cNvPr id="3" name="Title 2"/>
          <p:cNvSpPr>
            <a:spLocks noGrp="1"/>
          </p:cNvSpPr>
          <p:nvPr>
            <p:ph type="title"/>
          </p:nvPr>
        </p:nvSpPr>
        <p:spPr/>
        <p:txBody>
          <a:bodyPr/>
          <a:lstStyle/>
          <a:p>
            <a:r>
              <a:rPr lang="en-US" dirty="0" smtClean="0"/>
              <a:t>CLAS </a:t>
            </a:r>
            <a:endParaRPr lang="en-US" dirty="0"/>
          </a:p>
        </p:txBody>
      </p:sp>
    </p:spTree>
    <p:extLst>
      <p:ext uri="{BB962C8B-B14F-4D97-AF65-F5344CB8AC3E}">
        <p14:creationId xmlns:p14="http://schemas.microsoft.com/office/powerpoint/2010/main" val="3937099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3" name="Content Placeholder 2"/>
          <p:cNvSpPr>
            <a:spLocks noGrp="1"/>
          </p:cNvSpPr>
          <p:nvPr>
            <p:ph idx="1"/>
          </p:nvPr>
        </p:nvSpPr>
        <p:spPr/>
        <p:txBody>
          <a:bodyPr/>
          <a:lstStyle/>
          <a:p>
            <a:r>
              <a:rPr lang="en-US" b="1" dirty="0" err="1" smtClean="0"/>
              <a:t>RoseAnne</a:t>
            </a:r>
            <a:r>
              <a:rPr lang="en-US" b="1" dirty="0" smtClean="0"/>
              <a:t> </a:t>
            </a:r>
            <a:r>
              <a:rPr lang="en-US" b="1" dirty="0" err="1" smtClean="0"/>
              <a:t>Illes</a:t>
            </a:r>
            <a:r>
              <a:rPr lang="en-US" b="1" dirty="0" smtClean="0"/>
              <a:t>, Ph.D., LP</a:t>
            </a:r>
          </a:p>
          <a:p>
            <a:pPr lvl="1"/>
            <a:r>
              <a:rPr lang="en-US" i="1" dirty="0"/>
              <a:t>Director of Behavioral Medicine</a:t>
            </a:r>
            <a:endParaRPr lang="en-US" dirty="0"/>
          </a:p>
          <a:p>
            <a:pPr lvl="1"/>
            <a:r>
              <a:rPr lang="en-US" i="1" dirty="0"/>
              <a:t>Assistant Clinical Professor</a:t>
            </a:r>
            <a:endParaRPr lang="en-US" dirty="0"/>
          </a:p>
          <a:p>
            <a:pPr lvl="1"/>
            <a:r>
              <a:rPr lang="en-US" i="1" dirty="0"/>
              <a:t>FSU Family Medicine Residency </a:t>
            </a:r>
            <a:r>
              <a:rPr lang="en-US" i="1" dirty="0" smtClean="0"/>
              <a:t> </a:t>
            </a:r>
          </a:p>
          <a:p>
            <a:pPr marL="457200" lvl="1" indent="0">
              <a:buNone/>
            </a:pPr>
            <a:r>
              <a:rPr lang="en-US" i="1" dirty="0"/>
              <a:t> </a:t>
            </a:r>
            <a:r>
              <a:rPr lang="en-US" i="1" dirty="0" smtClean="0"/>
              <a:t>  at </a:t>
            </a:r>
            <a:r>
              <a:rPr lang="en-US" i="1" dirty="0"/>
              <a:t>Lee Memorial Hospital</a:t>
            </a:r>
            <a:endParaRPr lang="en-US" dirty="0"/>
          </a:p>
          <a:p>
            <a:pPr lvl="1"/>
            <a:r>
              <a:rPr lang="en-US" i="1" dirty="0" smtClean="0"/>
              <a:t>Fort </a:t>
            </a:r>
            <a:r>
              <a:rPr lang="en-US" i="1" dirty="0"/>
              <a:t>Myers, </a:t>
            </a:r>
            <a:r>
              <a:rPr lang="en-US" i="1" dirty="0" smtClean="0"/>
              <a:t>FL</a:t>
            </a:r>
          </a:p>
          <a:p>
            <a:pPr marL="457200" lvl="1" indent="0">
              <a:buNone/>
            </a:pPr>
            <a:endParaRPr lang="en-US" i="1" dirty="0"/>
          </a:p>
          <a:p>
            <a:pPr marL="457200" lvl="1"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997223"/>
            <a:ext cx="535305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76" y="2220685"/>
            <a:ext cx="2276474" cy="241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714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53928"/>
            <a:ext cx="10820400" cy="4264757"/>
          </a:xfrm>
        </p:spPr>
        <p:txBody>
          <a:bodyPr>
            <a:normAutofit/>
          </a:bodyPr>
          <a:lstStyle/>
          <a:p>
            <a:r>
              <a:rPr lang="en-US" sz="2000" dirty="0" smtClean="0"/>
              <a:t>Presentation or assessment </a:t>
            </a:r>
            <a:r>
              <a:rPr lang="en-US" sz="2000" dirty="0"/>
              <a:t>of mental health </a:t>
            </a:r>
            <a:r>
              <a:rPr lang="en-US" sz="2000" dirty="0" smtClean="0"/>
              <a:t>symptoms are </a:t>
            </a:r>
            <a:r>
              <a:rPr lang="en-US" sz="2000" dirty="0"/>
              <a:t>impacted by various factors including access to resources, environmental stressors, and racial/ethnic/cultural worldviews (Sue and Sue, 2013, Ring, et.al. 2008). </a:t>
            </a:r>
          </a:p>
          <a:p>
            <a:pPr marL="0" indent="0">
              <a:buNone/>
            </a:pPr>
            <a:endParaRPr lang="en-US" sz="2000" dirty="0" smtClean="0"/>
          </a:p>
          <a:p>
            <a:r>
              <a:rPr lang="en-US" sz="2000" dirty="0" smtClean="0"/>
              <a:t>PC incorporates a </a:t>
            </a:r>
            <a:r>
              <a:rPr lang="en-US" sz="2000" dirty="0" err="1" smtClean="0"/>
              <a:t>biopsychosocial</a:t>
            </a:r>
            <a:r>
              <a:rPr lang="en-US" sz="2000" dirty="0" smtClean="0"/>
              <a:t> approach to health and illness and incorporates all areas of intersections and complexities of health and illness.</a:t>
            </a:r>
          </a:p>
          <a:p>
            <a:pPr lvl="1"/>
            <a:r>
              <a:rPr lang="en-US" sz="1800" dirty="0" smtClean="0"/>
              <a:t>Multicultural psychology competencies include the various intersections of multiple factors including experiences from health and illness.</a:t>
            </a:r>
          </a:p>
          <a:p>
            <a:endParaRPr lang="en-US" dirty="0" smtClean="0"/>
          </a:p>
          <a:p>
            <a:r>
              <a:rPr lang="en-US" sz="2000" dirty="0" smtClean="0"/>
              <a:t>PC </a:t>
            </a:r>
            <a:r>
              <a:rPr lang="en-US" sz="2000" dirty="0"/>
              <a:t>competencies developed 10 years ago in 2004</a:t>
            </a:r>
            <a:r>
              <a:rPr lang="en-US" sz="2000" dirty="0" smtClean="0"/>
              <a:t>. Focused on:</a:t>
            </a:r>
            <a:endParaRPr lang="en-US" sz="2000" dirty="0"/>
          </a:p>
          <a:p>
            <a:pPr lvl="1"/>
            <a:r>
              <a:rPr lang="en-US" sz="1800" dirty="0" err="1" smtClean="0"/>
              <a:t>Biopsychosocial</a:t>
            </a:r>
            <a:r>
              <a:rPr lang="en-US" sz="1800" dirty="0" smtClean="0"/>
              <a:t> </a:t>
            </a:r>
            <a:r>
              <a:rPr lang="en-US" sz="1800" dirty="0"/>
              <a:t>approach in </a:t>
            </a:r>
            <a:r>
              <a:rPr lang="en-US" sz="1800" dirty="0" smtClean="0"/>
              <a:t>training.</a:t>
            </a:r>
          </a:p>
          <a:p>
            <a:pPr lvl="1"/>
            <a:r>
              <a:rPr lang="en-US" sz="1800" dirty="0" smtClean="0"/>
              <a:t> </a:t>
            </a:r>
            <a:r>
              <a:rPr lang="en-US" sz="1800" dirty="0"/>
              <a:t>H</a:t>
            </a:r>
            <a:r>
              <a:rPr lang="en-US" sz="1800" dirty="0" smtClean="0"/>
              <a:t>ealth </a:t>
            </a:r>
            <a:r>
              <a:rPr lang="en-US" sz="1800" dirty="0"/>
              <a:t>policy, systems, common problems in PC and </a:t>
            </a:r>
            <a:r>
              <a:rPr lang="en-US" sz="1800" dirty="0" err="1"/>
              <a:t>interprofessional</a:t>
            </a:r>
            <a:r>
              <a:rPr lang="en-US" sz="1800" dirty="0"/>
              <a:t> collaboration. </a:t>
            </a:r>
            <a:endParaRPr lang="en-US" sz="1800" dirty="0" smtClean="0"/>
          </a:p>
          <a:p>
            <a:endParaRPr lang="en-US" dirty="0" smtClean="0"/>
          </a:p>
          <a:p>
            <a:endParaRPr lang="en-US" dirty="0" smtClean="0"/>
          </a:p>
          <a:p>
            <a:endParaRPr lang="en-US" dirty="0" smtClean="0"/>
          </a:p>
        </p:txBody>
      </p:sp>
      <p:sp>
        <p:nvSpPr>
          <p:cNvPr id="3" name="Title 2"/>
          <p:cNvSpPr>
            <a:spLocks noGrp="1"/>
          </p:cNvSpPr>
          <p:nvPr>
            <p:ph type="title"/>
          </p:nvPr>
        </p:nvSpPr>
        <p:spPr>
          <a:xfrm>
            <a:off x="2895600" y="596766"/>
            <a:ext cx="8610600" cy="1299411"/>
          </a:xfrm>
        </p:spPr>
        <p:txBody>
          <a:bodyPr>
            <a:normAutofit/>
          </a:bodyPr>
          <a:lstStyle/>
          <a:p>
            <a:r>
              <a:rPr lang="en-US" dirty="0" smtClean="0"/>
              <a:t>Why relevant to Behavioral Science?</a:t>
            </a:r>
            <a:endParaRPr lang="en-US" dirty="0"/>
          </a:p>
        </p:txBody>
      </p:sp>
    </p:spTree>
    <p:extLst>
      <p:ext uri="{BB962C8B-B14F-4D97-AF65-F5344CB8AC3E}">
        <p14:creationId xmlns:p14="http://schemas.microsoft.com/office/powerpoint/2010/main" val="3459656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Competencies for Psychologists in Primary care</a:t>
            </a:r>
            <a:endParaRPr lang="en-US" dirty="0"/>
          </a:p>
        </p:txBody>
      </p:sp>
      <p:sp>
        <p:nvSpPr>
          <p:cNvPr id="3" name="Content Placeholder 2"/>
          <p:cNvSpPr>
            <a:spLocks noGrp="1"/>
          </p:cNvSpPr>
          <p:nvPr>
            <p:ph idx="1"/>
          </p:nvPr>
        </p:nvSpPr>
        <p:spPr/>
        <p:txBody>
          <a:bodyPr/>
          <a:lstStyle/>
          <a:p>
            <a:r>
              <a:rPr lang="en-US" dirty="0" smtClean="0"/>
              <a:t>Recently published articles, workgroups, and guidelines have emphasized the importance of primary care providers demonstrating multicultural competencies  </a:t>
            </a:r>
            <a:endParaRPr lang="en-US" dirty="0"/>
          </a:p>
        </p:txBody>
      </p:sp>
    </p:spTree>
    <p:extLst>
      <p:ext uri="{BB962C8B-B14F-4D97-AF65-F5344CB8AC3E}">
        <p14:creationId xmlns:p14="http://schemas.microsoft.com/office/powerpoint/2010/main" val="3341696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349830"/>
            <a:ext cx="10820400" cy="4868856"/>
          </a:xfrm>
        </p:spPr>
        <p:txBody>
          <a:bodyPr>
            <a:normAutofit fontScale="92500"/>
          </a:bodyPr>
          <a:lstStyle/>
          <a:p>
            <a:r>
              <a:rPr lang="en-US" sz="2600" b="1" dirty="0"/>
              <a:t>McDaniel et al., (2014): Competencies for Psychology practice in primary </a:t>
            </a:r>
            <a:r>
              <a:rPr lang="en-US" sz="2600" b="1" dirty="0" smtClean="0"/>
              <a:t>care</a:t>
            </a:r>
          </a:p>
          <a:p>
            <a:endParaRPr lang="en-US" sz="2000" dirty="0"/>
          </a:p>
          <a:p>
            <a:r>
              <a:rPr lang="en-US" sz="2000" dirty="0" smtClean="0"/>
              <a:t>1A.7:</a:t>
            </a:r>
          </a:p>
          <a:p>
            <a:pPr lvl="1"/>
            <a:r>
              <a:rPr lang="en-US" dirty="0" smtClean="0"/>
              <a:t> </a:t>
            </a:r>
            <a:r>
              <a:rPr lang="en-US" sz="1800" dirty="0" smtClean="0"/>
              <a:t>“Knowledge of the effect sociocultural and socioeconomic factors on health and illness.”</a:t>
            </a:r>
          </a:p>
          <a:p>
            <a:r>
              <a:rPr lang="en-US" sz="2000" dirty="0" smtClean="0"/>
              <a:t>2B.1:</a:t>
            </a:r>
          </a:p>
          <a:p>
            <a:pPr lvl="1"/>
            <a:r>
              <a:rPr lang="en-US" dirty="0" smtClean="0"/>
              <a:t> </a:t>
            </a:r>
            <a:r>
              <a:rPr lang="en-US" sz="1800" dirty="0" smtClean="0"/>
              <a:t>PC takes place in the larger healthcare neighborhood, within the community and social context.</a:t>
            </a:r>
          </a:p>
          <a:p>
            <a:r>
              <a:rPr lang="en-US" sz="2000" dirty="0" smtClean="0"/>
              <a:t>2c: </a:t>
            </a:r>
          </a:p>
          <a:p>
            <a:pPr lvl="1"/>
            <a:r>
              <a:rPr lang="en-US" sz="1800" dirty="0" smtClean="0"/>
              <a:t>Advocacy</a:t>
            </a:r>
          </a:p>
          <a:p>
            <a:r>
              <a:rPr lang="en-US" sz="2000" dirty="0" smtClean="0"/>
              <a:t>3B: </a:t>
            </a:r>
          </a:p>
          <a:p>
            <a:pPr lvl="1"/>
            <a:r>
              <a:rPr lang="en-US" sz="1800" dirty="0" smtClean="0"/>
              <a:t>Individual, cultural and disciplinary diversity</a:t>
            </a:r>
          </a:p>
          <a:p>
            <a:r>
              <a:rPr lang="en-US" sz="2000" dirty="0" smtClean="0"/>
              <a:t>4A.5: </a:t>
            </a:r>
          </a:p>
          <a:p>
            <a:pPr lvl="1"/>
            <a:r>
              <a:rPr lang="en-US" sz="1800" dirty="0" smtClean="0"/>
              <a:t>Demonstrated awareness, sensitivity, and skills in working professionally with diverse individuals </a:t>
            </a:r>
            <a:endParaRPr lang="en-US" sz="1800" dirty="0"/>
          </a:p>
        </p:txBody>
      </p:sp>
    </p:spTree>
    <p:extLst>
      <p:ext uri="{BB962C8B-B14F-4D97-AF65-F5344CB8AC3E}">
        <p14:creationId xmlns:p14="http://schemas.microsoft.com/office/powerpoint/2010/main" val="505690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80456"/>
            <a:ext cx="10820400" cy="4738229"/>
          </a:xfrm>
        </p:spPr>
        <p:txBody>
          <a:bodyPr/>
          <a:lstStyle/>
          <a:p>
            <a:r>
              <a:rPr lang="en-US" sz="2400" b="1" dirty="0" smtClean="0"/>
              <a:t>Miller </a:t>
            </a:r>
            <a:r>
              <a:rPr lang="en-US" sz="2400" b="1" dirty="0"/>
              <a:t>et al., (2016): Core competencies for behavioral health providers working in primary </a:t>
            </a:r>
            <a:r>
              <a:rPr lang="en-US" sz="2400" b="1" dirty="0" smtClean="0"/>
              <a:t>care</a:t>
            </a:r>
          </a:p>
          <a:p>
            <a:endParaRPr lang="en-US" dirty="0"/>
          </a:p>
          <a:p>
            <a:r>
              <a:rPr lang="en-US" dirty="0" smtClean="0"/>
              <a:t>Identified 8 primary competencies</a:t>
            </a:r>
          </a:p>
          <a:p>
            <a:pPr marL="0" indent="0">
              <a:buNone/>
            </a:pPr>
            <a:endParaRPr lang="en-US" dirty="0" smtClean="0"/>
          </a:p>
          <a:p>
            <a:r>
              <a:rPr lang="en-US" dirty="0" smtClean="0"/>
              <a:t>Competency #7</a:t>
            </a:r>
          </a:p>
          <a:p>
            <a:pPr lvl="1"/>
            <a:r>
              <a:rPr lang="en-US" b="1" dirty="0" smtClean="0"/>
              <a:t>Provide culturally responsive, whole-person and family-oriented care: </a:t>
            </a:r>
            <a:r>
              <a:rPr lang="en-US" dirty="0" smtClean="0"/>
              <a:t>BH providers in primary care employ the biopsychosocial model – approaching healthcare from biological, psychological, social, spiritual, and cultural aspects of whole-person care, including patient and family beliefs, values, culture, and preferences.</a:t>
            </a:r>
            <a:endParaRPr lang="en-US" b="1" dirty="0"/>
          </a:p>
        </p:txBody>
      </p:sp>
    </p:spTree>
    <p:extLst>
      <p:ext uri="{BB962C8B-B14F-4D97-AF65-F5344CB8AC3E}">
        <p14:creationId xmlns:p14="http://schemas.microsoft.com/office/powerpoint/2010/main" val="10983468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84514"/>
            <a:ext cx="10820400" cy="4934172"/>
          </a:xfrm>
        </p:spPr>
        <p:txBody>
          <a:bodyPr>
            <a:normAutofit lnSpcReduction="10000"/>
          </a:bodyPr>
          <a:lstStyle/>
          <a:p>
            <a:r>
              <a:rPr lang="en-US" sz="2400" b="1" dirty="0"/>
              <a:t>AHRQ: Provider – and Practice – level competencies for integrated behavioral health in primary </a:t>
            </a:r>
            <a:r>
              <a:rPr lang="en-US" sz="2400" b="1" dirty="0" smtClean="0"/>
              <a:t>care</a:t>
            </a:r>
          </a:p>
          <a:p>
            <a:endParaRPr lang="en-US" b="1" dirty="0"/>
          </a:p>
          <a:p>
            <a:r>
              <a:rPr lang="en-US" u="sng" dirty="0" smtClean="0"/>
              <a:t>Whole – Person Care and Cultural Competency</a:t>
            </a:r>
          </a:p>
          <a:p>
            <a:pPr lvl="1"/>
            <a:r>
              <a:rPr lang="en-US" dirty="0" smtClean="0"/>
              <a:t>“providers need to conceptualize patient problems using the biopsychosocial model and be competent in providing culturally sensitive, whole-person care.”</a:t>
            </a:r>
          </a:p>
          <a:p>
            <a:pPr marL="457200" lvl="1" indent="0">
              <a:buNone/>
            </a:pPr>
            <a:endParaRPr lang="en-US" dirty="0" smtClean="0"/>
          </a:p>
          <a:p>
            <a:pPr lvl="1"/>
            <a:r>
              <a:rPr lang="en-US" dirty="0" smtClean="0"/>
              <a:t>Knowledge of:</a:t>
            </a:r>
          </a:p>
          <a:p>
            <a:pPr lvl="2"/>
            <a:r>
              <a:rPr lang="en-US" dirty="0" smtClean="0"/>
              <a:t>“Impact of culture on health, illness, health practices, health beliefs, and participation in treatment</a:t>
            </a:r>
          </a:p>
          <a:p>
            <a:pPr lvl="2"/>
            <a:r>
              <a:rPr lang="en-US" dirty="0" smtClean="0"/>
              <a:t>“The roles of social functioning and family in health, illness…”</a:t>
            </a:r>
          </a:p>
          <a:p>
            <a:pPr lvl="2"/>
            <a:r>
              <a:rPr lang="en-US" dirty="0" smtClean="0"/>
              <a:t>“The effect of cultural factors on access to care”</a:t>
            </a:r>
          </a:p>
          <a:p>
            <a:pPr marL="914400" lvl="2" indent="0">
              <a:buNone/>
            </a:pPr>
            <a:endParaRPr lang="en-US" dirty="0" smtClean="0"/>
          </a:p>
          <a:p>
            <a:pPr lvl="1"/>
            <a:r>
              <a:rPr lang="en-US" dirty="0" smtClean="0"/>
              <a:t>“The ability to flexible and quickly adapt treatment approaches based on cultural factors”</a:t>
            </a:r>
            <a:endParaRPr lang="en-US" dirty="0"/>
          </a:p>
        </p:txBody>
      </p:sp>
    </p:spTree>
    <p:extLst>
      <p:ext uri="{BB962C8B-B14F-4D97-AF65-F5344CB8AC3E}">
        <p14:creationId xmlns:p14="http://schemas.microsoft.com/office/powerpoint/2010/main" val="20533450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10820400" cy="5007935"/>
          </a:xfrm>
        </p:spPr>
        <p:txBody>
          <a:bodyPr>
            <a:normAutofit fontScale="92500" lnSpcReduction="20000"/>
          </a:bodyPr>
          <a:lstStyle/>
          <a:p>
            <a:pPr algn="ctr"/>
            <a:r>
              <a:rPr lang="en-US" sz="2400" b="1" dirty="0"/>
              <a:t>American board of professional psychology (ABPP</a:t>
            </a:r>
            <a:r>
              <a:rPr lang="en-US" sz="2400" b="1" dirty="0" smtClean="0"/>
              <a:t>)</a:t>
            </a:r>
          </a:p>
          <a:p>
            <a:pPr algn="ctr"/>
            <a:endParaRPr lang="en-US" b="1" dirty="0" smtClean="0"/>
          </a:p>
          <a:p>
            <a:r>
              <a:rPr lang="en-US" u="sng" dirty="0" smtClean="0"/>
              <a:t>American Board of Clinical Health Psychology (ABCHP)</a:t>
            </a:r>
          </a:p>
          <a:p>
            <a:pPr marL="0" indent="0">
              <a:buNone/>
            </a:pPr>
            <a:endParaRPr lang="en-US" u="sng" dirty="0" smtClean="0"/>
          </a:p>
          <a:p>
            <a:pPr lvl="1"/>
            <a:r>
              <a:rPr lang="en-US" b="1" u="sng" dirty="0" smtClean="0"/>
              <a:t>Cross-cutting Competency Domains Across all Submitted Materials:</a:t>
            </a:r>
          </a:p>
          <a:p>
            <a:pPr lvl="1"/>
            <a:endParaRPr lang="en-US" b="1" dirty="0" smtClean="0"/>
          </a:p>
          <a:p>
            <a:pPr lvl="2"/>
            <a:r>
              <a:rPr lang="en-US" sz="1900" dirty="0" smtClean="0"/>
              <a:t>Science Base and Application</a:t>
            </a:r>
          </a:p>
          <a:p>
            <a:pPr lvl="2"/>
            <a:endParaRPr lang="en-US" dirty="0" smtClean="0"/>
          </a:p>
          <a:p>
            <a:pPr lvl="2"/>
            <a:r>
              <a:rPr lang="en-US" sz="1900" dirty="0" smtClean="0"/>
              <a:t>Interpersonal Interactions</a:t>
            </a:r>
          </a:p>
          <a:p>
            <a:pPr lvl="2"/>
            <a:endParaRPr lang="en-US" b="1" dirty="0" smtClean="0"/>
          </a:p>
          <a:p>
            <a:pPr lvl="2"/>
            <a:r>
              <a:rPr lang="en-US" sz="2400" b="1" dirty="0" smtClean="0">
                <a:solidFill>
                  <a:srgbClr val="00B050"/>
                </a:solidFill>
              </a:rPr>
              <a:t>Individual and Cultural Diversity</a:t>
            </a:r>
          </a:p>
          <a:p>
            <a:pPr lvl="2"/>
            <a:endParaRPr lang="en-US" sz="2400" b="1" dirty="0" smtClean="0">
              <a:solidFill>
                <a:srgbClr val="00B050"/>
              </a:solidFill>
            </a:endParaRPr>
          </a:p>
          <a:p>
            <a:pPr lvl="2"/>
            <a:r>
              <a:rPr lang="en-US" sz="1900" dirty="0" smtClean="0"/>
              <a:t>Ethical and Legal Foundations</a:t>
            </a:r>
          </a:p>
          <a:p>
            <a:pPr lvl="2"/>
            <a:endParaRPr lang="en-US" dirty="0" smtClean="0"/>
          </a:p>
          <a:p>
            <a:pPr lvl="2"/>
            <a:r>
              <a:rPr lang="en-US" sz="1900" dirty="0" smtClean="0"/>
              <a:t>Professional Identification</a:t>
            </a:r>
          </a:p>
          <a:p>
            <a:pPr marL="914400" lvl="2" indent="0">
              <a:buNone/>
            </a:pPr>
            <a:endParaRPr lang="en-US" sz="1900" dirty="0" smtClean="0"/>
          </a:p>
          <a:p>
            <a:pPr marL="457200" lvl="1" indent="0">
              <a:buNone/>
            </a:pPr>
            <a:r>
              <a:rPr lang="en-US" sz="1500" u="sng" dirty="0" smtClean="0">
                <a:hlinkClick r:id="rId3"/>
              </a:rPr>
              <a:t>http</a:t>
            </a:r>
            <a:r>
              <a:rPr lang="en-US" sz="1500" u="sng" dirty="0">
                <a:hlinkClick r:id="rId3"/>
              </a:rPr>
              <a:t>://</a:t>
            </a:r>
            <a:r>
              <a:rPr lang="en-US" sz="1500" u="sng" dirty="0" smtClean="0">
                <a:hlinkClick r:id="rId3"/>
              </a:rPr>
              <a:t>www.abpp.org/files/page-specific/3353%20Clinical%20Health/12_ABCHP%20Candidate%20Manual.pdf</a:t>
            </a:r>
            <a:r>
              <a:rPr lang="en-US" sz="1500" u="sng" dirty="0" smtClean="0"/>
              <a:t>    </a:t>
            </a:r>
          </a:p>
        </p:txBody>
      </p:sp>
    </p:spTree>
    <p:extLst>
      <p:ext uri="{BB962C8B-B14F-4D97-AF65-F5344CB8AC3E}">
        <p14:creationId xmlns:p14="http://schemas.microsoft.com/office/powerpoint/2010/main" val="2373731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10820400" cy="4847085"/>
          </a:xfrm>
        </p:spPr>
        <p:txBody>
          <a:bodyPr>
            <a:normAutofit lnSpcReduction="10000"/>
          </a:bodyPr>
          <a:lstStyle/>
          <a:p>
            <a:pPr algn="ctr"/>
            <a:r>
              <a:rPr lang="en-US" sz="2400" b="1" dirty="0"/>
              <a:t>American board of professional psychology (ABPP)</a:t>
            </a:r>
          </a:p>
          <a:p>
            <a:endParaRPr lang="en-US" b="1" dirty="0" smtClean="0"/>
          </a:p>
          <a:p>
            <a:r>
              <a:rPr lang="en-US" u="sng" dirty="0"/>
              <a:t>American Board of Clinical Health Psychology (ABCHP)</a:t>
            </a:r>
          </a:p>
          <a:p>
            <a:pPr marL="0" indent="0">
              <a:buNone/>
            </a:pPr>
            <a:endParaRPr lang="en-US" b="1" dirty="0" smtClean="0"/>
          </a:p>
          <a:p>
            <a:r>
              <a:rPr lang="en-US" b="1" u="sng" dirty="0" smtClean="0"/>
              <a:t>Candidate’s </a:t>
            </a:r>
            <a:r>
              <a:rPr lang="en-US" b="1" u="sng" dirty="0"/>
              <a:t>Professional Statement:</a:t>
            </a:r>
          </a:p>
          <a:p>
            <a:pPr lvl="1"/>
            <a:r>
              <a:rPr lang="en-US" dirty="0"/>
              <a:t>“Examples of awareness of individual and cultural diversity as pertinent to one’s assessments, interventions, consultations, and/or program development</a:t>
            </a:r>
            <a:r>
              <a:rPr lang="en-US" dirty="0" smtClean="0"/>
              <a:t>.”</a:t>
            </a:r>
          </a:p>
          <a:p>
            <a:pPr marL="914400" lvl="2" indent="0">
              <a:buNone/>
            </a:pPr>
            <a:endParaRPr lang="en-US" dirty="0"/>
          </a:p>
          <a:p>
            <a:r>
              <a:rPr lang="en-US" b="1" u="sng" dirty="0" smtClean="0"/>
              <a:t>Candidate’s Practice Sample:</a:t>
            </a:r>
          </a:p>
          <a:p>
            <a:pPr lvl="1"/>
            <a:r>
              <a:rPr lang="en-US" dirty="0" smtClean="0"/>
              <a:t>“Practice samples must be in compliance with APA ethical and professional standards, and demonstrate appreciation of and responsiveness to diversity issues relevant to the population.”</a:t>
            </a:r>
          </a:p>
          <a:p>
            <a:pPr marL="457200" lvl="1" indent="0">
              <a:buNone/>
            </a:pPr>
            <a:endParaRPr lang="en-US" dirty="0" smtClean="0"/>
          </a:p>
          <a:p>
            <a:pPr marL="0" indent="0">
              <a:buNone/>
            </a:pPr>
            <a:r>
              <a:rPr lang="en-US" sz="1400" u="sng" dirty="0">
                <a:hlinkClick r:id="rId3"/>
              </a:rPr>
              <a:t>http://</a:t>
            </a:r>
            <a:r>
              <a:rPr lang="en-US" sz="1400" u="sng" dirty="0" smtClean="0">
                <a:hlinkClick r:id="rId3"/>
              </a:rPr>
              <a:t>www.abpp.org/files/page-specific/3353%20Clinical%20Health/12_ABCHP%20Candidate%20Manual.pdf</a:t>
            </a:r>
            <a:r>
              <a:rPr lang="en-US" sz="1400" u="sng" dirty="0" smtClean="0"/>
              <a:t> </a:t>
            </a:r>
            <a:endParaRPr lang="en-US" sz="1400" dirty="0" smtClean="0"/>
          </a:p>
        </p:txBody>
      </p:sp>
    </p:spTree>
    <p:extLst>
      <p:ext uri="{BB962C8B-B14F-4D97-AF65-F5344CB8AC3E}">
        <p14:creationId xmlns:p14="http://schemas.microsoft.com/office/powerpoint/2010/main" val="2206669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89314"/>
            <a:ext cx="10820400" cy="5034770"/>
          </a:xfrm>
        </p:spPr>
        <p:txBody>
          <a:bodyPr>
            <a:normAutofit/>
          </a:bodyPr>
          <a:lstStyle/>
          <a:p>
            <a:r>
              <a:rPr lang="en-US" sz="2400" b="1" dirty="0" smtClean="0"/>
              <a:t>Selected ACGME Milestones (10/2015)</a:t>
            </a:r>
          </a:p>
          <a:p>
            <a:r>
              <a:rPr lang="en-US" i="1" dirty="0">
                <a:solidFill>
                  <a:srgbClr val="00B050"/>
                </a:solidFill>
              </a:rPr>
              <a:t>(PC-4 Level </a:t>
            </a:r>
            <a:r>
              <a:rPr lang="en-US" i="1" dirty="0" smtClean="0">
                <a:solidFill>
                  <a:srgbClr val="00B050"/>
                </a:solidFill>
              </a:rPr>
              <a:t>4): Establishes </a:t>
            </a:r>
            <a:r>
              <a:rPr lang="en-US" i="1" dirty="0">
                <a:solidFill>
                  <a:srgbClr val="00B050"/>
                </a:solidFill>
              </a:rPr>
              <a:t>rapport </a:t>
            </a:r>
            <a:r>
              <a:rPr lang="en-US" i="1" dirty="0" smtClean="0">
                <a:solidFill>
                  <a:srgbClr val="00B050"/>
                </a:solidFill>
              </a:rPr>
              <a:t>with patients </a:t>
            </a:r>
            <a:r>
              <a:rPr lang="en-US" i="1" dirty="0">
                <a:solidFill>
                  <a:srgbClr val="00B050"/>
                </a:solidFill>
              </a:rPr>
              <a:t>to the degree that </a:t>
            </a:r>
            <a:r>
              <a:rPr lang="en-US" i="1" dirty="0" smtClean="0">
                <a:solidFill>
                  <a:srgbClr val="00B050"/>
                </a:solidFill>
              </a:rPr>
              <a:t>patients </a:t>
            </a:r>
            <a:r>
              <a:rPr lang="en-US" i="1" dirty="0">
                <a:solidFill>
                  <a:srgbClr val="00B050"/>
                </a:solidFill>
              </a:rPr>
              <a:t>confidently accept </a:t>
            </a:r>
            <a:r>
              <a:rPr lang="en-US" i="1" dirty="0" smtClean="0">
                <a:solidFill>
                  <a:srgbClr val="00B050"/>
                </a:solidFill>
              </a:rPr>
              <a:t>the </a:t>
            </a:r>
            <a:r>
              <a:rPr lang="en-US" i="1" dirty="0">
                <a:solidFill>
                  <a:srgbClr val="00B050"/>
                </a:solidFill>
              </a:rPr>
              <a:t>assessment of an </a:t>
            </a:r>
            <a:r>
              <a:rPr lang="en-US" i="1" dirty="0" smtClean="0">
                <a:solidFill>
                  <a:srgbClr val="00B050"/>
                </a:solidFill>
              </a:rPr>
              <a:t>undiagnosed condition</a:t>
            </a:r>
          </a:p>
          <a:p>
            <a:endParaRPr lang="en-US" i="1" dirty="0" smtClean="0">
              <a:solidFill>
                <a:srgbClr val="00B050"/>
              </a:solidFill>
            </a:endParaRPr>
          </a:p>
          <a:p>
            <a:r>
              <a:rPr lang="en-US" dirty="0">
                <a:solidFill>
                  <a:srgbClr val="00B0F0"/>
                </a:solidFill>
              </a:rPr>
              <a:t>(SBP-3 Level </a:t>
            </a:r>
            <a:r>
              <a:rPr lang="en-US" dirty="0" smtClean="0">
                <a:solidFill>
                  <a:srgbClr val="00B0F0"/>
                </a:solidFill>
              </a:rPr>
              <a:t>2): Lists ways </a:t>
            </a:r>
            <a:r>
              <a:rPr lang="en-US" dirty="0">
                <a:solidFill>
                  <a:srgbClr val="00B0F0"/>
                </a:solidFill>
              </a:rPr>
              <a:t>in which </a:t>
            </a:r>
            <a:r>
              <a:rPr lang="en-US" dirty="0" smtClean="0">
                <a:solidFill>
                  <a:srgbClr val="00B0F0"/>
                </a:solidFill>
              </a:rPr>
              <a:t>community </a:t>
            </a:r>
            <a:r>
              <a:rPr lang="en-US" dirty="0">
                <a:solidFill>
                  <a:srgbClr val="00B0F0"/>
                </a:solidFill>
              </a:rPr>
              <a:t>characteristics </a:t>
            </a:r>
            <a:r>
              <a:rPr lang="en-US" dirty="0" smtClean="0">
                <a:solidFill>
                  <a:srgbClr val="00B0F0"/>
                </a:solidFill>
              </a:rPr>
              <a:t>and </a:t>
            </a:r>
            <a:r>
              <a:rPr lang="en-US" dirty="0">
                <a:solidFill>
                  <a:srgbClr val="00B0F0"/>
                </a:solidFill>
              </a:rPr>
              <a:t>resources affect the </a:t>
            </a:r>
            <a:r>
              <a:rPr lang="en-US" dirty="0" smtClean="0">
                <a:solidFill>
                  <a:srgbClr val="00B0F0"/>
                </a:solidFill>
              </a:rPr>
              <a:t>health </a:t>
            </a:r>
            <a:r>
              <a:rPr lang="en-US" dirty="0">
                <a:solidFill>
                  <a:srgbClr val="00B0F0"/>
                </a:solidFill>
              </a:rPr>
              <a:t>of patients </a:t>
            </a:r>
            <a:r>
              <a:rPr lang="en-US" dirty="0" smtClean="0">
                <a:solidFill>
                  <a:srgbClr val="00B0F0"/>
                </a:solidFill>
              </a:rPr>
              <a:t>and</a:t>
            </a:r>
          </a:p>
          <a:p>
            <a:endParaRPr lang="en-US" dirty="0" smtClean="0">
              <a:solidFill>
                <a:srgbClr val="00B0F0"/>
              </a:solidFill>
            </a:endParaRPr>
          </a:p>
          <a:p>
            <a:r>
              <a:rPr lang="en-US" dirty="0" smtClean="0">
                <a:solidFill>
                  <a:srgbClr val="C00000"/>
                </a:solidFill>
              </a:rPr>
              <a:t>PROF-3: Demonstrates humanism </a:t>
            </a:r>
            <a:r>
              <a:rPr lang="en-US" dirty="0">
                <a:solidFill>
                  <a:srgbClr val="C00000"/>
                </a:solidFill>
              </a:rPr>
              <a:t>and cultural </a:t>
            </a:r>
            <a:r>
              <a:rPr lang="en-US" dirty="0" smtClean="0">
                <a:solidFill>
                  <a:srgbClr val="C00000"/>
                </a:solidFill>
              </a:rPr>
              <a:t>proficiency</a:t>
            </a:r>
          </a:p>
          <a:p>
            <a:pPr marL="0" indent="0">
              <a:buNone/>
            </a:pPr>
            <a:endParaRPr lang="en-US" i="1" dirty="0">
              <a:solidFill>
                <a:srgbClr val="C00000"/>
              </a:solidFill>
            </a:endParaRPr>
          </a:p>
          <a:p>
            <a:r>
              <a:rPr lang="en-US" dirty="0" smtClean="0">
                <a:solidFill>
                  <a:srgbClr val="7030A0"/>
                </a:solidFill>
              </a:rPr>
              <a:t>C-1: Develops </a:t>
            </a:r>
            <a:r>
              <a:rPr lang="en-US" dirty="0">
                <a:solidFill>
                  <a:srgbClr val="7030A0"/>
                </a:solidFill>
              </a:rPr>
              <a:t>meaningful, therapeutic relationships with patients and </a:t>
            </a:r>
            <a:r>
              <a:rPr lang="en-US" dirty="0" smtClean="0">
                <a:solidFill>
                  <a:srgbClr val="7030A0"/>
                </a:solidFill>
              </a:rPr>
              <a:t>families Identifies </a:t>
            </a:r>
            <a:r>
              <a:rPr lang="en-US" dirty="0">
                <a:solidFill>
                  <a:srgbClr val="7030A0"/>
                </a:solidFill>
              </a:rPr>
              <a:t>physical, </a:t>
            </a:r>
            <a:r>
              <a:rPr lang="en-US" dirty="0" smtClean="0">
                <a:solidFill>
                  <a:srgbClr val="7030A0"/>
                </a:solidFill>
              </a:rPr>
              <a:t>cultural</a:t>
            </a:r>
            <a:r>
              <a:rPr lang="en-US" dirty="0">
                <a:solidFill>
                  <a:srgbClr val="7030A0"/>
                </a:solidFill>
              </a:rPr>
              <a:t>, psychological, </a:t>
            </a:r>
            <a:r>
              <a:rPr lang="en-US" dirty="0" smtClean="0">
                <a:solidFill>
                  <a:srgbClr val="7030A0"/>
                </a:solidFill>
              </a:rPr>
              <a:t>and social </a:t>
            </a:r>
            <a:r>
              <a:rPr lang="en-US" dirty="0">
                <a:solidFill>
                  <a:srgbClr val="7030A0"/>
                </a:solidFill>
              </a:rPr>
              <a:t>barriers to </a:t>
            </a:r>
            <a:r>
              <a:rPr lang="en-US" dirty="0" smtClean="0">
                <a:solidFill>
                  <a:srgbClr val="7030A0"/>
                </a:solidFill>
              </a:rPr>
              <a:t>communication</a:t>
            </a:r>
          </a:p>
          <a:p>
            <a:r>
              <a:rPr lang="en-US" sz="1400" dirty="0">
                <a:solidFill>
                  <a:srgbClr val="7030A0"/>
                </a:solidFill>
                <a:hlinkClick r:id="rId3"/>
              </a:rPr>
              <a:t>http://</a:t>
            </a:r>
            <a:r>
              <a:rPr lang="en-US" sz="1400" dirty="0" smtClean="0">
                <a:solidFill>
                  <a:srgbClr val="7030A0"/>
                </a:solidFill>
                <a:hlinkClick r:id="rId3"/>
              </a:rPr>
              <a:t>www.acgme.org/Portals/0/PDFs/Milestones/FamilyMedicineMilestones.pdf</a:t>
            </a:r>
            <a:r>
              <a:rPr lang="en-US" sz="1400" dirty="0" smtClean="0">
                <a:solidFill>
                  <a:srgbClr val="7030A0"/>
                </a:solidFill>
              </a:rPr>
              <a:t> </a:t>
            </a:r>
            <a:endParaRPr lang="en-US" sz="1400" dirty="0">
              <a:solidFill>
                <a:srgbClr val="7030A0"/>
              </a:solidFill>
            </a:endParaRPr>
          </a:p>
          <a:p>
            <a:endParaRPr lang="en-US" dirty="0"/>
          </a:p>
          <a:p>
            <a:endParaRPr lang="en-US" dirty="0"/>
          </a:p>
        </p:txBody>
      </p:sp>
    </p:spTree>
    <p:extLst>
      <p:ext uri="{BB962C8B-B14F-4D97-AF65-F5344CB8AC3E}">
        <p14:creationId xmlns:p14="http://schemas.microsoft.com/office/powerpoint/2010/main" val="24437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10820400" cy="5302332"/>
          </a:xfrm>
        </p:spPr>
        <p:txBody>
          <a:bodyPr>
            <a:normAutofit lnSpcReduction="10000"/>
          </a:bodyPr>
          <a:lstStyle/>
          <a:p>
            <a:r>
              <a:rPr lang="en-US" sz="2400" b="1" dirty="0" smtClean="0"/>
              <a:t>SAMHSA-HRSA Center for Integrated Health Solutions</a:t>
            </a:r>
          </a:p>
          <a:p>
            <a:pPr lvl="1"/>
            <a:r>
              <a:rPr lang="en-US" b="1" i="1" dirty="0"/>
              <a:t>(</a:t>
            </a:r>
            <a:r>
              <a:rPr lang="en-US" b="1" i="1" dirty="0" smtClean="0"/>
              <a:t>promotes </a:t>
            </a:r>
            <a:r>
              <a:rPr lang="en-US" b="1" i="1" dirty="0"/>
              <a:t>the development of integrated primary and behavioral </a:t>
            </a:r>
            <a:r>
              <a:rPr lang="en-US" b="1" i="1" dirty="0" smtClean="0"/>
              <a:t>health services)</a:t>
            </a:r>
            <a:endParaRPr lang="en-US" b="1" i="1" dirty="0"/>
          </a:p>
          <a:p>
            <a:pPr marL="0" indent="0">
              <a:buNone/>
            </a:pPr>
            <a:endParaRPr lang="en-US" sz="800" b="1" dirty="0" smtClean="0"/>
          </a:p>
          <a:p>
            <a:pPr lvl="2"/>
            <a:r>
              <a:rPr lang="en-US" sz="2200" b="1" i="1" u="sng" dirty="0" smtClean="0"/>
              <a:t>Core Competency VI: Cultural Competency &amp; Adaptation</a:t>
            </a:r>
          </a:p>
          <a:p>
            <a:pPr lvl="3"/>
            <a:r>
              <a:rPr lang="en-US" sz="2000" dirty="0">
                <a:solidFill>
                  <a:srgbClr val="C00000"/>
                </a:solidFill>
              </a:rPr>
              <a:t>The ability to provide services that are relevant to the culture of the consumer and their </a:t>
            </a:r>
            <a:r>
              <a:rPr lang="en-US" sz="2000" dirty="0" smtClean="0">
                <a:solidFill>
                  <a:srgbClr val="C00000"/>
                </a:solidFill>
              </a:rPr>
              <a:t>family</a:t>
            </a:r>
          </a:p>
          <a:p>
            <a:pPr lvl="3"/>
            <a:endParaRPr lang="en-US" sz="800" dirty="0" smtClean="0">
              <a:solidFill>
                <a:srgbClr val="C00000"/>
              </a:solidFill>
            </a:endParaRPr>
          </a:p>
          <a:p>
            <a:pPr lvl="3"/>
            <a:r>
              <a:rPr lang="en-US" sz="2000" dirty="0" smtClean="0"/>
              <a:t>Identify and address disparities in healthcare access</a:t>
            </a:r>
          </a:p>
          <a:p>
            <a:pPr lvl="3"/>
            <a:r>
              <a:rPr lang="en-US" sz="2000" dirty="0" smtClean="0"/>
              <a:t>Adapt services to the needs of unique patient populations</a:t>
            </a:r>
          </a:p>
          <a:p>
            <a:pPr lvl="3"/>
            <a:r>
              <a:rPr lang="en-US" sz="2000" dirty="0" smtClean="0"/>
              <a:t>Develop collaborative provider relationships with those serving diverse populations</a:t>
            </a:r>
          </a:p>
          <a:p>
            <a:pPr lvl="3"/>
            <a:r>
              <a:rPr lang="en-US" sz="2000" dirty="0" smtClean="0"/>
              <a:t>Examine patient feedback regarding quality of care for diverse populations</a:t>
            </a:r>
          </a:p>
          <a:p>
            <a:pPr lvl="3"/>
            <a:r>
              <a:rPr lang="en-US" sz="2000" dirty="0" smtClean="0"/>
              <a:t>Educate care team members</a:t>
            </a:r>
          </a:p>
          <a:p>
            <a:pPr lvl="3"/>
            <a:r>
              <a:rPr lang="en-US" sz="2000" dirty="0" smtClean="0"/>
              <a:t>Foster and value diversity within the healthcare setting</a:t>
            </a:r>
          </a:p>
          <a:p>
            <a:pPr marL="1371600" lvl="3" indent="0">
              <a:buNone/>
            </a:pPr>
            <a:endParaRPr lang="en-US" sz="2000" dirty="0" smtClean="0"/>
          </a:p>
          <a:p>
            <a:pPr marL="1371600" lvl="3" indent="0">
              <a:buNone/>
            </a:pPr>
            <a:r>
              <a:rPr lang="en-US" sz="1400" dirty="0" smtClean="0">
                <a:hlinkClick r:id="rId3"/>
              </a:rPr>
              <a:t>http</a:t>
            </a:r>
            <a:r>
              <a:rPr lang="en-US" sz="1400" dirty="0">
                <a:hlinkClick r:id="rId3"/>
              </a:rPr>
              <a:t>://www.integration.samhsa.gov</a:t>
            </a:r>
            <a:r>
              <a:rPr lang="en-US" sz="1400" dirty="0" smtClean="0">
                <a:hlinkClick r:id="rId3"/>
              </a:rPr>
              <a:t>/</a:t>
            </a:r>
            <a:r>
              <a:rPr lang="en-US" sz="1400" dirty="0" smtClean="0"/>
              <a:t> </a:t>
            </a:r>
          </a:p>
          <a:p>
            <a:pPr lvl="3"/>
            <a:endParaRPr lang="en-US" sz="2000" dirty="0"/>
          </a:p>
        </p:txBody>
      </p:sp>
    </p:spTree>
    <p:extLst>
      <p:ext uri="{BB962C8B-B14F-4D97-AF65-F5344CB8AC3E}">
        <p14:creationId xmlns:p14="http://schemas.microsoft.com/office/powerpoint/2010/main" val="2135081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43726" y="388988"/>
            <a:ext cx="8610600" cy="1293028"/>
          </a:xfrm>
        </p:spPr>
        <p:txBody>
          <a:bodyPr/>
          <a:lstStyle/>
          <a:p>
            <a:r>
              <a:rPr lang="en-US" dirty="0" smtClean="0"/>
              <a:t>Identity Conceptualization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6625" y="1863725"/>
            <a:ext cx="5365750" cy="402431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987" y="2373312"/>
            <a:ext cx="4619625" cy="2771775"/>
          </a:xfrm>
          <a:prstGeom prst="rect">
            <a:avLst/>
          </a:prstGeom>
        </p:spPr>
      </p:pic>
    </p:spTree>
    <p:extLst>
      <p:ext uri="{BB962C8B-B14F-4D97-AF65-F5344CB8AC3E}">
        <p14:creationId xmlns:p14="http://schemas.microsoft.com/office/powerpoint/2010/main" val="3554985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3" name="Content Placeholder 2"/>
          <p:cNvSpPr>
            <a:spLocks noGrp="1"/>
          </p:cNvSpPr>
          <p:nvPr>
            <p:ph idx="1"/>
          </p:nvPr>
        </p:nvSpPr>
        <p:spPr/>
        <p:txBody>
          <a:bodyPr/>
          <a:lstStyle/>
          <a:p>
            <a:r>
              <a:rPr lang="en-US" b="1" dirty="0" smtClean="0"/>
              <a:t>Danika S. Perry, Psy.D., LP</a:t>
            </a:r>
          </a:p>
          <a:p>
            <a:pPr lvl="1"/>
            <a:r>
              <a:rPr lang="en-US" i="1" dirty="0"/>
              <a:t>Integrated Pediatric Psychologist</a:t>
            </a:r>
          </a:p>
          <a:p>
            <a:pPr lvl="1"/>
            <a:r>
              <a:rPr lang="en-US" i="1" dirty="0"/>
              <a:t>Nemours/A.I. </a:t>
            </a:r>
            <a:r>
              <a:rPr lang="en-US" i="1" dirty="0" err="1"/>
              <a:t>duPont</a:t>
            </a:r>
            <a:r>
              <a:rPr lang="en-US" i="1" dirty="0"/>
              <a:t> Hospital for </a:t>
            </a:r>
            <a:r>
              <a:rPr lang="en-US" i="1" dirty="0" smtClean="0"/>
              <a:t>Children</a:t>
            </a:r>
          </a:p>
          <a:p>
            <a:pPr lvl="1"/>
            <a:r>
              <a:rPr lang="en-US" i="1" dirty="0" smtClean="0"/>
              <a:t>Dover &amp; Milford, DE</a:t>
            </a:r>
            <a:endParaRPr lang="en-US" i="1" dirty="0"/>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971" y="2259464"/>
            <a:ext cx="2185308" cy="253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 descr="data:image/png;base64,iVBORw0KGgoAAAANSUhEUgAAAZAAAABYCAMAAADsrVGTAAABKVBMVEX///////7+/////v/P1t/s7vLDy9f///wAe7YAEE/6ACQAeLXq8/j5ASYAElD5+vwrRGwgOmYAib4AKV/Y2+MAdbN+j6ggQG7w8/ZpfpsAAEo0UHgAG1X6ACAAF1Ojx982i76tucmNma3K5vGCvtsAIVhZbI2apbYAKV2MmawslsXi5+kACU1Fosrf7/YAMGG2vcoAAEN8vNlPaIv6ABNOl8QAAEf5AAAJNWYAbrAAADz8k6D+zdT6JTcAir+AtdVEWX1zgpv/8PNlrNH8dIi11uj9rLj+5upjdZL+6Oz7TGX9xs79192Ela7+n679ucT/hpj7W3H6RV35IkL8PFT9WnP8don+a3z8f437Wmf6K08AIFL7KT4AAFL7b3qm0uMAZq1frc/H2+302w8WAAAfRElEQVR4nO1cC3sSSdauroJuEKQh4Q5CgECTQAAHcYkxBhJRxly8jnPR2az5/z/iO++paiDkouOa2X3245gY6K4umvPWuZ9qIVa0ohWtaEUrWtGKVrSiFa1oRSta0YpWtKIV3TlZ/q/l//n6+KsvL4+47sTX5r087BtH/y+RJNYrAGAp+vqOshzG5BZAGC9lzispcOUN49TlWaQ1v+pm0utBzZbI/y+ypABLHSUth4WDmKuEBukGoqHCcgxLFWZwnOuG0ZglfjqQGolPsKzbIOEbw5Cbb+J/lnghOkJ/dXCAfiU4eTMvgJYlDEMteQMe4jqO06U0nn5um19KzMe/dyUg187734L+wjIGD9VXzcclDSVv1CrWVb3kfJMKUgofoEfeESK+5vQ/8G4+5btIOaJVqfSyrO9lwLNx0LUrXvC2q7I9r2WuFyJYqbSuGUO4VbzkpUMOxjLZ113hX2hQhnz8PTZkBsjX9OjfQGTDK916IiBgQdytfA4CMk7UnwRuvIQwTI4e2+adFIH40L5mGM2cKVUuHXJEINGtE3UTBc+9+aZobbTslrwTjeWI7NEaUWgt9KxD76WjRC2E98/Wtu/g8/4qKZEdNwt1T8LQutVwDhx+PMxVg0KS9SZ1TmwBZ2DFFZtissrJUXuOQSCeuAyIQwMVuBqvV5Q2F5ajP4zA60+n0368WRxn4czBZJFvpy9kuaAfgnz8JL3sEvyoLyw7tdpmJBQKpY7om9HNCrdWq218ocPODQ7j30hY7UOvOM3CcrjVWI6OVcJ9aBTlEOvphxeqJS2GQzlg8K2ASAkfWpGpJ0D0IUyOw/5YNzD+RGIF39aBk2exm22xY2zBqxDp2JZzJ1Zdw1x+tkOQpGr0vRyWRHdjU/xXeNlS2N1Rq5sJ4mbcLQLEEl54GpxHijOrLwGIdqhuBYQcW7POFgBROirhsViG2UT91J1JhiUZMz05e3Dp8JYQd8EhBd0sytu1VCgUGbgOrTRyP6zoxk/8ef9xCRGu1067oxJYarGEZLNeqZEMuiLbIlOftLN0j7a3ZbtaPLKVquferrJICbm9U3ILCgSIwjTEaTcYlFKPlUCnUZrS9CLpbcHyE1ucYEtIu+oFSEVmg+NiOthy78L/gY8vy8/czRSZkTIrWJJmAAL1/J8HJEtgyDTZDtJNDEj6YT3RDZNRrz4cJwv5ZkC4/Xw4nC8EIE/J9Xz4z7jXvwUQNvr5cL7YAyDu+EkDR+2HJIUGEJiUXKmRFcFxOF/K58dw6QLNNl0Wa4dzWTf3sJlotuke7kCHQFpleS0aHZDSGnS00RIARKqbnfi/j5JNYlSlmcFrVlmVab8bnzaSYqs4bTT70yTB1fAqoyIx0AqOPvW9SqObid0iISI7Lca9ynSYaRIgAJu0XqBY8AHhLBckxB0XE16lGi+ms+SAZRKFkVcZd4s94U0L3QLu4dqQ898i7VQTIGJCdj2y6Vrs7RqVJYTJI0FmEQCzaYOuhj3VqQZecj5JrXAFmz8AyufoQxTCMM6D8AzKOCyYCAoaM0u1fGskFMKLEaMD8VJSWBoQN1sJN5JZKbaaw1Gv1bICiQIplUCiTqz0mnESlFa/WboNELvetQFL0wcEoy4BItxhvaoCGCBEr4iDgXi90cLcJVKbbro4DgbvbLlCQkT0CK5WjfTUIiCOzsGRN0ywwNwrSTwGnx1HKeTY1DxuUcDHMQDROcdxGAICg/SgyXwIP86l85yk4CWA7NG1y61fooig1Q97wkgIeVl5GHUCJNHDCK80psmy03aVXGS8phHdWwCxSB2xfbBL1wCS4bHBHLysMS0GaO1CcculUyx17mmpT3/SsfEtgcq/S2RDokLUNkhEEHssAqKQqpNIsyIbhyXLyVOlJUNZ2lP2vRFoX2SPWJL4IkcJvfYJHMWZO/wlKOF2CgbXjL3GgyA4s+u0mBUtyCmMug9IgwGpN1yaIztuAyxrKzYl2xCu4M4C8fBtEhLXcY1YX79GQhq5caPQLHYJg0LRcx32cSGlmSJcPVn1Acn+eCB8YgmxBNn10O65uCQhpHmk9sRJ60CJSOIsGx5w3mGRmBUWWIVZfqgPB47TsjzWUlqDQVvBTjmskPgsX39tbYKc3vYIysrrklpyliSkBB9YBBulrQDRuNgXgUKYI/jbvSzRbfb4XjP1q4AM6+FYqd4teMTvLrvFlqjE6FwgzoC41b9JQuirZdfg+nYuScgsk6dmBszSYS3kxiSpZ8y0Zhf5pQVroRA0y93p9KuBRp8xYcQi8eB0LJcVrrATw96yyqpCPcFj6ibiRMNiAZLRgrx+BRBIHW4yfh0g6YpX6dlJWlSyTsBhXK8YD2oJEX8XICQhtNDLkdBaZBN8mRv1zubRztFmB4rerV1MJpsTOlv+8uWnmkQKIbp5dPRTx4ylt2UeDbUXrdVo9DkEBaH/ZHPTFR39gmelqywe/+VciY5Lym7JhgD37KibGYGG3S0lLqusanEM0JKj5qjR7/cb/RwxLcxZwdsBkWzTlbgWELi9jtaiLsbhpnxAoKTcrb/LhpC748Kur10IAwjdcvQgNSifbw5SOwRJZ2MQSu0eiNra4GhjN3UUFW55bTAI7ZJzxvN0DkKDzfPyUeSoZonaYBBJ/esI6bHozmBtd3cj6m4OMMO2KA+2U6lnHTF5dnROs2+X1yZXdBZ7YiQZCSL6r0suzrLKGkOYW/32LEUYiLdbuO1rAFnQirIJRtP0hUVASnNAOBa3oNps9vV6OMeAWM7fJyG43QsorSNXA0IHOoPdTTL3wj1IrV1g0Q9CoXJtbRIVne1I6kBsDiZSTMgZmOBqGn3Alm5zd2MiZDS6Fkr9BMsto+6XVGibAIzKnUhkp7bdOd8NpS5qa2XBs0dSF9eXObxmoWKDTj+RP+vnshZUliVaDQKELs4mW2RD2kktNVcBWSihD8Foa0FCSDgX3V4mOp+p93hcJTZiG8ISUo31CSMNyI8PQzT5gFjEGnJ9abXqSD06SG1oX7WzkdomFdMhQI52ynCIyiRLk0ENlx+lCETFozv8rbODVAhqbC3CgMB9+okBoZM7kdDOzkTUUruh6DZhT/rBcY92a6jTXSJ4BtlxfarfJdlFXQIkx9ngKXlZtKZ78bEBgqK8wpXAcNFCkTHnHG/XB4Q8qd4VQBwxKnkS2YpTGDJfZUFCLAbEubMCxUxCiPEEyBp9S0Tq4ksqUobuIFtxFIkckA0gQEIHLmK/GqA756hwk5ktD1KhA05VO1Y5lNqhe2UJ0Y7uT6nINtupHbqM9JionUc7u2VeuEj4Xwh1pYIHg12qwqVT8Ihy7mVAoLLAVpYUIb18TgSn4VMc612JQyx3QQCnsbSLNH6R4xBOWIr0MiB0cCvcYIknYNRcQmaAiDsTER8Q8k/KcH03tQ3ppCKhjhF0si40pjOgPzVmAwESGbgWDCABQjYIYcw58i44uQY5AyAH/NUsIyE0GUnIrjEYtd1BDd+K8Cc/wHfe5uQIu1sKIANO4cu4mAnKq4AQiPYQaSzCrgcVR14ymZVucVlC0jm/5ERubCkTmEXqVXKXhUw2m5cBQd492UWkLnsxDF+UEEn45VrB6xuJfiAgSHts08rfqLkABHFJeaIJma4aSwjyXSQWF5FQalP3HWhAylrZsa4GOCQtIQAiuQitAVEMSCgKcSAhS0U2Dia1qMZsOXMqkd2tdy0T2fc+1W1VDS8GhgwI+V7TGPJXpT4dTMabDXodL1yxIcPHUxPJKREc1QuVyjhORl2SNDWrFS/T6C5LCM2cLg5NLmsOyFYMEuK141NaFneUfPUBQd4ZKa3QASTEhX5aoNQ5AIkccGmOtEyIFD+UCQESeRZl8zPBinXgj3FAwxKilZIBhG3IGsouFLa70HqhjcFRuXZd84KygoXHIw5jiO2t4eOxOH0Ik1J50mcb8niqM+7BArK9Iw4Je7F2KZ+pNB725oAM1wFI3geEPsiO52Ptoj167KEiGW7H8jk7z9ne7vrMhpAKDeZi+WI7n+NsbzfPccjpwxH9aa0X2w+Tdw0ImKDtepkAgT1Z60TnpG3Igba3pLJ2a/pytiHZgc6EYTqrs02M7sxUFtGBVlkAJKJLw+TZcKGS/Do6V4N77CzpZLfVmuUnZLAV1CUQOhyEucm2/EYHaVerNiskcro8VDqCLXdxFnoT1BdhNDcznHotOobpZICuxqTKH7tASa/q6fK9G2yBRdJ8LI1s3Znj6wOC/B/hQGzaDm2y3lmL+ssWCZObAXlGgLCE6OHAcqMGL0sDMrMhC4Ags3U+WAsxKKlIDc6DsBZzA2pZQ+vMsU4UKz3vIlnzbqzlKxengtNnLVxjRtzUW8oMuvxZt/VN/hCaub2wrLLMHPIBQeJdV5NJhG8DZMeoLB2RsISEfAmR1wCCcgtFNpOD7VCKC/qWvOScsvJb/OKWLp5rQBz/PzOWsZC4ntPSl1jLdm2h/K10ChQJOcsk0jirJq/ls6mmL4Cs8bhLTBaMOtIZWOsEiFZZXNhQplZxCyDGhgiOJ3DpTnSuskhCIpElQPwitRvtHKylQhucK5Bs7c0117eI3eD6IwXtOBqsSzUBc0tz/rEUWpzd9NOgqA5c3wLMYdisLVUsvbi+J/Lfpzkg/A/1dQLEwpqvWUo311rupHMbIOwNnGutB+GKHIhFG3J0BRAahSPMQ/cgpGNKR9268hY9Y818vXAtxwiAlJp78nJx5dLSV3qcYqAU+G3aJK4DxJl9lLyzuPwqzeIQ5I9I6ne0SzvZDUUmQum+J1F7djsgOFfmTmclLkIcrsxUFsU1oWWVRQ7dvyZC99jQeZIQt9PpSOfW4PeS3llIT7EocaFFCL9T/tJll5mt37HRcniVW1wRdcT1mohv6VrD8eP1FkNgIbk4S5dLxHUcY2ynIkdIi1PcYcmDI+NlaYVMgHDbkGX5kXo5QkE83zeZodQRR+p0PSvpMmpfJjAEIA4DsnsU1V6xFd3YEdbky+bmxUwlEY/cgB00/AjYrUtdUJqDwtQfdZsOewFJOzk/IX3ZsKysbftOEZKHSTuQnUuOVp+K6zlAiduCsj3ysCpZjA/atrkv+p9m4naXJESHV7CLuVm7zKMpY2eU+ouuscPAQ0JmIiuF3ExBZTmdZykK4nSrUBlZYACyqbdPXKQYENwAea+oOLpHuxs6Ee8Odtdcmu5ZJKSl4eLZ0UxCUjMva7KLXD8rgglF77Xa0Zcv5cXGiuDoU8Usk+n6ltTeES9pbrtWvuFXpgyMa3P1KjHezbqmTKwZqSjqjhsvmfieTce7o6TD9UuWEBZMMmAOdj3oSnOgPyzFit1+gO6w143zaZZAO466fbqedhXfAsVIiUQL4MMASu0gMC+1Gy8d5y9gQtwnRXGwdtHpzOImh7O8+DKdnV2K2qV0O0dksN3OxSASOehQqB7tnKciu5NOVMpO9CgVoutdSxylBh2aMEt/ozB4ZQJtkwKYg9DkfDeyUaNPim4jiux0XDo92R2sHUVp+uwEirCW/fJsMonOFy0FhrPm22mx6juvSut80/3JveiQSsfiNOb08ZYr3PHjqmGFdo8JkPWMH7YoUSk2G2kk6h3k6Uy12TLyoQvUgWExMz7NxesosvfWM+wysGWyuwkA0k67eh8KAdIdtthDNDKsdHurgcFZTpt+hdyD7e3tAf1e+IAIrNifuC8hWt5Y29ksH20fkTR0ntFAjJROGa8G28/KbnRHv9xGVao82D4ob25vlKO86cU92Ajtrj1bG0zEeWRjm4nG4hVMeG3QqR3RBeWdbRIMp0Mqa2dzdl/07X1A6JtN61Uu2aOUbJmQA64r+0ySey14q42opG1pueP8lmBDb+neCmsREKRERkL3buhJgTD3jWp5w0+/WEDMHsgUKcLv1TNaL2LVt6rVFloX067fZBoEILo3wFSthW+T9Kaev+IOWJAQJl/FoqXELU9YRCkWvCiXyxNOArr+SGlFzSsShNnl+DJRHt1BOEPyqtzapLxZvqBVH63VOovkkrp1O4R4zVxArO1snpc7sxujdTUDxGJA5juWrHk92JpHBRazH6Vgd9yuotrvu09yGRDkxCzf0UV/jDWzULohidP9eO3Vidm9ZsZ8guScChofAIiZnwExNySNkrR0j6uarfFvJV5l1uJV3JUAv5DjK8eInGM5+i1eK/8Cx1F+6IxvBfHXql5x4OWYLi3HWl4k4JXeLaijBOaC67rzHTa0HIKF4qKEQM1rY8yK2jWv9c1o+2/id3eMNDzsQsu2W9yQNAfE0Sl3vaTpPB/WbrIMmhSA8MKjJHfLtIalHgESx1QBlG/M/UFlAUN4GwwI88MN4m54UuOVkT9wy16Tq+TMrJ4173fz1xwrAua4lnxE67oryF9f7CWjZ0s30fEp3pKpb5ylF8KCTnXLfG9H6VYtR5rdlbx7kKdZjLSsOSAw6vUturJXaD/O18dZfE6vEM7n6znkYetTe/RnvsjZwzEh1x8mhokMAZDsx/7Mh9FHpzsgmbL9DE4jT2/3w4/pOngbgfVG0Mu0K4iksACK9Cm4r2A/USEbUgg22vlwpueg/xcTsoQ4gdHjfHuaHA5b0ltPZ9PDxwH0JeXzxVO6yWHB9mL5dun0Rya9pO+4adXoN+8wO7mvCoGHxf2HctYJp0N7vUGA4V7uSvw2YkB0sAoJEb1hvVEdZ9poibK79DpdaI+JQ+14PF4dx1HXE1OyHo14ZpgpFILZfgljin24qTMJyU4LON1IwkCMqul4GNn8QLtffdxNYAHQV3P79S3JO0dli8SQAOkX0tV4Pd5Cnd836qJFlqaaHvYTw5by2rlxPtENkPiNqmM0PqpSot8dVxu6qvKDQhZuy9K+DPsf0GSswrQlVbNcnVTG42GlRVio2c5L9b3bKGYSYlRWvDhuyWwl3u2ho5Feu5UEuaCBUjduO25liOO5WNVqJXPFXCtp2aV+Urg276BasCGt5LjYQK62X5omLTpf9yBm8fVxIBnUCbTgqOmx36TVca/bbLTQjFTsAZC4AUR59WbSdQP1LgBpFrrVZNK1h8Og67LKW+9m7KwMNuo/uiHCD1DYHAjdhKt9cGK+w6kuPoYuVAADYbHgUfobK7+z9BwsNPvj8ThH/wrNqrDbce43z5E6Ud11VDw4UgmU1j0oxCmUGQECtzeWprMVuMC02rsVsWTUUY4XyTA25QixFSMRCazXuQteG+5WAYDo9mUa0evW0TyR7ce8RUBIAtM4n6szIEVud62yP5FFZ0t93YNgeOEx73j4IakXMBcOOHcYMqdxlF0ZqVunpf4ndRpJv9YSKnWEoMw8f72aEyx0m6VSqUi/3eaWOI3pjToVdDN2eQkru9cSgbDu8/FwPBdmQMAp0aokyWi5/eZlQCxTR6fxLYSJgRjErN5NCuWXyZIFgMjfD5EjvCx0iTXC1RkgZENaw/UAl/AZkHoXLklwVOSbQYvR+pD7ukiZZcVCnuffI5Ot04ucjMTh4cuX9Hvy8uXJyVP6/+nJyfFTevWU6ITo5c8viQ6VcpV/0Xe3ZgQLn8a9CtOIjHquSLEYHJswcWRUH/lFQX5PJ2z8zYW3jIQYRZntxa9KCNfm0+i5JmcwWCTGkcoKIs67BIif7deBIQDxFgEJrA85oZNswqhTbAMPK9O0s8FgtkDyUqeFogA89wH/ICMiD39+efL6+PjF2d7em3/++ubXt69+//X57+9evXr14d3zN3u/vPvwx4dXvzx/9e7Dh18/Pn/+8e2rV2/enJ3tnZ2cnL1+8Zpg+vnw558P1XdkS5dsCP2yq5bE9oBevZ4Y91zo+UCb/SiKHRiQ6gwQbE3zGt3h8DpAlBiXoNvJ2q03e6Yvy7d3LR8QLdZwe+kLLANi12lO0gUcqXvFPr5ha9gdoY8yYQBhCRlnL9fIbiFl3GXpr2SyDYeHhz+fHJ/tgfmv3r3f//xhf//9g0f39u89eEA/9/fv3b/Pr/Y/7+9/vk/0/v3+/oP77/54/+r95/ufcdEfz/fefHz+8de953tnx8evX7x4ffxSWSYJxZqOcz7WrY8V0YDwAKROGnB9oZ8BiGOPusV6oYqsE1QV+MKAxKpSA4IgIp0oFtLxq4CEobLGRQBCNmMBEM0KY9Shpd1WMssSIsRlQMiG2LiGlCIAkR66UVha0GlcKMQ1INIH5BtJSlOlo1X88unT4xdvfvv13ef79/4BekT0AHQPvwSD+eUf/MfncJDP0kF6e3//Po7u7wOu94TOx49vfyWReUqgnEDdHSodyCCm0WmKm5TaIiAsIVscNwaL2LdO7lN61GzDHsOjIUrGtIQYQIg5mVi/ktWr/QogUgOCGiOar3UrqV6k6CkmQLCBxQpm8pUbASE1xz6ZDwiSmOvrATcLcr8LEN4BcnL8Yu+fb3//QIx9ZEAA5+/fNxAYFAwi+vC9e/4Q/YffmZF4yygyYo+AzvsPv//yy9uPb968fk2mRnFSVD8hRt4coywBkitucUqXVRNTy8t82iJAtMpi1TU36o5olLDnKXkTIKfwfpAgqMOGzCSEV2ijnnZ5Q3JrSEb6BkACCDaVNZcQ2JBhk2/GdZX8HkBIg8qXrz4/MLJgGL4IweI7Ixr3WBSY23Ni6dDKzIjL/YXr6cD+hz/u//Hh4xkh8vLk8FBqow/P7Sb1ugTIKboFsZkcKiqpez7GxWmQvSRykCpt4r9xe0twe6GKbgTEbK9WRtXNAeF8TrrU4HNk7InBNwACY86bqZs+ICS+8SbEV1RH5PYOA39dQqAD3j9aWO73Z5JgdNIDH6lH9x9AOWHM/v19+vkMvfTh/ecPn0k37X/mn309CSTjkf4xag+iQhe/h305e3r8+uXxU/dQ+c7zVwH5VBW9/IiTqlvESLeYCcDx8doESIkiQnJO0zDSc6Nume0EyWu8LAaEJIu9s0q731oEBDqr1yapgYVPF+m6GwAJxoscyHjFuYTQGHYH+u3ed6ksZKxePHpgFrORAOYmcxIM//Dh3bu3zz9+/G1vb+/sxdnZa/Kdjo/J3hyzq0tu8M8nTw9PjuEGkw+M02TEyc/S9Ntv//z993fvCLfPBN7+I7JN5Bf88fb53t6LF8fkIN8cNy5JSFbvwWyNKLK2OCwX7rSYtggQpLGSBZxelJDmOi73utcadYGm6y1UAKGeFgDhWMRN1Ps6BYaT1wFCXpY7xk47kc0054DgLybtknR8FyAU8b0x5gKC8Aim/N7++3dvP+4R74npOrg41JG5McALHPxqlCGV+pmDFqD39PXZ2dmbt+/ID/vl+ZsXx69pftJe7HtdxcXkshQDsgUmxD27N13n5F5sVLF76SF950As0UzT8U8kQBoQka6Pqp7Tr9OYaiHezQWuur1kKbxYguYbN7l1d27UuZJSqa/3Kz1vVEfjMKffrSuBIUXw61Xbzg3jxu2FsgvE61W6GQSx6wktQAzINzcCk1H97R+P2Knaf//qn3sUOrzUzpBQ3x/T3fBZXDFy4Ve/eP3ij18+7sHKn5GcyOVGEdbHiYeeTo2J/uNTioIb+fqw2eYNncH+n/VhN9z2oHpG40/NbqkNU994kgY7P8Ue14N2vdTstr3Kw4djN5lf991aK8sPC1D0t10cNot/AnX7YWIGCCf3q8VYvVmPDXtQavl1HA+OnpwSIJ+adAPjJ8Tl7Dhc7DbzlWEs6Ww9GQl+AEulXup289jOkieNRjdTfTLNWvNnqn2FsDA//P7rb2evTw4N03RWhHvOf3jvquKOO52qJ8k5OUHU//rFMUWPy9vUFZ6L1TJ5fbuShHbtjae5Lf2gE7dCr1G7AyAtezo9RRlVBCpJLKNkpUJRY/J0OraV6Hm2yuK9T4FKgBsAhZ2m65IMfsVeygAmq9NG4zSLwmSr0uM6Ct0FwdLD47uSlQCiqEpumk46OJKs2NzkQEYrTTeG0kmlF0SRIslTf2OGFTUkeSjn2shU0TjP+cMlxC9Y67KUn5Mh5IleLiEyzxX7F84acRy50JOjtNelSfrFncWJljMEPMZRi00nNzyzQhfX9JNp/HKR6QniO1yYWYdWus9EzG/CmnH1G9tPpW5NU3pHusUPA9DbzfFzBw9XsUyxlHdDox5F35R9LWt5CVl6E7z58oqrKlzEVFxbthxTEdCA8DZrpbtGhXZWUErjS5RuCTKkTA+xRLaAn4XAm7aXVQo+ique0uz9lrrpTGF/vmG7pTuQpSNNFyTCK2mZipvie7H08xS+1YL4WslkmqTOnuOmTer2RxL3ifJTKXWVhdUimKG4hLUMCAQBsaN+5iR3GeoFh2YdPIOMW3iUjtRRqVG6Y07y7nr0oXAnnNIPOJgvccfRz7nUPQi6GYH7dS59vNQY80Yi7mixlLl3/TQLNB059BX44VtGnnVbhcUZIcXfAPvJ/pqecRy/qdk8RspZaPP78QKi1Kw2LIWYPReFP3fZiHD7gTSP4FW6SVU5+glvkmvCPEQE8ni4gEKpWAOIvj4aqPRjCkz97NLs1qx9HjUbjv+vLmHztDld39aPRzV9XrhVfm4IsEYzwawFyNGqhlseTBOmvsRRP6Ye8l9P9K2DXiXrqLveIrCibyPdy8NtPHe0nWlFf40cs33nSqfRiv4T5GhXR/rafUX/YeJOQvPQ0BUg/xVEvqeDR0fJlQ1Z0YpWtKIVrWhFK1rRila0ohWtaEUrWtGK7or+D2ehdX8V7bpBAAAAAElFTkSuQmCC"/>
          <p:cNvSpPr>
            <a:spLocks noChangeAspect="1" noChangeArrowheads="1"/>
          </p:cNvSpPr>
          <p:nvPr/>
        </p:nvSpPr>
        <p:spPr bwMode="auto">
          <a:xfrm>
            <a:off x="155575" y="-503238"/>
            <a:ext cx="4762500" cy="1057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data:image/png;base64,iVBORw0KGgoAAAANSUhEUgAAAZAAAABYCAMAAADsrVGTAAABKVBMVEX///////7+/////v/P1t/s7vLDy9f///wAe7YAEE/6ACQAeLXq8/j5ASYAElD5+vwrRGwgOmYAib4AKV/Y2+MAdbN+j6ggQG7w8/ZpfpsAAEo0UHgAG1X6ACAAF1Ojx982i76tucmNma3K5vGCvtsAIVhZbI2apbYAKV2MmawslsXi5+kACU1Fosrf7/YAMGG2vcoAAEN8vNlPaIv6ABNOl8QAAEf5AAAJNWYAbrAAADz8k6D+zdT6JTcAir+AtdVEWX1zgpv/8PNlrNH8dIi11uj9rLj+5upjdZL+6Oz7TGX9xs79192Ela7+n679ucT/hpj7W3H6RV35IkL8PFT9WnP8don+a3z8f437Wmf6K08AIFL7KT4AAFL7b3qm0uMAZq1frc/H2+302w8WAAAfRElEQVR4nO1cC3sSSdauroJuEKQh4Q5CgECTQAAHcYkxBhJRxly8jnPR2az5/z/iO++paiDkouOa2X3245gY6K4umvPWuZ9qIVa0ohWtaEUrWtGKVrSiFa1oRSta0YpWtKIV3TlZ/q/l//n6+KsvL4+47sTX5r087BtH/y+RJNYrAGAp+vqOshzG5BZAGC9lzispcOUN49TlWaQ1v+pm0utBzZbI/y+ypABLHSUth4WDmKuEBukGoqHCcgxLFWZwnOuG0ZglfjqQGolPsKzbIOEbw5Cbb+J/lnghOkJ/dXCAfiU4eTMvgJYlDEMteQMe4jqO06U0nn5um19KzMe/dyUg187734L+wjIGD9VXzcclDSVv1CrWVb3kfJMKUgofoEfeESK+5vQ/8G4+5btIOaJVqfSyrO9lwLNx0LUrXvC2q7I9r2WuFyJYqbSuGUO4VbzkpUMOxjLZ113hX2hQhnz8PTZkBsjX9OjfQGTDK916IiBgQdytfA4CMk7UnwRuvIQwTI4e2+adFIH40L5mGM2cKVUuHXJEINGtE3UTBc+9+aZobbTslrwTjeWI7NEaUWgt9KxD76WjRC2E98/Wtu/g8/4qKZEdNwt1T8LQutVwDhx+PMxVg0KS9SZ1TmwBZ2DFFZtissrJUXuOQSCeuAyIQwMVuBqvV5Q2F5ajP4zA60+n0368WRxn4czBZJFvpy9kuaAfgnz8JL3sEvyoLyw7tdpmJBQKpY7om9HNCrdWq218ocPODQ7j30hY7UOvOM3CcrjVWI6OVcJ9aBTlEOvphxeqJS2GQzlg8K2ASAkfWpGpJ0D0IUyOw/5YNzD+RGIF39aBk2exm22xY2zBqxDp2JZzJ1Zdw1x+tkOQpGr0vRyWRHdjU/xXeNlS2N1Rq5sJ4mbcLQLEEl54GpxHijOrLwGIdqhuBYQcW7POFgBROirhsViG2UT91J1JhiUZMz05e3Dp8JYQd8EhBd0sytu1VCgUGbgOrTRyP6zoxk/8ef9xCRGu1067oxJYarGEZLNeqZEMuiLbIlOftLN0j7a3ZbtaPLKVquferrJICbm9U3ILCgSIwjTEaTcYlFKPlUCnUZrS9CLpbcHyE1ucYEtIu+oFSEVmg+NiOthy78L/gY8vy8/czRSZkTIrWJJmAAL1/J8HJEtgyDTZDtJNDEj6YT3RDZNRrz4cJwv5ZkC4/Xw4nC8EIE/J9Xz4z7jXvwUQNvr5cL7YAyDu+EkDR+2HJIUGEJiUXKmRFcFxOF/K58dw6QLNNl0Wa4dzWTf3sJlotuke7kCHQFpleS0aHZDSGnS00RIARKqbnfi/j5JNYlSlmcFrVlmVab8bnzaSYqs4bTT70yTB1fAqoyIx0AqOPvW9SqObid0iISI7Lca9ynSYaRIgAJu0XqBY8AHhLBckxB0XE16lGi+ms+SAZRKFkVcZd4s94U0L3QLu4dqQ898i7VQTIGJCdj2y6Vrs7RqVJYTJI0FmEQCzaYOuhj3VqQZecj5JrXAFmz8AyufoQxTCMM6D8AzKOCyYCAoaM0u1fGskFMKLEaMD8VJSWBoQN1sJN5JZKbaaw1Gv1bICiQIplUCiTqz0mnESlFa/WboNELvetQFL0wcEoy4BItxhvaoCGCBEr4iDgXi90cLcJVKbbro4DgbvbLlCQkT0CK5WjfTUIiCOzsGRN0ywwNwrSTwGnx1HKeTY1DxuUcDHMQDROcdxGAICg/SgyXwIP86l85yk4CWA7NG1y61fooig1Q97wkgIeVl5GHUCJNHDCK80psmy03aVXGS8phHdWwCxSB2xfbBL1wCS4bHBHLysMS0GaO1CcculUyx17mmpT3/SsfEtgcq/S2RDokLUNkhEEHssAqKQqpNIsyIbhyXLyVOlJUNZ2lP2vRFoX2SPWJL4IkcJvfYJHMWZO/wlKOF2CgbXjL3GgyA4s+u0mBUtyCmMug9IgwGpN1yaIztuAyxrKzYl2xCu4M4C8fBtEhLXcY1YX79GQhq5caPQLHYJg0LRcx32cSGlmSJcPVn1Acn+eCB8YgmxBNn10O65uCQhpHmk9sRJ60CJSOIsGx5w3mGRmBUWWIVZfqgPB47TsjzWUlqDQVvBTjmskPgsX39tbYKc3vYIysrrklpyliSkBB9YBBulrQDRuNgXgUKYI/jbvSzRbfb4XjP1q4AM6+FYqd4teMTvLrvFlqjE6FwgzoC41b9JQuirZdfg+nYuScgsk6dmBszSYS3kxiSpZ8y0Zhf5pQVroRA0y93p9KuBRp8xYcQi8eB0LJcVrrATw96yyqpCPcFj6ibiRMNiAZLRgrx+BRBIHW4yfh0g6YpX6dlJWlSyTsBhXK8YD2oJEX8XICQhtNDLkdBaZBN8mRv1zubRztFmB4rerV1MJpsTOlv+8uWnmkQKIbp5dPRTx4ylt2UeDbUXrdVo9DkEBaH/ZHPTFR39gmelqywe/+VciY5Lym7JhgD37KibGYGG3S0lLqusanEM0JKj5qjR7/cb/RwxLcxZwdsBkWzTlbgWELi9jtaiLsbhpnxAoKTcrb/LhpC748Kur10IAwjdcvQgNSifbw5SOwRJZ2MQSu0eiNra4GhjN3UUFW55bTAI7ZJzxvN0DkKDzfPyUeSoZonaYBBJ/esI6bHozmBtd3cj6m4OMMO2KA+2U6lnHTF5dnROs2+X1yZXdBZ7YiQZCSL6r0suzrLKGkOYW/32LEUYiLdbuO1rAFnQirIJRtP0hUVASnNAOBa3oNps9vV6OMeAWM7fJyG43QsorSNXA0IHOoPdTTL3wj1IrV1g0Q9CoXJtbRIVne1I6kBsDiZSTMgZmOBqGn3Alm5zd2MiZDS6Fkr9BMsto+6XVGibAIzKnUhkp7bdOd8NpS5qa2XBs0dSF9eXObxmoWKDTj+RP+vnshZUliVaDQKELs4mW2RD2kktNVcBWSihD8Foa0FCSDgX3V4mOp+p93hcJTZiG8ISUo31CSMNyI8PQzT5gFjEGnJ9abXqSD06SG1oX7WzkdomFdMhQI52ynCIyiRLk0ENlx+lCETFozv8rbODVAhqbC3CgMB9+okBoZM7kdDOzkTUUruh6DZhT/rBcY92a6jTXSJ4BtlxfarfJdlFXQIkx9ngKXlZtKZ78bEBgqK8wpXAcNFCkTHnHG/XB4Q8qd4VQBwxKnkS2YpTGDJfZUFCLAbEubMCxUxCiPEEyBp9S0Tq4ksqUobuIFtxFIkckA0gQEIHLmK/GqA756hwk5ktD1KhA05VO1Y5lNqhe2UJ0Y7uT6nINtupHbqM9JionUc7u2VeuEj4Xwh1pYIHg12qwqVT8Ihy7mVAoLLAVpYUIb18TgSn4VMc612JQyx3QQCnsbSLNH6R4xBOWIr0MiB0cCvcYIknYNRcQmaAiDsTER8Q8k/KcH03tQ3ppCKhjhF0si40pjOgPzVmAwESGbgWDCABQjYIYcw58i44uQY5AyAH/NUsIyE0GUnIrjEYtd1BDd+K8Cc/wHfe5uQIu1sKIANO4cu4mAnKq4AQiPYQaSzCrgcVR14ymZVucVlC0jm/5ERubCkTmEXqVXKXhUw2m5cBQd492UWkLnsxDF+UEEn45VrB6xuJfiAgSHts08rfqLkABHFJeaIJma4aSwjyXSQWF5FQalP3HWhAylrZsa4GOCQtIQAiuQitAVEMSCgKcSAhS0U2Dia1qMZsOXMqkd2tdy0T2fc+1W1VDS8GhgwI+V7TGPJXpT4dTMabDXodL1yxIcPHUxPJKREc1QuVyjhORl2SNDWrFS/T6C5LCM2cLg5NLmsOyFYMEuK141NaFneUfPUBQd4ZKa3QASTEhX5aoNQ5AIkccGmOtEyIFD+UCQESeRZl8zPBinXgj3FAwxKilZIBhG3IGsouFLa70HqhjcFRuXZd84KygoXHIw5jiO2t4eOxOH0Ik1J50mcb8niqM+7BArK9Iw4Je7F2KZ+pNB725oAM1wFI3geEPsiO52Ptoj167KEiGW7H8jk7z9ne7vrMhpAKDeZi+WI7n+NsbzfPccjpwxH9aa0X2w+Tdw0ImKDtepkAgT1Z60TnpG3Igba3pLJ2a/pytiHZgc6EYTqrs02M7sxUFtGBVlkAJKJLw+TZcKGS/Do6V4N77CzpZLfVmuUnZLAV1CUQOhyEucm2/EYHaVerNiskcro8VDqCLXdxFnoT1BdhNDcznHotOobpZICuxqTKH7tASa/q6fK9G2yBRdJ8LI1s3Znj6wOC/B/hQGzaDm2y3lmL+ssWCZObAXlGgLCE6OHAcqMGL0sDMrMhC4Ags3U+WAsxKKlIDc6DsBZzA2pZQ+vMsU4UKz3vIlnzbqzlKxengtNnLVxjRtzUW8oMuvxZt/VN/hCaub2wrLLMHPIBQeJdV5NJhG8DZMeoLB2RsISEfAmR1wCCcgtFNpOD7VCKC/qWvOScsvJb/OKWLp5rQBz/PzOWsZC4ntPSl1jLdm2h/K10ChQJOcsk0jirJq/ls6mmL4Cs8bhLTBaMOtIZWOsEiFZZXNhQplZxCyDGhgiOJ3DpTnSuskhCIpElQPwitRvtHKylQhucK5Bs7c0117eI3eD6IwXtOBqsSzUBc0tz/rEUWpzd9NOgqA5c3wLMYdisLVUsvbi+J/Lfpzkg/A/1dQLEwpqvWUo311rupHMbIOwNnGutB+GKHIhFG3J0BRAahSPMQ/cgpGNKR9268hY9Y818vXAtxwiAlJp78nJx5dLSV3qcYqAU+G3aJK4DxJl9lLyzuPwqzeIQ5I9I6ne0SzvZDUUmQum+J1F7djsgOFfmTmclLkIcrsxUFsU1oWWVRQ7dvyZC99jQeZIQt9PpSOfW4PeS3llIT7EocaFFCL9T/tJll5mt37HRcniVW1wRdcT1mohv6VrD8eP1FkNgIbk4S5dLxHUcY2ynIkdIi1PcYcmDI+NlaYVMgHDbkGX5kXo5QkE83zeZodQRR+p0PSvpMmpfJjAEIA4DsnsU1V6xFd3YEdbky+bmxUwlEY/cgB00/AjYrUtdUJqDwtQfdZsOewFJOzk/IX3ZsKysbftOEZKHSTuQnUuOVp+K6zlAiduCsj3ysCpZjA/atrkv+p9m4naXJESHV7CLuVm7zKMpY2eU+ouuscPAQ0JmIiuF3ExBZTmdZykK4nSrUBlZYACyqbdPXKQYENwAea+oOLpHuxs6Ee8Odtdcmu5ZJKSl4eLZ0UxCUjMva7KLXD8rgglF77Xa0Zcv5cXGiuDoU8Usk+n6ltTeES9pbrtWvuFXpgyMa3P1KjHezbqmTKwZqSjqjhsvmfieTce7o6TD9UuWEBZMMmAOdj3oSnOgPyzFit1+gO6w143zaZZAO466fbqedhXfAsVIiUQL4MMASu0gMC+1Gy8d5y9gQtwnRXGwdtHpzOImh7O8+DKdnV2K2qV0O0dksN3OxSASOehQqB7tnKciu5NOVMpO9CgVoutdSxylBh2aMEt/ozB4ZQJtkwKYg9DkfDeyUaNPim4jiux0XDo92R2sHUVp+uwEirCW/fJsMonOFy0FhrPm22mx6juvSut80/3JveiQSsfiNOb08ZYr3PHjqmGFdo8JkPWMH7YoUSk2G2kk6h3k6Uy12TLyoQvUgWExMz7NxesosvfWM+wysGWyuwkA0k67eh8KAdIdtthDNDKsdHurgcFZTpt+hdyD7e3tAf1e+IAIrNifuC8hWt5Y29ksH20fkTR0ntFAjJROGa8G28/KbnRHv9xGVao82D4ob25vlKO86cU92Ajtrj1bG0zEeWRjm4nG4hVMeG3QqR3RBeWdbRIMp0Mqa2dzdl/07X1A6JtN61Uu2aOUbJmQA64r+0ySey14q42opG1pueP8lmBDb+neCmsREKRERkL3buhJgTD3jWp5w0+/WEDMHsgUKcLv1TNaL2LVt6rVFloX067fZBoEILo3wFSthW+T9Kaev+IOWJAQJl/FoqXELU9YRCkWvCiXyxNOArr+SGlFzSsShNnl+DJRHt1BOEPyqtzapLxZvqBVH63VOovkkrp1O4R4zVxArO1snpc7sxujdTUDxGJA5juWrHk92JpHBRazH6Vgd9yuotrvu09yGRDkxCzf0UV/jDWzULohidP9eO3Vidm9ZsZ8guScChofAIiZnwExNySNkrR0j6uarfFvJV5l1uJV3JUAv5DjK8eInGM5+i1eK/8Cx1F+6IxvBfHXql5x4OWYLi3HWl4k4JXeLaijBOaC67rzHTa0HIKF4qKEQM1rY8yK2jWv9c1o+2/id3eMNDzsQsu2W9yQNAfE0Sl3vaTpPB/WbrIMmhSA8MKjJHfLtIalHgESx1QBlG/M/UFlAUN4GwwI88MN4m54UuOVkT9wy16Tq+TMrJ4173fz1xwrAua4lnxE67oryF9f7CWjZ0s30fEp3pKpb5ylF8KCTnXLfG9H6VYtR5rdlbx7kKdZjLSsOSAw6vUturJXaD/O18dZfE6vEM7n6znkYetTe/RnvsjZwzEh1x8mhokMAZDsx/7Mh9FHpzsgmbL9DE4jT2/3w4/pOngbgfVG0Mu0K4iksACK9Cm4r2A/USEbUgg22vlwpueg/xcTsoQ4gdHjfHuaHA5b0ltPZ9PDxwH0JeXzxVO6yWHB9mL5dun0Rya9pO+4adXoN+8wO7mvCoGHxf2HctYJp0N7vUGA4V7uSvw2YkB0sAoJEb1hvVEdZ9poibK79DpdaI+JQ+14PF4dx1HXE1OyHo14ZpgpFILZfgljin24qTMJyU4LON1IwkCMqul4GNn8QLtffdxNYAHQV3P79S3JO0dli8SQAOkX0tV4Pd5Cnd836qJFlqaaHvYTw5by2rlxPtENkPiNqmM0PqpSot8dVxu6qvKDQhZuy9K+DPsf0GSswrQlVbNcnVTG42GlRVio2c5L9b3bKGYSYlRWvDhuyWwl3u2ho5Feu5UEuaCBUjduO25liOO5WNVqJXPFXCtp2aV+Urg276BasCGt5LjYQK62X5omLTpf9yBm8fVxIBnUCbTgqOmx36TVca/bbLTQjFTsAZC4AUR59WbSdQP1LgBpFrrVZNK1h8Og67LKW+9m7KwMNuo/uiHCD1DYHAjdhKt9cGK+w6kuPoYuVAADYbHgUfobK7+z9BwsNPvj8ThH/wrNqrDbce43z5E6Ud11VDw4UgmU1j0oxCmUGQECtzeWprMVuMC02rsVsWTUUY4XyTA25QixFSMRCazXuQteG+5WAYDo9mUa0evW0TyR7ce8RUBIAtM4n6szIEVud62yP5FFZ0t93YNgeOEx73j4IakXMBcOOHcYMqdxlF0ZqVunpf4ndRpJv9YSKnWEoMw8f72aEyx0m6VSqUi/3eaWOI3pjToVdDN2eQkru9cSgbDu8/FwPBdmQMAp0aokyWi5/eZlQCxTR6fxLYSJgRjErN5NCuWXyZIFgMjfD5EjvCx0iTXC1RkgZENaw/UAl/AZkHoXLklwVOSbQYvR+pD7ukiZZcVCnuffI5Ot04ucjMTh4cuX9Hvy8uXJyVP6/+nJyfFTevWU6ITo5c8viQ6VcpV/0Xe3ZgQLn8a9CtOIjHquSLEYHJswcWRUH/lFQX5PJ2z8zYW3jIQYRZntxa9KCNfm0+i5JmcwWCTGkcoKIs67BIif7deBIQDxFgEJrA85oZNswqhTbAMPK9O0s8FgtkDyUqeFogA89wH/ICMiD39+efL6+PjF2d7em3/++ubXt69+//X57+9evXr14d3zN3u/vPvwx4dXvzx/9e7Dh18/Pn/+8e2rV2/enJ3tnZ2cnL1+8Zpg+vnw558P1XdkS5dsCP2yq5bE9oBevZ4Y91zo+UCb/SiKHRiQ6gwQbE3zGt3h8DpAlBiXoNvJ2q03e6Yvy7d3LR8QLdZwe+kLLANi12lO0gUcqXvFPr5ha9gdoY8yYQBhCRlnL9fIbiFl3GXpr2SyDYeHhz+fHJ/tgfmv3r3f//xhf//9g0f39u89eEA/9/fv3b/Pr/Y/7+9/vk/0/v3+/oP77/54/+r95/ufcdEfz/fefHz+8de953tnx8evX7x4ffxSWSYJxZqOcz7WrY8V0YDwAKROGnB9oZ8BiGOPusV6oYqsE1QV+MKAxKpSA4IgIp0oFtLxq4CEobLGRQBCNmMBEM0KY9Shpd1WMssSIsRlQMiG2LiGlCIAkR66UVha0GlcKMQ1INIH5BtJSlOlo1X88unT4xdvfvv13ef79/4BekT0AHQPvwSD+eUf/MfncJDP0kF6e3//Po7u7wOu94TOx49vfyWReUqgnEDdHSodyCCm0WmKm5TaIiAsIVscNwaL2LdO7lN61GzDHsOjIUrGtIQYQIg5mVi/ktWr/QogUgOCGiOar3UrqV6k6CkmQLCBxQpm8pUbASE1xz6ZDwiSmOvrATcLcr8LEN4BcnL8Yu+fb3//QIx9ZEAA5+/fNxAYFAwi+vC9e/4Q/YffmZF4yygyYo+AzvsPv//yy9uPb968fk2mRnFSVD8hRt4coywBkitucUqXVRNTy8t82iJAtMpi1TU36o5olLDnKXkTIKfwfpAgqMOGzCSEV2ijnnZ5Q3JrSEb6BkACCDaVNZcQ2JBhk2/GdZX8HkBIg8qXrz4/MLJgGL4IweI7Ixr3WBSY23Ni6dDKzIjL/YXr6cD+hz/u//Hh4xkh8vLk8FBqow/P7Sb1ugTIKboFsZkcKiqpez7GxWmQvSRykCpt4r9xe0twe6GKbgTEbK9WRtXNAeF8TrrU4HNk7InBNwACY86bqZs+ICS+8SbEV1RH5PYOA39dQqAD3j9aWO73Z5JgdNIDH6lH9x9AOWHM/v19+vkMvfTh/ecPn0k37X/mn309CSTjkf4xag+iQhe/h305e3r8+uXxU/dQ+c7zVwH5VBW9/IiTqlvESLeYCcDx8doESIkiQnJO0zDSc6Nume0EyWu8LAaEJIu9s0q731oEBDqr1yapgYVPF+m6GwAJxoscyHjFuYTQGHYH+u3ed6ksZKxePHpgFrORAOYmcxIM//Dh3bu3zz9+/G1vb+/sxdnZa/Kdjo/J3hyzq0tu8M8nTw9PjuEGkw+M02TEyc/S9Ntv//z993fvCLfPBN7+I7JN5Bf88fb53t6LF8fkIN8cNy5JSFbvwWyNKLK2OCwX7rSYtggQpLGSBZxelJDmOi73utcadYGm6y1UAKGeFgDhWMRN1Ps6BYaT1wFCXpY7xk47kc0054DgLybtknR8FyAU8b0x5gKC8Aim/N7++3dvP+4R74npOrg41JG5McALHPxqlCGV+pmDFqD39PXZ2dmbt+/ID/vl+ZsXx69pftJe7HtdxcXkshQDsgUmxD27N13n5F5sVLF76SF950As0UzT8U8kQBoQka6Pqp7Tr9OYaiHezQWuur1kKbxYguYbN7l1d27UuZJSqa/3Kz1vVEfjMKffrSuBIUXw61Xbzg3jxu2FsgvE61W6GQSx6wktQAzINzcCk1H97R+P2Knaf//qn3sUOrzUzpBQ3x/T3fBZXDFy4Ve/eP3ij18+7sHKn5GcyOVGEdbHiYeeTo2J/uNTioIb+fqw2eYNncH+n/VhN9z2oHpG40/NbqkNU994kgY7P8Ue14N2vdTstr3Kw4djN5lf991aK8sPC1D0t10cNot/AnX7YWIGCCf3q8VYvVmPDXtQavl1HA+OnpwSIJ+adAPjJ8Tl7Dhc7DbzlWEs6Ww9GQl+AEulXup289jOkieNRjdTfTLNWvNnqn2FsDA//P7rb2evTw4N03RWhHvOf3jvquKOO52qJ8k5OUHU//rFMUWPy9vUFZ6L1TJ5fbuShHbtjae5Lf2gE7dCr1G7AyAtezo9RRlVBCpJLKNkpUJRY/J0OraV6Hm2yuK9T4FKgBsAhZ2m65IMfsVeygAmq9NG4zSLwmSr0uM6Ct0FwdLD47uSlQCiqEpumk46OJKs2NzkQEYrTTeG0kmlF0SRIslTf2OGFTUkeSjn2shU0TjP+cMlxC9Y67KUn5Mh5IleLiEyzxX7F84acRy50JOjtNelSfrFncWJljMEPMZRi00nNzyzQhfX9JNp/HKR6QniO1yYWYdWus9EzG/CmnH1G9tPpW5NU3pHusUPA9DbzfFzBw9XsUyxlHdDox5F35R9LWt5CVl6E7z58oqrKlzEVFxbthxTEdCA8DZrpbtGhXZWUErjS5RuCTKkTA+xRLaAn4XAm7aXVQo+ique0uz9lrrpTGF/vmG7pTuQpSNNFyTCK2mZipvie7H08xS+1YL4WslkmqTOnuOmTer2RxL3ifJTKXWVhdUimKG4hLUMCAQBsaN+5iR3GeoFh2YdPIOMW3iUjtRRqVG6Y07y7nr0oXAnnNIPOJgvccfRz7nUPQi6GYH7dS59vNQY80Yi7mixlLl3/TQLNB059BX44VtGnnVbhcUZIcXfAPvJ/pqecRy/qdk8RspZaPP78QKi1Kw2LIWYPReFP3fZiHD7gTSP4FW6SVU5+glvkmvCPEQE8ni4gEKpWAOIvj4aqPRjCkz97NLs1qx9HjUbjv+vLmHztDld39aPRzV9XrhVfm4IsEYzwawFyNGqhlseTBOmvsRRP6Ye8l9P9K2DXiXrqLveIrCibyPdy8NtPHe0nWlFf40cs33nSqfRiv4T5GhXR/rafUX/YeJOQvPQ0BUg/xVEvqeDR0fJlQ1Z0YpWtKIVrWhFK1rRila0ohWtaEUrWtGK7or+D2ehdX8V7bpBAAAAAElFTkSuQmCC"/>
          <p:cNvSpPr>
            <a:spLocks noChangeAspect="1" noChangeArrowheads="1"/>
          </p:cNvSpPr>
          <p:nvPr/>
        </p:nvSpPr>
        <p:spPr bwMode="auto">
          <a:xfrm>
            <a:off x="307975" y="-350838"/>
            <a:ext cx="4762500" cy="1057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779" y="4960479"/>
            <a:ext cx="4762500" cy="1057275"/>
          </a:xfrm>
          <a:prstGeom prst="rect">
            <a:avLst/>
          </a:prstGeom>
        </p:spPr>
      </p:pic>
    </p:spTree>
    <p:extLst>
      <p:ext uri="{BB962C8B-B14F-4D97-AF65-F5344CB8AC3E}">
        <p14:creationId xmlns:p14="http://schemas.microsoft.com/office/powerpoint/2010/main" val="614465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9109" y="692331"/>
            <a:ext cx="8610600" cy="1293028"/>
          </a:xfrm>
        </p:spPr>
        <p:txBody>
          <a:bodyPr/>
          <a:lstStyle/>
          <a:p>
            <a:r>
              <a:rPr lang="en-US" dirty="0" smtClean="0"/>
              <a:t>Personal Imprint on </a:t>
            </a:r>
            <a:br>
              <a:rPr lang="en-US" dirty="0" smtClean="0"/>
            </a:br>
            <a:r>
              <a:rPr lang="en-US" dirty="0" smtClean="0"/>
              <a:t>Primary Care Practice</a:t>
            </a:r>
            <a:endParaRPr lang="en-US" dirty="0"/>
          </a:p>
        </p:txBody>
      </p:sp>
      <p:sp>
        <p:nvSpPr>
          <p:cNvPr id="3" name="Content Placeholder 2"/>
          <p:cNvSpPr>
            <a:spLocks noGrp="1"/>
          </p:cNvSpPr>
          <p:nvPr>
            <p:ph idx="1"/>
          </p:nvPr>
        </p:nvSpPr>
        <p:spPr/>
        <p:txBody>
          <a:bodyPr/>
          <a:lstStyle/>
          <a:p>
            <a:r>
              <a:rPr lang="en-US" dirty="0" smtClean="0"/>
              <a:t>Historical pathways to current day relevance</a:t>
            </a:r>
          </a:p>
          <a:p>
            <a:pPr lvl="1"/>
            <a:r>
              <a:rPr lang="en-US" dirty="0" smtClean="0"/>
              <a:t>Interaction of competencies and  personal values </a:t>
            </a:r>
          </a:p>
          <a:p>
            <a:pPr lvl="1"/>
            <a:r>
              <a:rPr lang="en-US" dirty="0" smtClean="0"/>
              <a:t>Cultural Medicine Questionnaire (Ring, </a:t>
            </a:r>
            <a:r>
              <a:rPr lang="en-US" dirty="0" err="1" smtClean="0"/>
              <a:t>Nyquist</a:t>
            </a:r>
            <a:r>
              <a:rPr lang="en-US" dirty="0" smtClean="0"/>
              <a:t>, Mitchell, 2008)</a:t>
            </a:r>
            <a:endParaRPr lang="en-US" dirty="0"/>
          </a:p>
        </p:txBody>
      </p:sp>
      <p:sp>
        <p:nvSpPr>
          <p:cNvPr id="1026" name="AutoShape 2" descr="Image result for culture awarenes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culture awarenes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culture awareness"/>
          <p:cNvPicPr>
            <a:picLocks noChangeAspect="1" noChangeArrowheads="1"/>
          </p:cNvPicPr>
          <p:nvPr/>
        </p:nvPicPr>
        <p:blipFill>
          <a:blip r:embed="rId3"/>
          <a:srcRect/>
          <a:stretch>
            <a:fillRect/>
          </a:stretch>
        </p:blipFill>
        <p:spPr bwMode="auto">
          <a:xfrm>
            <a:off x="5072744" y="4058993"/>
            <a:ext cx="2555721" cy="24790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Self-Reflection Exercise</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4" name="Picture 3" descr="http://www.clipartkid.com/images/30/into-mirror-clipart-oiX6nD-clipart.png"/>
          <p:cNvPicPr/>
          <p:nvPr/>
        </p:nvPicPr>
        <p:blipFill>
          <a:blip r:embed="rId3" cstate="print"/>
          <a:srcRect/>
          <a:stretch>
            <a:fillRect/>
          </a:stretch>
        </p:blipFill>
        <p:spPr bwMode="auto">
          <a:xfrm>
            <a:off x="4286250" y="2552700"/>
            <a:ext cx="3046253" cy="307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29" y="0"/>
            <a:ext cx="8610600" cy="1293028"/>
          </a:xfrm>
        </p:spPr>
        <p:txBody>
          <a:bodyPr/>
          <a:lstStyle/>
          <a:p>
            <a:r>
              <a:rPr lang="en-US" dirty="0" smtClean="0"/>
              <a:t>Florida Dichotomy</a:t>
            </a:r>
            <a:endParaRPr lang="en-US" dirty="0"/>
          </a:p>
        </p:txBody>
      </p:sp>
      <p:pic>
        <p:nvPicPr>
          <p:cNvPr id="1026" name="Picture 2" descr="C:\Users\dp0031\AppData\Local\Microsoft\Windows\Temporary Internet Files\Content.Outlook\UQ4L1WX5\Front Photo.jpg"/>
          <p:cNvPicPr>
            <a:picLocks noChangeAspect="1" noChangeArrowheads="1"/>
          </p:cNvPicPr>
          <p:nvPr/>
        </p:nvPicPr>
        <p:blipFill>
          <a:blip r:embed="rId3"/>
          <a:srcRect/>
          <a:stretch>
            <a:fillRect/>
          </a:stretch>
        </p:blipFill>
        <p:spPr bwMode="auto">
          <a:xfrm>
            <a:off x="2939144" y="2177144"/>
            <a:ext cx="7427694" cy="4375376"/>
          </a:xfrm>
          <a:prstGeom prst="rect">
            <a:avLst/>
          </a:prstGeom>
          <a:ln>
            <a:noFill/>
          </a:ln>
          <a:effectLst>
            <a:softEdge rad="112500"/>
          </a:effectLst>
        </p:spPr>
      </p:pic>
      <p:pic>
        <p:nvPicPr>
          <p:cNvPr id="1027" name="Picture 3" descr="C:\Users\dp0031\AppData\Local\Microsoft\Windows\Temporary Internet Files\Content.Outlook\UQ4L1WX5\ft-myers-beach.jpg"/>
          <p:cNvPicPr>
            <a:picLocks noGrp="1" noChangeAspect="1" noChangeArrowheads="1"/>
          </p:cNvPicPr>
          <p:nvPr>
            <p:ph idx="1"/>
          </p:nvPr>
        </p:nvPicPr>
        <p:blipFill>
          <a:blip r:embed="rId4"/>
          <a:srcRect/>
          <a:stretch>
            <a:fillRect/>
          </a:stretch>
        </p:blipFill>
        <p:spPr bwMode="auto">
          <a:xfrm>
            <a:off x="1284515" y="1372014"/>
            <a:ext cx="6683827" cy="5201838"/>
          </a:xfrm>
          <a:prstGeom prst="rect">
            <a:avLst/>
          </a:prstGeom>
          <a:ln>
            <a:noFill/>
          </a:ln>
          <a:effectLst>
            <a:softEdge rad="112500"/>
          </a:effectLst>
        </p:spPr>
      </p:pic>
      <p:pic>
        <p:nvPicPr>
          <p:cNvPr id="1028" name="Picture 4" descr="C:\Users\dp0031\AppData\Local\Microsoft\Windows\Temporary Internet Files\Content.Outlook\UQ4L1WX5\McGregor Blvd.jpg"/>
          <p:cNvPicPr>
            <a:picLocks noChangeAspect="1" noChangeArrowheads="1"/>
          </p:cNvPicPr>
          <p:nvPr/>
        </p:nvPicPr>
        <p:blipFill>
          <a:blip r:embed="rId5"/>
          <a:srcRect/>
          <a:stretch>
            <a:fillRect/>
          </a:stretch>
        </p:blipFill>
        <p:spPr bwMode="auto">
          <a:xfrm>
            <a:off x="3831772" y="1550363"/>
            <a:ext cx="7376106" cy="47698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27"/>
                                        </p:tgtEl>
                                      </p:cBhvr>
                                    </p:animEffect>
                                    <p:set>
                                      <p:cBhvr>
                                        <p:cTn id="12" dur="1" fill="hold">
                                          <p:stCondLst>
                                            <p:cond delay="499"/>
                                          </p:stCondLst>
                                        </p:cTn>
                                        <p:tgtEl>
                                          <p:spTgt spid="10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heckerboard(across)">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1026"/>
                                        </p:tgtEl>
                                      </p:cBhvr>
                                    </p:animEffect>
                                    <p:set>
                                      <p:cBhvr>
                                        <p:cTn id="22" dur="1" fill="hold">
                                          <p:stCondLst>
                                            <p:cond delay="499"/>
                                          </p:stCondLst>
                                        </p:cTn>
                                        <p:tgtEl>
                                          <p:spTgt spid="10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diamond(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Myers, Florida</a:t>
            </a:r>
            <a:endParaRPr lang="en-US" dirty="0"/>
          </a:p>
        </p:txBody>
      </p:sp>
      <p:sp>
        <p:nvSpPr>
          <p:cNvPr id="3" name="Content Placeholder 2"/>
          <p:cNvSpPr>
            <a:spLocks noGrp="1"/>
          </p:cNvSpPr>
          <p:nvPr>
            <p:ph idx="1"/>
          </p:nvPr>
        </p:nvSpPr>
        <p:spPr>
          <a:xfrm>
            <a:off x="685800" y="2029296"/>
            <a:ext cx="10820400" cy="4189389"/>
          </a:xfrm>
        </p:spPr>
        <p:txBody>
          <a:bodyPr>
            <a:normAutofit/>
          </a:bodyPr>
          <a:lstStyle/>
          <a:p>
            <a:pPr marL="457200" lvl="1" indent="0">
              <a:buNone/>
            </a:pPr>
            <a:r>
              <a:rPr lang="en-US" sz="2800" dirty="0"/>
              <a:t>U.S. Census </a:t>
            </a:r>
            <a:r>
              <a:rPr lang="en-US" sz="2800" dirty="0" smtClean="0"/>
              <a:t>Bureau Quick Facts </a:t>
            </a:r>
            <a:r>
              <a:rPr lang="en-US" sz="2800" dirty="0"/>
              <a:t>(2010 stats)</a:t>
            </a:r>
          </a:p>
          <a:p>
            <a:pPr marL="457200" lvl="1" indent="0">
              <a:buNone/>
            </a:pPr>
            <a:r>
              <a:rPr lang="en-US" sz="2600" dirty="0" smtClean="0"/>
              <a:t>Interesting demographics:</a:t>
            </a:r>
          </a:p>
          <a:p>
            <a:pPr marL="457200" lvl="1" indent="0">
              <a:buNone/>
            </a:pPr>
            <a:endParaRPr lang="en-US" dirty="0"/>
          </a:p>
          <a:p>
            <a:pPr lvl="1">
              <a:buFont typeface="Wingdings" charset="2"/>
              <a:buChar char="Ø"/>
            </a:pPr>
            <a:r>
              <a:rPr lang="en-US" dirty="0" smtClean="0"/>
              <a:t>Population: 62, 298 </a:t>
            </a:r>
            <a:r>
              <a:rPr lang="en-US" dirty="0" smtClean="0">
                <a:latin typeface="Wingdings"/>
                <a:ea typeface="Wingdings"/>
                <a:cs typeface="Wingdings"/>
              </a:rPr>
              <a:t></a:t>
            </a:r>
            <a:r>
              <a:rPr lang="en-US" dirty="0"/>
              <a:t> </a:t>
            </a:r>
            <a:r>
              <a:rPr lang="en-US" dirty="0" smtClean="0"/>
              <a:t>74,013 </a:t>
            </a:r>
          </a:p>
          <a:p>
            <a:pPr lvl="1">
              <a:buFont typeface="Wingdings" charset="2"/>
              <a:buChar char="Ø"/>
            </a:pPr>
            <a:r>
              <a:rPr lang="en-US" dirty="0" smtClean="0"/>
              <a:t>Median Household Income: 37,360</a:t>
            </a:r>
          </a:p>
          <a:p>
            <a:pPr lvl="1">
              <a:buFont typeface="Wingdings" charset="2"/>
              <a:buChar char="Ø"/>
            </a:pPr>
            <a:r>
              <a:rPr lang="en-US" dirty="0" smtClean="0"/>
              <a:t>Poverty: 27.7%</a:t>
            </a:r>
          </a:p>
          <a:p>
            <a:pPr lvl="1">
              <a:buFont typeface="Wingdings" charset="2"/>
              <a:buChar char="Ø"/>
            </a:pPr>
            <a:r>
              <a:rPr lang="en-US" dirty="0" smtClean="0"/>
              <a:t>Persons without Health Insurance under 65: 30.3%</a:t>
            </a:r>
          </a:p>
          <a:p>
            <a:pPr lvl="1">
              <a:buFont typeface="Wingdings" charset="2"/>
              <a:buChar char="Ø"/>
            </a:pPr>
            <a:r>
              <a:rPr lang="en-US" dirty="0" smtClean="0"/>
              <a:t>Racial Makeup: White 54.6%, Black 32.3%, Latino 20.0%</a:t>
            </a:r>
          </a:p>
          <a:p>
            <a:endParaRPr lang="en-US" dirty="0" smtClean="0"/>
          </a:p>
          <a:p>
            <a:r>
              <a:rPr lang="en-US" b="1" i="1" dirty="0" smtClean="0"/>
              <a:t>Seasonal not included </a:t>
            </a:r>
          </a:p>
          <a:p>
            <a:endParaRPr lang="en-US" dirty="0"/>
          </a:p>
          <a:p>
            <a:endParaRPr lang="en-US" dirty="0" smtClean="0"/>
          </a:p>
          <a:p>
            <a:endParaRPr lang="en-US" dirty="0"/>
          </a:p>
        </p:txBody>
      </p:sp>
    </p:spTree>
    <p:extLst>
      <p:ext uri="{BB962C8B-B14F-4D97-AF65-F5344CB8AC3E}">
        <p14:creationId xmlns:p14="http://schemas.microsoft.com/office/powerpoint/2010/main" val="14880953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929" y="302361"/>
            <a:ext cx="8610600" cy="1293028"/>
          </a:xfrm>
        </p:spPr>
        <p:txBody>
          <a:bodyPr/>
          <a:lstStyle/>
          <a:p>
            <a:r>
              <a:rPr lang="en-US" dirty="0" smtClean="0"/>
              <a:t>DELAWARE</a:t>
            </a:r>
            <a:endParaRPr lang="en-US" dirty="0"/>
          </a:p>
        </p:txBody>
      </p:sp>
      <p:pic>
        <p:nvPicPr>
          <p:cNvPr id="34822" name="Picture 6" descr="Image result for picture of delaware"/>
          <p:cNvPicPr>
            <a:picLocks noChangeAspect="1" noChangeArrowheads="1"/>
          </p:cNvPicPr>
          <p:nvPr/>
        </p:nvPicPr>
        <p:blipFill>
          <a:blip r:embed="rId3"/>
          <a:srcRect/>
          <a:stretch>
            <a:fillRect/>
          </a:stretch>
        </p:blipFill>
        <p:spPr bwMode="auto">
          <a:xfrm>
            <a:off x="3876054" y="2743200"/>
            <a:ext cx="4844614" cy="3228936"/>
          </a:xfrm>
          <a:prstGeom prst="rect">
            <a:avLst/>
          </a:prstGeom>
          <a:noFill/>
        </p:spPr>
      </p:pic>
      <p:pic>
        <p:nvPicPr>
          <p:cNvPr id="2052" name="Picture 4" descr="Image result for picture of downtown wilmington de"/>
          <p:cNvPicPr>
            <a:picLocks noChangeAspect="1" noChangeArrowheads="1"/>
          </p:cNvPicPr>
          <p:nvPr/>
        </p:nvPicPr>
        <p:blipFill>
          <a:blip r:embed="rId4"/>
          <a:srcRect/>
          <a:stretch>
            <a:fillRect/>
          </a:stretch>
        </p:blipFill>
        <p:spPr bwMode="auto">
          <a:xfrm>
            <a:off x="213324" y="1548615"/>
            <a:ext cx="3416017" cy="2229301"/>
          </a:xfrm>
          <a:prstGeom prst="rect">
            <a:avLst/>
          </a:prstGeom>
          <a:noFill/>
        </p:spPr>
      </p:pic>
      <p:pic>
        <p:nvPicPr>
          <p:cNvPr id="1027" name="Picture 3"/>
          <p:cNvPicPr>
            <a:picLocks noChangeAspect="1" noChangeArrowheads="1"/>
          </p:cNvPicPr>
          <p:nvPr/>
        </p:nvPicPr>
        <p:blipFill>
          <a:blip r:embed="rId5"/>
          <a:srcRect/>
          <a:stretch>
            <a:fillRect/>
          </a:stretch>
        </p:blipFill>
        <p:spPr bwMode="auto">
          <a:xfrm>
            <a:off x="9714029" y="2373896"/>
            <a:ext cx="1105601" cy="1191592"/>
          </a:xfrm>
          <a:prstGeom prst="rect">
            <a:avLst/>
          </a:prstGeom>
          <a:noFill/>
          <a:ln w="9525">
            <a:noFill/>
            <a:miter lim="800000"/>
            <a:headEnd/>
            <a:tailEnd/>
          </a:ln>
        </p:spPr>
      </p:pic>
      <p:pic>
        <p:nvPicPr>
          <p:cNvPr id="1028" name="Picture 4"/>
          <p:cNvPicPr>
            <a:picLocks noChangeAspect="1" noChangeArrowheads="1"/>
          </p:cNvPicPr>
          <p:nvPr/>
        </p:nvPicPr>
        <p:blipFill>
          <a:blip r:embed="rId6"/>
          <a:srcRect/>
          <a:stretch>
            <a:fillRect/>
          </a:stretch>
        </p:blipFill>
        <p:spPr bwMode="auto">
          <a:xfrm>
            <a:off x="9094804" y="4520220"/>
            <a:ext cx="2800952" cy="21007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28796"/>
            <a:ext cx="8610600" cy="1293028"/>
          </a:xfrm>
        </p:spPr>
        <p:txBody>
          <a:bodyPr/>
          <a:lstStyle/>
          <a:p>
            <a:r>
              <a:rPr lang="en-US" dirty="0" smtClean="0"/>
              <a:t>Dover, Delaware</a:t>
            </a:r>
            <a:endParaRPr lang="en-US" dirty="0"/>
          </a:p>
        </p:txBody>
      </p:sp>
      <p:pic>
        <p:nvPicPr>
          <p:cNvPr id="4" name="Picture 2" descr="https://www.welt-atlas.de/datenbank/karten/karte-7-915.gif"/>
          <p:cNvPicPr>
            <a:picLocks noGrp="1" noChangeAspect="1" noChangeArrowheads="1"/>
          </p:cNvPicPr>
          <p:nvPr>
            <p:ph idx="1"/>
          </p:nvPr>
        </p:nvPicPr>
        <p:blipFill>
          <a:blip r:embed="rId3"/>
          <a:srcRect/>
          <a:stretch>
            <a:fillRect/>
          </a:stretch>
        </p:blipFill>
        <p:spPr bwMode="auto">
          <a:xfrm>
            <a:off x="4350259" y="1605440"/>
            <a:ext cx="3388451" cy="4987865"/>
          </a:xfrm>
          <a:prstGeom prst="rect">
            <a:avLst/>
          </a:prstGeom>
          <a:noFill/>
        </p:spPr>
      </p:pic>
      <p:pic>
        <p:nvPicPr>
          <p:cNvPr id="5" name="Picture 5"/>
          <p:cNvPicPr>
            <a:picLocks noChangeAspect="1" noChangeArrowheads="1"/>
          </p:cNvPicPr>
          <p:nvPr/>
        </p:nvPicPr>
        <p:blipFill>
          <a:blip r:embed="rId4"/>
          <a:srcRect/>
          <a:stretch>
            <a:fillRect/>
          </a:stretch>
        </p:blipFill>
        <p:spPr bwMode="auto">
          <a:xfrm>
            <a:off x="510139" y="4446872"/>
            <a:ext cx="3291840" cy="1949917"/>
          </a:xfrm>
          <a:prstGeom prst="rect">
            <a:avLst/>
          </a:prstGeom>
          <a:noFill/>
          <a:ln w="9525">
            <a:noFill/>
            <a:miter lim="800000"/>
            <a:headEnd/>
            <a:tailEnd/>
          </a:ln>
        </p:spPr>
      </p:pic>
      <p:pic>
        <p:nvPicPr>
          <p:cNvPr id="6" name="Picture 3"/>
          <p:cNvPicPr>
            <a:picLocks noChangeAspect="1" noChangeArrowheads="1"/>
          </p:cNvPicPr>
          <p:nvPr/>
        </p:nvPicPr>
        <p:blipFill>
          <a:blip r:embed="rId5"/>
          <a:srcRect/>
          <a:stretch>
            <a:fillRect/>
          </a:stretch>
        </p:blipFill>
        <p:spPr bwMode="auto">
          <a:xfrm>
            <a:off x="515580" y="2126431"/>
            <a:ext cx="3267150" cy="1771281"/>
          </a:xfrm>
          <a:prstGeom prst="rect">
            <a:avLst/>
          </a:prstGeom>
          <a:noFill/>
          <a:ln w="9525">
            <a:noFill/>
            <a:miter lim="800000"/>
            <a:headEnd/>
            <a:tailEnd/>
          </a:ln>
        </p:spPr>
      </p:pic>
      <p:pic>
        <p:nvPicPr>
          <p:cNvPr id="7" name="Picture 4"/>
          <p:cNvPicPr>
            <a:picLocks noChangeAspect="1" noChangeArrowheads="1"/>
          </p:cNvPicPr>
          <p:nvPr/>
        </p:nvPicPr>
        <p:blipFill>
          <a:blip r:embed="rId6"/>
          <a:srcRect/>
          <a:stretch>
            <a:fillRect/>
          </a:stretch>
        </p:blipFill>
        <p:spPr bwMode="auto">
          <a:xfrm>
            <a:off x="7350136" y="-1002446"/>
            <a:ext cx="1431135" cy="655937"/>
          </a:xfrm>
          <a:prstGeom prst="rect">
            <a:avLst/>
          </a:prstGeom>
          <a:noFill/>
          <a:ln w="9525">
            <a:noFill/>
            <a:miter lim="800000"/>
            <a:headEnd/>
            <a:tailEnd/>
          </a:ln>
        </p:spPr>
      </p:pic>
      <p:pic>
        <p:nvPicPr>
          <p:cNvPr id="8" name="Picture 2" descr="Image result for pictures of dover state capital"/>
          <p:cNvPicPr>
            <a:picLocks noChangeAspect="1" noChangeArrowheads="1"/>
          </p:cNvPicPr>
          <p:nvPr/>
        </p:nvPicPr>
        <p:blipFill>
          <a:blip r:embed="rId7"/>
          <a:srcRect/>
          <a:stretch>
            <a:fillRect/>
          </a:stretch>
        </p:blipFill>
        <p:spPr bwMode="auto">
          <a:xfrm>
            <a:off x="8239224" y="1390571"/>
            <a:ext cx="2983831" cy="1447711"/>
          </a:xfrm>
          <a:prstGeom prst="rect">
            <a:avLst/>
          </a:prstGeom>
          <a:noFill/>
        </p:spPr>
      </p:pic>
      <p:pic>
        <p:nvPicPr>
          <p:cNvPr id="32770" name="Picture 2" descr="Image result for pictures of dover downs race track"/>
          <p:cNvPicPr>
            <a:picLocks noChangeAspect="1" noChangeArrowheads="1"/>
          </p:cNvPicPr>
          <p:nvPr/>
        </p:nvPicPr>
        <p:blipFill>
          <a:blip r:embed="rId8"/>
          <a:srcRect/>
          <a:stretch>
            <a:fillRect/>
          </a:stretch>
        </p:blipFill>
        <p:spPr bwMode="auto">
          <a:xfrm>
            <a:off x="8152597" y="2945332"/>
            <a:ext cx="3217750" cy="1856226"/>
          </a:xfrm>
          <a:prstGeom prst="rect">
            <a:avLst/>
          </a:prstGeom>
          <a:noFill/>
        </p:spPr>
      </p:pic>
      <p:pic>
        <p:nvPicPr>
          <p:cNvPr id="32772" name="Picture 4" descr="Image result for image of a capital green dover, de"/>
          <p:cNvPicPr>
            <a:picLocks noChangeAspect="1" noChangeArrowheads="1"/>
          </p:cNvPicPr>
          <p:nvPr/>
        </p:nvPicPr>
        <p:blipFill>
          <a:blip r:embed="rId9"/>
          <a:srcRect/>
          <a:stretch>
            <a:fillRect/>
          </a:stretch>
        </p:blipFill>
        <p:spPr bwMode="auto">
          <a:xfrm>
            <a:off x="8508733" y="4930541"/>
            <a:ext cx="2390275" cy="1792706"/>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669" y="0"/>
            <a:ext cx="8610600" cy="1293028"/>
          </a:xfrm>
        </p:spPr>
        <p:txBody>
          <a:bodyPr/>
          <a:lstStyle/>
          <a:p>
            <a:r>
              <a:rPr lang="en-US" dirty="0" smtClean="0"/>
              <a:t>Milford, Delaware</a:t>
            </a:r>
            <a:endParaRPr lang="en-US" dirty="0"/>
          </a:p>
        </p:txBody>
      </p:sp>
      <p:pic>
        <p:nvPicPr>
          <p:cNvPr id="2054" name="Picture 6"/>
          <p:cNvPicPr>
            <a:picLocks noChangeAspect="1" noChangeArrowheads="1"/>
          </p:cNvPicPr>
          <p:nvPr/>
        </p:nvPicPr>
        <p:blipFill>
          <a:blip r:embed="rId3"/>
          <a:srcRect/>
          <a:stretch>
            <a:fillRect/>
          </a:stretch>
        </p:blipFill>
        <p:spPr bwMode="auto">
          <a:xfrm>
            <a:off x="11666765" y="-2129518"/>
            <a:ext cx="5143500" cy="2495550"/>
          </a:xfrm>
          <a:prstGeom prst="rect">
            <a:avLst/>
          </a:prstGeom>
          <a:noFill/>
          <a:ln w="9525">
            <a:noFill/>
            <a:miter lim="800000"/>
            <a:headEnd/>
            <a:tailEnd/>
          </a:ln>
        </p:spPr>
      </p:pic>
      <p:pic>
        <p:nvPicPr>
          <p:cNvPr id="2055" name="Picture 7"/>
          <p:cNvPicPr>
            <a:picLocks noChangeAspect="1" noChangeArrowheads="1"/>
          </p:cNvPicPr>
          <p:nvPr/>
        </p:nvPicPr>
        <p:blipFill>
          <a:blip r:embed="rId4"/>
          <a:srcRect/>
          <a:stretch>
            <a:fillRect/>
          </a:stretch>
        </p:blipFill>
        <p:spPr bwMode="auto">
          <a:xfrm>
            <a:off x="8336653" y="4331369"/>
            <a:ext cx="3654123" cy="2223435"/>
          </a:xfrm>
          <a:prstGeom prst="rect">
            <a:avLst/>
          </a:prstGeom>
          <a:noFill/>
          <a:ln w="9525">
            <a:noFill/>
            <a:miter lim="800000"/>
            <a:headEnd/>
            <a:tailEnd/>
          </a:ln>
        </p:spPr>
      </p:pic>
      <p:pic>
        <p:nvPicPr>
          <p:cNvPr id="2056" name="Picture 8"/>
          <p:cNvPicPr>
            <a:picLocks noChangeAspect="1" noChangeArrowheads="1"/>
          </p:cNvPicPr>
          <p:nvPr/>
        </p:nvPicPr>
        <p:blipFill>
          <a:blip r:embed="rId5"/>
          <a:srcRect/>
          <a:stretch>
            <a:fillRect/>
          </a:stretch>
        </p:blipFill>
        <p:spPr bwMode="auto">
          <a:xfrm>
            <a:off x="529389" y="4301137"/>
            <a:ext cx="3499392" cy="2167901"/>
          </a:xfrm>
          <a:prstGeom prst="rect">
            <a:avLst/>
          </a:prstGeom>
          <a:noFill/>
          <a:ln w="9525">
            <a:noFill/>
            <a:miter lim="800000"/>
            <a:headEnd/>
            <a:tailEnd/>
          </a:ln>
        </p:spPr>
      </p:pic>
      <p:sp>
        <p:nvSpPr>
          <p:cNvPr id="10" name="TextBox 9"/>
          <p:cNvSpPr txBox="1"/>
          <p:nvPr/>
        </p:nvSpPr>
        <p:spPr>
          <a:xfrm>
            <a:off x="177421" y="1446663"/>
            <a:ext cx="7233313" cy="923330"/>
          </a:xfrm>
          <a:prstGeom prst="rect">
            <a:avLst/>
          </a:prstGeom>
          <a:noFill/>
        </p:spPr>
        <p:txBody>
          <a:bodyPr wrap="square" rtlCol="0">
            <a:spAutoFit/>
          </a:bodyPr>
          <a:lstStyle/>
          <a:p>
            <a:endParaRPr lang="en-US" dirty="0" smtClean="0"/>
          </a:p>
          <a:p>
            <a:pPr>
              <a:buFont typeface="Arial" pitchFamily="34" charset="0"/>
              <a:buChar char="•"/>
            </a:pPr>
            <a:endParaRPr lang="en-US" dirty="0" smtClean="0"/>
          </a:p>
          <a:p>
            <a:pPr>
              <a:buFont typeface="Arial" pitchFamily="34" charset="0"/>
              <a:buChar char="•"/>
            </a:pPr>
            <a:endParaRPr lang="en-US" dirty="0"/>
          </a:p>
        </p:txBody>
      </p:sp>
      <p:pic>
        <p:nvPicPr>
          <p:cNvPr id="27650" name="Picture 2" descr="Image result for historical pictures of broiler farms"/>
          <p:cNvPicPr>
            <a:picLocks noChangeAspect="1" noChangeArrowheads="1"/>
          </p:cNvPicPr>
          <p:nvPr/>
        </p:nvPicPr>
        <p:blipFill>
          <a:blip r:embed="rId6"/>
          <a:srcRect/>
          <a:stretch>
            <a:fillRect/>
          </a:stretch>
        </p:blipFill>
        <p:spPr bwMode="auto">
          <a:xfrm>
            <a:off x="577516" y="1667852"/>
            <a:ext cx="3448572" cy="2303648"/>
          </a:xfrm>
          <a:prstGeom prst="rect">
            <a:avLst/>
          </a:prstGeom>
          <a:noFill/>
        </p:spPr>
      </p:pic>
      <p:pic>
        <p:nvPicPr>
          <p:cNvPr id="27652" name="Picture 4" descr="Image result for historical pictures of broiler farms"/>
          <p:cNvPicPr>
            <a:picLocks noChangeAspect="1" noChangeArrowheads="1"/>
          </p:cNvPicPr>
          <p:nvPr/>
        </p:nvPicPr>
        <p:blipFill>
          <a:blip r:embed="rId7"/>
          <a:srcRect/>
          <a:stretch>
            <a:fillRect/>
          </a:stretch>
        </p:blipFill>
        <p:spPr bwMode="auto">
          <a:xfrm>
            <a:off x="8316228" y="1625558"/>
            <a:ext cx="3579544" cy="2401700"/>
          </a:xfrm>
          <a:prstGeom prst="rect">
            <a:avLst/>
          </a:prstGeom>
          <a:noFill/>
        </p:spPr>
      </p:pic>
      <p:pic>
        <p:nvPicPr>
          <p:cNvPr id="1026" name="Picture 2"/>
          <p:cNvPicPr>
            <a:picLocks noChangeAspect="1" noChangeArrowheads="1"/>
          </p:cNvPicPr>
          <p:nvPr/>
        </p:nvPicPr>
        <p:blipFill>
          <a:blip r:embed="rId8"/>
          <a:srcRect/>
          <a:stretch>
            <a:fillRect/>
          </a:stretch>
        </p:blipFill>
        <p:spPr bwMode="auto">
          <a:xfrm>
            <a:off x="3811605" y="3567812"/>
            <a:ext cx="4610500" cy="21826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743" y="0"/>
            <a:ext cx="8610600" cy="1293028"/>
          </a:xfrm>
        </p:spPr>
        <p:txBody>
          <a:bodyPr/>
          <a:lstStyle/>
          <a:p>
            <a:r>
              <a:rPr lang="en-US" dirty="0" smtClean="0"/>
              <a:t>City Demographics</a:t>
            </a:r>
            <a:endParaRPr lang="en-US" dirty="0"/>
          </a:p>
        </p:txBody>
      </p:sp>
      <p:graphicFrame>
        <p:nvGraphicFramePr>
          <p:cNvPr id="4" name="Content Placeholder 3"/>
          <p:cNvGraphicFramePr>
            <a:graphicFrameLocks noGrp="1"/>
          </p:cNvGraphicFramePr>
          <p:nvPr>
            <p:ph idx="1"/>
          </p:nvPr>
        </p:nvGraphicFramePr>
        <p:xfrm>
          <a:off x="0" y="1132114"/>
          <a:ext cx="12070079" cy="4675268"/>
        </p:xfrm>
        <a:graphic>
          <a:graphicData uri="http://schemas.openxmlformats.org/drawingml/2006/table">
            <a:tbl>
              <a:tblPr firstRow="1" bandRow="1">
                <a:tableStyleId>{7DF18680-E054-41AD-8BC1-D1AEF772440D}</a:tableStyleId>
              </a:tblPr>
              <a:tblGrid>
                <a:gridCol w="1943918"/>
                <a:gridCol w="1543699"/>
                <a:gridCol w="1953447"/>
                <a:gridCol w="1936350"/>
                <a:gridCol w="2485111"/>
                <a:gridCol w="2207554"/>
              </a:tblGrid>
              <a:tr h="1082754">
                <a:tc>
                  <a:txBody>
                    <a:bodyPr/>
                    <a:lstStyle/>
                    <a:p>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Population*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Race/Ethnicity**</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Education</a:t>
                      </a:r>
                    </a:p>
                    <a:p>
                      <a:r>
                        <a:rPr lang="en-US" dirty="0" smtClean="0">
                          <a:latin typeface="Arial" pitchFamily="34" charset="0"/>
                          <a:cs typeface="Arial" pitchFamily="34" charset="0"/>
                        </a:rPr>
                        <a:t>(age 25+) </a:t>
                      </a:r>
                    </a:p>
                    <a:p>
                      <a:r>
                        <a:rPr lang="en-US" dirty="0" smtClean="0">
                          <a:latin typeface="Arial" pitchFamily="34" charset="0"/>
                          <a:cs typeface="Arial" pitchFamily="34" charset="0"/>
                        </a:rPr>
                        <a:t>2010-2014</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Health</a:t>
                      </a:r>
                    </a:p>
                    <a:p>
                      <a:r>
                        <a:rPr lang="en-US" dirty="0" smtClean="0">
                          <a:latin typeface="Arial" pitchFamily="34" charset="0"/>
                          <a:cs typeface="Arial" pitchFamily="34" charset="0"/>
                        </a:rPr>
                        <a:t>2010-2014</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Income &amp; Poverty</a:t>
                      </a:r>
                      <a:endParaRPr lang="en-US" dirty="0">
                        <a:latin typeface="Arial" pitchFamily="34" charset="0"/>
                        <a:cs typeface="Arial" pitchFamily="34" charset="0"/>
                      </a:endParaRPr>
                    </a:p>
                  </a:txBody>
                  <a:tcPr/>
                </a:tc>
              </a:tr>
              <a:tr h="1115473">
                <a:tc>
                  <a:txBody>
                    <a:bodyPr/>
                    <a:lstStyle/>
                    <a:p>
                      <a:r>
                        <a:rPr lang="en-US" b="1" dirty="0" smtClean="0">
                          <a:latin typeface="Arial" pitchFamily="34" charset="0"/>
                          <a:cs typeface="Arial" pitchFamily="34" charset="0"/>
                        </a:rPr>
                        <a:t>DOVER</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37,522</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Hispanic - 6.6%</a:t>
                      </a:r>
                    </a:p>
                    <a:p>
                      <a:r>
                        <a:rPr lang="en-US" dirty="0" smtClean="0">
                          <a:latin typeface="Arial" pitchFamily="34" charset="0"/>
                          <a:cs typeface="Arial" pitchFamily="34" charset="0"/>
                        </a:rPr>
                        <a:t>White - 48.3%</a:t>
                      </a:r>
                    </a:p>
                    <a:p>
                      <a:r>
                        <a:rPr lang="en-US" dirty="0" smtClean="0">
                          <a:latin typeface="Arial" pitchFamily="34" charset="0"/>
                          <a:cs typeface="Arial" pitchFamily="34" charset="0"/>
                        </a:rPr>
                        <a:t>Black - 42.2%</a:t>
                      </a:r>
                    </a:p>
                    <a:p>
                      <a:r>
                        <a:rPr lang="en-US" dirty="0" smtClean="0">
                          <a:latin typeface="Arial" pitchFamily="34" charset="0"/>
                          <a:cs typeface="Arial" pitchFamily="34" charset="0"/>
                        </a:rPr>
                        <a:t>Other</a:t>
                      </a:r>
                      <a:r>
                        <a:rPr lang="en-US" baseline="0" dirty="0" smtClean="0">
                          <a:latin typeface="Arial" pitchFamily="34" charset="0"/>
                          <a:cs typeface="Arial" pitchFamily="34" charset="0"/>
                        </a:rPr>
                        <a:t> - 3.3%</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Diploma - 87.0%</a:t>
                      </a:r>
                    </a:p>
                    <a:p>
                      <a:r>
                        <a:rPr lang="en-US" dirty="0" smtClean="0">
                          <a:latin typeface="Arial" pitchFamily="34" charset="0"/>
                          <a:cs typeface="Arial" pitchFamily="34" charset="0"/>
                        </a:rPr>
                        <a:t>B.S. - 28.4%</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Disability</a:t>
                      </a:r>
                      <a:r>
                        <a:rPr lang="en-US" baseline="0" dirty="0" smtClean="0">
                          <a:latin typeface="Arial" pitchFamily="34" charset="0"/>
                          <a:cs typeface="Arial" pitchFamily="34" charset="0"/>
                        </a:rPr>
                        <a:t> - 10.1</a:t>
                      </a:r>
                      <a:r>
                        <a:rPr lang="en-US" dirty="0" smtClean="0">
                          <a:latin typeface="Arial" pitchFamily="34" charset="0"/>
                          <a:cs typeface="Arial" pitchFamily="34" charset="0"/>
                        </a:rPr>
                        <a:t>%</a:t>
                      </a:r>
                    </a:p>
                    <a:p>
                      <a:r>
                        <a:rPr lang="en-US" dirty="0" smtClean="0">
                          <a:latin typeface="Arial" pitchFamily="34" charset="0"/>
                          <a:cs typeface="Arial" pitchFamily="34" charset="0"/>
                        </a:rPr>
                        <a:t>w/o</a:t>
                      </a:r>
                      <a:r>
                        <a:rPr lang="en-US" baseline="0" dirty="0" smtClean="0">
                          <a:latin typeface="Arial" pitchFamily="34" charset="0"/>
                          <a:cs typeface="Arial" pitchFamily="34" charset="0"/>
                        </a:rPr>
                        <a:t> Health Insurance - 7</a:t>
                      </a:r>
                      <a:r>
                        <a:rPr lang="en-US" dirty="0" smtClean="0">
                          <a:latin typeface="Arial" pitchFamily="34" charset="0"/>
                          <a:cs typeface="Arial" pitchFamily="34" charset="0"/>
                        </a:rPr>
                        <a:t>.3%</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Income</a:t>
                      </a:r>
                      <a:r>
                        <a:rPr lang="en-US" baseline="0" dirty="0" smtClean="0">
                          <a:latin typeface="Arial" pitchFamily="34" charset="0"/>
                          <a:cs typeface="Arial" pitchFamily="34" charset="0"/>
                        </a:rPr>
                        <a:t>  - $45,660</a:t>
                      </a:r>
                    </a:p>
                    <a:p>
                      <a:r>
                        <a:rPr lang="en-US" baseline="0" dirty="0" smtClean="0">
                          <a:latin typeface="Arial" pitchFamily="34" charset="0"/>
                          <a:cs typeface="Arial" pitchFamily="34" charset="0"/>
                        </a:rPr>
                        <a:t>Poverty - 19.0%</a:t>
                      </a:r>
                      <a:endParaRPr lang="en-US" dirty="0">
                        <a:latin typeface="Arial" pitchFamily="34" charset="0"/>
                        <a:cs typeface="Arial" pitchFamily="34" charset="0"/>
                      </a:endParaRPr>
                    </a:p>
                  </a:txBody>
                  <a:tcPr/>
                </a:tc>
              </a:tr>
              <a:tr h="1215074">
                <a:tc>
                  <a:txBody>
                    <a:bodyPr/>
                    <a:lstStyle/>
                    <a:p>
                      <a:r>
                        <a:rPr lang="en-US" b="1" dirty="0" smtClean="0">
                          <a:latin typeface="Arial" pitchFamily="34" charset="0"/>
                          <a:cs typeface="Arial" pitchFamily="34" charset="0"/>
                        </a:rPr>
                        <a:t>MILFORD</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10,252</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Hispanic</a:t>
                      </a:r>
                      <a:r>
                        <a:rPr lang="en-US" baseline="0" dirty="0" smtClean="0">
                          <a:latin typeface="Arial" pitchFamily="34" charset="0"/>
                          <a:cs typeface="Arial" pitchFamily="34" charset="0"/>
                        </a:rPr>
                        <a:t> - 15.8%</a:t>
                      </a:r>
                    </a:p>
                    <a:p>
                      <a:r>
                        <a:rPr lang="en-US" dirty="0" smtClean="0">
                          <a:latin typeface="Arial" pitchFamily="34" charset="0"/>
                          <a:cs typeface="Arial" pitchFamily="34" charset="0"/>
                        </a:rPr>
                        <a:t>White - 65.0%</a:t>
                      </a:r>
                    </a:p>
                    <a:p>
                      <a:r>
                        <a:rPr lang="en-US" dirty="0" smtClean="0">
                          <a:latin typeface="Arial" pitchFamily="34" charset="0"/>
                          <a:cs typeface="Arial" pitchFamily="34" charset="0"/>
                        </a:rPr>
                        <a:t>Black - 22.3%</a:t>
                      </a:r>
                    </a:p>
                    <a:p>
                      <a:r>
                        <a:rPr lang="en-US" dirty="0" smtClean="0">
                          <a:latin typeface="Arial" pitchFamily="34" charset="0"/>
                          <a:cs typeface="Arial" pitchFamily="34" charset="0"/>
                        </a:rPr>
                        <a:t>Other</a:t>
                      </a:r>
                      <a:r>
                        <a:rPr lang="en-US" baseline="0" dirty="0" smtClean="0">
                          <a:latin typeface="Arial" pitchFamily="34" charset="0"/>
                          <a:cs typeface="Arial" pitchFamily="34" charset="0"/>
                        </a:rPr>
                        <a:t> - 1.9%</a:t>
                      </a:r>
                      <a:endParaRPr lang="en-US" dirty="0" smtClean="0">
                        <a:latin typeface="Arial" pitchFamily="34" charset="0"/>
                        <a:cs typeface="Arial" pitchFamily="34" charset="0"/>
                      </a:endParaRPr>
                    </a:p>
                  </a:txBody>
                  <a:tcPr/>
                </a:tc>
                <a:tc>
                  <a:txBody>
                    <a:bodyPr/>
                    <a:lstStyle/>
                    <a:p>
                      <a:r>
                        <a:rPr lang="en-US" dirty="0" smtClean="0">
                          <a:latin typeface="Arial" pitchFamily="34" charset="0"/>
                          <a:cs typeface="Arial" pitchFamily="34" charset="0"/>
                        </a:rPr>
                        <a:t>Diploma</a:t>
                      </a:r>
                      <a:r>
                        <a:rPr lang="en-US" baseline="0" dirty="0" smtClean="0">
                          <a:latin typeface="Arial" pitchFamily="34" charset="0"/>
                          <a:cs typeface="Arial" pitchFamily="34" charset="0"/>
                        </a:rPr>
                        <a:t> - 81.4%</a:t>
                      </a:r>
                      <a:endParaRPr lang="en-US" dirty="0" smtClean="0">
                        <a:latin typeface="Arial" pitchFamily="34" charset="0"/>
                        <a:cs typeface="Arial" pitchFamily="34" charset="0"/>
                      </a:endParaRPr>
                    </a:p>
                    <a:p>
                      <a:r>
                        <a:rPr lang="en-US" dirty="0" smtClean="0">
                          <a:latin typeface="Arial" pitchFamily="34" charset="0"/>
                          <a:cs typeface="Arial" pitchFamily="34" charset="0"/>
                        </a:rPr>
                        <a:t>B.S. -19.1%</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Disability</a:t>
                      </a:r>
                      <a:r>
                        <a:rPr lang="en-US" baseline="0" dirty="0" smtClean="0">
                          <a:latin typeface="Arial" pitchFamily="34" charset="0"/>
                          <a:cs typeface="Arial" pitchFamily="34" charset="0"/>
                        </a:rPr>
                        <a:t> -  7.9%</a:t>
                      </a:r>
                      <a:endParaRPr lang="en-US" dirty="0" smtClean="0">
                        <a:latin typeface="Arial" pitchFamily="34" charset="0"/>
                        <a:cs typeface="Arial" pitchFamily="34" charset="0"/>
                      </a:endParaRPr>
                    </a:p>
                    <a:p>
                      <a:r>
                        <a:rPr lang="en-US" dirty="0" smtClean="0">
                          <a:latin typeface="Arial" pitchFamily="34" charset="0"/>
                          <a:cs typeface="Arial" pitchFamily="34" charset="0"/>
                        </a:rPr>
                        <a:t>w/o</a:t>
                      </a:r>
                      <a:r>
                        <a:rPr lang="en-US" baseline="0" dirty="0" smtClean="0">
                          <a:latin typeface="Arial" pitchFamily="34" charset="0"/>
                          <a:cs typeface="Arial" pitchFamily="34" charset="0"/>
                        </a:rPr>
                        <a:t> Health Insurance -  12.6%</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Income -</a:t>
                      </a:r>
                      <a:r>
                        <a:rPr lang="en-US" baseline="0" dirty="0" smtClean="0">
                          <a:latin typeface="Arial" pitchFamily="34" charset="0"/>
                          <a:cs typeface="Arial" pitchFamily="34" charset="0"/>
                        </a:rPr>
                        <a:t> $52,2274</a:t>
                      </a:r>
                    </a:p>
                    <a:p>
                      <a:r>
                        <a:rPr lang="en-US" dirty="0" smtClean="0">
                          <a:latin typeface="Arial" pitchFamily="34" charset="0"/>
                          <a:cs typeface="Arial" pitchFamily="34" charset="0"/>
                        </a:rPr>
                        <a:t>Poverty -14.4%</a:t>
                      </a:r>
                      <a:endParaRPr lang="en-US" dirty="0">
                        <a:latin typeface="Arial" pitchFamily="34" charset="0"/>
                        <a:cs typeface="Arial" pitchFamily="34" charset="0"/>
                      </a:endParaRPr>
                    </a:p>
                  </a:txBody>
                  <a:tcPr/>
                </a:tc>
              </a:tr>
              <a:tr h="654270">
                <a:tc>
                  <a:txBody>
                    <a:bodyPr/>
                    <a:lstStyle/>
                    <a:p>
                      <a:r>
                        <a:rPr lang="en-US" b="1" dirty="0" smtClean="0">
                          <a:latin typeface="Arial" pitchFamily="34" charset="0"/>
                          <a:cs typeface="Arial" pitchFamily="34" charset="0"/>
                        </a:rPr>
                        <a:t>WILMINGTON</a:t>
                      </a:r>
                      <a:endParaRPr lang="en-US"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71,948</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Hispanic</a:t>
                      </a:r>
                      <a:r>
                        <a:rPr lang="en-US" baseline="0" dirty="0" smtClean="0">
                          <a:latin typeface="Arial" pitchFamily="34" charset="0"/>
                          <a:cs typeface="Arial" pitchFamily="34" charset="0"/>
                        </a:rPr>
                        <a:t> - 12.4%</a:t>
                      </a:r>
                      <a:endParaRPr lang="en-US" dirty="0" smtClean="0">
                        <a:latin typeface="Arial" pitchFamily="34" charset="0"/>
                        <a:cs typeface="Arial" pitchFamily="34" charset="0"/>
                      </a:endParaRPr>
                    </a:p>
                    <a:p>
                      <a:r>
                        <a:rPr lang="en-US" dirty="0" smtClean="0">
                          <a:latin typeface="Arial" pitchFamily="34" charset="0"/>
                          <a:cs typeface="Arial" pitchFamily="34" charset="0"/>
                        </a:rPr>
                        <a:t>White - 32.6 %</a:t>
                      </a:r>
                    </a:p>
                    <a:p>
                      <a:r>
                        <a:rPr lang="en-US" dirty="0" smtClean="0">
                          <a:latin typeface="Arial" pitchFamily="34" charset="0"/>
                          <a:cs typeface="Arial" pitchFamily="34" charset="0"/>
                        </a:rPr>
                        <a:t>Black - 58.0%</a:t>
                      </a:r>
                    </a:p>
                    <a:p>
                      <a:r>
                        <a:rPr lang="en-US" dirty="0" smtClean="0">
                          <a:latin typeface="Arial" pitchFamily="34" charset="0"/>
                          <a:cs typeface="Arial" pitchFamily="34" charset="0"/>
                        </a:rPr>
                        <a:t>Other - 1.4%</a:t>
                      </a:r>
                    </a:p>
                  </a:txBody>
                  <a:tcPr/>
                </a:tc>
                <a:tc>
                  <a:txBody>
                    <a:bodyPr/>
                    <a:lstStyle/>
                    <a:p>
                      <a:r>
                        <a:rPr lang="en-US" dirty="0" smtClean="0">
                          <a:latin typeface="Arial" pitchFamily="34" charset="0"/>
                          <a:cs typeface="Arial" pitchFamily="34" charset="0"/>
                        </a:rPr>
                        <a:t>Diploma - 81.5%</a:t>
                      </a:r>
                    </a:p>
                    <a:p>
                      <a:r>
                        <a:rPr lang="en-US" dirty="0" smtClean="0">
                          <a:latin typeface="Arial" pitchFamily="34" charset="0"/>
                          <a:cs typeface="Arial" pitchFamily="34" charset="0"/>
                        </a:rPr>
                        <a:t>B.S. - 25.6%</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Disability</a:t>
                      </a:r>
                      <a:r>
                        <a:rPr lang="en-US" baseline="0" dirty="0" smtClean="0">
                          <a:latin typeface="Arial" pitchFamily="34" charset="0"/>
                          <a:cs typeface="Arial" pitchFamily="34" charset="0"/>
                        </a:rPr>
                        <a:t> - 10.7%</a:t>
                      </a:r>
                      <a:endParaRPr lang="en-US" dirty="0" smtClean="0">
                        <a:latin typeface="Arial" pitchFamily="34" charset="0"/>
                        <a:cs typeface="Arial" pitchFamily="34" charset="0"/>
                      </a:endParaRPr>
                    </a:p>
                    <a:p>
                      <a:r>
                        <a:rPr lang="en-US" dirty="0" smtClean="0">
                          <a:latin typeface="Arial" pitchFamily="34" charset="0"/>
                          <a:cs typeface="Arial" pitchFamily="34" charset="0"/>
                        </a:rPr>
                        <a:t>w/o</a:t>
                      </a:r>
                      <a:r>
                        <a:rPr lang="en-US" baseline="0" dirty="0" smtClean="0">
                          <a:latin typeface="Arial" pitchFamily="34" charset="0"/>
                          <a:cs typeface="Arial" pitchFamily="34" charset="0"/>
                        </a:rPr>
                        <a:t> Health Insurance - 12.3%</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Income - $38,979</a:t>
                      </a:r>
                    </a:p>
                    <a:p>
                      <a:r>
                        <a:rPr lang="en-US" dirty="0" smtClean="0">
                          <a:latin typeface="Arial" pitchFamily="34" charset="0"/>
                          <a:cs typeface="Arial" pitchFamily="34" charset="0"/>
                        </a:rPr>
                        <a:t>Poverty - 26.1%</a:t>
                      </a:r>
                    </a:p>
                    <a:p>
                      <a:endParaRPr lang="en-US" dirty="0">
                        <a:latin typeface="Arial" pitchFamily="34" charset="0"/>
                        <a:cs typeface="Arial" pitchFamily="34" charset="0"/>
                      </a:endParaRPr>
                    </a:p>
                  </a:txBody>
                  <a:tcPr/>
                </a:tc>
              </a:tr>
            </a:tbl>
          </a:graphicData>
        </a:graphic>
      </p:graphicFrame>
      <p:sp>
        <p:nvSpPr>
          <p:cNvPr id="5" name="TextBox 4"/>
          <p:cNvSpPr txBox="1"/>
          <p:nvPr/>
        </p:nvSpPr>
        <p:spPr>
          <a:xfrm>
            <a:off x="231006" y="6127175"/>
            <a:ext cx="5159828" cy="923330"/>
          </a:xfrm>
          <a:prstGeom prst="rect">
            <a:avLst/>
          </a:prstGeom>
          <a:noFill/>
        </p:spPr>
        <p:txBody>
          <a:bodyPr wrap="square" rtlCol="0">
            <a:spAutoFit/>
          </a:bodyPr>
          <a:lstStyle/>
          <a:p>
            <a:r>
              <a:rPr lang="en-US" sz="1200" dirty="0" smtClean="0"/>
              <a:t>U.S. Census  Bureau Quick Facts, 2015</a:t>
            </a:r>
          </a:p>
          <a:p>
            <a:r>
              <a:rPr lang="en-US" sz="1200" dirty="0" smtClean="0"/>
              <a:t>  *Estimates  for July 1, 2015</a:t>
            </a:r>
          </a:p>
          <a:p>
            <a:r>
              <a:rPr lang="en-US" sz="1200" dirty="0" smtClean="0"/>
              <a:t>**Estimates for April 1, 2010</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8546" name="Picture 2"/>
          <p:cNvPicPr>
            <a:picLocks noGrp="1" noChangeAspect="1" noChangeArrowheads="1"/>
          </p:cNvPicPr>
          <p:nvPr>
            <p:ph idx="1"/>
          </p:nvPr>
        </p:nvPicPr>
        <p:blipFill>
          <a:blip r:embed="rId3"/>
          <a:srcRect/>
          <a:stretch>
            <a:fillRect/>
          </a:stretch>
        </p:blipFill>
        <p:spPr bwMode="auto">
          <a:xfrm>
            <a:off x="0" y="1419618"/>
            <a:ext cx="5505450" cy="3362325"/>
          </a:xfrm>
          <a:prstGeom prst="rect">
            <a:avLst/>
          </a:prstGeom>
          <a:noFill/>
          <a:ln w="9525">
            <a:noFill/>
            <a:miter lim="800000"/>
            <a:headEnd/>
            <a:tailEnd/>
          </a:ln>
        </p:spPr>
      </p:pic>
      <p:pic>
        <p:nvPicPr>
          <p:cNvPr id="108547" name="Picture 3"/>
          <p:cNvPicPr>
            <a:picLocks noChangeAspect="1" noChangeArrowheads="1"/>
          </p:cNvPicPr>
          <p:nvPr/>
        </p:nvPicPr>
        <p:blipFill>
          <a:blip r:embed="rId4"/>
          <a:srcRect/>
          <a:stretch>
            <a:fillRect/>
          </a:stretch>
        </p:blipFill>
        <p:spPr bwMode="auto">
          <a:xfrm>
            <a:off x="6177765" y="3149667"/>
            <a:ext cx="5476875" cy="3409950"/>
          </a:xfrm>
          <a:prstGeom prst="rect">
            <a:avLst/>
          </a:prstGeom>
          <a:noFill/>
          <a:ln w="9525">
            <a:noFill/>
            <a:miter lim="800000"/>
            <a:headEnd/>
            <a:tailEnd/>
          </a:ln>
        </p:spPr>
      </p:pic>
      <p:sp>
        <p:nvSpPr>
          <p:cNvPr id="6" name="TextBox 5"/>
          <p:cNvSpPr txBox="1"/>
          <p:nvPr/>
        </p:nvSpPr>
        <p:spPr>
          <a:xfrm>
            <a:off x="404261" y="6083167"/>
            <a:ext cx="2464067" cy="307777"/>
          </a:xfrm>
          <a:prstGeom prst="rect">
            <a:avLst/>
          </a:prstGeom>
          <a:noFill/>
        </p:spPr>
        <p:txBody>
          <a:bodyPr wrap="square" rtlCol="0">
            <a:spAutoFit/>
          </a:bodyPr>
          <a:lstStyle/>
          <a:p>
            <a:r>
              <a:rPr lang="en-US" sz="1400" dirty="0" smtClean="0"/>
              <a:t>Salt &amp; </a:t>
            </a:r>
            <a:r>
              <a:rPr lang="en-US" sz="1400" dirty="0" err="1" smtClean="0"/>
              <a:t>Rager</a:t>
            </a:r>
            <a:r>
              <a:rPr lang="en-US" sz="1400" dirty="0" smtClean="0"/>
              <a:t>, 2015</a:t>
            </a:r>
            <a:endParaRPr lang="en-US" sz="1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27" y="360612"/>
            <a:ext cx="8610600" cy="1293028"/>
          </a:xfrm>
        </p:spPr>
        <p:txBody>
          <a:bodyPr/>
          <a:lstStyle/>
          <a:p>
            <a:r>
              <a:rPr lang="en-US" dirty="0" smtClean="0"/>
              <a:t>Delaware</a:t>
            </a:r>
            <a:br>
              <a:rPr lang="en-US" dirty="0" smtClean="0"/>
            </a:br>
            <a:r>
              <a:rPr lang="en-US" dirty="0" smtClean="0"/>
              <a:t>Nemours Pediatrics</a:t>
            </a:r>
            <a:endParaRPr lang="en-US" dirty="0"/>
          </a:p>
        </p:txBody>
      </p:sp>
      <p:sp>
        <p:nvSpPr>
          <p:cNvPr id="3" name="Content Placeholder 2"/>
          <p:cNvSpPr>
            <a:spLocks noGrp="1"/>
          </p:cNvSpPr>
          <p:nvPr>
            <p:ph idx="1"/>
          </p:nvPr>
        </p:nvSpPr>
        <p:spPr/>
        <p:txBody>
          <a:bodyPr/>
          <a:lstStyle/>
          <a:p>
            <a:r>
              <a:rPr lang="en-US" dirty="0" smtClean="0"/>
              <a:t>Dover </a:t>
            </a:r>
          </a:p>
          <a:p>
            <a:pPr lvl="1"/>
            <a:r>
              <a:rPr lang="en-US" dirty="0" smtClean="0"/>
              <a:t>6,378 total patients</a:t>
            </a:r>
          </a:p>
          <a:p>
            <a:pPr lvl="1"/>
            <a:r>
              <a:rPr lang="en-US" dirty="0" smtClean="0"/>
              <a:t>13,300 total visits annually</a:t>
            </a:r>
          </a:p>
          <a:p>
            <a:pPr lvl="1">
              <a:buNone/>
            </a:pPr>
            <a:endParaRPr lang="en-US" dirty="0" smtClean="0"/>
          </a:p>
          <a:p>
            <a:pPr lvl="1">
              <a:buNone/>
            </a:pPr>
            <a:endParaRPr lang="en-US" dirty="0" smtClean="0"/>
          </a:p>
          <a:p>
            <a:pPr lvl="1">
              <a:buNone/>
            </a:pPr>
            <a:endParaRPr lang="en-US" dirty="0" smtClean="0"/>
          </a:p>
          <a:p>
            <a:r>
              <a:rPr lang="en-US" dirty="0" smtClean="0"/>
              <a:t>Milford</a:t>
            </a:r>
          </a:p>
          <a:p>
            <a:pPr lvl="1"/>
            <a:r>
              <a:rPr lang="en-US" dirty="0" smtClean="0"/>
              <a:t>4,405 total patients</a:t>
            </a:r>
          </a:p>
          <a:p>
            <a:pPr lvl="1"/>
            <a:r>
              <a:rPr lang="en-US" dirty="0" smtClean="0"/>
              <a:t>10,998 total visits annually</a:t>
            </a:r>
          </a:p>
          <a:p>
            <a:pPr lvl="1"/>
            <a:endParaRPr lang="en-US" dirty="0" smtClean="0"/>
          </a:p>
          <a:p>
            <a:pPr lvl="1"/>
            <a:endParaRPr lang="en-US" dirty="0" smtClean="0"/>
          </a:p>
          <a:p>
            <a:pPr lvl="1"/>
            <a:endParaRPr lang="en-US" dirty="0" smtClean="0"/>
          </a:p>
          <a:p>
            <a:pPr lvl="1"/>
            <a:endParaRPr lang="en-US" dirty="0" smtClean="0"/>
          </a:p>
        </p:txBody>
      </p:sp>
      <p:pic>
        <p:nvPicPr>
          <p:cNvPr id="2050" name="Picture 2" descr="Our office features a large and welcoming waiting room."/>
          <p:cNvPicPr>
            <a:picLocks noChangeAspect="1" noChangeArrowheads="1"/>
          </p:cNvPicPr>
          <p:nvPr/>
        </p:nvPicPr>
        <p:blipFill>
          <a:blip r:embed="rId3"/>
          <a:srcRect/>
          <a:stretch>
            <a:fillRect/>
          </a:stretch>
        </p:blipFill>
        <p:spPr bwMode="auto">
          <a:xfrm>
            <a:off x="4834453" y="1968829"/>
            <a:ext cx="3752850" cy="1990725"/>
          </a:xfrm>
          <a:prstGeom prst="rect">
            <a:avLst/>
          </a:prstGeom>
          <a:noFill/>
        </p:spPr>
      </p:pic>
      <p:pic>
        <p:nvPicPr>
          <p:cNvPr id="2052" name="Picture 4" descr="Nemours Children's Health System's Network of Care"/>
          <p:cNvPicPr>
            <a:picLocks noChangeAspect="1" noChangeArrowheads="1"/>
          </p:cNvPicPr>
          <p:nvPr/>
        </p:nvPicPr>
        <p:blipFill>
          <a:blip r:embed="rId4"/>
          <a:srcRect/>
          <a:stretch>
            <a:fillRect/>
          </a:stretch>
        </p:blipFill>
        <p:spPr bwMode="auto">
          <a:xfrm>
            <a:off x="8974408" y="1668483"/>
            <a:ext cx="2825705" cy="5189517"/>
          </a:xfrm>
          <a:prstGeom prst="rect">
            <a:avLst/>
          </a:prstGeom>
          <a:noFill/>
        </p:spPr>
      </p:pic>
      <p:pic>
        <p:nvPicPr>
          <p:cNvPr id="2054" name="Picture 6" descr="Our Milford pediatricians see children for well-child care, preventive care and a variety of routine illnesses and conditions."/>
          <p:cNvPicPr>
            <a:picLocks noChangeAspect="1" noChangeArrowheads="1"/>
          </p:cNvPicPr>
          <p:nvPr/>
        </p:nvPicPr>
        <p:blipFill>
          <a:blip r:embed="rId5"/>
          <a:srcRect/>
          <a:stretch>
            <a:fillRect/>
          </a:stretch>
        </p:blipFill>
        <p:spPr bwMode="auto">
          <a:xfrm>
            <a:off x="4858203" y="4415147"/>
            <a:ext cx="3752850" cy="1990725"/>
          </a:xfrm>
          <a:prstGeom prst="rect">
            <a:avLst/>
          </a:prstGeom>
          <a:noFill/>
        </p:spPr>
      </p:pic>
      <p:pic>
        <p:nvPicPr>
          <p:cNvPr id="2056" name="Picture 8" descr="Our Milford pediatrician office is decorated to be warm and welcoming."/>
          <p:cNvPicPr>
            <a:picLocks noChangeAspect="1" noChangeArrowheads="1"/>
          </p:cNvPicPr>
          <p:nvPr/>
        </p:nvPicPr>
        <p:blipFill>
          <a:blip r:embed="rId6"/>
          <a:srcRect/>
          <a:stretch>
            <a:fillRect/>
          </a:stretch>
        </p:blipFill>
        <p:spPr bwMode="auto">
          <a:xfrm>
            <a:off x="-1815728" y="1125683"/>
            <a:ext cx="1482204" cy="78624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3" name="Content Placeholder 2"/>
          <p:cNvSpPr>
            <a:spLocks noGrp="1"/>
          </p:cNvSpPr>
          <p:nvPr>
            <p:ph idx="1"/>
          </p:nvPr>
        </p:nvSpPr>
        <p:spPr/>
        <p:txBody>
          <a:bodyPr/>
          <a:lstStyle/>
          <a:p>
            <a:r>
              <a:rPr lang="en-US" b="1" dirty="0" smtClean="0"/>
              <a:t>Scott J. Nyman, Ph.D., LP, ABPP</a:t>
            </a:r>
          </a:p>
          <a:p>
            <a:pPr lvl="1"/>
            <a:r>
              <a:rPr lang="en-US" i="1" dirty="0" smtClean="0"/>
              <a:t>Associate Director , Behavioral Science</a:t>
            </a:r>
          </a:p>
          <a:p>
            <a:pPr lvl="1"/>
            <a:r>
              <a:rPr lang="en-US" i="1" dirty="0" smtClean="0"/>
              <a:t>Genesys Family Medicine Residency Program</a:t>
            </a:r>
          </a:p>
          <a:p>
            <a:pPr lvl="1"/>
            <a:r>
              <a:rPr lang="en-US" i="1" dirty="0" smtClean="0"/>
              <a:t>Assistant Professor, MSU College of Human Medicine</a:t>
            </a:r>
          </a:p>
          <a:p>
            <a:pPr lvl="2"/>
            <a:r>
              <a:rPr lang="en-US" i="1" dirty="0" smtClean="0"/>
              <a:t>Departments of Family Medicine and Psychiatry</a:t>
            </a:r>
          </a:p>
          <a:p>
            <a:pPr lvl="1"/>
            <a:r>
              <a:rPr lang="en-US" i="1" dirty="0" smtClean="0"/>
              <a:t>Flint, Grand Blanc, &amp; Burton, MI</a:t>
            </a:r>
          </a:p>
          <a:p>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114" y="2264222"/>
            <a:ext cx="2242170" cy="2373091"/>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514" y="4855028"/>
            <a:ext cx="3766457" cy="108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083" y="5130129"/>
            <a:ext cx="3538003" cy="58759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7943" y="4997223"/>
            <a:ext cx="1611086" cy="1120548"/>
          </a:xfrm>
          <a:prstGeom prst="rect">
            <a:avLst/>
          </a:prstGeom>
        </p:spPr>
      </p:pic>
    </p:spTree>
    <p:extLst>
      <p:ext uri="{BB962C8B-B14F-4D97-AF65-F5344CB8AC3E}">
        <p14:creationId xmlns:p14="http://schemas.microsoft.com/office/powerpoint/2010/main" val="7351734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FLINT, Michigan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78708" y="2329543"/>
            <a:ext cx="6740206" cy="3888695"/>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Flint, Michigan</a:t>
            </a:r>
            <a:endParaRPr lang="en-US" dirty="0"/>
          </a:p>
        </p:txBody>
      </p:sp>
      <p:sp>
        <p:nvSpPr>
          <p:cNvPr id="3" name="Content Placeholder 2"/>
          <p:cNvSpPr>
            <a:spLocks noGrp="1"/>
          </p:cNvSpPr>
          <p:nvPr>
            <p:ph idx="1"/>
          </p:nvPr>
        </p:nvSpPr>
        <p:spPr/>
        <p:txBody>
          <a:bodyPr>
            <a:normAutofit lnSpcReduction="10000"/>
          </a:bodyPr>
          <a:lstStyle/>
          <a:p>
            <a:r>
              <a:rPr lang="en-US" dirty="0"/>
              <a:t>A closer look at Flint, Michigan, and its demographics, according to the U.S. Census Bureau</a:t>
            </a:r>
            <a:r>
              <a:rPr lang="en-US" dirty="0" smtClean="0"/>
              <a:t>:</a:t>
            </a:r>
          </a:p>
          <a:p>
            <a:endParaRPr lang="en-US" dirty="0"/>
          </a:p>
          <a:p>
            <a:r>
              <a:rPr lang="en-US" dirty="0"/>
              <a:t>— POPULATION: 99,000 (2014 estimate), down from a peak of almost 200,000 </a:t>
            </a:r>
            <a:r>
              <a:rPr lang="en-US" dirty="0" smtClean="0"/>
              <a:t>     </a:t>
            </a:r>
          </a:p>
          <a:p>
            <a:pPr marL="0" indent="0">
              <a:buNone/>
            </a:pPr>
            <a:r>
              <a:rPr lang="en-US" dirty="0"/>
              <a:t> </a:t>
            </a:r>
            <a:r>
              <a:rPr lang="en-US" dirty="0" smtClean="0"/>
              <a:t>       in </a:t>
            </a:r>
            <a:r>
              <a:rPr lang="en-US" dirty="0"/>
              <a:t>1960.</a:t>
            </a:r>
          </a:p>
          <a:p>
            <a:r>
              <a:rPr lang="en-US" dirty="0"/>
              <a:t>— RACIAL MAKEUP: black, 57 percent; white, 37 percent; others, 6 percent</a:t>
            </a:r>
            <a:r>
              <a:rPr lang="en-US" dirty="0" smtClean="0"/>
              <a:t>.</a:t>
            </a:r>
          </a:p>
          <a:p>
            <a:pPr marL="0" indent="0">
              <a:buNone/>
            </a:pPr>
            <a:endParaRPr lang="en-US" dirty="0"/>
          </a:p>
          <a:p>
            <a:r>
              <a:rPr lang="en-US" dirty="0"/>
              <a:t>— </a:t>
            </a:r>
            <a:r>
              <a:rPr lang="en-US" dirty="0">
                <a:solidFill>
                  <a:srgbClr val="C00000"/>
                </a:solidFill>
              </a:rPr>
              <a:t>RESIDENTS BELOW POVERTY LINE</a:t>
            </a:r>
            <a:r>
              <a:rPr lang="en-US" dirty="0"/>
              <a:t>: </a:t>
            </a:r>
            <a:r>
              <a:rPr lang="en-US" b="1" u="sng" dirty="0">
                <a:solidFill>
                  <a:srgbClr val="C00000"/>
                </a:solidFill>
              </a:rPr>
              <a:t>42 percent.</a:t>
            </a:r>
          </a:p>
          <a:p>
            <a:pPr marL="0" indent="0">
              <a:buNone/>
            </a:pPr>
            <a:endParaRPr lang="en-US" b="1" dirty="0" smtClean="0"/>
          </a:p>
          <a:p>
            <a:pPr marL="0" indent="0">
              <a:buNone/>
            </a:pPr>
            <a:r>
              <a:rPr lang="en-US" sz="1800" i="1" dirty="0" smtClean="0"/>
              <a:t>-Associated Press </a:t>
            </a:r>
            <a:endParaRPr lang="en-US" sz="1800" i="1" dirty="0"/>
          </a:p>
          <a:p>
            <a:pPr marL="0" indent="0">
              <a:buNone/>
            </a:pPr>
            <a:endParaRPr lang="en-US" dirty="0"/>
          </a:p>
        </p:txBody>
      </p:sp>
    </p:spTree>
    <p:extLst>
      <p:ext uri="{BB962C8B-B14F-4D97-AF65-F5344CB8AC3E}">
        <p14:creationId xmlns:p14="http://schemas.microsoft.com/office/powerpoint/2010/main" val="15681600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Flint, Michigan</a:t>
            </a:r>
            <a:endParaRPr lang="en-US" dirty="0"/>
          </a:p>
        </p:txBody>
      </p:sp>
      <p:sp>
        <p:nvSpPr>
          <p:cNvPr id="3" name="Content Placeholder 2"/>
          <p:cNvSpPr>
            <a:spLocks noGrp="1"/>
          </p:cNvSpPr>
          <p:nvPr>
            <p:ph idx="1"/>
          </p:nvPr>
        </p:nvSpPr>
        <p:spPr/>
        <p:txBody>
          <a:bodyPr/>
          <a:lstStyle/>
          <a:p>
            <a:r>
              <a:rPr lang="en-US" dirty="0" smtClean="0"/>
              <a:t>Historical Automotive Manufacturing City:</a:t>
            </a:r>
          </a:p>
          <a:p>
            <a:pPr lvl="1"/>
            <a:r>
              <a:rPr lang="en-US" dirty="0" smtClean="0"/>
              <a:t>1908 Birthplace of General Motors  </a:t>
            </a:r>
          </a:p>
          <a:p>
            <a:pPr lvl="1"/>
            <a:r>
              <a:rPr lang="en-US" dirty="0" smtClean="0"/>
              <a:t>GM Co-Founder C.S. Mott </a:t>
            </a:r>
          </a:p>
          <a:p>
            <a:pPr lvl="2"/>
            <a:r>
              <a:rPr lang="en-US" dirty="0" smtClean="0"/>
              <a:t>Mott Foundation continues to support healthcare and urban development of Southeast Michigan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087" y="3918856"/>
            <a:ext cx="4376056" cy="2307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514" y="3918856"/>
            <a:ext cx="4757057" cy="2181768"/>
          </a:xfrm>
          <a:prstGeom prst="rect">
            <a:avLst/>
          </a:prstGeom>
        </p:spPr>
      </p:pic>
    </p:spTree>
    <p:extLst>
      <p:ext uri="{BB962C8B-B14F-4D97-AF65-F5344CB8AC3E}">
        <p14:creationId xmlns:p14="http://schemas.microsoft.com/office/powerpoint/2010/main" val="16014567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Flint, Michigan</a:t>
            </a:r>
            <a:endParaRPr lang="en-US" dirty="0"/>
          </a:p>
        </p:txBody>
      </p:sp>
      <p:sp>
        <p:nvSpPr>
          <p:cNvPr id="3" name="Content Placeholder 2"/>
          <p:cNvSpPr>
            <a:spLocks noGrp="1"/>
          </p:cNvSpPr>
          <p:nvPr>
            <p:ph idx="1"/>
          </p:nvPr>
        </p:nvSpPr>
        <p:spPr>
          <a:xfrm>
            <a:off x="685800" y="2194560"/>
            <a:ext cx="10820400" cy="4293326"/>
          </a:xfrm>
        </p:spPr>
        <p:txBody>
          <a:bodyPr/>
          <a:lstStyle/>
          <a:p>
            <a:pPr lvl="1"/>
            <a:r>
              <a:rPr lang="en-US" dirty="0" smtClean="0"/>
              <a:t>1903: Buick  </a:t>
            </a:r>
            <a:r>
              <a:rPr lang="en-US" dirty="0"/>
              <a:t>moved </a:t>
            </a:r>
            <a:r>
              <a:rPr lang="en-US" dirty="0" smtClean="0"/>
              <a:t>from Detroit to Flint, later </a:t>
            </a:r>
            <a:r>
              <a:rPr lang="en-US" dirty="0"/>
              <a:t>acquired by </a:t>
            </a:r>
            <a:r>
              <a:rPr lang="en-US" dirty="0" smtClean="0"/>
              <a:t>GM (1908)</a:t>
            </a:r>
          </a:p>
          <a:p>
            <a:pPr lvl="1"/>
            <a:endParaRPr lang="en-US" dirty="0"/>
          </a:p>
          <a:p>
            <a:pPr marL="457200" lvl="1" indent="0">
              <a:buNone/>
            </a:pPr>
            <a:endParaRPr lang="en-US" dirty="0" smtClean="0"/>
          </a:p>
          <a:p>
            <a:pPr marL="457200" lvl="1" indent="0">
              <a:buNone/>
            </a:pPr>
            <a:endParaRPr lang="en-US" dirty="0" smtClean="0"/>
          </a:p>
          <a:p>
            <a:pPr marL="457200" lvl="1" indent="0">
              <a:buNone/>
            </a:pPr>
            <a:endParaRPr lang="en-US" dirty="0" smtClean="0"/>
          </a:p>
          <a:p>
            <a:pPr marL="457200" lvl="1" indent="0">
              <a:buNone/>
            </a:pPr>
            <a:endParaRPr lang="en-US" dirty="0"/>
          </a:p>
          <a:p>
            <a:pPr lvl="1"/>
            <a:r>
              <a:rPr lang="en-US" dirty="0" smtClean="0"/>
              <a:t>1913: Chevrolet </a:t>
            </a:r>
            <a:r>
              <a:rPr lang="en-US" dirty="0"/>
              <a:t>(Detroit)  </a:t>
            </a:r>
            <a:r>
              <a:rPr lang="en-US" dirty="0" smtClean="0"/>
              <a:t>began manufacturing in Flint</a:t>
            </a:r>
          </a:p>
          <a:p>
            <a:pPr lvl="2"/>
            <a:r>
              <a:rPr lang="en-US" dirty="0" smtClean="0"/>
              <a:t>1918 GM purchased Chevrolet </a:t>
            </a:r>
          </a:p>
          <a:p>
            <a:pPr marL="457200" lvl="1" indent="0">
              <a:buNone/>
            </a:pPr>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713" y="4811486"/>
            <a:ext cx="4811487" cy="16981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650" y="2677885"/>
            <a:ext cx="3921578" cy="1436915"/>
          </a:xfrm>
          <a:prstGeom prst="rect">
            <a:avLst/>
          </a:prstGeom>
        </p:spPr>
      </p:pic>
    </p:spTree>
    <p:extLst>
      <p:ext uri="{BB962C8B-B14F-4D97-AF65-F5344CB8AC3E}">
        <p14:creationId xmlns:p14="http://schemas.microsoft.com/office/powerpoint/2010/main" val="4066496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Flint, Michigan</a:t>
            </a:r>
            <a:endParaRPr lang="en-US" dirty="0"/>
          </a:p>
        </p:txBody>
      </p:sp>
      <p:sp>
        <p:nvSpPr>
          <p:cNvPr id="3" name="Content Placeholder 2"/>
          <p:cNvSpPr>
            <a:spLocks noGrp="1"/>
          </p:cNvSpPr>
          <p:nvPr>
            <p:ph idx="1"/>
          </p:nvPr>
        </p:nvSpPr>
        <p:spPr>
          <a:xfrm>
            <a:off x="685800" y="2177144"/>
            <a:ext cx="10820400" cy="4332514"/>
          </a:xfrm>
        </p:spPr>
        <p:txBody>
          <a:bodyPr/>
          <a:lstStyle/>
          <a:p>
            <a:pPr lvl="1"/>
            <a:r>
              <a:rPr lang="en-US" dirty="0" smtClean="0"/>
              <a:t>1921Fisher </a:t>
            </a:r>
            <a:r>
              <a:rPr lang="en-US" dirty="0"/>
              <a:t>Body Plants aided in assembly of GM vehicles (became Buick City</a:t>
            </a:r>
            <a:r>
              <a:rPr lang="en-US" dirty="0" smtClean="0"/>
              <a:t>)</a:t>
            </a:r>
          </a:p>
          <a:p>
            <a:pPr lvl="2"/>
            <a:r>
              <a:rPr lang="en-US" dirty="0" smtClean="0"/>
              <a:t>Site is now used to recruit new businesses</a:t>
            </a:r>
          </a:p>
          <a:p>
            <a:pPr lvl="2"/>
            <a:endParaRPr lang="en-US" dirty="0" smtClean="0"/>
          </a:p>
          <a:p>
            <a:pPr marL="457200" lvl="1" indent="0">
              <a:buNone/>
            </a:pPr>
            <a:endParaRPr lang="en-US" dirty="0" smtClean="0"/>
          </a:p>
          <a:p>
            <a:pPr marL="457200" lvl="1" indent="0">
              <a:buNone/>
            </a:pPr>
            <a:endParaRPr lang="en-US" dirty="0"/>
          </a:p>
          <a:p>
            <a:pPr marL="457200" lvl="1" indent="0">
              <a:buNone/>
            </a:pPr>
            <a:endParaRPr lang="en-US" dirty="0"/>
          </a:p>
          <a:p>
            <a:pPr marL="457200" lvl="1" indent="0">
              <a:buNone/>
            </a:pPr>
            <a:endParaRPr lang="en-US" dirty="0"/>
          </a:p>
          <a:p>
            <a:pPr lvl="1"/>
            <a:r>
              <a:rPr lang="en-US" dirty="0"/>
              <a:t>1947 </a:t>
            </a:r>
            <a:r>
              <a:rPr lang="en-US" dirty="0" smtClean="0"/>
              <a:t>GM Truck </a:t>
            </a:r>
            <a:r>
              <a:rPr lang="en-US" dirty="0"/>
              <a:t>and Bus </a:t>
            </a:r>
            <a:r>
              <a:rPr lang="en-US" dirty="0" smtClean="0"/>
              <a:t> Plant(still </a:t>
            </a:r>
            <a:r>
              <a:rPr lang="en-US" dirty="0"/>
              <a:t>operating)</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131" y="4911270"/>
            <a:ext cx="5241470" cy="17181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56" y="2873828"/>
            <a:ext cx="4093029" cy="12409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246" y="2873828"/>
            <a:ext cx="5246007" cy="1240972"/>
          </a:xfrm>
          <a:prstGeom prst="rect">
            <a:avLst/>
          </a:prstGeom>
        </p:spPr>
      </p:pic>
    </p:spTree>
    <p:extLst>
      <p:ext uri="{BB962C8B-B14F-4D97-AF65-F5344CB8AC3E}">
        <p14:creationId xmlns:p14="http://schemas.microsoft.com/office/powerpoint/2010/main" val="5330651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Flint, Michigan</a:t>
            </a:r>
            <a:endParaRPr lang="en-US" dirty="0"/>
          </a:p>
        </p:txBody>
      </p:sp>
      <p:sp>
        <p:nvSpPr>
          <p:cNvPr id="3" name="Content Placeholder 2"/>
          <p:cNvSpPr>
            <a:spLocks noGrp="1"/>
          </p:cNvSpPr>
          <p:nvPr>
            <p:ph idx="1"/>
          </p:nvPr>
        </p:nvSpPr>
        <p:spPr/>
        <p:txBody>
          <a:bodyPr/>
          <a:lstStyle/>
          <a:p>
            <a:r>
              <a:rPr lang="en-US" dirty="0" smtClean="0"/>
              <a:t>1980’s-1990’s began the decline of available jobs</a:t>
            </a:r>
          </a:p>
          <a:p>
            <a:r>
              <a:rPr lang="en-US" dirty="0" smtClean="0"/>
              <a:t>Automotive corporation relocation out of town</a:t>
            </a:r>
          </a:p>
          <a:p>
            <a:r>
              <a:rPr lang="en-US" dirty="0" smtClean="0"/>
              <a:t>2010 Buick City Closed</a:t>
            </a:r>
          </a:p>
          <a:p>
            <a:r>
              <a:rPr lang="en-US" dirty="0" smtClean="0"/>
              <a:t>2000’s Flint has been ranked among most dangerous U.S. cities</a:t>
            </a:r>
          </a:p>
          <a:p>
            <a:r>
              <a:rPr lang="en-US" dirty="0" smtClean="0"/>
              <a:t>Emergency Manager 2011- April 2015 (state receivership) </a:t>
            </a:r>
          </a:p>
          <a:p>
            <a:r>
              <a:rPr lang="en-US" dirty="0" smtClean="0"/>
              <a:t>Flint Water Crisis 4/2014-present</a:t>
            </a:r>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169" y="4637314"/>
            <a:ext cx="3544660" cy="1872343"/>
          </a:xfrm>
          <a:prstGeom prst="rect">
            <a:avLst/>
          </a:prstGeom>
        </p:spPr>
      </p:pic>
    </p:spTree>
    <p:extLst>
      <p:ext uri="{BB962C8B-B14F-4D97-AF65-F5344CB8AC3E}">
        <p14:creationId xmlns:p14="http://schemas.microsoft.com/office/powerpoint/2010/main" val="1995902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Flint, Michigan</a:t>
            </a:r>
            <a:endParaRPr lang="en-US" dirty="0"/>
          </a:p>
        </p:txBody>
      </p:sp>
      <p:sp>
        <p:nvSpPr>
          <p:cNvPr id="3" name="Content Placeholder 2"/>
          <p:cNvSpPr>
            <a:spLocks noGrp="1"/>
          </p:cNvSpPr>
          <p:nvPr>
            <p:ph idx="1"/>
          </p:nvPr>
        </p:nvSpPr>
        <p:spPr/>
        <p:txBody>
          <a:bodyPr/>
          <a:lstStyle/>
          <a:p>
            <a:r>
              <a:rPr lang="en-US" dirty="0" smtClean="0"/>
              <a:t>Reinventing itself through Education, Health Care, and Technology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56" y="2939143"/>
            <a:ext cx="1890486" cy="16110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0722" y="2830286"/>
            <a:ext cx="2305050" cy="16110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2342" y="2960914"/>
            <a:ext cx="2525487" cy="156754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256" y="4550229"/>
            <a:ext cx="1890486" cy="16764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2627" y="2923495"/>
            <a:ext cx="2702379" cy="164238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9899" y="4766855"/>
            <a:ext cx="2318657" cy="145977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6820" y="4766855"/>
            <a:ext cx="2341009" cy="1459774"/>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5541" y="4766855"/>
            <a:ext cx="2789465" cy="1535973"/>
          </a:xfrm>
          <a:prstGeom prst="rect">
            <a:avLst/>
          </a:prstGeom>
        </p:spPr>
      </p:pic>
    </p:spTree>
    <p:extLst>
      <p:ext uri="{BB962C8B-B14F-4D97-AF65-F5344CB8AC3E}">
        <p14:creationId xmlns:p14="http://schemas.microsoft.com/office/powerpoint/2010/main" val="8628026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Flint, Michigan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2024743"/>
            <a:ext cx="8926286" cy="3946865"/>
          </a:xfrm>
        </p:spPr>
      </p:pic>
    </p:spTree>
    <p:extLst>
      <p:ext uri="{BB962C8B-B14F-4D97-AF65-F5344CB8AC3E}">
        <p14:creationId xmlns:p14="http://schemas.microsoft.com/office/powerpoint/2010/main" val="7589339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0143" y="300098"/>
            <a:ext cx="8610600" cy="1293028"/>
          </a:xfrm>
        </p:spPr>
        <p:txBody>
          <a:bodyPr>
            <a:normAutofit/>
          </a:bodyPr>
          <a:lstStyle/>
          <a:p>
            <a:r>
              <a:rPr lang="en-US" dirty="0" smtClean="0"/>
              <a:t>Pediatric Screening </a:t>
            </a:r>
            <a:br>
              <a:rPr lang="en-US" dirty="0" smtClean="0"/>
            </a:br>
            <a:r>
              <a:rPr lang="en-US" dirty="0" smtClean="0"/>
              <a:t>In Primary CARE</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124153267"/>
              </p:ext>
            </p:extLst>
          </p:nvPr>
        </p:nvGraphicFramePr>
        <p:xfrm>
          <a:off x="171796" y="1669561"/>
          <a:ext cx="11782697" cy="4921245"/>
        </p:xfrm>
        <a:graphic>
          <a:graphicData uri="http://schemas.openxmlformats.org/drawingml/2006/table">
            <a:tbl>
              <a:tblPr firstRow="1" bandRow="1">
                <a:tableStyleId>{5C22544A-7EE6-4342-B048-85BDC9FD1C3A}</a:tableStyleId>
              </a:tblPr>
              <a:tblGrid>
                <a:gridCol w="3566535"/>
                <a:gridCol w="3136531"/>
                <a:gridCol w="2537679"/>
                <a:gridCol w="2541952"/>
              </a:tblGrid>
              <a:tr h="437675">
                <a:tc>
                  <a:txBody>
                    <a:bodyPr/>
                    <a:lstStyle/>
                    <a:p>
                      <a:r>
                        <a:rPr lang="en-US" sz="1600" dirty="0" smtClean="0"/>
                        <a:t>Screener</a:t>
                      </a:r>
                      <a:endParaRPr lang="en-US" sz="1600" dirty="0"/>
                    </a:p>
                  </a:txBody>
                  <a:tcPr/>
                </a:tc>
                <a:tc>
                  <a:txBody>
                    <a:bodyPr/>
                    <a:lstStyle/>
                    <a:p>
                      <a:r>
                        <a:rPr lang="en-US" sz="1600" dirty="0" smtClean="0"/>
                        <a:t>Normative</a:t>
                      </a:r>
                      <a:r>
                        <a:rPr lang="en-US" sz="1600" baseline="0" dirty="0" smtClean="0"/>
                        <a:t> Data</a:t>
                      </a:r>
                      <a:endParaRPr lang="en-US" sz="1600" dirty="0"/>
                    </a:p>
                  </a:txBody>
                  <a:tcPr/>
                </a:tc>
                <a:tc>
                  <a:txBody>
                    <a:bodyPr/>
                    <a:lstStyle/>
                    <a:p>
                      <a:r>
                        <a:rPr lang="en-US" sz="1600" dirty="0" smtClean="0"/>
                        <a:t>Age</a:t>
                      </a:r>
                      <a:r>
                        <a:rPr lang="en-US" sz="1600" baseline="0" dirty="0" smtClean="0"/>
                        <a:t> Range</a:t>
                      </a:r>
                      <a:endParaRPr lang="en-US" sz="1600" dirty="0"/>
                    </a:p>
                  </a:txBody>
                  <a:tcPr/>
                </a:tc>
                <a:tc>
                  <a:txBody>
                    <a:bodyPr/>
                    <a:lstStyle/>
                    <a:p>
                      <a:r>
                        <a:rPr lang="en-US" sz="1600" dirty="0" smtClean="0"/>
                        <a:t>Language</a:t>
                      </a:r>
                      <a:r>
                        <a:rPr lang="en-US" sz="1600" baseline="0" dirty="0" smtClean="0"/>
                        <a:t>s</a:t>
                      </a:r>
                    </a:p>
                  </a:txBody>
                  <a:tcPr/>
                </a:tc>
              </a:tr>
              <a:tr h="1893063">
                <a:tc>
                  <a:txBody>
                    <a:bodyPr/>
                    <a:lstStyle/>
                    <a:p>
                      <a:r>
                        <a:rPr lang="en-US" sz="1200" dirty="0" smtClean="0"/>
                        <a:t>NICHQ</a:t>
                      </a:r>
                      <a:r>
                        <a:rPr lang="en-US" sz="1200" baseline="0" dirty="0" smtClean="0"/>
                        <a:t> </a:t>
                      </a:r>
                      <a:r>
                        <a:rPr lang="en-US" sz="1200" dirty="0" smtClean="0"/>
                        <a:t>Vanderbilt Rating Forms, 2011</a:t>
                      </a:r>
                    </a:p>
                    <a:p>
                      <a:r>
                        <a:rPr lang="en-US" sz="1200" dirty="0" smtClean="0"/>
                        <a:t>General Forms</a:t>
                      </a:r>
                    </a:p>
                    <a:p>
                      <a:r>
                        <a:rPr lang="en-US" sz="1200" dirty="0" smtClean="0">
                          <a:hlinkClick r:id="rId3" action="ppaction://hlinkfile"/>
                        </a:rPr>
                        <a:t>file:///C:/Users/dp0031/Downloads/NICHQVanderbiltAssessment-FULL%20(1).pdf</a:t>
                      </a:r>
                      <a:endParaRPr lang="en-US" sz="1200" dirty="0" smtClean="0"/>
                    </a:p>
                    <a:p>
                      <a:endParaRPr lang="en-US" sz="1200" dirty="0" smtClean="0"/>
                    </a:p>
                    <a:p>
                      <a:r>
                        <a:rPr lang="en-US" sz="1200" dirty="0" err="1" smtClean="0"/>
                        <a:t>Fillable</a:t>
                      </a:r>
                      <a:r>
                        <a:rPr lang="en-US" sz="1200" dirty="0" smtClean="0"/>
                        <a:t> Form</a:t>
                      </a:r>
                    </a:p>
                    <a:p>
                      <a:r>
                        <a:rPr lang="en-US" sz="1200" dirty="0" smtClean="0">
                          <a:hlinkClick r:id="rId4"/>
                        </a:rPr>
                        <a:t>https://www.pdffiller.com/en/project/74714461.htm?f_hash=917585&amp;reload=true</a:t>
                      </a:r>
                      <a:endParaRPr lang="en-US" sz="1200" dirty="0" smtClean="0"/>
                    </a:p>
                  </a:txBody>
                  <a:tcPr/>
                </a:tc>
                <a:tc>
                  <a:txBody>
                    <a:bodyPr/>
                    <a:lstStyle/>
                    <a:p>
                      <a:r>
                        <a:rPr lang="en-US" sz="1200" dirty="0" smtClean="0"/>
                        <a:t>41 Elementary Schools  in Oklahoma</a:t>
                      </a:r>
                    </a:p>
                    <a:p>
                      <a:r>
                        <a:rPr lang="en-US" sz="1200" dirty="0" smtClean="0"/>
                        <a:t>Urban</a:t>
                      </a:r>
                    </a:p>
                    <a:p>
                      <a:r>
                        <a:rPr lang="en-US" sz="1200" dirty="0" smtClean="0"/>
                        <a:t>Suburban </a:t>
                      </a:r>
                    </a:p>
                    <a:p>
                      <a:r>
                        <a:rPr lang="en-US" sz="1200" dirty="0" smtClean="0"/>
                        <a:t>Rural</a:t>
                      </a:r>
                      <a:r>
                        <a:rPr lang="en-US" sz="1200" baseline="0" dirty="0" smtClean="0"/>
                        <a:t> </a:t>
                      </a:r>
                    </a:p>
                    <a:p>
                      <a:endParaRPr lang="en-US" sz="1200" dirty="0" smtClean="0"/>
                    </a:p>
                    <a:p>
                      <a:r>
                        <a:rPr lang="en-US" sz="1200" baseline="0" dirty="0" smtClean="0"/>
                        <a:t>Teachers (n = 601)</a:t>
                      </a:r>
                    </a:p>
                    <a:p>
                      <a:r>
                        <a:rPr lang="en-US" sz="1200" baseline="0" dirty="0" smtClean="0"/>
                        <a:t>Parents (n = 587)</a:t>
                      </a:r>
                    </a:p>
                    <a:p>
                      <a:r>
                        <a:rPr lang="en-US" sz="1200" baseline="0" dirty="0" smtClean="0"/>
                        <a:t>(Bard  et al., 2013) </a:t>
                      </a:r>
                    </a:p>
                    <a:p>
                      <a:r>
                        <a:rPr lang="en-US" sz="1200" baseline="0" dirty="0" smtClean="0"/>
                        <a:t>(</a:t>
                      </a:r>
                      <a:r>
                        <a:rPr lang="en-US" sz="1200" baseline="0" dirty="0" err="1" smtClean="0"/>
                        <a:t>Wolraich</a:t>
                      </a:r>
                      <a:r>
                        <a:rPr lang="en-US" sz="1200" baseline="0" dirty="0" smtClean="0"/>
                        <a:t> et al., 2013)</a:t>
                      </a:r>
                      <a:endParaRPr lang="en-US" sz="1200" dirty="0"/>
                    </a:p>
                  </a:txBody>
                  <a:tcPr/>
                </a:tc>
                <a:tc>
                  <a:txBody>
                    <a:bodyPr/>
                    <a:lstStyle/>
                    <a:p>
                      <a:r>
                        <a:rPr lang="en-US" sz="1200" dirty="0" smtClean="0"/>
                        <a:t>6-12</a:t>
                      </a:r>
                      <a:endParaRPr lang="en-US" sz="1200" dirty="0"/>
                    </a:p>
                  </a:txBody>
                  <a:tcPr/>
                </a:tc>
                <a:tc>
                  <a:txBody>
                    <a:bodyPr/>
                    <a:lstStyle/>
                    <a:p>
                      <a:r>
                        <a:rPr lang="en-US" sz="1200" dirty="0" smtClean="0"/>
                        <a:t>English</a:t>
                      </a:r>
                    </a:p>
                    <a:p>
                      <a:r>
                        <a:rPr lang="en-US" sz="1200" dirty="0" smtClean="0"/>
                        <a:t>Spanish</a:t>
                      </a:r>
                    </a:p>
                    <a:p>
                      <a:endParaRPr lang="en-US" sz="1200" dirty="0" smtClean="0"/>
                    </a:p>
                    <a:p>
                      <a:endParaRPr lang="en-US" sz="1200" dirty="0"/>
                    </a:p>
                  </a:txBody>
                  <a:tcPr/>
                </a:tc>
              </a:tr>
              <a:tr h="1693793">
                <a:tc>
                  <a:txBody>
                    <a:bodyPr/>
                    <a:lstStyle/>
                    <a:p>
                      <a:r>
                        <a:rPr lang="en-US" sz="1200" b="0" i="0" kern="1200" dirty="0" smtClean="0">
                          <a:solidFill>
                            <a:schemeClr val="dk1"/>
                          </a:solidFill>
                          <a:latin typeface="+mn-lt"/>
                          <a:ea typeface="+mn-ea"/>
                          <a:cs typeface="+mn-cs"/>
                        </a:rPr>
                        <a:t>Behavior Assessment System for Children, Second Edition (BASC-2)</a:t>
                      </a:r>
                      <a:r>
                        <a:rPr lang="en-US" sz="1200" b="0" i="0" kern="1200" baseline="0" dirty="0" smtClean="0">
                          <a:solidFill>
                            <a:schemeClr val="dk1"/>
                          </a:solidFill>
                          <a:latin typeface="+mn-lt"/>
                          <a:ea typeface="+mn-ea"/>
                          <a:cs typeface="+mn-cs"/>
                        </a:rPr>
                        <a:t> 2004</a:t>
                      </a:r>
                    </a:p>
                    <a:p>
                      <a:endParaRPr lang="en-US" sz="1200" b="0" i="0" kern="1200" baseline="0" dirty="0" smtClean="0">
                        <a:solidFill>
                          <a:schemeClr val="dk1"/>
                        </a:solidFill>
                        <a:latin typeface="+mn-lt"/>
                        <a:ea typeface="+mn-ea"/>
                        <a:cs typeface="+mn-cs"/>
                      </a:endParaRPr>
                    </a:p>
                    <a:p>
                      <a:r>
                        <a:rPr lang="en-US" sz="1200" b="0" i="0" kern="1200" dirty="0" smtClean="0">
                          <a:solidFill>
                            <a:schemeClr val="dk1"/>
                          </a:solidFill>
                          <a:latin typeface="+mn-lt"/>
                          <a:ea typeface="+mn-ea"/>
                          <a:cs typeface="+mn-cs"/>
                        </a:rPr>
                        <a:t>Behavior Assessment System for Children, Third Edition</a:t>
                      </a:r>
                      <a:br>
                        <a:rPr lang="en-US" sz="1200" b="0" i="0" kern="1200" dirty="0" smtClean="0">
                          <a:solidFill>
                            <a:schemeClr val="dk1"/>
                          </a:solidFill>
                          <a:latin typeface="+mn-lt"/>
                          <a:ea typeface="+mn-ea"/>
                          <a:cs typeface="+mn-cs"/>
                        </a:rPr>
                      </a:br>
                      <a:r>
                        <a:rPr lang="en-US" sz="1200" b="0" i="0" kern="1200" dirty="0" smtClean="0">
                          <a:solidFill>
                            <a:schemeClr val="dk1"/>
                          </a:solidFill>
                          <a:latin typeface="+mn-lt"/>
                          <a:ea typeface="+mn-ea"/>
                          <a:cs typeface="+mn-cs"/>
                        </a:rPr>
                        <a:t>(BASC-3) 2015</a:t>
                      </a:r>
                    </a:p>
                    <a:p>
                      <a:r>
                        <a:rPr lang="en-US" sz="1200" b="0" i="0" u="sng" kern="1200" dirty="0" smtClean="0">
                          <a:solidFill>
                            <a:schemeClr val="dk1"/>
                          </a:solidFill>
                          <a:latin typeface="+mn-lt"/>
                          <a:ea typeface="+mn-ea"/>
                          <a:cs typeface="+mn-cs"/>
                          <a:hlinkClick r:id="rId5"/>
                        </a:rPr>
                        <a:t>Cecil R. Reynolds, PhD</a:t>
                      </a:r>
                      <a:r>
                        <a:rPr lang="en-US" sz="1200" b="0" i="0" kern="1200" dirty="0" smtClean="0">
                          <a:solidFill>
                            <a:schemeClr val="dk1"/>
                          </a:solidFill>
                          <a:latin typeface="+mn-lt"/>
                          <a:ea typeface="+mn-ea"/>
                          <a:cs typeface="+mn-cs"/>
                        </a:rPr>
                        <a:t>, </a:t>
                      </a:r>
                      <a:r>
                        <a:rPr lang="en-US" sz="1200" b="0" i="0" u="sng" kern="1200" dirty="0" smtClean="0">
                          <a:solidFill>
                            <a:schemeClr val="dk1"/>
                          </a:solidFill>
                          <a:latin typeface="+mn-lt"/>
                          <a:ea typeface="+mn-ea"/>
                          <a:cs typeface="+mn-cs"/>
                          <a:hlinkClick r:id="rId6"/>
                        </a:rPr>
                        <a:t>Randy W. </a:t>
                      </a:r>
                      <a:r>
                        <a:rPr lang="en-US" sz="1200" b="0" i="0" u="sng" kern="1200" dirty="0" err="1" smtClean="0">
                          <a:solidFill>
                            <a:schemeClr val="dk1"/>
                          </a:solidFill>
                          <a:latin typeface="+mn-lt"/>
                          <a:ea typeface="+mn-ea"/>
                          <a:cs typeface="+mn-cs"/>
                          <a:hlinkClick r:id="rId6"/>
                        </a:rPr>
                        <a:t>Kamphaus</a:t>
                      </a:r>
                      <a:r>
                        <a:rPr lang="en-US" sz="1200" b="0" i="0" u="sng" kern="1200" dirty="0" smtClean="0">
                          <a:solidFill>
                            <a:schemeClr val="dk1"/>
                          </a:solidFill>
                          <a:latin typeface="+mn-lt"/>
                          <a:ea typeface="+mn-ea"/>
                          <a:cs typeface="+mn-cs"/>
                          <a:hlinkClick r:id="rId6"/>
                        </a:rPr>
                        <a:t>, PhD</a:t>
                      </a:r>
                      <a:endParaRPr lang="en-US" sz="1200" b="0" i="0" kern="1200" dirty="0" smtClean="0">
                        <a:solidFill>
                          <a:schemeClr val="dk1"/>
                        </a:solidFill>
                        <a:latin typeface="+mn-lt"/>
                        <a:ea typeface="+mn-ea"/>
                        <a:cs typeface="+mn-cs"/>
                      </a:endParaRPr>
                    </a:p>
                  </a:txBody>
                  <a:tcPr/>
                </a:tc>
                <a:tc>
                  <a:txBody>
                    <a:bodyPr/>
                    <a:lstStyle/>
                    <a:p>
                      <a:r>
                        <a:rPr lang="en-US" sz="1200" dirty="0" smtClean="0"/>
                        <a:t>Special Education Classes,</a:t>
                      </a:r>
                      <a:r>
                        <a:rPr lang="en-US" sz="1200" baseline="0" dirty="0" smtClean="0"/>
                        <a:t> Clinics, &amp; Treatment Centers</a:t>
                      </a:r>
                      <a:endParaRPr lang="en-US" sz="1200" dirty="0" smtClean="0"/>
                    </a:p>
                    <a:p>
                      <a:endParaRPr lang="en-US" sz="1200" dirty="0" smtClean="0"/>
                    </a:p>
                    <a:p>
                      <a:r>
                        <a:rPr lang="en-US" sz="1200" dirty="0" smtClean="0"/>
                        <a:t>TRS (789)</a:t>
                      </a:r>
                      <a:r>
                        <a:rPr lang="en-US" sz="1200" baseline="0" dirty="0" smtClean="0"/>
                        <a:t> </a:t>
                      </a:r>
                    </a:p>
                    <a:p>
                      <a:r>
                        <a:rPr lang="en-US" sz="1200" baseline="0" dirty="0" smtClean="0"/>
                        <a:t>PRS (876)</a:t>
                      </a:r>
                    </a:p>
                    <a:p>
                      <a:r>
                        <a:rPr lang="en-US" sz="1200" baseline="0" dirty="0" smtClean="0"/>
                        <a:t>SRP (950)</a:t>
                      </a:r>
                      <a:endParaRPr lang="en-US" sz="1200" dirty="0"/>
                    </a:p>
                  </a:txBody>
                  <a:tcPr/>
                </a:tc>
                <a:tc>
                  <a:txBody>
                    <a:bodyPr/>
                    <a:lstStyle/>
                    <a:p>
                      <a:r>
                        <a:rPr lang="en-US" sz="1200" b="0" i="0" kern="1200" dirty="0" smtClean="0">
                          <a:solidFill>
                            <a:schemeClr val="dk1"/>
                          </a:solidFill>
                          <a:latin typeface="+mn-lt"/>
                          <a:ea typeface="+mn-ea"/>
                          <a:cs typeface="+mn-cs"/>
                        </a:rPr>
                        <a:t>2:0 - 21:11 (Parent</a:t>
                      </a:r>
                      <a:r>
                        <a:rPr lang="en-US" sz="1200" b="0" i="0" kern="1200" baseline="0" dirty="0" smtClean="0">
                          <a:solidFill>
                            <a:schemeClr val="dk1"/>
                          </a:solidFill>
                          <a:latin typeface="+mn-lt"/>
                          <a:ea typeface="+mn-ea"/>
                          <a:cs typeface="+mn-cs"/>
                        </a:rPr>
                        <a:t> and Teacher)</a:t>
                      </a:r>
                      <a:endParaRPr lang="en-US" sz="1200" b="0" i="0" kern="1200" dirty="0" smtClean="0">
                        <a:solidFill>
                          <a:schemeClr val="dk1"/>
                        </a:solidFill>
                        <a:latin typeface="+mn-lt"/>
                        <a:ea typeface="+mn-ea"/>
                        <a:cs typeface="+mn-cs"/>
                      </a:endParaRPr>
                    </a:p>
                    <a:p>
                      <a:r>
                        <a:rPr lang="en-US" sz="1200" b="0" i="0" kern="1200" dirty="0" smtClean="0">
                          <a:solidFill>
                            <a:schemeClr val="dk1"/>
                          </a:solidFill>
                          <a:latin typeface="+mn-lt"/>
                          <a:ea typeface="+mn-ea"/>
                          <a:cs typeface="+mn-cs"/>
                        </a:rPr>
                        <a:t>6:0 </a:t>
                      </a:r>
                      <a:r>
                        <a:rPr lang="en-US" sz="1200" b="0" i="0" kern="1200" baseline="0" dirty="0" smtClean="0">
                          <a:solidFill>
                            <a:schemeClr val="dk1"/>
                          </a:solidFill>
                          <a:latin typeface="+mn-lt"/>
                          <a:ea typeface="+mn-ea"/>
                          <a:cs typeface="+mn-cs"/>
                        </a:rPr>
                        <a:t> - 25:11 (Self-report)</a:t>
                      </a:r>
                    </a:p>
                  </a:txBody>
                  <a:tcPr/>
                </a:tc>
                <a:tc>
                  <a:txBody>
                    <a:bodyPr/>
                    <a:lstStyle/>
                    <a:p>
                      <a:r>
                        <a:rPr lang="en-US" sz="1200" dirty="0" smtClean="0"/>
                        <a:t>English</a:t>
                      </a:r>
                    </a:p>
                    <a:p>
                      <a:r>
                        <a:rPr lang="en-US" sz="1200" dirty="0" smtClean="0"/>
                        <a:t>Spanish</a:t>
                      </a:r>
                      <a:endParaRPr lang="en-US" sz="1200" dirty="0"/>
                    </a:p>
                  </a:txBody>
                  <a:tcPr/>
                </a:tc>
              </a:tr>
              <a:tr h="896714">
                <a:tc>
                  <a:txBody>
                    <a:bodyPr/>
                    <a:lstStyle/>
                    <a:p>
                      <a:r>
                        <a:rPr lang="en-US" sz="1200" dirty="0" err="1" smtClean="0"/>
                        <a:t>Conners</a:t>
                      </a:r>
                      <a:r>
                        <a:rPr lang="en-US" sz="1200" baseline="0" dirty="0" smtClean="0"/>
                        <a:t> </a:t>
                      </a:r>
                      <a:r>
                        <a:rPr lang="en-US" sz="1200" dirty="0" smtClean="0"/>
                        <a:t>3</a:t>
                      </a:r>
                      <a:endParaRPr lang="en-US" sz="1200" dirty="0"/>
                    </a:p>
                  </a:txBody>
                  <a:tcPr/>
                </a:tc>
                <a:tc>
                  <a:txBody>
                    <a:bodyPr/>
                    <a:lstStyle/>
                    <a:p>
                      <a:r>
                        <a:rPr lang="en-US" sz="1200" b="0" dirty="0" smtClean="0">
                          <a:solidFill>
                            <a:schemeClr val="tx1"/>
                          </a:solidFill>
                        </a:rPr>
                        <a:t>3,4000</a:t>
                      </a:r>
                      <a:r>
                        <a:rPr lang="en-US" sz="1200" b="0" baseline="0" dirty="0" smtClean="0">
                          <a:solidFill>
                            <a:schemeClr val="tx1"/>
                          </a:solidFill>
                        </a:rPr>
                        <a:t> ratings of youth from the U.S.</a:t>
                      </a:r>
                    </a:p>
                    <a:p>
                      <a:r>
                        <a:rPr lang="en-US" sz="1200" b="0" baseline="0" dirty="0" smtClean="0">
                          <a:solidFill>
                            <a:schemeClr val="tx1"/>
                          </a:solidFill>
                        </a:rPr>
                        <a:t>50 boys: 50 girls from each age </a:t>
                      </a:r>
                    </a:p>
                    <a:p>
                      <a:r>
                        <a:rPr lang="en-US" sz="1200" b="0" baseline="0" dirty="0" smtClean="0">
                          <a:solidFill>
                            <a:schemeClr val="tx1"/>
                          </a:solidFill>
                        </a:rPr>
                        <a:t>2,143 ratings of youth with various clinical diagnoses</a:t>
                      </a:r>
                    </a:p>
                  </a:txBody>
                  <a:tcPr/>
                </a:tc>
                <a:tc>
                  <a:txBody>
                    <a:bodyPr/>
                    <a:lstStyle/>
                    <a:p>
                      <a:r>
                        <a:rPr lang="en-US" sz="1200" b="0" i="0" kern="1200" dirty="0" smtClean="0">
                          <a:solidFill>
                            <a:schemeClr val="dk1"/>
                          </a:solidFill>
                          <a:latin typeface="+mn-lt"/>
                          <a:ea typeface="+mn-ea"/>
                          <a:cs typeface="+mn-cs"/>
                        </a:rPr>
                        <a:t>6–18</a:t>
                      </a:r>
                      <a:r>
                        <a:rPr lang="en-US" sz="1200" b="0" i="0" kern="1200" baseline="0" dirty="0" smtClean="0">
                          <a:solidFill>
                            <a:schemeClr val="dk1"/>
                          </a:solidFill>
                          <a:latin typeface="+mn-lt"/>
                          <a:ea typeface="+mn-ea"/>
                          <a:cs typeface="+mn-cs"/>
                        </a:rPr>
                        <a:t> (Parent &amp; Teacher) </a:t>
                      </a:r>
                      <a:endParaRPr lang="en-US" sz="1200" b="0" i="0" kern="1200" dirty="0" smtClean="0">
                        <a:solidFill>
                          <a:schemeClr val="dk1"/>
                        </a:solidFill>
                        <a:latin typeface="+mn-lt"/>
                        <a:ea typeface="+mn-ea"/>
                        <a:cs typeface="+mn-cs"/>
                      </a:endParaRPr>
                    </a:p>
                    <a:p>
                      <a:r>
                        <a:rPr lang="en-US" sz="1200" b="0" i="0" kern="1200" dirty="0" smtClean="0">
                          <a:solidFill>
                            <a:schemeClr val="dk1"/>
                          </a:solidFill>
                          <a:latin typeface="+mn-lt"/>
                          <a:ea typeface="+mn-ea"/>
                          <a:cs typeface="+mn-cs"/>
                        </a:rPr>
                        <a:t>8–18  (Self-report)</a:t>
                      </a:r>
                      <a:r>
                        <a:rPr lang="en-US" sz="1200" b="0" i="0" kern="1200" baseline="0" dirty="0" smtClean="0">
                          <a:solidFill>
                            <a:schemeClr val="dk1"/>
                          </a:solidFill>
                          <a:latin typeface="+mn-lt"/>
                          <a:ea typeface="+mn-ea"/>
                          <a:cs typeface="+mn-cs"/>
                        </a:rPr>
                        <a:t> </a:t>
                      </a:r>
                      <a:endParaRPr lang="en-US" sz="1200" dirty="0"/>
                    </a:p>
                  </a:txBody>
                  <a:tcPr/>
                </a:tc>
                <a:tc>
                  <a:txBody>
                    <a:bodyPr/>
                    <a:lstStyle/>
                    <a:p>
                      <a:r>
                        <a:rPr lang="en-US" sz="1200" dirty="0" smtClean="0"/>
                        <a:t>English</a:t>
                      </a:r>
                    </a:p>
                    <a:p>
                      <a:r>
                        <a:rPr lang="en-US" sz="1200" dirty="0" smtClean="0"/>
                        <a:t>Spanish</a:t>
                      </a:r>
                      <a:endParaRPr lang="en-US" sz="1200" dirty="0"/>
                    </a:p>
                  </a:txBody>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4423" y="222068"/>
            <a:ext cx="8610600" cy="1293028"/>
          </a:xfrm>
        </p:spPr>
        <p:txBody>
          <a:bodyPr/>
          <a:lstStyle/>
          <a:p>
            <a:r>
              <a:rPr lang="en-US" dirty="0" smtClean="0"/>
              <a:t>PEDIATRIC SCREENING IN</a:t>
            </a:r>
            <a:br>
              <a:rPr lang="en-US" dirty="0" smtClean="0"/>
            </a:br>
            <a:r>
              <a:rPr lang="en-US" dirty="0" smtClean="0"/>
              <a:t> PRIMARY CARE</a:t>
            </a:r>
            <a:endParaRPr lang="en-US" dirty="0"/>
          </a:p>
        </p:txBody>
      </p:sp>
      <p:graphicFrame>
        <p:nvGraphicFramePr>
          <p:cNvPr id="5" name="Table 4"/>
          <p:cNvGraphicFramePr>
            <a:graphicFrameLocks noGrp="1"/>
          </p:cNvGraphicFramePr>
          <p:nvPr/>
        </p:nvGraphicFramePr>
        <p:xfrm>
          <a:off x="169815" y="1542626"/>
          <a:ext cx="11795761" cy="4979172"/>
        </p:xfrm>
        <a:graphic>
          <a:graphicData uri="http://schemas.openxmlformats.org/drawingml/2006/table">
            <a:tbl>
              <a:tblPr firstRow="1" bandRow="1">
                <a:tableStyleId>{5C22544A-7EE6-4342-B048-85BDC9FD1C3A}</a:tableStyleId>
              </a:tblPr>
              <a:tblGrid>
                <a:gridCol w="3842582"/>
                <a:gridCol w="4582963"/>
                <a:gridCol w="2063931"/>
                <a:gridCol w="1306285"/>
              </a:tblGrid>
              <a:tr h="519556">
                <a:tc>
                  <a:txBody>
                    <a:bodyPr/>
                    <a:lstStyle/>
                    <a:p>
                      <a:r>
                        <a:rPr lang="en-US" sz="1600" dirty="0" smtClean="0"/>
                        <a:t>Screener</a:t>
                      </a:r>
                      <a:endParaRPr lang="en-US" sz="1600" dirty="0"/>
                    </a:p>
                  </a:txBody>
                  <a:tcPr/>
                </a:tc>
                <a:tc>
                  <a:txBody>
                    <a:bodyPr/>
                    <a:lstStyle/>
                    <a:p>
                      <a:r>
                        <a:rPr lang="en-US" sz="1600" dirty="0" smtClean="0"/>
                        <a:t>Normative</a:t>
                      </a:r>
                      <a:r>
                        <a:rPr lang="en-US" sz="1600" baseline="0" dirty="0" smtClean="0"/>
                        <a:t> Data</a:t>
                      </a:r>
                      <a:endParaRPr lang="en-US" sz="1600" dirty="0"/>
                    </a:p>
                  </a:txBody>
                  <a:tcPr/>
                </a:tc>
                <a:tc>
                  <a:txBody>
                    <a:bodyPr/>
                    <a:lstStyle/>
                    <a:p>
                      <a:r>
                        <a:rPr lang="en-US" sz="1600" dirty="0" smtClean="0"/>
                        <a:t>Age</a:t>
                      </a:r>
                      <a:r>
                        <a:rPr lang="en-US" sz="1600" baseline="0" dirty="0" smtClean="0"/>
                        <a:t> Range</a:t>
                      </a:r>
                      <a:endParaRPr lang="en-US" sz="1600" dirty="0"/>
                    </a:p>
                  </a:txBody>
                  <a:tcPr/>
                </a:tc>
                <a:tc>
                  <a:txBody>
                    <a:bodyPr/>
                    <a:lstStyle/>
                    <a:p>
                      <a:r>
                        <a:rPr lang="en-US" sz="1600" dirty="0" smtClean="0"/>
                        <a:t>Language</a:t>
                      </a:r>
                      <a:r>
                        <a:rPr lang="en-US" sz="1600" baseline="0" dirty="0" smtClean="0"/>
                        <a:t>s</a:t>
                      </a:r>
                    </a:p>
                  </a:txBody>
                  <a:tcPr/>
                </a:tc>
              </a:tr>
              <a:tr h="1210407">
                <a:tc>
                  <a:txBody>
                    <a:bodyPr/>
                    <a:lstStyle/>
                    <a:p>
                      <a:r>
                        <a:rPr lang="en-US" sz="1200" dirty="0" smtClean="0"/>
                        <a:t>Behavior</a:t>
                      </a:r>
                      <a:r>
                        <a:rPr lang="en-US" sz="1200" baseline="0" dirty="0" smtClean="0"/>
                        <a:t> Rating Inventory of Executive Function (BRIEF)</a:t>
                      </a:r>
                      <a:endParaRPr lang="en-US" sz="1200" dirty="0"/>
                    </a:p>
                  </a:txBody>
                  <a:tcPr/>
                </a:tc>
                <a:tc>
                  <a:txBody>
                    <a:bodyPr/>
                    <a:lstStyle/>
                    <a:p>
                      <a:r>
                        <a:rPr lang="en-US" sz="1200" dirty="0" smtClean="0"/>
                        <a:t>25 Public and Private Schools</a:t>
                      </a:r>
                      <a:r>
                        <a:rPr lang="en-US" sz="1200" baseline="0" dirty="0" smtClean="0"/>
                        <a:t> in MD </a:t>
                      </a:r>
                    </a:p>
                    <a:p>
                      <a:r>
                        <a:rPr lang="en-US" sz="1200" baseline="0" dirty="0" smtClean="0"/>
                        <a:t>Urban, Suburban, and Rural settings </a:t>
                      </a:r>
                      <a:endParaRPr lang="en-US" sz="1200" dirty="0" smtClean="0"/>
                    </a:p>
                    <a:p>
                      <a:endParaRPr lang="en-US" sz="1200" dirty="0" smtClean="0"/>
                    </a:p>
                    <a:p>
                      <a:r>
                        <a:rPr lang="en-US" sz="1200" dirty="0" smtClean="0"/>
                        <a:t>Parent Form sample (n = 1419)</a:t>
                      </a:r>
                    </a:p>
                    <a:p>
                      <a:r>
                        <a:rPr lang="en-US" sz="1200" dirty="0" smtClean="0"/>
                        <a:t>Teacher</a:t>
                      </a:r>
                      <a:r>
                        <a:rPr lang="en-US" sz="1200" baseline="0" dirty="0" smtClean="0"/>
                        <a:t> Form sample (n = 720)</a:t>
                      </a:r>
                    </a:p>
                    <a:p>
                      <a:r>
                        <a:rPr lang="en-US" sz="1200" baseline="0" dirty="0" smtClean="0"/>
                        <a:t>Self Form sample</a:t>
                      </a:r>
                      <a:endParaRPr lang="en-US" sz="1200" dirty="0"/>
                    </a:p>
                  </a:txBody>
                  <a:tcPr/>
                </a:tc>
                <a:tc>
                  <a:txBody>
                    <a:bodyPr/>
                    <a:lstStyle/>
                    <a:p>
                      <a:r>
                        <a:rPr lang="en-US" sz="1200" dirty="0" smtClean="0"/>
                        <a:t>5-18  </a:t>
                      </a:r>
                    </a:p>
                    <a:p>
                      <a:r>
                        <a:rPr lang="en-US" sz="1200" dirty="0" smtClean="0"/>
                        <a:t>(Parent &amp; Teacher)</a:t>
                      </a:r>
                    </a:p>
                    <a:p>
                      <a:endParaRPr lang="en-US" sz="1200" dirty="0" smtClean="0"/>
                    </a:p>
                    <a:p>
                      <a:r>
                        <a:rPr lang="en-US" sz="1200" dirty="0" smtClean="0"/>
                        <a:t>11- 18 </a:t>
                      </a:r>
                    </a:p>
                    <a:p>
                      <a:r>
                        <a:rPr lang="en-US" sz="1200" dirty="0" smtClean="0"/>
                        <a:t>(Self</a:t>
                      </a:r>
                      <a:r>
                        <a:rPr lang="en-US" sz="1200" baseline="0" dirty="0" smtClean="0"/>
                        <a:t>-Report)</a:t>
                      </a:r>
                      <a:endParaRPr lang="en-US" sz="1200" dirty="0"/>
                    </a:p>
                  </a:txBody>
                  <a:tcPr/>
                </a:tc>
                <a:tc>
                  <a:txBody>
                    <a:bodyPr/>
                    <a:lstStyle/>
                    <a:p>
                      <a:r>
                        <a:rPr lang="en-US" sz="1200" dirty="0" smtClean="0"/>
                        <a:t>English </a:t>
                      </a:r>
                    </a:p>
                    <a:p>
                      <a:r>
                        <a:rPr lang="en-US" sz="1200" dirty="0" smtClean="0"/>
                        <a:t>Spanish</a:t>
                      </a:r>
                      <a:endParaRPr lang="en-US" sz="1200" dirty="0"/>
                    </a:p>
                  </a:txBody>
                  <a:tcPr/>
                </a:tc>
              </a:tr>
              <a:tr h="672379">
                <a:tc>
                  <a:txBody>
                    <a:bodyPr/>
                    <a:lstStyle/>
                    <a:p>
                      <a:r>
                        <a:rPr lang="en-US" sz="1200" dirty="0" smtClean="0"/>
                        <a:t>Child Behavior Checklist</a:t>
                      </a:r>
                      <a:r>
                        <a:rPr lang="en-US" sz="1200" baseline="0" dirty="0" smtClean="0"/>
                        <a:t> (</a:t>
                      </a:r>
                      <a:r>
                        <a:rPr lang="en-US" sz="1200" dirty="0" smtClean="0"/>
                        <a:t>CBCL)</a:t>
                      </a:r>
                      <a:endParaRPr lang="en-US" sz="1200" dirty="0"/>
                    </a:p>
                  </a:txBody>
                  <a:tcPr/>
                </a:tc>
                <a:tc>
                  <a:txBody>
                    <a:bodyPr/>
                    <a:lstStyle/>
                    <a:p>
                      <a:r>
                        <a:rPr lang="en-US" sz="1200" dirty="0" smtClean="0"/>
                        <a:t>CBCL/6-18</a:t>
                      </a:r>
                      <a:r>
                        <a:rPr lang="en-US" sz="1200" baseline="0" dirty="0" smtClean="0"/>
                        <a:t>   (n= 1,753 </a:t>
                      </a:r>
                      <a:r>
                        <a:rPr lang="en-US" sz="1200" baseline="0" dirty="0" err="1" smtClean="0"/>
                        <a:t>nonreferred</a:t>
                      </a:r>
                      <a:r>
                        <a:rPr lang="en-US" sz="1200" baseline="0" dirty="0" smtClean="0"/>
                        <a:t> children)</a:t>
                      </a:r>
                    </a:p>
                    <a:p>
                      <a:r>
                        <a:rPr lang="en-US" sz="1200" baseline="0" dirty="0" smtClean="0"/>
                        <a:t>TRF/6-18 (n = 2,319 </a:t>
                      </a:r>
                      <a:r>
                        <a:rPr lang="en-US" sz="1200" baseline="0" dirty="0" err="1" smtClean="0"/>
                        <a:t>nonreferred</a:t>
                      </a:r>
                      <a:r>
                        <a:rPr lang="en-US" sz="1200" baseline="0" dirty="0" smtClean="0"/>
                        <a:t> students)</a:t>
                      </a:r>
                    </a:p>
                    <a:p>
                      <a:r>
                        <a:rPr lang="en-US" sz="1200" baseline="0" dirty="0" smtClean="0"/>
                        <a:t>YSR/11-18 (n= 1,057 </a:t>
                      </a:r>
                      <a:r>
                        <a:rPr lang="en-US" sz="1200" baseline="0" dirty="0" err="1" smtClean="0"/>
                        <a:t>nonreferred</a:t>
                      </a:r>
                      <a:r>
                        <a:rPr lang="en-US" sz="1200" baseline="0" dirty="0" smtClean="0"/>
                        <a:t> youths)</a:t>
                      </a:r>
                      <a:endParaRPr lang="en-US" sz="1200" dirty="0"/>
                    </a:p>
                  </a:txBody>
                  <a:tcPr/>
                </a:tc>
                <a:tc>
                  <a:txBody>
                    <a:bodyPr/>
                    <a:lstStyle/>
                    <a:p>
                      <a:r>
                        <a:rPr lang="en-US" sz="1200" dirty="0" smtClean="0"/>
                        <a:t>6-18</a:t>
                      </a:r>
                      <a:endParaRPr lang="en-US" sz="1200" dirty="0"/>
                    </a:p>
                  </a:txBody>
                  <a:tcPr/>
                </a:tc>
                <a:tc>
                  <a:txBody>
                    <a:bodyPr/>
                    <a:lstStyle/>
                    <a:p>
                      <a:r>
                        <a:rPr lang="en-US" sz="1200" dirty="0" smtClean="0"/>
                        <a:t>50+</a:t>
                      </a:r>
                      <a:endParaRPr lang="en-US" sz="1200" dirty="0"/>
                    </a:p>
                  </a:txBody>
                  <a:tcPr/>
                </a:tc>
              </a:tr>
              <a:tr h="341839">
                <a:tc>
                  <a:txBody>
                    <a:bodyPr/>
                    <a:lstStyle/>
                    <a:p>
                      <a:r>
                        <a:rPr lang="en-US" sz="1200" b="0" i="0" kern="1200" dirty="0" smtClean="0">
                          <a:solidFill>
                            <a:schemeClr val="tx1"/>
                          </a:solidFill>
                          <a:latin typeface="+mn-lt"/>
                          <a:ea typeface="+mn-ea"/>
                          <a:cs typeface="+mn-cs"/>
                        </a:rPr>
                        <a:t>Modified Checklist for Autism in Toddlers, Revised with Follow-Up </a:t>
                      </a:r>
                    </a:p>
                    <a:p>
                      <a:r>
                        <a:rPr lang="en-US" sz="1200" b="0" i="0" kern="1200" dirty="0" smtClean="0">
                          <a:solidFill>
                            <a:schemeClr val="tx1"/>
                          </a:solidFill>
                          <a:latin typeface="+mn-lt"/>
                          <a:ea typeface="+mn-ea"/>
                          <a:cs typeface="+mn-cs"/>
                        </a:rPr>
                        <a:t>(</a:t>
                      </a:r>
                      <a:r>
                        <a:rPr lang="en-US" sz="1200" dirty="0" smtClean="0"/>
                        <a:t>M-CHAT-R/F)</a:t>
                      </a:r>
                      <a:endParaRPr lang="en-US" sz="1200" dirty="0"/>
                    </a:p>
                  </a:txBody>
                  <a:tcPr/>
                </a:tc>
                <a:tc>
                  <a:txBody>
                    <a:bodyPr/>
                    <a:lstStyle/>
                    <a:p>
                      <a:r>
                        <a:rPr lang="en-US" sz="1200" dirty="0" smtClean="0"/>
                        <a:t>Toddlers (N = 16 071) </a:t>
                      </a:r>
                    </a:p>
                    <a:p>
                      <a:r>
                        <a:rPr lang="en-US" sz="1200" dirty="0" smtClean="0"/>
                        <a:t>Screened during 18- and 24- month WCC visits </a:t>
                      </a:r>
                    </a:p>
                    <a:p>
                      <a:r>
                        <a:rPr lang="en-US" sz="1200" dirty="0" smtClean="0"/>
                        <a:t>in metropolitan Atlanta and Connecticut</a:t>
                      </a:r>
                      <a:endParaRPr lang="en-US" sz="1200" dirty="0"/>
                    </a:p>
                  </a:txBody>
                  <a:tcPr/>
                </a:tc>
                <a:tc>
                  <a:txBody>
                    <a:bodyPr/>
                    <a:lstStyle/>
                    <a:p>
                      <a:r>
                        <a:rPr lang="en-US" sz="1200" dirty="0" smtClean="0"/>
                        <a:t>16-30</a:t>
                      </a:r>
                      <a:r>
                        <a:rPr lang="en-US" sz="1200" baseline="0" dirty="0" smtClean="0"/>
                        <a:t> mos.</a:t>
                      </a:r>
                      <a:endParaRPr lang="en-US" sz="1200" dirty="0"/>
                    </a:p>
                  </a:txBody>
                  <a:tcPr/>
                </a:tc>
                <a:tc>
                  <a:txBody>
                    <a:bodyPr/>
                    <a:lstStyle/>
                    <a:p>
                      <a:r>
                        <a:rPr lang="en-US" sz="1200" dirty="0" smtClean="0"/>
                        <a:t>30+</a:t>
                      </a:r>
                    </a:p>
                    <a:p>
                      <a:r>
                        <a:rPr lang="en-US" sz="1050" dirty="0" smtClean="0"/>
                        <a:t>http://mchatscreen.com/?page_id=271</a:t>
                      </a:r>
                      <a:endParaRPr lang="en-US" sz="1050" dirty="0"/>
                    </a:p>
                  </a:txBody>
                  <a:tcPr/>
                </a:tc>
              </a:tr>
              <a:tr h="341839">
                <a:tc>
                  <a:txBody>
                    <a:bodyPr/>
                    <a:lstStyle/>
                    <a:p>
                      <a:r>
                        <a:rPr lang="en-US" sz="1200" dirty="0" smtClean="0"/>
                        <a:t>Child</a:t>
                      </a:r>
                      <a:r>
                        <a:rPr lang="en-US" sz="1200" baseline="0" dirty="0" smtClean="0"/>
                        <a:t> Depression Inventory – 2 (CDI 2)</a:t>
                      </a:r>
                    </a:p>
                  </a:txBody>
                  <a:tcPr/>
                </a:tc>
                <a:tc>
                  <a:txBody>
                    <a:bodyPr/>
                    <a:lstStyle/>
                    <a:p>
                      <a:r>
                        <a:rPr lang="en-US" sz="1200" b="0" dirty="0" smtClean="0">
                          <a:solidFill>
                            <a:schemeClr val="tx1"/>
                          </a:solidFill>
                        </a:rPr>
                        <a:t>1,100</a:t>
                      </a:r>
                      <a:r>
                        <a:rPr lang="en-US" sz="1200" b="0" baseline="0" dirty="0" smtClean="0">
                          <a:solidFill>
                            <a:schemeClr val="tx1"/>
                          </a:solidFill>
                        </a:rPr>
                        <a:t> children aged 7 – 17 from 26 states in the U.S.</a:t>
                      </a:r>
                    </a:p>
                    <a:p>
                      <a:r>
                        <a:rPr lang="en-US" sz="1200" b="0" baseline="0" dirty="0" smtClean="0">
                          <a:solidFill>
                            <a:schemeClr val="tx1"/>
                          </a:solidFill>
                        </a:rPr>
                        <a:t>50 males: 50 females at each age</a:t>
                      </a:r>
                      <a:endParaRPr lang="en-US" sz="1200" b="0" dirty="0">
                        <a:solidFill>
                          <a:schemeClr val="tx1"/>
                        </a:solidFill>
                      </a:endParaRPr>
                    </a:p>
                  </a:txBody>
                  <a:tcPr/>
                </a:tc>
                <a:tc>
                  <a:txBody>
                    <a:bodyPr/>
                    <a:lstStyle/>
                    <a:p>
                      <a:r>
                        <a:rPr lang="en-US" sz="1200" dirty="0" smtClean="0"/>
                        <a:t>7 - 17</a:t>
                      </a:r>
                      <a:endParaRPr lang="en-US" sz="1200" dirty="0"/>
                    </a:p>
                  </a:txBody>
                  <a:tcPr/>
                </a:tc>
                <a:tc>
                  <a:txBody>
                    <a:bodyPr/>
                    <a:lstStyle/>
                    <a:p>
                      <a:r>
                        <a:rPr lang="en-US" sz="1200" dirty="0" smtClean="0"/>
                        <a:t>English</a:t>
                      </a:r>
                    </a:p>
                    <a:p>
                      <a:r>
                        <a:rPr lang="en-US" sz="1200" dirty="0" smtClean="0"/>
                        <a:t>Spanish</a:t>
                      </a:r>
                      <a:endParaRPr lang="en-US" sz="1200" dirty="0"/>
                    </a:p>
                  </a:txBody>
                  <a:tcPr/>
                </a:tc>
              </a:tr>
              <a:tr h="3418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dk1"/>
                          </a:solidFill>
                          <a:latin typeface="+mn-lt"/>
                          <a:ea typeface="+mn-ea"/>
                          <a:cs typeface="+mn-cs"/>
                        </a:rPr>
                        <a:t>Screen for Childhood Anxiety Related Emotional Disorders </a:t>
                      </a:r>
                    </a:p>
                    <a:p>
                      <a:r>
                        <a:rPr lang="en-US" sz="1200" baseline="0" dirty="0" smtClean="0"/>
                        <a:t>(SCARED)</a:t>
                      </a:r>
                    </a:p>
                  </a:txBody>
                  <a:tcPr/>
                </a:tc>
                <a:tc>
                  <a:txBody>
                    <a:bodyPr/>
                    <a:lstStyle/>
                    <a:p>
                      <a:r>
                        <a:rPr lang="en-US" sz="1200" b="0" i="0" kern="1200" dirty="0" smtClean="0">
                          <a:solidFill>
                            <a:schemeClr val="tx1"/>
                          </a:solidFill>
                          <a:latin typeface="+mn-lt"/>
                          <a:ea typeface="+mn-ea"/>
                          <a:cs typeface="+mn-cs"/>
                        </a:rPr>
                        <a:t>341 outpatient children and adolescents and 300 parents</a:t>
                      </a:r>
                    </a:p>
                    <a:p>
                      <a:r>
                        <a:rPr lang="en-US" sz="1200" b="1"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82% Caucasian, 18% African American</a:t>
                      </a:r>
                    </a:p>
                    <a:p>
                      <a:endParaRPr lang="en-US" sz="1200" b="1" dirty="0">
                        <a:solidFill>
                          <a:srgbClr val="FF0000"/>
                        </a:solidFill>
                      </a:endParaRPr>
                    </a:p>
                  </a:txBody>
                  <a:tcPr/>
                </a:tc>
                <a:tc>
                  <a:txBody>
                    <a:bodyPr/>
                    <a:lstStyle/>
                    <a:p>
                      <a:r>
                        <a:rPr lang="en-US" sz="1200" dirty="0" smtClean="0"/>
                        <a:t>8 - 18</a:t>
                      </a:r>
                      <a:endParaRPr lang="en-US" sz="1200" dirty="0"/>
                    </a:p>
                  </a:txBody>
                  <a:tcPr/>
                </a:tc>
                <a:tc>
                  <a:txBody>
                    <a:bodyPr/>
                    <a:lstStyle/>
                    <a:p>
                      <a:r>
                        <a:rPr lang="en-US" sz="1200" b="0" i="0" kern="1200" dirty="0" smtClean="0">
                          <a:solidFill>
                            <a:schemeClr val="dk1"/>
                          </a:solidFill>
                          <a:latin typeface="+mn-lt"/>
                          <a:ea typeface="+mn-ea"/>
                          <a:cs typeface="+mn-cs"/>
                        </a:rPr>
                        <a:t>Arabic, Chinese, English, French, German, Italian, Portuguese, Spanish, Thai</a:t>
                      </a:r>
                      <a:endParaRPr lang="en-US" sz="1200" dirty="0"/>
                    </a:p>
                  </a:txBody>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The presenters have no conflict of interest or commercial interests in the material being presented.</a:t>
            </a:r>
            <a:endParaRPr lang="en-US" dirty="0"/>
          </a:p>
        </p:txBody>
      </p:sp>
    </p:spTree>
    <p:extLst>
      <p:ext uri="{BB962C8B-B14F-4D97-AF65-F5344CB8AC3E}">
        <p14:creationId xmlns:p14="http://schemas.microsoft.com/office/powerpoint/2010/main" val="24058556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Comprehensive </a:t>
            </a:r>
            <a:br>
              <a:rPr lang="en-US" dirty="0" smtClean="0"/>
            </a:br>
            <a:r>
              <a:rPr lang="en-US" dirty="0" smtClean="0"/>
              <a:t>Psychology Evaluation</a:t>
            </a:r>
            <a:endParaRPr lang="en-US" dirty="0"/>
          </a:p>
        </p:txBody>
      </p:sp>
      <p:sp>
        <p:nvSpPr>
          <p:cNvPr id="3" name="Content Placeholder 2"/>
          <p:cNvSpPr>
            <a:spLocks noGrp="1"/>
          </p:cNvSpPr>
          <p:nvPr>
            <p:ph idx="1"/>
          </p:nvPr>
        </p:nvSpPr>
        <p:spPr/>
        <p:txBody>
          <a:bodyPr/>
          <a:lstStyle/>
          <a:p>
            <a:r>
              <a:rPr lang="en-US" dirty="0" smtClean="0"/>
              <a:t>Questions to Consider:</a:t>
            </a:r>
          </a:p>
          <a:p>
            <a:pPr lvl="1"/>
            <a:r>
              <a:rPr lang="en-US" dirty="0" smtClean="0"/>
              <a:t>Is there an individual who speaks the child’s language with training to administer the evaluation?</a:t>
            </a:r>
          </a:p>
          <a:p>
            <a:pPr lvl="2"/>
            <a:r>
              <a:rPr lang="en-US" dirty="0" smtClean="0"/>
              <a:t>How long does the parent have to wait to receive results (contracted  psychologists)?</a:t>
            </a:r>
          </a:p>
          <a:p>
            <a:pPr lvl="2"/>
            <a:r>
              <a:rPr lang="en-US" dirty="0" smtClean="0"/>
              <a:t>What language is the report written in?</a:t>
            </a:r>
          </a:p>
          <a:p>
            <a:pPr lvl="2"/>
            <a:r>
              <a:rPr lang="en-US" dirty="0" smtClean="0"/>
              <a:t>Does your organization support extra expenses to provide culturally sound feedback?</a:t>
            </a:r>
          </a:p>
          <a:p>
            <a:pPr lvl="1"/>
            <a:r>
              <a:rPr lang="en-US" dirty="0" smtClean="0"/>
              <a:t>Are the child’s learning needs/behavioral concerns being overlooked?</a:t>
            </a:r>
          </a:p>
          <a:p>
            <a:pPr lvl="2"/>
            <a:r>
              <a:rPr lang="en-US" dirty="0" smtClean="0"/>
              <a:t>Is the parent apprehensive or does not know how to navigate/advocate at school because they are not of the ethnic majority?</a:t>
            </a:r>
          </a:p>
          <a:p>
            <a:pPr lvl="1"/>
            <a:r>
              <a:rPr lang="en-US" dirty="0" smtClean="0"/>
              <a:t>Are the child’s learning needs/behavioral concerns overly </a:t>
            </a:r>
            <a:r>
              <a:rPr lang="en-US" dirty="0" err="1" smtClean="0"/>
              <a:t>pathologized</a:t>
            </a:r>
            <a:r>
              <a:rPr lang="en-US" dirty="0" smtClean="0"/>
              <a:t>?</a:t>
            </a:r>
          </a:p>
          <a:p>
            <a:pPr lvl="2">
              <a:buNone/>
            </a:pPr>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099" y="0"/>
            <a:ext cx="8610600" cy="1222408"/>
          </a:xfrm>
        </p:spPr>
        <p:txBody>
          <a:bodyPr/>
          <a:lstStyle/>
          <a:p>
            <a:r>
              <a:rPr lang="en-US" dirty="0" smtClean="0"/>
              <a:t>		</a:t>
            </a:r>
            <a:r>
              <a:rPr lang="en-US" sz="3800" dirty="0" smtClean="0"/>
              <a:t>Adult Screening in Primary Care:</a:t>
            </a:r>
            <a:endParaRPr lang="en-US" sz="3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624802"/>
              </p:ext>
            </p:extLst>
          </p:nvPr>
        </p:nvGraphicFramePr>
        <p:xfrm>
          <a:off x="1484415" y="1504101"/>
          <a:ext cx="9825268" cy="5059191"/>
        </p:xfrm>
        <a:graphic>
          <a:graphicData uri="http://schemas.openxmlformats.org/drawingml/2006/table">
            <a:tbl>
              <a:tblPr firstRow="1" bandRow="1">
                <a:tableStyleId>{5C22544A-7EE6-4342-B048-85BDC9FD1C3A}</a:tableStyleId>
              </a:tblPr>
              <a:tblGrid>
                <a:gridCol w="2186672"/>
                <a:gridCol w="2525006"/>
                <a:gridCol w="2657273"/>
                <a:gridCol w="2456317"/>
              </a:tblGrid>
              <a:tr h="535750">
                <a:tc>
                  <a:txBody>
                    <a:bodyPr/>
                    <a:lstStyle/>
                    <a:p>
                      <a:endParaRPr lang="en-US" dirty="0"/>
                    </a:p>
                  </a:txBody>
                  <a:tcPr/>
                </a:tc>
                <a:tc>
                  <a:txBody>
                    <a:bodyPr/>
                    <a:lstStyle/>
                    <a:p>
                      <a:r>
                        <a:rPr lang="en-US" dirty="0" smtClean="0"/>
                        <a:t>Normed Population</a:t>
                      </a:r>
                      <a:endParaRPr lang="en-US" dirty="0"/>
                    </a:p>
                  </a:txBody>
                  <a:tcPr/>
                </a:tc>
                <a:tc>
                  <a:txBody>
                    <a:bodyPr/>
                    <a:lstStyle/>
                    <a:p>
                      <a:r>
                        <a:rPr lang="en-US" dirty="0" smtClean="0"/>
                        <a:t>Age Range</a:t>
                      </a:r>
                      <a:endParaRPr lang="en-US" dirty="0"/>
                    </a:p>
                  </a:txBody>
                  <a:tcPr/>
                </a:tc>
                <a:tc>
                  <a:txBody>
                    <a:bodyPr/>
                    <a:lstStyle/>
                    <a:p>
                      <a:r>
                        <a:rPr lang="en-US" dirty="0" smtClean="0"/>
                        <a:t>Language</a:t>
                      </a:r>
                      <a:endParaRPr lang="en-US" dirty="0"/>
                    </a:p>
                  </a:txBody>
                  <a:tcPr/>
                </a:tc>
              </a:tr>
              <a:tr h="872243">
                <a:tc>
                  <a:txBody>
                    <a:bodyPr/>
                    <a:lstStyle/>
                    <a:p>
                      <a:r>
                        <a:rPr lang="en-US" sz="1300" dirty="0" smtClean="0"/>
                        <a:t>PHQ-9 (main)</a:t>
                      </a:r>
                    </a:p>
                    <a:p>
                      <a:endParaRPr lang="en-US" sz="1300" dirty="0" smtClean="0"/>
                    </a:p>
                    <a:p>
                      <a:endParaRPr lang="en-US" sz="1300" dirty="0" smtClean="0"/>
                    </a:p>
                    <a:p>
                      <a:endParaRPr lang="en-US" sz="1300" dirty="0"/>
                    </a:p>
                  </a:txBody>
                  <a:tcPr/>
                </a:tc>
                <a:tc>
                  <a:txBody>
                    <a:bodyPr/>
                    <a:lstStyle/>
                    <a:p>
                      <a:r>
                        <a:rPr lang="en-US" sz="1300" b="0" i="0" u="none" strike="noStrike" kern="1200" baseline="0" dirty="0" smtClean="0">
                          <a:solidFill>
                            <a:schemeClr val="dk1"/>
                          </a:solidFill>
                          <a:latin typeface="+mn-lt"/>
                          <a:ea typeface="+mn-ea"/>
                          <a:cs typeface="+mn-cs"/>
                        </a:rPr>
                        <a:t>3000 PC patients</a:t>
                      </a:r>
                    </a:p>
                    <a:p>
                      <a:r>
                        <a:rPr lang="en-US" sz="1300" b="0" i="0" u="none" strike="noStrike" kern="1200" baseline="0" dirty="0" smtClean="0">
                          <a:solidFill>
                            <a:schemeClr val="dk1"/>
                          </a:solidFill>
                          <a:latin typeface="+mn-lt"/>
                          <a:ea typeface="+mn-ea"/>
                          <a:cs typeface="+mn-cs"/>
                        </a:rPr>
                        <a:t>White=79%</a:t>
                      </a:r>
                    </a:p>
                    <a:p>
                      <a:r>
                        <a:rPr lang="en-US" sz="1300" b="0" i="0" u="none" strike="noStrike" kern="1200" baseline="0" dirty="0" smtClean="0">
                          <a:solidFill>
                            <a:schemeClr val="dk1"/>
                          </a:solidFill>
                          <a:latin typeface="+mn-lt"/>
                          <a:ea typeface="+mn-ea"/>
                          <a:cs typeface="+mn-cs"/>
                        </a:rPr>
                        <a:t>African American=13%</a:t>
                      </a:r>
                    </a:p>
                    <a:p>
                      <a:r>
                        <a:rPr lang="en-US" sz="1300" b="0" i="0" u="none" strike="noStrike" kern="1200" baseline="0" dirty="0" smtClean="0">
                          <a:solidFill>
                            <a:schemeClr val="dk1"/>
                          </a:solidFill>
                          <a:latin typeface="+mn-lt"/>
                          <a:ea typeface="+mn-ea"/>
                          <a:cs typeface="+mn-cs"/>
                        </a:rPr>
                        <a:t>Latino=4%</a:t>
                      </a:r>
                    </a:p>
                  </a:txBody>
                  <a:tcPr/>
                </a:tc>
                <a:tc>
                  <a:txBody>
                    <a:bodyPr/>
                    <a:lstStyle/>
                    <a:p>
                      <a:r>
                        <a:rPr lang="en-US" sz="1300" dirty="0" smtClean="0"/>
                        <a:t>18+</a:t>
                      </a:r>
                      <a:endParaRPr lang="en-US" sz="1300" dirty="0"/>
                    </a:p>
                  </a:txBody>
                  <a:tcPr/>
                </a:tc>
                <a:tc>
                  <a:txBody>
                    <a:bodyPr/>
                    <a:lstStyle/>
                    <a:p>
                      <a:r>
                        <a:rPr lang="en-US" sz="1300" dirty="0" smtClean="0"/>
                        <a:t>20+</a:t>
                      </a:r>
                      <a:endParaRPr lang="en-US" sz="1300" dirty="0"/>
                    </a:p>
                  </a:txBody>
                  <a:tcPr/>
                </a:tc>
              </a:tr>
              <a:tr h="1124922">
                <a:tc>
                  <a:txBody>
                    <a:bodyPr/>
                    <a:lstStyle/>
                    <a:p>
                      <a:r>
                        <a:rPr lang="en-US" sz="1300" dirty="0" smtClean="0"/>
                        <a:t>PHQ-9 (racial/ethnic)</a:t>
                      </a:r>
                      <a:endParaRPr lang="en-US" sz="1300" dirty="0"/>
                    </a:p>
                  </a:txBody>
                  <a:tcPr/>
                </a:tc>
                <a:tc>
                  <a:txBody>
                    <a:bodyPr/>
                    <a:lstStyle/>
                    <a:p>
                      <a:r>
                        <a:rPr lang="en-US" sz="1300" b="0" i="0" u="none" strike="noStrike" kern="1200" baseline="0" dirty="0" smtClean="0">
                          <a:solidFill>
                            <a:schemeClr val="dk1"/>
                          </a:solidFill>
                          <a:latin typeface="+mn-lt"/>
                          <a:ea typeface="+mn-ea"/>
                          <a:cs typeface="+mn-cs"/>
                        </a:rPr>
                        <a:t>5033 PC and OB patients</a:t>
                      </a:r>
                    </a:p>
                    <a:p>
                      <a:r>
                        <a:rPr lang="en-US" sz="1300" b="0" i="0" u="none" strike="noStrike" kern="1200" baseline="0" dirty="0" smtClean="0">
                          <a:solidFill>
                            <a:schemeClr val="dk1"/>
                          </a:solidFill>
                          <a:latin typeface="+mn-lt"/>
                          <a:ea typeface="+mn-ea"/>
                          <a:cs typeface="+mn-cs"/>
                        </a:rPr>
                        <a:t>African American=598</a:t>
                      </a:r>
                    </a:p>
                    <a:p>
                      <a:r>
                        <a:rPr lang="en-US" sz="1300" b="0" i="0" u="none" strike="noStrike" kern="1200" baseline="0" dirty="0" smtClean="0">
                          <a:solidFill>
                            <a:schemeClr val="dk1"/>
                          </a:solidFill>
                          <a:latin typeface="+mn-lt"/>
                          <a:ea typeface="+mn-ea"/>
                          <a:cs typeface="+mn-cs"/>
                        </a:rPr>
                        <a:t>Latino=974</a:t>
                      </a:r>
                    </a:p>
                    <a:p>
                      <a:r>
                        <a:rPr lang="en-US" sz="1300" b="0" i="0" u="none" strike="noStrike" kern="1200" baseline="0" dirty="0" smtClean="0">
                          <a:solidFill>
                            <a:schemeClr val="dk1"/>
                          </a:solidFill>
                          <a:latin typeface="+mn-lt"/>
                          <a:ea typeface="+mn-ea"/>
                          <a:cs typeface="+mn-cs"/>
                        </a:rPr>
                        <a:t>Chinese American=941</a:t>
                      </a:r>
                    </a:p>
                    <a:p>
                      <a:r>
                        <a:rPr lang="en-US" sz="1300" b="0" i="0" u="none" strike="noStrike" kern="1200" baseline="0" dirty="0" smtClean="0">
                          <a:solidFill>
                            <a:schemeClr val="dk1"/>
                          </a:solidFill>
                          <a:latin typeface="+mn-lt"/>
                          <a:ea typeface="+mn-ea"/>
                          <a:cs typeface="+mn-cs"/>
                        </a:rPr>
                        <a:t>White=2520</a:t>
                      </a:r>
                    </a:p>
                  </a:txBody>
                  <a:tcPr/>
                </a:tc>
                <a:tc>
                  <a:txBody>
                    <a:bodyPr/>
                    <a:lstStyle/>
                    <a:p>
                      <a:r>
                        <a:rPr lang="en-US" sz="1300" dirty="0" smtClean="0"/>
                        <a:t>18+</a:t>
                      </a:r>
                      <a:endParaRPr lang="en-US" sz="1300" dirty="0"/>
                    </a:p>
                  </a:txBody>
                  <a:tcPr/>
                </a:tc>
                <a:tc>
                  <a:txBody>
                    <a:bodyPr/>
                    <a:lstStyle/>
                    <a:p>
                      <a:endParaRPr lang="en-US" sz="1300" dirty="0"/>
                    </a:p>
                  </a:txBody>
                  <a:tcPr/>
                </a:tc>
              </a:tr>
              <a:tr h="1163122">
                <a:tc>
                  <a:txBody>
                    <a:bodyPr/>
                    <a:lstStyle/>
                    <a:p>
                      <a:r>
                        <a:rPr lang="en-US" sz="1300" dirty="0" smtClean="0"/>
                        <a:t>GAD-7</a:t>
                      </a:r>
                    </a:p>
                  </a:txBody>
                  <a:tcPr/>
                </a:tc>
                <a:tc>
                  <a:txBody>
                    <a:bodyPr/>
                    <a:lstStyle/>
                    <a:p>
                      <a:r>
                        <a:rPr lang="en-US" sz="1300" b="0" i="0" u="none" strike="noStrike" kern="1200" baseline="0" dirty="0" smtClean="0">
                          <a:solidFill>
                            <a:schemeClr val="dk1"/>
                          </a:solidFill>
                          <a:latin typeface="+mn-lt"/>
                          <a:ea typeface="+mn-ea"/>
                          <a:cs typeface="+mn-cs"/>
                        </a:rPr>
                        <a:t>2739 between two phases (item selection and validity)</a:t>
                      </a:r>
                    </a:p>
                    <a:p>
                      <a:r>
                        <a:rPr lang="en-US" sz="1300" b="0" i="0" u="none" strike="noStrike" kern="1200" baseline="0" dirty="0" smtClean="0">
                          <a:solidFill>
                            <a:schemeClr val="dk1"/>
                          </a:solidFill>
                          <a:latin typeface="+mn-lt"/>
                          <a:ea typeface="+mn-ea"/>
                          <a:cs typeface="+mn-cs"/>
                        </a:rPr>
                        <a:t>591 validity phase</a:t>
                      </a:r>
                    </a:p>
                    <a:p>
                      <a:r>
                        <a:rPr lang="en-US" sz="1300" b="0" i="0" u="none" strike="noStrike" kern="1200" baseline="0" dirty="0" smtClean="0">
                          <a:solidFill>
                            <a:schemeClr val="dk1"/>
                          </a:solidFill>
                          <a:latin typeface="+mn-lt"/>
                          <a:ea typeface="+mn-ea"/>
                          <a:cs typeface="+mn-cs"/>
                        </a:rPr>
                        <a:t>White= 80%</a:t>
                      </a:r>
                    </a:p>
                    <a:p>
                      <a:r>
                        <a:rPr lang="en-US" sz="1300" b="0" i="0" u="none" strike="noStrike" kern="1200" baseline="0" dirty="0" smtClean="0">
                          <a:solidFill>
                            <a:schemeClr val="dk1"/>
                          </a:solidFill>
                          <a:latin typeface="+mn-lt"/>
                          <a:ea typeface="+mn-ea"/>
                          <a:cs typeface="+mn-cs"/>
                        </a:rPr>
                        <a:t>African American=8 %</a:t>
                      </a:r>
                    </a:p>
                    <a:p>
                      <a:r>
                        <a:rPr lang="en-US" sz="1300" b="0" i="0" u="none" strike="noStrike" kern="1200" baseline="0" dirty="0" smtClean="0">
                          <a:solidFill>
                            <a:schemeClr val="dk1"/>
                          </a:solidFill>
                          <a:latin typeface="+mn-lt"/>
                          <a:ea typeface="+mn-ea"/>
                          <a:cs typeface="+mn-cs"/>
                        </a:rPr>
                        <a:t>Latino=9%</a:t>
                      </a:r>
                      <a:endParaRPr lang="en-US" sz="1300" dirty="0"/>
                    </a:p>
                  </a:txBody>
                  <a:tcPr/>
                </a:tc>
                <a:tc>
                  <a:txBody>
                    <a:bodyPr/>
                    <a:lstStyle/>
                    <a:p>
                      <a:r>
                        <a:rPr lang="en-US" sz="1300" dirty="0" smtClean="0"/>
                        <a:t>18+</a:t>
                      </a:r>
                      <a:endParaRPr lang="en-US" sz="1300" dirty="0"/>
                    </a:p>
                  </a:txBody>
                  <a:tcPr/>
                </a:tc>
                <a:tc>
                  <a:txBody>
                    <a:bodyPr/>
                    <a:lstStyle/>
                    <a:p>
                      <a:r>
                        <a:rPr lang="en-US" sz="1300" dirty="0" smtClean="0"/>
                        <a:t>20+</a:t>
                      </a:r>
                      <a:endParaRPr lang="en-US" sz="1300" dirty="0"/>
                    </a:p>
                  </a:txBody>
                  <a:tcPr/>
                </a:tc>
              </a:tr>
              <a:tr h="1121582">
                <a:tc>
                  <a:txBody>
                    <a:bodyPr/>
                    <a:lstStyle/>
                    <a:p>
                      <a:r>
                        <a:rPr lang="en-US" sz="1500" dirty="0" smtClean="0"/>
                        <a:t>Mood Disorder Questionnaire</a:t>
                      </a:r>
                      <a:endParaRPr lang="en-US" sz="1500" dirty="0"/>
                    </a:p>
                  </a:txBody>
                  <a:tcPr/>
                </a:tc>
                <a:tc>
                  <a:txBody>
                    <a:bodyPr/>
                    <a:lstStyle/>
                    <a:p>
                      <a:r>
                        <a:rPr lang="en-US" sz="1500" dirty="0" smtClean="0"/>
                        <a:t>695</a:t>
                      </a:r>
                    </a:p>
                    <a:p>
                      <a:r>
                        <a:rPr lang="en-US" sz="1500" dirty="0" smtClean="0"/>
                        <a:t>White=89%</a:t>
                      </a:r>
                    </a:p>
                    <a:p>
                      <a:r>
                        <a:rPr lang="en-US" sz="1500" dirty="0" smtClean="0"/>
                        <a:t>African</a:t>
                      </a:r>
                      <a:r>
                        <a:rPr lang="en-US" sz="1500" baseline="0" dirty="0" smtClean="0"/>
                        <a:t> American=5%</a:t>
                      </a:r>
                    </a:p>
                    <a:p>
                      <a:r>
                        <a:rPr lang="en-US" sz="1500" baseline="0" dirty="0" smtClean="0"/>
                        <a:t>Latino=2.3%</a:t>
                      </a:r>
                    </a:p>
                    <a:p>
                      <a:r>
                        <a:rPr lang="en-US" sz="1500" baseline="0" dirty="0" smtClean="0"/>
                        <a:t>Remainder= “other”</a:t>
                      </a:r>
                      <a:endParaRPr lang="en-US" sz="1500" dirty="0"/>
                    </a:p>
                  </a:txBody>
                  <a:tcPr/>
                </a:tc>
                <a:tc>
                  <a:txBody>
                    <a:bodyPr/>
                    <a:lstStyle/>
                    <a:p>
                      <a:r>
                        <a:rPr lang="en-US" sz="1500" dirty="0" smtClean="0"/>
                        <a:t>12+</a:t>
                      </a:r>
                      <a:endParaRPr lang="en-US" sz="1500" dirty="0"/>
                    </a:p>
                  </a:txBody>
                  <a:tcPr/>
                </a:tc>
                <a:tc>
                  <a:txBody>
                    <a:bodyPr/>
                    <a:lstStyle/>
                    <a:p>
                      <a:r>
                        <a:rPr lang="en-US" sz="1500" dirty="0" smtClean="0"/>
                        <a:t>19 </a:t>
                      </a:r>
                      <a:endParaRPr lang="en-US" sz="1500" dirty="0"/>
                    </a:p>
                  </a:txBody>
                  <a:tcPr/>
                </a:tc>
              </a:tr>
            </a:tbl>
          </a:graphicData>
        </a:graphic>
      </p:graphicFrame>
    </p:spTree>
    <p:extLst>
      <p:ext uri="{BB962C8B-B14F-4D97-AF65-F5344CB8AC3E}">
        <p14:creationId xmlns:p14="http://schemas.microsoft.com/office/powerpoint/2010/main" val="3362544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Provider-Patient Dyads</a:t>
            </a:r>
            <a:endParaRPr lang="en-US" dirty="0"/>
          </a:p>
        </p:txBody>
      </p:sp>
      <p:sp>
        <p:nvSpPr>
          <p:cNvPr id="3" name="Content Placeholder 2"/>
          <p:cNvSpPr>
            <a:spLocks noGrp="1"/>
          </p:cNvSpPr>
          <p:nvPr>
            <p:ph idx="1"/>
          </p:nvPr>
        </p:nvSpPr>
        <p:spPr/>
        <p:txBody>
          <a:bodyPr/>
          <a:lstStyle/>
          <a:p>
            <a:r>
              <a:rPr lang="en-US" dirty="0" smtClean="0"/>
              <a:t>Provider as an ethnically diverse individual (Kelly &amp; Green, 2010)</a:t>
            </a:r>
          </a:p>
          <a:p>
            <a:pPr marL="228600" lvl="1">
              <a:spcBef>
                <a:spcPts val="1000"/>
              </a:spcBef>
            </a:pPr>
            <a:r>
              <a:rPr lang="en-US" dirty="0" smtClean="0"/>
              <a:t>Patient Stereotypes African American female therapists (West, 2008)</a:t>
            </a:r>
          </a:p>
          <a:p>
            <a:pPr lvl="2"/>
            <a:r>
              <a:rPr lang="en-US" dirty="0" smtClean="0"/>
              <a:t>Mammy</a:t>
            </a:r>
          </a:p>
          <a:p>
            <a:pPr lvl="2"/>
            <a:r>
              <a:rPr lang="en-US" dirty="0" smtClean="0"/>
              <a:t>Jezebel</a:t>
            </a:r>
          </a:p>
          <a:p>
            <a:pPr lvl="2"/>
            <a:r>
              <a:rPr lang="en-US" dirty="0" smtClean="0"/>
              <a:t>Sapphire</a:t>
            </a:r>
          </a:p>
          <a:p>
            <a:pPr lvl="2"/>
            <a:r>
              <a:rPr lang="en-US" dirty="0" smtClean="0"/>
              <a:t>Girlfriend/Sister Friend (Jackson, 2000)</a:t>
            </a:r>
          </a:p>
          <a:p>
            <a:pPr marL="228600" lvl="1">
              <a:spcBef>
                <a:spcPts val="1000"/>
              </a:spcBef>
            </a:pPr>
            <a:r>
              <a:rPr lang="en-US" dirty="0" smtClean="0"/>
              <a:t>Interaction between marginalized group members</a:t>
            </a:r>
          </a:p>
          <a:p>
            <a:pPr marL="685800" lvl="2">
              <a:spcBef>
                <a:spcPts val="1000"/>
              </a:spcBef>
            </a:pPr>
            <a:r>
              <a:rPr lang="en-US" dirty="0" smtClean="0"/>
              <a:t>Internalized racism based upon skin color</a:t>
            </a:r>
          </a:p>
          <a:p>
            <a:pPr marL="685800" lvl="2">
              <a:spcBef>
                <a:spcPts val="1000"/>
              </a:spcBef>
            </a:pPr>
            <a:r>
              <a:rPr lang="en-US" dirty="0" smtClean="0"/>
              <a:t>Internalized racism based upon hair texture</a:t>
            </a:r>
          </a:p>
          <a:p>
            <a:pPr marL="228600" lvl="1">
              <a:spcBef>
                <a:spcPts val="1000"/>
              </a:spcBef>
            </a:pPr>
            <a:r>
              <a:rPr lang="en-US" dirty="0" smtClean="0"/>
              <a:t>Heterogeneity among marginalized providers</a:t>
            </a:r>
          </a:p>
          <a:p>
            <a:pPr lvl="2"/>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06107"/>
            <a:ext cx="8610600" cy="1293028"/>
          </a:xfrm>
        </p:spPr>
        <p:txBody>
          <a:bodyPr/>
          <a:lstStyle/>
          <a:p>
            <a:r>
              <a:rPr lang="en-US" dirty="0" smtClean="0"/>
              <a:t>Dyads (cont.)</a:t>
            </a:r>
            <a:endParaRPr lang="en-US" dirty="0"/>
          </a:p>
        </p:txBody>
      </p:sp>
      <p:sp>
        <p:nvSpPr>
          <p:cNvPr id="3" name="Content Placeholder 2"/>
          <p:cNvSpPr>
            <a:spLocks noGrp="1"/>
          </p:cNvSpPr>
          <p:nvPr>
            <p:ph idx="1"/>
          </p:nvPr>
        </p:nvSpPr>
        <p:spPr>
          <a:xfrm>
            <a:off x="685800" y="1872344"/>
            <a:ext cx="10820400" cy="4346342"/>
          </a:xfrm>
        </p:spPr>
        <p:txBody>
          <a:bodyPr>
            <a:normAutofit/>
          </a:bodyPr>
          <a:lstStyle/>
          <a:p>
            <a:r>
              <a:rPr lang="en-US" sz="1600" dirty="0"/>
              <a:t>Cultural understanding between </a:t>
            </a:r>
            <a:r>
              <a:rPr lang="en-US" sz="1600" dirty="0" smtClean="0"/>
              <a:t>medical and psychological providers </a:t>
            </a:r>
            <a:r>
              <a:rPr lang="en-US" sz="1600" dirty="0"/>
              <a:t>and patients will improve adherence, patient care, and clinical </a:t>
            </a:r>
            <a:r>
              <a:rPr lang="en-US" sz="1600" dirty="0" smtClean="0"/>
              <a:t>outcomes.</a:t>
            </a:r>
          </a:p>
          <a:p>
            <a:pPr lvl="1"/>
            <a:r>
              <a:rPr lang="en-US" sz="1400" dirty="0" smtClean="0"/>
              <a:t>The </a:t>
            </a:r>
            <a:r>
              <a:rPr lang="en-US" sz="1400" dirty="0"/>
              <a:t>therapeutic or medical encounter is a deeply personal </a:t>
            </a:r>
            <a:r>
              <a:rPr lang="en-US" sz="1400" dirty="0" smtClean="0"/>
              <a:t>relationship</a:t>
            </a:r>
            <a:endParaRPr lang="en-US" sz="1600" dirty="0" smtClean="0"/>
          </a:p>
          <a:p>
            <a:endParaRPr lang="en-US" sz="1600" dirty="0" smtClean="0"/>
          </a:p>
          <a:p>
            <a:r>
              <a:rPr lang="en-US" sz="1600" dirty="0" err="1" smtClean="0"/>
              <a:t>Microaggressions</a:t>
            </a:r>
            <a:r>
              <a:rPr lang="en-US" sz="1600" dirty="0" smtClean="0"/>
              <a:t> can occur in any situation, even in provider-patient encounters</a:t>
            </a:r>
          </a:p>
          <a:p>
            <a:pPr lvl="1"/>
            <a:r>
              <a:rPr lang="en-US" sz="1400" dirty="0"/>
              <a:t>First coined by Pierce in </a:t>
            </a:r>
            <a:r>
              <a:rPr lang="en-US" sz="1400" dirty="0" smtClean="0"/>
              <a:t>1970</a:t>
            </a:r>
          </a:p>
          <a:p>
            <a:pPr lvl="1"/>
            <a:r>
              <a:rPr lang="en-US" sz="1400" dirty="0" smtClean="0"/>
              <a:t>“Subtle </a:t>
            </a:r>
            <a:r>
              <a:rPr lang="en-US" sz="1400" dirty="0"/>
              <a:t>insults (verbal, </a:t>
            </a:r>
            <a:r>
              <a:rPr lang="en-US" sz="1400" dirty="0" smtClean="0"/>
              <a:t>nonverbal, and/or </a:t>
            </a:r>
            <a:r>
              <a:rPr lang="en-US" sz="1400" dirty="0"/>
              <a:t>visual) directed toward people of color, </a:t>
            </a:r>
            <a:r>
              <a:rPr lang="en-US" sz="1400" dirty="0" smtClean="0"/>
              <a:t>automatically </a:t>
            </a:r>
            <a:r>
              <a:rPr lang="en-US" sz="1400" dirty="0"/>
              <a:t>or unconsciously”</a:t>
            </a:r>
          </a:p>
          <a:p>
            <a:endParaRPr lang="en-US" sz="1600" dirty="0" smtClean="0"/>
          </a:p>
          <a:p>
            <a:r>
              <a:rPr lang="en-US" sz="1600" dirty="0" smtClean="0"/>
              <a:t>White </a:t>
            </a:r>
            <a:r>
              <a:rPr lang="en-US" sz="1600" dirty="0"/>
              <a:t>therapists are members of the </a:t>
            </a:r>
            <a:r>
              <a:rPr lang="en-US" sz="1600" dirty="0" smtClean="0"/>
              <a:t>larger society </a:t>
            </a:r>
            <a:r>
              <a:rPr lang="en-US" sz="1600" dirty="0"/>
              <a:t>and not immune from inheriting the racial biases </a:t>
            </a:r>
            <a:r>
              <a:rPr lang="en-US" sz="1600" dirty="0" smtClean="0"/>
              <a:t> </a:t>
            </a:r>
            <a:r>
              <a:rPr lang="en-US" sz="1600" dirty="0"/>
              <a:t>(</a:t>
            </a:r>
            <a:r>
              <a:rPr lang="en-US" sz="1600" dirty="0" err="1"/>
              <a:t>Burkard</a:t>
            </a:r>
            <a:r>
              <a:rPr lang="en-US" sz="1600" dirty="0"/>
              <a:t> &amp; Knox, 2004; D. W. Sue, 2005</a:t>
            </a:r>
            <a:r>
              <a:rPr lang="en-US" sz="1600" dirty="0" smtClean="0"/>
              <a:t>)</a:t>
            </a:r>
            <a:r>
              <a:rPr lang="en-US" sz="1600" dirty="0"/>
              <a:t>.</a:t>
            </a:r>
            <a:endParaRPr lang="en-US" sz="1600" dirty="0" smtClean="0"/>
          </a:p>
        </p:txBody>
      </p:sp>
    </p:spTree>
    <p:extLst>
      <p:ext uri="{BB962C8B-B14F-4D97-AF65-F5344CB8AC3E}">
        <p14:creationId xmlns:p14="http://schemas.microsoft.com/office/powerpoint/2010/main" val="3871323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3225" y="415123"/>
            <a:ext cx="8610600" cy="1293028"/>
          </a:xfrm>
        </p:spPr>
        <p:txBody>
          <a:bodyPr/>
          <a:lstStyle/>
          <a:p>
            <a:r>
              <a:rPr lang="en-US" dirty="0" smtClean="0"/>
              <a:t>Dyads</a:t>
            </a:r>
            <a:endParaRPr lang="en-US" dirty="0"/>
          </a:p>
        </p:txBody>
      </p:sp>
      <p:sp>
        <p:nvSpPr>
          <p:cNvPr id="3" name="Content Placeholder 2"/>
          <p:cNvSpPr>
            <a:spLocks noGrp="1"/>
          </p:cNvSpPr>
          <p:nvPr>
            <p:ph idx="1"/>
          </p:nvPr>
        </p:nvSpPr>
        <p:spPr>
          <a:xfrm>
            <a:off x="685800" y="2174874"/>
            <a:ext cx="10820400" cy="4274051"/>
          </a:xfrm>
        </p:spPr>
        <p:txBody>
          <a:bodyPr>
            <a:normAutofit/>
          </a:bodyPr>
          <a:lstStyle/>
          <a:p>
            <a:r>
              <a:rPr lang="en-US" sz="1600" dirty="0"/>
              <a:t>Doctor–patient communication pedagogy in biomedicine and Western bioethics is based upon </a:t>
            </a:r>
            <a:r>
              <a:rPr lang="en-US" sz="1600" dirty="0" err="1"/>
              <a:t>monocultural</a:t>
            </a:r>
            <a:r>
              <a:rPr lang="en-US" sz="1600" dirty="0"/>
              <a:t> Western European-American concepts, values, and beliefs.</a:t>
            </a:r>
          </a:p>
          <a:p>
            <a:pPr marL="0" indent="0">
              <a:buNone/>
            </a:pPr>
            <a:endParaRPr lang="en-US" sz="1600" dirty="0" smtClean="0"/>
          </a:p>
          <a:p>
            <a:r>
              <a:rPr lang="en-US" sz="1600" dirty="0" smtClean="0"/>
              <a:t>White providers </a:t>
            </a:r>
            <a:r>
              <a:rPr lang="en-US" sz="1600" dirty="0"/>
              <a:t>who are products of </a:t>
            </a:r>
            <a:r>
              <a:rPr lang="en-US" sz="1600" dirty="0" smtClean="0"/>
              <a:t>cultural conditioning that includes the view of the majority may </a:t>
            </a:r>
            <a:r>
              <a:rPr lang="en-US" sz="1600" dirty="0"/>
              <a:t>be prone to engage in racial </a:t>
            </a:r>
            <a:r>
              <a:rPr lang="en-US" sz="1600" dirty="0" err="1" smtClean="0"/>
              <a:t>microaggressions</a:t>
            </a:r>
            <a:r>
              <a:rPr lang="en-US" sz="1600" dirty="0"/>
              <a:t> </a:t>
            </a:r>
            <a:r>
              <a:rPr lang="en-US" sz="1600" dirty="0" smtClean="0"/>
              <a:t>.</a:t>
            </a:r>
          </a:p>
          <a:p>
            <a:pPr lvl="1"/>
            <a:r>
              <a:rPr lang="en-US" sz="1400" dirty="0" smtClean="0"/>
              <a:t>In </a:t>
            </a:r>
            <a:r>
              <a:rPr lang="en-US" sz="1400" dirty="0"/>
              <a:t>clinical practice, </a:t>
            </a:r>
            <a:r>
              <a:rPr lang="en-US" sz="1400" dirty="0" smtClean="0"/>
              <a:t>they are likely unrecognized </a:t>
            </a:r>
            <a:r>
              <a:rPr lang="en-US" sz="1400" dirty="0"/>
              <a:t>by White </a:t>
            </a:r>
            <a:r>
              <a:rPr lang="en-US" sz="1400" dirty="0" smtClean="0"/>
              <a:t>providers who </a:t>
            </a:r>
            <a:r>
              <a:rPr lang="en-US" sz="1400" dirty="0"/>
              <a:t>are </a:t>
            </a:r>
            <a:r>
              <a:rPr lang="en-US" sz="1400" dirty="0" smtClean="0"/>
              <a:t>unintentionally and </a:t>
            </a:r>
            <a:r>
              <a:rPr lang="en-US" sz="1400" dirty="0"/>
              <a:t>unconsciously expressing bias. </a:t>
            </a:r>
            <a:endParaRPr lang="en-US" sz="1500" dirty="0" smtClean="0"/>
          </a:p>
          <a:p>
            <a:endParaRPr lang="en-US" sz="1600" dirty="0" smtClean="0"/>
          </a:p>
          <a:p>
            <a:r>
              <a:rPr lang="en-US" sz="1600" dirty="0" smtClean="0"/>
              <a:t>Professional </a:t>
            </a:r>
            <a:r>
              <a:rPr lang="en-US" sz="1600" dirty="0"/>
              <a:t>groups and </a:t>
            </a:r>
            <a:r>
              <a:rPr lang="en-US" sz="1600" dirty="0" smtClean="0"/>
              <a:t>government agencies </a:t>
            </a:r>
            <a:r>
              <a:rPr lang="en-US" sz="1600" dirty="0"/>
              <a:t>are now using ‘‘cultural competency’’ as a means </a:t>
            </a:r>
            <a:r>
              <a:rPr lang="en-US" sz="1600" dirty="0" smtClean="0"/>
              <a:t>to address </a:t>
            </a:r>
            <a:r>
              <a:rPr lang="en-US" sz="1600" dirty="0"/>
              <a:t>the miscommunication that occurs in </a:t>
            </a:r>
            <a:r>
              <a:rPr lang="en-US" sz="1600" dirty="0" smtClean="0"/>
              <a:t>culturally discordant </a:t>
            </a:r>
            <a:r>
              <a:rPr lang="en-US" sz="1600" dirty="0"/>
              <a:t>clinical encounters and to eliminate racial </a:t>
            </a:r>
            <a:r>
              <a:rPr lang="en-US" sz="1600" dirty="0" smtClean="0"/>
              <a:t>disparities in </a:t>
            </a:r>
            <a:r>
              <a:rPr lang="en-US" sz="1600" dirty="0"/>
              <a:t>health </a:t>
            </a:r>
            <a:r>
              <a:rPr lang="en-US" sz="1600" dirty="0" smtClean="0"/>
              <a:t>outcomes.</a:t>
            </a:r>
          </a:p>
          <a:p>
            <a:pPr lvl="1"/>
            <a:r>
              <a:rPr lang="en-US" sz="1400" dirty="0"/>
              <a:t>When the physician and the patient are </a:t>
            </a:r>
            <a:r>
              <a:rPr lang="en-US" sz="1400" dirty="0" smtClean="0"/>
              <a:t>from different </a:t>
            </a:r>
            <a:r>
              <a:rPr lang="en-US" sz="1400" dirty="0"/>
              <a:t>cultural backgrounds, the physician needs to </a:t>
            </a:r>
            <a:r>
              <a:rPr lang="en-US" sz="1400" dirty="0" smtClean="0"/>
              <a:t>ask questions </a:t>
            </a:r>
            <a:r>
              <a:rPr lang="en-US" sz="1400" dirty="0"/>
              <a:t>that respectfully acknowledge these </a:t>
            </a:r>
            <a:r>
              <a:rPr lang="en-US" sz="1400" dirty="0" smtClean="0"/>
              <a:t>differences and </a:t>
            </a:r>
            <a:r>
              <a:rPr lang="en-US" sz="1400" dirty="0"/>
              <a:t>build the trust necessary for the patient to confide </a:t>
            </a:r>
            <a:r>
              <a:rPr lang="en-US" sz="1400" dirty="0" smtClean="0"/>
              <a:t>in the </a:t>
            </a:r>
            <a:r>
              <a:rPr lang="en-US" sz="1400" dirty="0"/>
              <a:t>physician</a:t>
            </a:r>
          </a:p>
        </p:txBody>
      </p:sp>
    </p:spTree>
    <p:extLst>
      <p:ext uri="{BB962C8B-B14F-4D97-AF65-F5344CB8AC3E}">
        <p14:creationId xmlns:p14="http://schemas.microsoft.com/office/powerpoint/2010/main" val="19338048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Dyads</a:t>
            </a:r>
            <a:endParaRPr lang="en-US" dirty="0"/>
          </a:p>
        </p:txBody>
      </p:sp>
      <p:sp>
        <p:nvSpPr>
          <p:cNvPr id="3" name="Content Placeholder 2"/>
          <p:cNvSpPr>
            <a:spLocks noGrp="1"/>
          </p:cNvSpPr>
          <p:nvPr>
            <p:ph idx="1"/>
          </p:nvPr>
        </p:nvSpPr>
        <p:spPr/>
        <p:txBody>
          <a:bodyPr/>
          <a:lstStyle/>
          <a:p>
            <a:r>
              <a:rPr lang="en-US" dirty="0" smtClean="0"/>
              <a:t>Janet Helms’ (1990, 1994, 1995, 1997) Racial </a:t>
            </a:r>
            <a:r>
              <a:rPr lang="en-US" dirty="0"/>
              <a:t>I</a:t>
            </a:r>
            <a:r>
              <a:rPr lang="en-US" dirty="0" smtClean="0"/>
              <a:t>dentity </a:t>
            </a:r>
            <a:r>
              <a:rPr lang="en-US" dirty="0"/>
              <a:t>D</a:t>
            </a:r>
            <a:r>
              <a:rPr lang="en-US" dirty="0" smtClean="0"/>
              <a:t>evelopment </a:t>
            </a:r>
            <a:r>
              <a:rPr lang="en-US" dirty="0"/>
              <a:t>M</a:t>
            </a:r>
            <a:r>
              <a:rPr lang="en-US" dirty="0" smtClean="0"/>
              <a:t>odels </a:t>
            </a:r>
          </a:p>
          <a:p>
            <a:pPr lvl="1"/>
            <a:r>
              <a:rPr lang="en-US" dirty="0" smtClean="0"/>
              <a:t>Describe racial identify development as a series of stages experienced by individuals from majority and minority societal groups. </a:t>
            </a:r>
          </a:p>
          <a:p>
            <a:pPr lvl="1"/>
            <a:r>
              <a:rPr lang="en-US" dirty="0" smtClean="0"/>
              <a:t>How this impacts the manner in which the individuals interact with, and perceive, similar and dissimilar individuals.</a:t>
            </a:r>
          </a:p>
          <a:p>
            <a:pPr lvl="1"/>
            <a:endParaRPr lang="en-US" dirty="0" smtClean="0"/>
          </a:p>
          <a:p>
            <a:r>
              <a:rPr lang="en-US" dirty="0" smtClean="0"/>
              <a:t>Even within similar racial/cultural dyads: </a:t>
            </a:r>
          </a:p>
          <a:p>
            <a:pPr lvl="1"/>
            <a:r>
              <a:rPr lang="en-US" dirty="0" smtClean="0"/>
              <a:t>Extrinsic and intrinsic differences will still exist regarding the multitude of various identities with which we incorporate into our lives </a:t>
            </a:r>
          </a:p>
          <a:p>
            <a:pPr lvl="1"/>
            <a:r>
              <a:rPr lang="en-US" dirty="0" smtClean="0"/>
              <a:t>reminds the therapist to always place emphasis on rapport-building prior to delving into psychotherapeutic intervention stage.</a:t>
            </a:r>
            <a:endParaRPr lang="en-US" dirty="0"/>
          </a:p>
        </p:txBody>
      </p:sp>
    </p:spTree>
    <p:extLst>
      <p:ext uri="{BB962C8B-B14F-4D97-AF65-F5344CB8AC3E}">
        <p14:creationId xmlns:p14="http://schemas.microsoft.com/office/powerpoint/2010/main" val="10248080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307174"/>
            <a:ext cx="8610600" cy="1020884"/>
          </a:xfrm>
        </p:spPr>
        <p:txBody>
          <a:bodyPr/>
          <a:lstStyle/>
          <a:p>
            <a:r>
              <a:rPr lang="en-US" dirty="0" smtClean="0"/>
              <a:t>Counseling Interventions</a:t>
            </a:r>
            <a:endParaRPr lang="en-US" dirty="0"/>
          </a:p>
        </p:txBody>
      </p:sp>
      <p:sp>
        <p:nvSpPr>
          <p:cNvPr id="3" name="Content Placeholder 2"/>
          <p:cNvSpPr>
            <a:spLocks noGrp="1"/>
          </p:cNvSpPr>
          <p:nvPr>
            <p:ph idx="1"/>
          </p:nvPr>
        </p:nvSpPr>
        <p:spPr>
          <a:xfrm>
            <a:off x="685799" y="1262744"/>
            <a:ext cx="10918371" cy="5181600"/>
          </a:xfrm>
        </p:spPr>
        <p:txBody>
          <a:bodyPr>
            <a:normAutofit/>
          </a:bodyPr>
          <a:lstStyle/>
          <a:p>
            <a:endParaRPr lang="en-US" dirty="0" smtClean="0"/>
          </a:p>
          <a:p>
            <a:r>
              <a:rPr lang="en-US" dirty="0" smtClean="0"/>
              <a:t>Health Self-Empowerment Theory (Tucker, et.al. 2014)</a:t>
            </a:r>
          </a:p>
          <a:p>
            <a:pPr lvl="1"/>
            <a:r>
              <a:rPr lang="en-US" dirty="0" smtClean="0"/>
              <a:t>Engagement in health promoting behaviors and avoidance of health risk behaviors are influenced by:</a:t>
            </a:r>
          </a:p>
          <a:p>
            <a:pPr lvl="2"/>
            <a:r>
              <a:rPr lang="en-US" dirty="0" smtClean="0"/>
              <a:t>Health motivation</a:t>
            </a:r>
          </a:p>
          <a:p>
            <a:pPr lvl="2"/>
            <a:r>
              <a:rPr lang="en-US" dirty="0" smtClean="0"/>
              <a:t>Health self-efficacy</a:t>
            </a:r>
          </a:p>
          <a:p>
            <a:pPr lvl="2"/>
            <a:r>
              <a:rPr lang="en-US" dirty="0" smtClean="0"/>
              <a:t>Self-praise of health promoting behaviors</a:t>
            </a:r>
          </a:p>
          <a:p>
            <a:pPr lvl="2"/>
            <a:r>
              <a:rPr lang="en-US" dirty="0" smtClean="0"/>
              <a:t>Active coping strategies for stress</a:t>
            </a:r>
            <a:endParaRPr lang="en-US" dirty="0"/>
          </a:p>
          <a:p>
            <a:endParaRPr lang="en-US" dirty="0" smtClean="0"/>
          </a:p>
          <a:p>
            <a:r>
              <a:rPr lang="en-US" dirty="0" smtClean="0"/>
              <a:t>Customized Multicultural Health Counseling (Tucker, Daly, Herman,2010)</a:t>
            </a:r>
          </a:p>
          <a:p>
            <a:pPr lvl="1"/>
            <a:r>
              <a:rPr lang="en-US" dirty="0" smtClean="0"/>
              <a:t>Empowering people to identify the factors that help them engage in health-promoting behaviors; teach how to obtain desired health care from providers, </a:t>
            </a:r>
          </a:p>
          <a:p>
            <a:endParaRPr lang="en-US" dirty="0" smtClean="0"/>
          </a:p>
          <a:p>
            <a:r>
              <a:rPr lang="en-US" dirty="0" smtClean="0"/>
              <a:t>Recovery Oriented Systems of Care</a:t>
            </a:r>
          </a:p>
          <a:p>
            <a:pPr lvl="1"/>
            <a:endParaRPr lang="en-US" dirty="0"/>
          </a:p>
        </p:txBody>
      </p:sp>
    </p:spTree>
    <p:extLst>
      <p:ext uri="{BB962C8B-B14F-4D97-AF65-F5344CB8AC3E}">
        <p14:creationId xmlns:p14="http://schemas.microsoft.com/office/powerpoint/2010/main" val="36526275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Acculturation:</a:t>
            </a:r>
          </a:p>
          <a:p>
            <a:pPr lvl="1"/>
            <a:r>
              <a:rPr lang="en-US" dirty="0"/>
              <a:t>Debate on how conceptualized or measured. </a:t>
            </a:r>
          </a:p>
          <a:p>
            <a:pPr lvl="1"/>
            <a:r>
              <a:rPr lang="en-US" dirty="0"/>
              <a:t>Cultural learning between primary culture and host culture. </a:t>
            </a:r>
          </a:p>
          <a:p>
            <a:pPr lvl="1"/>
            <a:r>
              <a:rPr lang="en-US" dirty="0"/>
              <a:t>Attitudinal  or character  exchange. </a:t>
            </a:r>
          </a:p>
          <a:p>
            <a:pPr lvl="1"/>
            <a:r>
              <a:rPr lang="en-US" dirty="0"/>
              <a:t>Fluid</a:t>
            </a:r>
          </a:p>
          <a:p>
            <a:pPr marL="228600" lvl="1">
              <a:spcBef>
                <a:spcPts val="1000"/>
              </a:spcBef>
            </a:pPr>
            <a:r>
              <a:rPr lang="en-US" dirty="0"/>
              <a:t>How does one view health behaviors, disability, or health care</a:t>
            </a:r>
          </a:p>
          <a:p>
            <a:r>
              <a:rPr lang="en-US" dirty="0"/>
              <a:t>Assess level of acculturation</a:t>
            </a:r>
          </a:p>
          <a:p>
            <a:pPr lvl="1"/>
            <a:r>
              <a:rPr lang="en-US" dirty="0">
                <a:hlinkClick r:id="rId3"/>
              </a:rPr>
              <a:t>http://people.ucalgary.ca/~taras/_private/Acculturation_Survey_Catalogue.pdf</a:t>
            </a:r>
            <a:endParaRPr lang="en-US" dirty="0"/>
          </a:p>
          <a:p>
            <a:endParaRPr lang="en-US" dirty="0"/>
          </a:p>
        </p:txBody>
      </p:sp>
    </p:spTree>
    <p:extLst>
      <p:ext uri="{BB962C8B-B14F-4D97-AF65-F5344CB8AC3E}">
        <p14:creationId xmlns:p14="http://schemas.microsoft.com/office/powerpoint/2010/main" val="42279088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720" y="925830"/>
            <a:ext cx="9174480" cy="1131571"/>
          </a:xfrm>
        </p:spPr>
        <p:txBody>
          <a:bodyPr>
            <a:normAutofit fontScale="90000"/>
          </a:bodyPr>
          <a:lstStyle/>
          <a:p>
            <a:pPr algn="l"/>
            <a:r>
              <a:rPr lang="en-US" dirty="0" smtClean="0"/>
              <a:t>Clinical/Counseling Interventions:</a:t>
            </a:r>
            <a:br>
              <a:rPr lang="en-US" dirty="0" smtClean="0"/>
            </a:br>
            <a:r>
              <a:rPr lang="en-US" dirty="0" smtClean="0"/>
              <a:t>Adults</a:t>
            </a:r>
            <a:endParaRPr lang="en-US" dirty="0"/>
          </a:p>
        </p:txBody>
      </p:sp>
      <p:sp>
        <p:nvSpPr>
          <p:cNvPr id="3" name="Content Placeholder 2"/>
          <p:cNvSpPr>
            <a:spLocks noGrp="1"/>
          </p:cNvSpPr>
          <p:nvPr>
            <p:ph idx="1"/>
          </p:nvPr>
        </p:nvSpPr>
        <p:spPr/>
        <p:txBody>
          <a:bodyPr/>
          <a:lstStyle/>
          <a:p>
            <a:r>
              <a:rPr lang="en-US" dirty="0" smtClean="0"/>
              <a:t>Applying our increased sense of self-awareness and knowledge to existing theories/interventions</a:t>
            </a:r>
          </a:p>
          <a:p>
            <a:endParaRPr lang="en-US" dirty="0"/>
          </a:p>
          <a:p>
            <a:pPr lvl="1"/>
            <a:r>
              <a:rPr lang="en-US" dirty="0" smtClean="0"/>
              <a:t>ACT</a:t>
            </a:r>
          </a:p>
          <a:p>
            <a:pPr lvl="1"/>
            <a:r>
              <a:rPr lang="en-US" dirty="0" smtClean="0"/>
              <a:t>CBT</a:t>
            </a:r>
          </a:p>
          <a:p>
            <a:pPr lvl="1"/>
            <a:r>
              <a:rPr lang="en-US" dirty="0" smtClean="0"/>
              <a:t>Fifteen Minute Hour</a:t>
            </a:r>
          </a:p>
          <a:p>
            <a:pPr lvl="1"/>
            <a:r>
              <a:rPr lang="en-US" dirty="0" smtClean="0"/>
              <a:t>Real Behavior Change in Primary Care</a:t>
            </a:r>
            <a:endParaRPr lang="en-US" dirty="0"/>
          </a:p>
        </p:txBody>
      </p:sp>
    </p:spTree>
    <p:extLst>
      <p:ext uri="{BB962C8B-B14F-4D97-AF65-F5344CB8AC3E}">
        <p14:creationId xmlns:p14="http://schemas.microsoft.com/office/powerpoint/2010/main" val="13264264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Resources</a:t>
            </a:r>
            <a:endParaRPr lang="en-US" dirty="0"/>
          </a:p>
        </p:txBody>
      </p:sp>
      <p:pic>
        <p:nvPicPr>
          <p:cNvPr id="1026" name="Picture 2" descr="C:\Users\rilles\Desktop\casas-handbook-multicultural-counseli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76698" y="2415307"/>
            <a:ext cx="2899658" cy="33983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illes\Desktop\Sue and S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618" y="2351924"/>
            <a:ext cx="2784759" cy="346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90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Intended Audience</a:t>
            </a:r>
            <a:endParaRPr lang="en-US" dirty="0"/>
          </a:p>
        </p:txBody>
      </p:sp>
      <p:sp>
        <p:nvSpPr>
          <p:cNvPr id="3" name="Content Placeholder 2"/>
          <p:cNvSpPr>
            <a:spLocks noGrp="1"/>
          </p:cNvSpPr>
          <p:nvPr>
            <p:ph idx="1"/>
          </p:nvPr>
        </p:nvSpPr>
        <p:spPr/>
        <p:txBody>
          <a:bodyPr/>
          <a:lstStyle/>
          <a:p>
            <a:r>
              <a:rPr lang="en-US" dirty="0" smtClean="0"/>
              <a:t>Primary: Licensed Mental Healthcare Providers Working in a Medical Setting</a:t>
            </a:r>
          </a:p>
          <a:p>
            <a:pPr lvl="1"/>
            <a:r>
              <a:rPr lang="en-US" dirty="0" smtClean="0"/>
              <a:t>All training levels</a:t>
            </a:r>
          </a:p>
          <a:p>
            <a:endParaRPr lang="en-US" dirty="0"/>
          </a:p>
          <a:p>
            <a:r>
              <a:rPr lang="en-US" dirty="0" smtClean="0"/>
              <a:t>Secondary: All healthcare providers</a:t>
            </a:r>
          </a:p>
          <a:p>
            <a:pPr lvl="1"/>
            <a:r>
              <a:rPr lang="en-US" dirty="0" smtClean="0"/>
              <a:t>All training levels</a:t>
            </a:r>
            <a:endParaRPr lang="en-US" dirty="0"/>
          </a:p>
        </p:txBody>
      </p:sp>
    </p:spTree>
    <p:extLst>
      <p:ext uri="{BB962C8B-B14F-4D97-AF65-F5344CB8AC3E}">
        <p14:creationId xmlns:p14="http://schemas.microsoft.com/office/powerpoint/2010/main" val="12589747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Pediatric Psychotherapy Interventions</a:t>
            </a:r>
            <a:endParaRPr lang="en-US" dirty="0"/>
          </a:p>
        </p:txBody>
      </p:sp>
      <p:sp>
        <p:nvSpPr>
          <p:cNvPr id="5" name="Content Placeholder 4"/>
          <p:cNvSpPr>
            <a:spLocks noGrp="1"/>
          </p:cNvSpPr>
          <p:nvPr>
            <p:ph idx="1"/>
          </p:nvPr>
        </p:nvSpPr>
        <p:spPr/>
        <p:txBody>
          <a:bodyPr/>
          <a:lstStyle/>
          <a:p>
            <a:r>
              <a:rPr lang="en-US" b="1" dirty="0" smtClean="0"/>
              <a:t>American Academy of Pediatrics – Mental Health Initiatives</a:t>
            </a:r>
          </a:p>
          <a:p>
            <a:pPr lvl="1"/>
            <a:r>
              <a:rPr lang="en-US" b="1" dirty="0" smtClean="0"/>
              <a:t>Primary Care Tools Website</a:t>
            </a:r>
          </a:p>
          <a:p>
            <a:pPr lvl="1">
              <a:buNone/>
            </a:pPr>
            <a:r>
              <a:rPr lang="en-US" b="1" dirty="0" smtClean="0"/>
              <a:t>	</a:t>
            </a:r>
            <a:r>
              <a:rPr lang="en-US" dirty="0" smtClean="0"/>
              <a:t>Please see handout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345" y="3714750"/>
            <a:ext cx="2068830" cy="180594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96935"/>
            <a:ext cx="10820400" cy="4334494"/>
          </a:xfrm>
        </p:spPr>
        <p:txBody>
          <a:bodyPr>
            <a:normAutofit/>
          </a:bodyPr>
          <a:lstStyle/>
          <a:p>
            <a:r>
              <a:rPr lang="en-US" sz="1400" dirty="0" smtClean="0">
                <a:latin typeface="Arial" pitchFamily="34" charset="0"/>
                <a:cs typeface="Arial" pitchFamily="34" charset="0"/>
              </a:rPr>
              <a:t>Accreditation Counsel for Graduate Medical Education (ACGME) </a:t>
            </a:r>
            <a:r>
              <a:rPr lang="en-US" sz="1400" dirty="0">
                <a:latin typeface="Arial" pitchFamily="34" charset="0"/>
                <a:cs typeface="Arial" pitchFamily="34" charset="0"/>
              </a:rPr>
              <a:t>Family Medicine Milestone Project. (</a:t>
            </a:r>
            <a:r>
              <a:rPr lang="en-US" sz="1400" dirty="0" smtClean="0">
                <a:latin typeface="Arial" pitchFamily="34" charset="0"/>
                <a:cs typeface="Arial" pitchFamily="34" charset="0"/>
              </a:rPr>
              <a:t>October, </a:t>
            </a:r>
            <a:r>
              <a:rPr lang="en-US" sz="1400" dirty="0">
                <a:latin typeface="Arial" pitchFamily="34" charset="0"/>
                <a:cs typeface="Arial" pitchFamily="34" charset="0"/>
              </a:rPr>
              <a:t>2015</a:t>
            </a:r>
            <a:r>
              <a:rPr lang="en-US" sz="1400" dirty="0" smtClean="0">
                <a:latin typeface="Arial" pitchFamily="34" charset="0"/>
                <a:cs typeface="Arial" pitchFamily="34" charset="0"/>
              </a:rPr>
              <a:t>). </a:t>
            </a:r>
            <a:r>
              <a:rPr lang="en-US" sz="1400" dirty="0">
                <a:latin typeface="Arial" pitchFamily="34" charset="0"/>
                <a:cs typeface="Arial" pitchFamily="34" charset="0"/>
              </a:rPr>
              <a:t>Retrieved </a:t>
            </a:r>
            <a:r>
              <a:rPr lang="en-US" sz="1400" dirty="0" smtClean="0">
                <a:latin typeface="Arial" pitchFamily="34" charset="0"/>
                <a:cs typeface="Arial" pitchFamily="34" charset="0"/>
              </a:rPr>
              <a:t>	from http</a:t>
            </a:r>
            <a:r>
              <a:rPr lang="en-US" sz="1400" dirty="0">
                <a:latin typeface="Arial" pitchFamily="34" charset="0"/>
                <a:cs typeface="Arial" pitchFamily="34" charset="0"/>
              </a:rPr>
              <a:t>://www.acgme.org/Portals/0/PDFs/Milestones/FamilyMedicineMilestones.pdf</a:t>
            </a:r>
          </a:p>
          <a:p>
            <a:r>
              <a:rPr lang="en-US" sz="1400" dirty="0" smtClean="0">
                <a:latin typeface="Arial" pitchFamily="34" charset="0"/>
                <a:cs typeface="Arial" pitchFamily="34" charset="0"/>
              </a:rPr>
              <a:t>Agency </a:t>
            </a:r>
            <a:r>
              <a:rPr lang="en-US" sz="1400" dirty="0">
                <a:latin typeface="Arial" pitchFamily="34" charset="0"/>
                <a:cs typeface="Arial" pitchFamily="34" charset="0"/>
              </a:rPr>
              <a:t>for Healthcare Research and </a:t>
            </a:r>
            <a:r>
              <a:rPr lang="en-US" sz="1400" dirty="0" smtClean="0">
                <a:latin typeface="Arial" pitchFamily="34" charset="0"/>
                <a:cs typeface="Arial" pitchFamily="34" charset="0"/>
              </a:rPr>
              <a:t>Quality (AHRQ). </a:t>
            </a:r>
            <a:r>
              <a:rPr lang="en-US" sz="1400" dirty="0">
                <a:latin typeface="Arial" pitchFamily="34" charset="0"/>
                <a:cs typeface="Arial" pitchFamily="34" charset="0"/>
              </a:rPr>
              <a:t>(</a:t>
            </a:r>
            <a:r>
              <a:rPr lang="en-US" sz="1400" dirty="0" smtClean="0">
                <a:latin typeface="Arial" pitchFamily="34" charset="0"/>
                <a:cs typeface="Arial" pitchFamily="34" charset="0"/>
              </a:rPr>
              <a:t>2015). </a:t>
            </a:r>
            <a:r>
              <a:rPr lang="en-US" sz="1400" dirty="0">
                <a:latin typeface="Arial" pitchFamily="34" charset="0"/>
                <a:cs typeface="Arial" pitchFamily="34" charset="0"/>
              </a:rPr>
              <a:t>Retrieved from https://nhqrnet.ahrq.gov/inhqrdr</a:t>
            </a:r>
          </a:p>
          <a:p>
            <a:r>
              <a:rPr lang="en-US" sz="1400" dirty="0" smtClean="0">
                <a:latin typeface="Arial" pitchFamily="34" charset="0"/>
                <a:cs typeface="Arial" pitchFamily="34" charset="0"/>
              </a:rPr>
              <a:t>American Academy of Pediatrics and National Initiative for Children’s Healthcare Quality. (2002). Retrieved from </a:t>
            </a:r>
          </a:p>
          <a:p>
            <a:pPr marL="457200" lvl="1" indent="0">
              <a:buNone/>
            </a:pPr>
            <a:r>
              <a:rPr lang="en-US" sz="1400" dirty="0">
                <a:latin typeface="Arial" pitchFamily="34" charset="0"/>
                <a:cs typeface="Arial" pitchFamily="34" charset="0"/>
              </a:rPr>
              <a:t>	</a:t>
            </a:r>
            <a:r>
              <a:rPr lang="en-US" sz="1400" dirty="0" smtClean="0">
                <a:latin typeface="Arial" pitchFamily="34" charset="0"/>
                <a:cs typeface="Arial" pitchFamily="34" charset="0"/>
              </a:rPr>
              <a:t>http://www.nichq.org/childrens-health/adhd/resources/vanderbilt-assessment-scales#sthash.e7aABZ5C.dpuf</a:t>
            </a:r>
          </a:p>
          <a:p>
            <a:r>
              <a:rPr lang="en-US" sz="1400" dirty="0">
                <a:latin typeface="Arial" pitchFamily="34" charset="0"/>
                <a:cs typeface="Arial" pitchFamily="34" charset="0"/>
              </a:rPr>
              <a:t>American Board of Professional </a:t>
            </a:r>
            <a:r>
              <a:rPr lang="en-US" sz="1400" dirty="0" smtClean="0">
                <a:latin typeface="Arial" pitchFamily="34" charset="0"/>
                <a:cs typeface="Arial" pitchFamily="34" charset="0"/>
              </a:rPr>
              <a:t>Psychology (ABPP), </a:t>
            </a:r>
            <a:r>
              <a:rPr lang="en-US" sz="1400" dirty="0">
                <a:latin typeface="Arial" pitchFamily="34" charset="0"/>
                <a:cs typeface="Arial" pitchFamily="34" charset="0"/>
              </a:rPr>
              <a:t>Clinical Health Psychology Candidate Manual. (2016</a:t>
            </a:r>
            <a:r>
              <a:rPr lang="en-US" sz="1400" dirty="0" smtClean="0">
                <a:latin typeface="Arial" pitchFamily="34" charset="0"/>
                <a:cs typeface="Arial" pitchFamily="34" charset="0"/>
              </a:rPr>
              <a:t>). </a:t>
            </a:r>
            <a:r>
              <a:rPr lang="en-US" sz="1400" dirty="0">
                <a:latin typeface="Arial" pitchFamily="34" charset="0"/>
                <a:cs typeface="Arial" pitchFamily="34" charset="0"/>
              </a:rPr>
              <a:t>Retrieved from 	http://www.abpp.org/files/page-specific/3353%20Clinical%20Health/12_ABCHP%20Candidate%20Manual.pdf </a:t>
            </a:r>
          </a:p>
          <a:p>
            <a:r>
              <a:rPr lang="en-US" sz="1400" dirty="0" smtClean="0">
                <a:latin typeface="Arial" pitchFamily="34" charset="0"/>
                <a:cs typeface="Arial" pitchFamily="34" charset="0"/>
              </a:rPr>
              <a:t>Bard D, </a:t>
            </a:r>
            <a:r>
              <a:rPr lang="en-US" sz="1400" dirty="0" err="1" smtClean="0">
                <a:latin typeface="Arial" pitchFamily="34" charset="0"/>
                <a:cs typeface="Arial" pitchFamily="34" charset="0"/>
              </a:rPr>
              <a:t>Wolraich</a:t>
            </a:r>
            <a:r>
              <a:rPr lang="en-US" sz="1400" dirty="0" smtClean="0">
                <a:latin typeface="Arial" pitchFamily="34" charset="0"/>
                <a:cs typeface="Arial" pitchFamily="34" charset="0"/>
              </a:rPr>
              <a:t>, M.L., </a:t>
            </a:r>
            <a:r>
              <a:rPr lang="en-US" sz="1400" dirty="0" err="1" smtClean="0">
                <a:latin typeface="Arial" pitchFamily="34" charset="0"/>
                <a:cs typeface="Arial" pitchFamily="34" charset="0"/>
              </a:rPr>
              <a:t>Neas</a:t>
            </a:r>
            <a:r>
              <a:rPr lang="en-US" sz="1400" dirty="0" smtClean="0">
                <a:latin typeface="Arial" pitchFamily="34" charset="0"/>
                <a:cs typeface="Arial" pitchFamily="34" charset="0"/>
              </a:rPr>
              <a:t>, B., Doffing M., &amp; Beck, L</a:t>
            </a:r>
            <a:r>
              <a:rPr lang="en-US" sz="1400" i="1" dirty="0" smtClean="0">
                <a:latin typeface="Arial" pitchFamily="34" charset="0"/>
                <a:cs typeface="Arial" pitchFamily="34" charset="0"/>
              </a:rPr>
              <a:t>. </a:t>
            </a:r>
            <a:r>
              <a:rPr lang="en-US" sz="1400" dirty="0" smtClean="0">
                <a:latin typeface="Arial" pitchFamily="34" charset="0"/>
                <a:cs typeface="Arial" pitchFamily="34" charset="0"/>
              </a:rPr>
              <a:t>(2013). The Psychometric Properties of the Vanderbilt ADHD Diagnostic 	Parent Rating Scale in a Community Population. </a:t>
            </a:r>
            <a:r>
              <a:rPr lang="en-US" sz="1400" i="1" dirty="0" smtClean="0">
                <a:latin typeface="Arial" pitchFamily="34" charset="0"/>
                <a:cs typeface="Arial" pitchFamily="34" charset="0"/>
              </a:rPr>
              <a:t>Journal of Developmental and Behavioral Pediatrics. 34(2):72-82.</a:t>
            </a:r>
            <a:endParaRPr lang="en-US" sz="1400" dirty="0" smtClean="0">
              <a:latin typeface="Arial" pitchFamily="34" charset="0"/>
              <a:cs typeface="Arial" pitchFamily="34" charset="0"/>
            </a:endParaRPr>
          </a:p>
          <a:p>
            <a:r>
              <a:rPr lang="en-US" sz="1400" dirty="0" err="1" smtClean="0">
                <a:latin typeface="Arial" pitchFamily="34" charset="0"/>
                <a:cs typeface="Arial" pitchFamily="34" charset="0"/>
              </a:rPr>
              <a:t>Birmaher</a:t>
            </a:r>
            <a:r>
              <a:rPr lang="en-US" sz="1400" dirty="0" smtClean="0">
                <a:latin typeface="Arial" pitchFamily="34" charset="0"/>
                <a:cs typeface="Arial" pitchFamily="34" charset="0"/>
              </a:rPr>
              <a:t>, B., </a:t>
            </a:r>
            <a:r>
              <a:rPr lang="en-US" sz="1400" dirty="0" err="1" smtClean="0">
                <a:latin typeface="Arial" pitchFamily="34" charset="0"/>
                <a:cs typeface="Arial" pitchFamily="34" charset="0"/>
              </a:rPr>
              <a:t>Khetarpal</a:t>
            </a:r>
            <a:r>
              <a:rPr lang="en-US" sz="1400" dirty="0" smtClean="0">
                <a:latin typeface="Arial" pitchFamily="34" charset="0"/>
                <a:cs typeface="Arial" pitchFamily="34" charset="0"/>
              </a:rPr>
              <a:t>, S., Brent, D., Cully, M., </a:t>
            </a:r>
            <a:r>
              <a:rPr lang="en-US" sz="1400" dirty="0" err="1" smtClean="0">
                <a:latin typeface="Arial" pitchFamily="34" charset="0"/>
                <a:cs typeface="Arial" pitchFamily="34" charset="0"/>
              </a:rPr>
              <a:t>Balach</a:t>
            </a:r>
            <a:r>
              <a:rPr lang="en-US" sz="1400" dirty="0" smtClean="0">
                <a:latin typeface="Arial" pitchFamily="34" charset="0"/>
                <a:cs typeface="Arial" pitchFamily="34" charset="0"/>
              </a:rPr>
              <a:t>, L., Kaufman, J., &amp; McKenzie </a:t>
            </a:r>
            <a:r>
              <a:rPr lang="en-US" sz="1400" dirty="0" err="1" smtClean="0">
                <a:latin typeface="Arial" pitchFamily="34" charset="0"/>
                <a:cs typeface="Arial" pitchFamily="34" charset="0"/>
              </a:rPr>
              <a:t>Neer</a:t>
            </a:r>
            <a:r>
              <a:rPr lang="en-US" sz="1400" dirty="0" smtClean="0">
                <a:latin typeface="Arial" pitchFamily="34" charset="0"/>
                <a:cs typeface="Arial" pitchFamily="34" charset="0"/>
              </a:rPr>
              <a:t>, S. (1997). The Screen for Child Anxiety 	Related Emotional Disorders (SCARED): Scale construction and psychometric characteristics. </a:t>
            </a:r>
            <a:r>
              <a:rPr lang="en-US" sz="1400" i="1" dirty="0" smtClean="0">
                <a:latin typeface="Arial" pitchFamily="34" charset="0"/>
                <a:cs typeface="Arial" pitchFamily="34" charset="0"/>
              </a:rPr>
              <a:t>Journal of the 	American Academy of Child &amp; Adolescent Psychiatry, 36(4</a:t>
            </a:r>
            <a:r>
              <a:rPr lang="en-US" sz="1400" dirty="0" smtClean="0">
                <a:latin typeface="Arial" pitchFamily="34" charset="0"/>
                <a:cs typeface="Arial" pitchFamily="34" charset="0"/>
              </a:rPr>
              <a:t>), 545 -553.</a:t>
            </a:r>
          </a:p>
          <a:p>
            <a:r>
              <a:rPr lang="en-US" sz="1400" dirty="0">
                <a:latin typeface="Arial" pitchFamily="34" charset="0"/>
                <a:cs typeface="Arial" pitchFamily="34" charset="0"/>
              </a:rPr>
              <a:t>Helms, J. E., (1995). An Update of Helms’ White and People of Color Racial Identity Models. In </a:t>
            </a:r>
            <a:r>
              <a:rPr lang="en-US" sz="1400" dirty="0" err="1">
                <a:latin typeface="Arial" pitchFamily="34" charset="0"/>
                <a:cs typeface="Arial" pitchFamily="34" charset="0"/>
              </a:rPr>
              <a:t>Ponterotto</a:t>
            </a:r>
            <a:r>
              <a:rPr lang="en-US" sz="1400" dirty="0">
                <a:latin typeface="Arial" pitchFamily="34" charset="0"/>
                <a:cs typeface="Arial" pitchFamily="34" charset="0"/>
              </a:rPr>
              <a:t>, G. (Ed); Casas, J. M., 	(Ed); Suzuki, L. A. (Ed); Alexander, C. M. (Ed). (1995). </a:t>
            </a:r>
            <a:r>
              <a:rPr lang="en-US" sz="1400" i="1" dirty="0">
                <a:latin typeface="Arial" pitchFamily="34" charset="0"/>
                <a:cs typeface="Arial" pitchFamily="34" charset="0"/>
              </a:rPr>
              <a:t>Handbook of multicultural counseling</a:t>
            </a:r>
            <a:r>
              <a:rPr lang="en-US" sz="1400" dirty="0">
                <a:latin typeface="Arial" pitchFamily="34" charset="0"/>
                <a:cs typeface="Arial" pitchFamily="34" charset="0"/>
              </a:rPr>
              <a:t>, (pp. 181-198). 	Thousand Oaks, CA, US: Sage Publications, </a:t>
            </a:r>
            <a:r>
              <a:rPr lang="en-US" sz="1400" dirty="0" err="1">
                <a:latin typeface="Arial" pitchFamily="34" charset="0"/>
                <a:cs typeface="Arial" pitchFamily="34" charset="0"/>
              </a:rPr>
              <a:t>Inc</a:t>
            </a:r>
            <a:r>
              <a:rPr lang="en-US" sz="1400" dirty="0">
                <a:latin typeface="Arial" pitchFamily="34" charset="0"/>
                <a:cs typeface="Arial" pitchFamily="34" charset="0"/>
              </a:rPr>
              <a:t>, xvi, 679 pp. </a:t>
            </a:r>
          </a:p>
          <a:p>
            <a:endParaRPr lang="en-US" sz="1400" dirty="0" smtClean="0">
              <a:latin typeface="Arial" pitchFamily="34" charset="0"/>
              <a:cs typeface="Arial" pitchFamily="34" charset="0"/>
            </a:endParaRPr>
          </a:p>
          <a:p>
            <a:endParaRPr lang="en-US" dirty="0"/>
          </a:p>
          <a:p>
            <a:endParaRPr lang="en-US" dirty="0"/>
          </a:p>
        </p:txBody>
      </p:sp>
      <p:sp>
        <p:nvSpPr>
          <p:cNvPr id="7" name="Title 6"/>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38616074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1400" dirty="0" smtClean="0">
                <a:latin typeface="Arial" pitchFamily="34" charset="0"/>
                <a:cs typeface="Arial" pitchFamily="34" charset="0"/>
              </a:rPr>
              <a:t>Hirschfeld</a:t>
            </a:r>
            <a:r>
              <a:rPr lang="en-US" sz="1400" dirty="0">
                <a:latin typeface="Arial" pitchFamily="34" charset="0"/>
                <a:cs typeface="Arial" pitchFamily="34" charset="0"/>
              </a:rPr>
              <a:t>, R</a:t>
            </a:r>
            <a:r>
              <a:rPr lang="en-US" sz="1400" dirty="0" smtClean="0">
                <a:latin typeface="Arial" pitchFamily="34" charset="0"/>
                <a:cs typeface="Arial" pitchFamily="34" charset="0"/>
              </a:rPr>
              <a:t>. M., </a:t>
            </a:r>
            <a:r>
              <a:rPr lang="en-US" sz="1400" dirty="0" err="1" smtClean="0">
                <a:latin typeface="Arial" pitchFamily="34" charset="0"/>
                <a:cs typeface="Arial" pitchFamily="34" charset="0"/>
              </a:rPr>
              <a:t>Hozler</a:t>
            </a:r>
            <a:r>
              <a:rPr lang="en-US" sz="1400" dirty="0" smtClean="0">
                <a:latin typeface="Arial" pitchFamily="34" charset="0"/>
                <a:cs typeface="Arial" pitchFamily="34" charset="0"/>
              </a:rPr>
              <a:t>, C., Calabrese, J. R., </a:t>
            </a:r>
            <a:r>
              <a:rPr lang="en-US" sz="1400" dirty="0" err="1" smtClean="0">
                <a:latin typeface="Arial" pitchFamily="34" charset="0"/>
                <a:cs typeface="Arial" pitchFamily="34" charset="0"/>
              </a:rPr>
              <a:t>Weissman</a:t>
            </a:r>
            <a:r>
              <a:rPr lang="en-US" sz="1400" dirty="0" smtClean="0">
                <a:latin typeface="Arial" pitchFamily="34" charset="0"/>
                <a:cs typeface="Arial" pitchFamily="34" charset="0"/>
              </a:rPr>
              <a:t>, M., Reed, M., Davies, M., … &amp; Hazard, E. (</a:t>
            </a:r>
            <a:r>
              <a:rPr lang="en-US" sz="1400" dirty="0">
                <a:latin typeface="Arial" pitchFamily="34" charset="0"/>
                <a:cs typeface="Arial" pitchFamily="34" charset="0"/>
              </a:rPr>
              <a:t>2003). Validation of the Mood </a:t>
            </a:r>
            <a:r>
              <a:rPr lang="en-US" sz="1400" dirty="0" smtClean="0">
                <a:latin typeface="Arial" pitchFamily="34" charset="0"/>
                <a:cs typeface="Arial" pitchFamily="34" charset="0"/>
              </a:rPr>
              <a:t>	Disorder </a:t>
            </a:r>
            <a:r>
              <a:rPr lang="en-US" sz="1400" dirty="0">
                <a:latin typeface="Arial" pitchFamily="34" charset="0"/>
                <a:cs typeface="Arial" pitchFamily="34" charset="0"/>
              </a:rPr>
              <a:t>Questionnaire A General Population Study.</a:t>
            </a:r>
            <a:r>
              <a:rPr lang="pl-PL" sz="1400" i="1" dirty="0">
                <a:latin typeface="Arial" pitchFamily="34" charset="0"/>
                <a:cs typeface="Arial" pitchFamily="34" charset="0"/>
              </a:rPr>
              <a:t> Am</a:t>
            </a:r>
            <a:r>
              <a:rPr lang="en-US" sz="1400" i="1" dirty="0" err="1">
                <a:latin typeface="Arial" pitchFamily="34" charset="0"/>
                <a:cs typeface="Arial" pitchFamily="34" charset="0"/>
              </a:rPr>
              <a:t>erican</a:t>
            </a:r>
            <a:r>
              <a:rPr lang="pl-PL" sz="1400" i="1" dirty="0">
                <a:latin typeface="Arial" pitchFamily="34" charset="0"/>
                <a:cs typeface="Arial" pitchFamily="34" charset="0"/>
              </a:rPr>
              <a:t> J</a:t>
            </a:r>
            <a:r>
              <a:rPr lang="en-US" sz="1400" i="1" dirty="0" err="1">
                <a:latin typeface="Arial" pitchFamily="34" charset="0"/>
                <a:cs typeface="Arial" pitchFamily="34" charset="0"/>
              </a:rPr>
              <a:t>ournal</a:t>
            </a:r>
            <a:r>
              <a:rPr lang="en-US" sz="1400" i="1" dirty="0">
                <a:latin typeface="Arial" pitchFamily="34" charset="0"/>
                <a:cs typeface="Arial" pitchFamily="34" charset="0"/>
              </a:rPr>
              <a:t> of </a:t>
            </a:r>
            <a:r>
              <a:rPr lang="pl-PL" sz="1400" i="1" dirty="0" smtClean="0">
                <a:latin typeface="Arial" pitchFamily="34" charset="0"/>
                <a:cs typeface="Arial" pitchFamily="34" charset="0"/>
              </a:rPr>
              <a:t>Psychiatry</a:t>
            </a:r>
            <a:r>
              <a:rPr lang="en-US" sz="1400" i="1" dirty="0" smtClean="0">
                <a:latin typeface="Arial" pitchFamily="34" charset="0"/>
                <a:cs typeface="Arial" pitchFamily="34" charset="0"/>
              </a:rPr>
              <a:t>,</a:t>
            </a:r>
            <a:r>
              <a:rPr lang="pl-PL" sz="1400" i="1" dirty="0" smtClean="0">
                <a:latin typeface="Arial" pitchFamily="34" charset="0"/>
                <a:cs typeface="Arial" pitchFamily="34" charset="0"/>
              </a:rPr>
              <a:t> 160</a:t>
            </a:r>
            <a:r>
              <a:rPr lang="en-US" sz="1400" i="1" dirty="0">
                <a:latin typeface="Arial" pitchFamily="34" charset="0"/>
                <a:cs typeface="Arial" pitchFamily="34" charset="0"/>
              </a:rPr>
              <a:t>, </a:t>
            </a:r>
            <a:r>
              <a:rPr lang="pl-PL" sz="1400" dirty="0">
                <a:latin typeface="Arial" pitchFamily="34" charset="0"/>
                <a:cs typeface="Arial" pitchFamily="34" charset="0"/>
              </a:rPr>
              <a:t>178–180</a:t>
            </a:r>
            <a:r>
              <a:rPr lang="en-US" sz="1400" dirty="0">
                <a:latin typeface="Arial" pitchFamily="34" charset="0"/>
                <a:cs typeface="Arial" pitchFamily="34" charset="0"/>
              </a:rPr>
              <a:t> </a:t>
            </a:r>
          </a:p>
          <a:p>
            <a:r>
              <a:rPr lang="en-US" sz="1400" dirty="0" smtClean="0">
                <a:latin typeface="Arial" pitchFamily="34" charset="0"/>
                <a:cs typeface="Arial" pitchFamily="34" charset="0"/>
              </a:rPr>
              <a:t>Huang</a:t>
            </a:r>
            <a:r>
              <a:rPr lang="en-US" sz="1400" dirty="0">
                <a:latin typeface="Arial" pitchFamily="34" charset="0"/>
                <a:cs typeface="Arial" pitchFamily="34" charset="0"/>
              </a:rPr>
              <a:t>, F.Y., Chung, H., Kroenke, K., </a:t>
            </a:r>
            <a:r>
              <a:rPr lang="en-US" sz="1400" dirty="0" err="1">
                <a:latin typeface="Arial" pitchFamily="34" charset="0"/>
                <a:cs typeface="Arial" pitchFamily="34" charset="0"/>
              </a:rPr>
              <a:t>Delucchi</a:t>
            </a:r>
            <a:r>
              <a:rPr lang="en-US" sz="1400" dirty="0">
                <a:latin typeface="Arial" pitchFamily="34" charset="0"/>
                <a:cs typeface="Arial" pitchFamily="34" charset="0"/>
              </a:rPr>
              <a:t>, K.L., &amp; </a:t>
            </a:r>
            <a:r>
              <a:rPr lang="en-US" sz="1400" dirty="0" err="1">
                <a:latin typeface="Arial" pitchFamily="34" charset="0"/>
                <a:cs typeface="Arial" pitchFamily="34" charset="0"/>
              </a:rPr>
              <a:t>Spitzer,R.L</a:t>
            </a:r>
            <a:r>
              <a:rPr lang="en-US" sz="1400" dirty="0">
                <a:latin typeface="Arial" pitchFamily="34" charset="0"/>
                <a:cs typeface="Arial" pitchFamily="34" charset="0"/>
              </a:rPr>
              <a:t>. (2006). Using the Patient Health Questionaiirre-9 to Measure 	Depression among Racially and Ethnically Diverse Primary Care Patients. </a:t>
            </a:r>
            <a:r>
              <a:rPr lang="en-US" sz="1400" i="1" dirty="0">
                <a:latin typeface="Arial" pitchFamily="34" charset="0"/>
                <a:cs typeface="Arial" pitchFamily="34" charset="0"/>
              </a:rPr>
              <a:t>Journal of General Internal Medicine, 21</a:t>
            </a:r>
            <a:r>
              <a:rPr lang="en-US" sz="1400" dirty="0">
                <a:latin typeface="Arial" pitchFamily="34" charset="0"/>
                <a:cs typeface="Arial" pitchFamily="34" charset="0"/>
              </a:rPr>
              <a:t>, 547-	</a:t>
            </a:r>
            <a:r>
              <a:rPr lang="en-US" sz="1400" dirty="0" smtClean="0">
                <a:latin typeface="Arial" pitchFamily="34" charset="0"/>
                <a:cs typeface="Arial" pitchFamily="34" charset="0"/>
              </a:rPr>
              <a:t>552</a:t>
            </a:r>
          </a:p>
          <a:p>
            <a:r>
              <a:rPr lang="en-US" sz="1400" dirty="0">
                <a:latin typeface="Arial" panose="020B0604020202020204" pitchFamily="34" charset="0"/>
                <a:cs typeface="Arial" panose="020B0604020202020204" pitchFamily="34" charset="0"/>
              </a:rPr>
              <a:t>Kroenke, K., Spitzer, R.L., &amp; Williams, J.B.W. (2001).The PHQ-9</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Validity of a Brief Depression Severity Measure</a:t>
            </a:r>
            <a:r>
              <a:rPr lang="en-US" sz="1400" i="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Journal of General 	Internal Medicine (16</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606-613</a:t>
            </a:r>
          </a:p>
          <a:p>
            <a:r>
              <a:rPr lang="en-US" sz="1400" dirty="0">
                <a:latin typeface="Arial" panose="020B0604020202020204" pitchFamily="34" charset="0"/>
                <a:cs typeface="Arial" panose="020B0604020202020204" pitchFamily="34" charset="0"/>
              </a:rPr>
              <a:t>Ring, J. M., Nyquist, J.G., Mitchell, S., Flores, H., &amp; </a:t>
            </a:r>
            <a:r>
              <a:rPr lang="en-US" sz="1400" dirty="0" err="1">
                <a:latin typeface="Arial" panose="020B0604020202020204" pitchFamily="34" charset="0"/>
                <a:cs typeface="Arial" panose="020B0604020202020204" pitchFamily="34" charset="0"/>
              </a:rPr>
              <a:t>Samaniego</a:t>
            </a:r>
            <a:r>
              <a:rPr lang="en-US" sz="1400" dirty="0">
                <a:latin typeface="Arial" panose="020B0604020202020204" pitchFamily="34" charset="0"/>
                <a:cs typeface="Arial" panose="020B0604020202020204" pitchFamily="34" charset="0"/>
              </a:rPr>
              <a:t>, L. (2008). </a:t>
            </a:r>
            <a:r>
              <a:rPr lang="en-US" sz="1400" i="1" dirty="0">
                <a:latin typeface="Arial" panose="020B0604020202020204" pitchFamily="34" charset="0"/>
                <a:cs typeface="Arial" panose="020B0604020202020204" pitchFamily="34" charset="0"/>
              </a:rPr>
              <a:t>Curriculum for Culturally Responsive Health Care: The 	Step by Step Guide for Cultural Competence Training.</a:t>
            </a:r>
            <a:r>
              <a:rPr lang="en-US" sz="1400" dirty="0">
                <a:latin typeface="Arial" panose="020B0604020202020204" pitchFamily="34" charset="0"/>
                <a:cs typeface="Arial" panose="020B0604020202020204" pitchFamily="34" charset="0"/>
              </a:rPr>
              <a:t> Radcliffe Publishing. United Kingdom: Oxford.</a:t>
            </a:r>
          </a:p>
          <a:p>
            <a:r>
              <a:rPr lang="en-US" sz="1400" dirty="0">
                <a:latin typeface="Arial" panose="020B0604020202020204" pitchFamily="34" charset="0"/>
                <a:cs typeface="Arial" panose="020B0604020202020204" pitchFamily="34" charset="0"/>
              </a:rPr>
              <a:t>Robins, D.L., </a:t>
            </a:r>
            <a:r>
              <a:rPr lang="en-US" sz="1400" dirty="0" err="1">
                <a:latin typeface="Arial" panose="020B0604020202020204" pitchFamily="34" charset="0"/>
                <a:cs typeface="Arial" panose="020B0604020202020204" pitchFamily="34" charset="0"/>
              </a:rPr>
              <a:t>Casagrande</a:t>
            </a:r>
            <a:r>
              <a:rPr lang="en-US" sz="1400" dirty="0">
                <a:latin typeface="Arial" panose="020B0604020202020204" pitchFamily="34" charset="0"/>
                <a:cs typeface="Arial" panose="020B0604020202020204" pitchFamily="34" charset="0"/>
              </a:rPr>
              <a:t>, K., Barton, M., Chen, C.A., Dumont-Mathieu, T., &amp; Fein, D. (2014). Validation of the Modified Checklist for 	Autism in Toddlers, Revised With Follow-up (M-CHAT-R/F). </a:t>
            </a:r>
            <a:r>
              <a:rPr lang="en-US" sz="1400" i="1" dirty="0">
                <a:latin typeface="Arial" panose="020B0604020202020204" pitchFamily="34" charset="0"/>
                <a:cs typeface="Arial" panose="020B0604020202020204" pitchFamily="34" charset="0"/>
              </a:rPr>
              <a:t>Pediatrics, 133</a:t>
            </a:r>
            <a:r>
              <a:rPr lang="en-US" sz="1400" dirty="0">
                <a:latin typeface="Arial" panose="020B0604020202020204" pitchFamily="34" charset="0"/>
                <a:cs typeface="Arial" panose="020B0604020202020204" pitchFamily="34" charset="0"/>
              </a:rPr>
              <a:t> (1), 37-45. </a:t>
            </a:r>
            <a:r>
              <a:rPr lang="en-US" sz="1400" dirty="0" err="1">
                <a:latin typeface="Arial" panose="020B0604020202020204" pitchFamily="34" charset="0"/>
                <a:cs typeface="Arial" panose="020B0604020202020204" pitchFamily="34" charset="0"/>
              </a:rPr>
              <a:t>doi</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10.1542/peds.2013-1813</a:t>
            </a:r>
          </a:p>
          <a:p>
            <a:r>
              <a:rPr lang="en-US" sz="1400" dirty="0">
                <a:latin typeface="Arial" panose="020B0604020202020204" pitchFamily="34" charset="0"/>
                <a:cs typeface="Arial" panose="020B0604020202020204" pitchFamily="34" charset="0"/>
              </a:rPr>
              <a:t>Salt, J. &amp; </a:t>
            </a:r>
            <a:r>
              <a:rPr lang="en-US" sz="1400" dirty="0" err="1">
                <a:latin typeface="Arial" panose="020B0604020202020204" pitchFamily="34" charset="0"/>
                <a:cs typeface="Arial" panose="020B0604020202020204" pitchFamily="34" charset="0"/>
              </a:rPr>
              <a:t>Rager</a:t>
            </a:r>
            <a:r>
              <a:rPr lang="en-US" sz="1400" dirty="0">
                <a:latin typeface="Arial" panose="020B0604020202020204" pitchFamily="34" charset="0"/>
                <a:cs typeface="Arial" panose="020B0604020202020204" pitchFamily="34" charset="0"/>
              </a:rPr>
              <a:t>, E. (2014) </a:t>
            </a:r>
            <a:r>
              <a:rPr lang="en-US" sz="1400" i="1" dirty="0">
                <a:latin typeface="Arial" panose="020B0604020202020204" pitchFamily="34" charset="0"/>
                <a:cs typeface="Arial" panose="020B0604020202020204" pitchFamily="34" charset="0"/>
              </a:rPr>
              <a:t>Crime in Delaware 2010-2014: An Analysis of Serious Crime in Delaware</a:t>
            </a:r>
            <a:r>
              <a:rPr lang="en-US" sz="1400" dirty="0">
                <a:latin typeface="Arial" panose="020B0604020202020204" pitchFamily="34" charset="0"/>
                <a:cs typeface="Arial" panose="020B0604020202020204" pitchFamily="34" charset="0"/>
              </a:rPr>
              <a:t> (Document No. 100703 	160110). Statistical Analysis Center, DE. Retrieved from: http://cjc.delaware.gov/sac/pdf/Crime/Crime_in_Delaware_2010-	</a:t>
            </a:r>
            <a:r>
              <a:rPr lang="en-US" sz="1400" dirty="0" smtClean="0">
                <a:latin typeface="Arial" panose="020B0604020202020204" pitchFamily="34" charset="0"/>
                <a:cs typeface="Arial" panose="020B0604020202020204" pitchFamily="34" charset="0"/>
              </a:rPr>
              <a:t>14-final.pdf</a:t>
            </a:r>
          </a:p>
          <a:p>
            <a:r>
              <a:rPr lang="en-US" sz="1400" dirty="0" smtClean="0">
                <a:latin typeface="Arial" panose="020B0604020202020204" pitchFamily="34" charset="0"/>
                <a:cs typeface="Arial" panose="020B0604020202020204" pitchFamily="34" charset="0"/>
              </a:rPr>
              <a:t>SAMHSA-HRSA </a:t>
            </a:r>
            <a:r>
              <a:rPr lang="en-US" sz="1400" dirty="0">
                <a:latin typeface="Arial" panose="020B0604020202020204" pitchFamily="34" charset="0"/>
                <a:cs typeface="Arial" panose="020B0604020202020204" pitchFamily="34" charset="0"/>
              </a:rPr>
              <a:t>Center for Integrated Health Solutions. (2016). Retrieved from http://www.integration.samhsa.gov/</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dirty="0" smtClean="0"/>
              <a:t> </a:t>
            </a:r>
            <a:endParaRPr lang="en-US" sz="1400" dirty="0"/>
          </a:p>
        </p:txBody>
      </p:sp>
      <p:sp>
        <p:nvSpPr>
          <p:cNvPr id="4" name="Title 3"/>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10438183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194560"/>
            <a:ext cx="10820400" cy="4170614"/>
          </a:xfrm>
        </p:spPr>
        <p:txBody>
          <a:bodyPr>
            <a:normAutofit/>
          </a:bodyPr>
          <a:lstStyle/>
          <a:p>
            <a:r>
              <a:rPr lang="en-US" sz="1400" dirty="0" err="1" smtClean="0">
                <a:latin typeface="Arial" panose="020B0604020202020204" pitchFamily="34" charset="0"/>
                <a:cs typeface="Arial" panose="020B0604020202020204" pitchFamily="34" charset="0"/>
              </a:rPr>
              <a:t>Smedly</a:t>
            </a:r>
            <a:r>
              <a:rPr lang="en-US" sz="1400" dirty="0">
                <a:latin typeface="Arial" panose="020B0604020202020204" pitchFamily="34" charset="0"/>
                <a:cs typeface="Arial" panose="020B0604020202020204" pitchFamily="34" charset="0"/>
              </a:rPr>
              <a:t>, B. D., Stith, A. Y., &amp; Nelson, A. R. (Eds</a:t>
            </a:r>
            <a:r>
              <a:rPr lang="en-US" sz="1400" dirty="0" smtClean="0">
                <a:latin typeface="Arial" panose="020B0604020202020204" pitchFamily="34" charset="0"/>
                <a:cs typeface="Arial" panose="020B0604020202020204" pitchFamily="34" charset="0"/>
              </a:rPr>
              <a:t>.) Institute of Medicine (IOM). (</a:t>
            </a:r>
            <a:r>
              <a:rPr lang="en-US" sz="1400" dirty="0">
                <a:latin typeface="Arial" panose="020B0604020202020204" pitchFamily="34" charset="0"/>
                <a:cs typeface="Arial" panose="020B0604020202020204" pitchFamily="34" charset="0"/>
              </a:rPr>
              <a:t>2003). </a:t>
            </a:r>
            <a:r>
              <a:rPr lang="en-US" sz="1400" i="1" dirty="0" smtClean="0">
                <a:latin typeface="Arial" pitchFamily="34" charset="0"/>
                <a:cs typeface="Arial" pitchFamily="34" charset="0"/>
              </a:rPr>
              <a:t>Unequal </a:t>
            </a:r>
            <a:r>
              <a:rPr lang="en-US" sz="1400" i="1" dirty="0">
                <a:latin typeface="Arial" pitchFamily="34" charset="0"/>
                <a:cs typeface="Arial" pitchFamily="34" charset="0"/>
              </a:rPr>
              <a:t>Treatment: Confronting Racial and </a:t>
            </a:r>
            <a:r>
              <a:rPr lang="en-US" sz="1400" i="1" dirty="0" smtClean="0">
                <a:latin typeface="Arial" pitchFamily="34" charset="0"/>
                <a:cs typeface="Arial" pitchFamily="34" charset="0"/>
              </a:rPr>
              <a:t>	Ethnic </a:t>
            </a:r>
            <a:r>
              <a:rPr lang="en-US" sz="1400" i="1" dirty="0">
                <a:latin typeface="Arial" pitchFamily="34" charset="0"/>
                <a:cs typeface="Arial" pitchFamily="34" charset="0"/>
              </a:rPr>
              <a:t>Disparities in </a:t>
            </a:r>
            <a:r>
              <a:rPr lang="en-US" sz="1400" i="1" dirty="0" smtClean="0">
                <a:latin typeface="Arial" pitchFamily="34" charset="0"/>
                <a:cs typeface="Arial" pitchFamily="34" charset="0"/>
              </a:rPr>
              <a:t>Healthcare</a:t>
            </a:r>
            <a:r>
              <a:rPr lang="en-US" sz="1400" i="1" dirty="0">
                <a:latin typeface="Arial" pitchFamily="34" charset="0"/>
                <a:cs typeface="Arial" pitchFamily="34" charset="0"/>
              </a:rPr>
              <a:t>.</a:t>
            </a:r>
            <a:r>
              <a:rPr lang="en-US" sz="1400" dirty="0">
                <a:latin typeface="Arial" panose="020B0604020202020204" pitchFamily="34" charset="0"/>
                <a:cs typeface="Arial" panose="020B0604020202020204" pitchFamily="34" charset="0"/>
              </a:rPr>
              <a:t> The National Academies Press, Washington D.C. </a:t>
            </a:r>
          </a:p>
          <a:p>
            <a:r>
              <a:rPr lang="en-US" sz="1400" dirty="0">
                <a:latin typeface="Arial" panose="020B0604020202020204" pitchFamily="34" charset="0"/>
                <a:cs typeface="Arial" panose="020B0604020202020204" pitchFamily="34" charset="0"/>
              </a:rPr>
              <a:t>Spitzer, R.L., Kroenke, K., Williams, J.B.W., &amp; </a:t>
            </a:r>
            <a:r>
              <a:rPr lang="en-US" sz="1400" dirty="0" err="1">
                <a:latin typeface="Arial" panose="020B0604020202020204" pitchFamily="34" charset="0"/>
                <a:cs typeface="Arial" panose="020B0604020202020204" pitchFamily="34" charset="0"/>
              </a:rPr>
              <a:t>Lowe,B</a:t>
            </a:r>
            <a:r>
              <a:rPr lang="en-US" sz="1400" dirty="0">
                <a:latin typeface="Arial" panose="020B0604020202020204" pitchFamily="34" charset="0"/>
                <a:cs typeface="Arial" panose="020B0604020202020204" pitchFamily="34" charset="0"/>
              </a:rPr>
              <a:t>. (2006). A brief measure for assessing Generalized Anxiety Disorder, The 	GAD-7</a:t>
            </a:r>
            <a:r>
              <a:rPr lang="en-US" sz="1400" i="1" dirty="0">
                <a:latin typeface="Arial" panose="020B0604020202020204" pitchFamily="34" charset="0"/>
                <a:cs typeface="Arial" panose="020B0604020202020204" pitchFamily="34" charset="0"/>
              </a:rPr>
              <a:t>. Achieves of Internal Medicine, 166</a:t>
            </a:r>
            <a:r>
              <a:rPr lang="en-US" sz="1400" dirty="0">
                <a:latin typeface="Arial" panose="020B0604020202020204" pitchFamily="34" charset="0"/>
                <a:cs typeface="Arial" panose="020B0604020202020204" pitchFamily="34" charset="0"/>
              </a:rPr>
              <a:t>,1092-1097.</a:t>
            </a:r>
          </a:p>
          <a:p>
            <a:r>
              <a:rPr lang="en-US" sz="1400" dirty="0" smtClean="0">
                <a:latin typeface="Arial" panose="020B0604020202020204" pitchFamily="34" charset="0"/>
                <a:cs typeface="Arial" panose="020B0604020202020204" pitchFamily="34" charset="0"/>
              </a:rPr>
              <a:t>Sue</a:t>
            </a:r>
            <a:r>
              <a:rPr lang="en-US" sz="1400" dirty="0">
                <a:latin typeface="Arial" panose="020B0604020202020204" pitchFamily="34" charset="0"/>
                <a:cs typeface="Arial" panose="020B0604020202020204" pitchFamily="34" charset="0"/>
              </a:rPr>
              <a:t>, D. W. &amp; Sue, D. (2013</a:t>
            </a:r>
            <a:r>
              <a:rPr lang="en-US" sz="1400" dirty="0" smtClean="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Counseling the Culturally Diverse: Theory and Practice. (6th edition)</a:t>
            </a:r>
            <a:r>
              <a:rPr lang="en-US" sz="1400" dirty="0">
                <a:latin typeface="Arial" panose="020B0604020202020204" pitchFamily="34" charset="0"/>
                <a:cs typeface="Arial" panose="020B0604020202020204" pitchFamily="34" charset="0"/>
              </a:rPr>
              <a:t>. Hoboken, New Jersey: John 	Wiley &amp; </a:t>
            </a:r>
            <a:r>
              <a:rPr lang="en-US" sz="1400" dirty="0" smtClean="0">
                <a:latin typeface="Arial" panose="020B0604020202020204" pitchFamily="34" charset="0"/>
                <a:cs typeface="Arial" panose="020B0604020202020204" pitchFamily="34" charset="0"/>
              </a:rPr>
              <a:t>Sons</a:t>
            </a:r>
            <a:r>
              <a:rPr lang="en-US" sz="1400" dirty="0">
                <a:latin typeface="Arial" panose="020B0604020202020204" pitchFamily="34" charset="0"/>
                <a:cs typeface="Arial" panose="020B0604020202020204" pitchFamily="34" charset="0"/>
              </a:rPr>
              <a:t>.</a:t>
            </a:r>
          </a:p>
          <a:p>
            <a:r>
              <a:rPr lang="en-US" sz="1400" dirty="0" smtClean="0">
                <a:latin typeface="Arial" panose="020B0604020202020204" pitchFamily="34" charset="0"/>
                <a:cs typeface="Arial" panose="020B0604020202020204" pitchFamily="34" charset="0"/>
              </a:rPr>
              <a:t>Tucker, C.M., Daly, K.D., &amp; Herman, K.C. (2010). Customized Multicultural Health Counseling. In </a:t>
            </a:r>
            <a:r>
              <a:rPr lang="en-US" sz="1400" i="1" dirty="0" smtClean="0">
                <a:latin typeface="Arial" panose="020B0604020202020204" pitchFamily="34" charset="0"/>
                <a:cs typeface="Arial" panose="020B0604020202020204" pitchFamily="34" charset="0"/>
              </a:rPr>
              <a:t>Handbook of Multicultural 	Counseling. 3</a:t>
            </a:r>
            <a:r>
              <a:rPr lang="en-US" sz="1400" i="1" baseline="30000" dirty="0" smtClean="0">
                <a:latin typeface="Arial" panose="020B0604020202020204" pitchFamily="34" charset="0"/>
                <a:cs typeface="Arial" panose="020B0604020202020204" pitchFamily="34" charset="0"/>
              </a:rPr>
              <a:t>rd</a:t>
            </a:r>
            <a:r>
              <a:rPr lang="en-US" sz="1400" i="1" dirty="0" smtClean="0">
                <a:latin typeface="Arial" panose="020B0604020202020204" pitchFamily="34" charset="0"/>
                <a:cs typeface="Arial" panose="020B0604020202020204" pitchFamily="34" charset="0"/>
              </a:rPr>
              <a:t> Ed.</a:t>
            </a:r>
            <a:r>
              <a:rPr lang="en-US" sz="1400" dirty="0" smtClean="0">
                <a:latin typeface="Arial" panose="020B0604020202020204" pitchFamily="34" charset="0"/>
                <a:cs typeface="Arial" panose="020B0604020202020204" pitchFamily="34" charset="0"/>
              </a:rPr>
              <a:t> Sage Publication. CA</a:t>
            </a:r>
          </a:p>
          <a:p>
            <a:r>
              <a:rPr lang="en-US" sz="1400" dirty="0" smtClean="0">
                <a:latin typeface="Arial" panose="020B0604020202020204" pitchFamily="34" charset="0"/>
                <a:cs typeface="Arial" panose="020B0604020202020204" pitchFamily="34" charset="0"/>
              </a:rPr>
              <a:t>Tucker et.al. (2014). </a:t>
            </a:r>
            <a:r>
              <a:rPr lang="en-US" sz="1400" dirty="0">
                <a:latin typeface="Arial" panose="020B0604020202020204" pitchFamily="34" charset="0"/>
                <a:cs typeface="Arial" panose="020B0604020202020204" pitchFamily="34" charset="0"/>
              </a:rPr>
              <a:t>Impact of a Culturally Sensitive Health Self-Empowerment Workshop Series on Health Behaviors/Lifestyles, </a:t>
            </a:r>
            <a:r>
              <a:rPr lang="en-US" sz="1400" dirty="0" smtClean="0">
                <a:latin typeface="Arial" panose="020B0604020202020204" pitchFamily="34" charset="0"/>
                <a:cs typeface="Arial" panose="020B0604020202020204" pitchFamily="34" charset="0"/>
              </a:rPr>
              <a:t>	BMI</a:t>
            </a:r>
            <a:r>
              <a:rPr lang="en-US" sz="1400" dirty="0">
                <a:latin typeface="Arial" panose="020B0604020202020204" pitchFamily="34" charset="0"/>
                <a:cs typeface="Arial" panose="020B0604020202020204" pitchFamily="34" charset="0"/>
              </a:rPr>
              <a:t>, and Blood Pressure of Culturally Diverse Overweight/Obese Adults. </a:t>
            </a:r>
            <a:r>
              <a:rPr lang="en-US" sz="1400" i="1" dirty="0" smtClean="0">
                <a:latin typeface="Arial" panose="020B0604020202020204" pitchFamily="34" charset="0"/>
                <a:cs typeface="Arial" panose="020B0604020202020204" pitchFamily="34" charset="0"/>
              </a:rPr>
              <a:t>American Journal of </a:t>
            </a:r>
            <a:r>
              <a:rPr lang="en-US" sz="1400" i="1" dirty="0">
                <a:latin typeface="Arial" panose="020B0604020202020204" pitchFamily="34" charset="0"/>
                <a:cs typeface="Arial" panose="020B0604020202020204" pitchFamily="34" charset="0"/>
              </a:rPr>
              <a:t>Lifestyle </a:t>
            </a:r>
            <a:r>
              <a:rPr lang="en-US" sz="1400" i="1" dirty="0" smtClean="0">
                <a:latin typeface="Arial" panose="020B0604020202020204" pitchFamily="34" charset="0"/>
                <a:cs typeface="Arial" panose="020B0604020202020204" pitchFamily="34" charset="0"/>
              </a:rPr>
              <a:t>Med</a:t>
            </a:r>
            <a:r>
              <a:rPr lang="en-US" sz="1400" dirty="0" smtClean="0">
                <a:latin typeface="Arial" panose="020B0604020202020204" pitchFamily="34" charset="0"/>
                <a:cs typeface="Arial" panose="020B0604020202020204" pitchFamily="34" charset="0"/>
              </a:rPr>
              <a:t>icine </a:t>
            </a:r>
            <a:r>
              <a:rPr lang="en-US" sz="1400" i="1" dirty="0">
                <a:latin typeface="Arial" panose="020B0604020202020204" pitchFamily="34" charset="0"/>
                <a:cs typeface="Arial" panose="020B0604020202020204" pitchFamily="34" charset="0"/>
              </a:rPr>
              <a:t>8(2</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122–132 </a:t>
            </a:r>
          </a:p>
          <a:p>
            <a:r>
              <a:rPr lang="en-US" sz="1400" dirty="0" err="1">
                <a:latin typeface="Arial" panose="020B0604020202020204" pitchFamily="34" charset="0"/>
                <a:cs typeface="Arial" panose="020B0604020202020204" pitchFamily="34" charset="0"/>
              </a:rPr>
              <a:t>Wolraich</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M. L., </a:t>
            </a:r>
            <a:r>
              <a:rPr lang="en-US" sz="1400" dirty="0">
                <a:latin typeface="Arial" panose="020B0604020202020204" pitchFamily="34" charset="0"/>
                <a:cs typeface="Arial" panose="020B0604020202020204" pitchFamily="34" charset="0"/>
              </a:rPr>
              <a:t>Bard, D., </a:t>
            </a:r>
            <a:r>
              <a:rPr lang="en-US" sz="1400" dirty="0" err="1">
                <a:latin typeface="Arial" panose="020B0604020202020204" pitchFamily="34" charset="0"/>
                <a:cs typeface="Arial" panose="020B0604020202020204" pitchFamily="34" charset="0"/>
              </a:rPr>
              <a:t>Neas</a:t>
            </a:r>
            <a:r>
              <a:rPr lang="en-US" sz="1400" dirty="0">
                <a:latin typeface="Arial" panose="020B0604020202020204" pitchFamily="34" charset="0"/>
                <a:cs typeface="Arial" panose="020B0604020202020204" pitchFamily="34" charset="0"/>
              </a:rPr>
              <a:t>, B., Doffing M., &amp; Beck, L. (2013). The Psychometric Properties of the Vanderbilt ADHD Diagnostic 	Teacher Rating Scale in a Community Population. </a:t>
            </a:r>
            <a:r>
              <a:rPr lang="en-US" sz="1400" i="1" dirty="0">
                <a:latin typeface="Arial" panose="020B0604020202020204" pitchFamily="34" charset="0"/>
                <a:cs typeface="Arial" panose="020B0604020202020204" pitchFamily="34" charset="0"/>
              </a:rPr>
              <a:t>Journal of Developmental and Behavioral Pediatrics. 34(2</a:t>
            </a:r>
            <a:r>
              <a:rPr lang="en-US" sz="1400" dirty="0">
                <a:latin typeface="Arial" panose="020B0604020202020204" pitchFamily="34" charset="0"/>
                <a:cs typeface="Arial" panose="020B0604020202020204" pitchFamily="34" charset="0"/>
              </a:rPr>
              <a:t>), 83-93</a:t>
            </a:r>
            <a:r>
              <a:rPr lang="en-US" sz="1400" dirty="0" smtClean="0">
                <a:latin typeface="Arial" panose="020B0604020202020204" pitchFamily="34" charset="0"/>
                <a:cs typeface="Arial" panose="020B0604020202020204" pitchFamily="34" charset="0"/>
              </a:rPr>
              <a:t>.</a:t>
            </a:r>
          </a:p>
          <a:p>
            <a:r>
              <a:rPr lang="en-US" sz="1400" dirty="0" smtClean="0">
                <a:latin typeface="Arial" panose="020B0604020202020204" pitchFamily="34" charset="0"/>
                <a:cs typeface="Arial" panose="020B0604020202020204" pitchFamily="34" charset="0"/>
              </a:rPr>
              <a:t>Wren, C. G., (1962). The culturally encapsulated counselor. </a:t>
            </a:r>
            <a:r>
              <a:rPr lang="en-US" sz="1400" i="1" dirty="0" smtClean="0">
                <a:latin typeface="Arial" panose="020B0604020202020204" pitchFamily="34" charset="0"/>
                <a:cs typeface="Arial" panose="020B0604020202020204" pitchFamily="34" charset="0"/>
              </a:rPr>
              <a:t>Harvard Educational Review, 32(4)</a:t>
            </a:r>
            <a:r>
              <a:rPr lang="en-US" sz="1400" dirty="0" smtClean="0">
                <a:latin typeface="Arial" panose="020B0604020202020204" pitchFamily="34" charset="0"/>
                <a:cs typeface="Arial" panose="020B0604020202020204" pitchFamily="34" charset="0"/>
              </a:rPr>
              <a:t>, 444-449.</a:t>
            </a:r>
            <a:endParaRPr lang="en-US" sz="1400" dirty="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137747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dirty="0" smtClean="0">
                <a:latin typeface="Freestyle Script" panose="030804020302050B0404" pitchFamily="66" charset="0"/>
                <a:ea typeface="PMingLiU-ExtB" panose="02020500000000000000" pitchFamily="18" charset="-120"/>
              </a:rPr>
              <a:t>           Thank You </a:t>
            </a:r>
            <a:endParaRPr lang="en-US" sz="4800" dirty="0">
              <a:latin typeface="Freestyle Script" panose="030804020302050B0404" pitchFamily="66" charset="0"/>
              <a:ea typeface="PMingLiU-ExtB" panose="02020500000000000000" pitchFamily="18" charset="-12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65675" y="2498650"/>
            <a:ext cx="2828260" cy="2658139"/>
          </a:xfrm>
        </p:spPr>
      </p:pic>
    </p:spTree>
    <p:extLst>
      <p:ext uri="{BB962C8B-B14F-4D97-AF65-F5344CB8AC3E}">
        <p14:creationId xmlns:p14="http://schemas.microsoft.com/office/powerpoint/2010/main" val="3551409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for today’s presentation</a:t>
            </a:r>
            <a:endParaRPr lang="en-US" dirty="0"/>
          </a:p>
        </p:txBody>
      </p:sp>
      <p:sp>
        <p:nvSpPr>
          <p:cNvPr id="3" name="Content Placeholder 2"/>
          <p:cNvSpPr>
            <a:spLocks noGrp="1"/>
          </p:cNvSpPr>
          <p:nvPr>
            <p:ph idx="1"/>
          </p:nvPr>
        </p:nvSpPr>
        <p:spPr/>
        <p:txBody>
          <a:bodyPr>
            <a:normAutofit/>
          </a:bodyPr>
          <a:lstStyle/>
          <a:p>
            <a:r>
              <a:rPr lang="en-US" dirty="0"/>
              <a:t>D</a:t>
            </a:r>
            <a:r>
              <a:rPr lang="en-US" dirty="0" smtClean="0"/>
              <a:t>eepen our understanding of multicultural competencies and apply those competencies in the primary care environment.</a:t>
            </a:r>
          </a:p>
          <a:p>
            <a:endParaRPr lang="en-US" dirty="0" smtClean="0"/>
          </a:p>
          <a:p>
            <a:r>
              <a:rPr lang="en-US" dirty="0"/>
              <a:t>E</a:t>
            </a:r>
            <a:r>
              <a:rPr lang="en-US" dirty="0" smtClean="0"/>
              <a:t>nhance our level of multicultural self-awareness as a healthcare provider as well as learn clinical strategies to enhance provider effectiveness with diverse patient populations.</a:t>
            </a:r>
          </a:p>
          <a:p>
            <a:endParaRPr lang="en-US" dirty="0" smtClean="0"/>
          </a:p>
          <a:p>
            <a:r>
              <a:rPr lang="en-US" dirty="0"/>
              <a:t>F</a:t>
            </a:r>
            <a:r>
              <a:rPr lang="en-US" dirty="0" smtClean="0"/>
              <a:t>eel inspired and empowered to incorporate cultural considerations into your practice, and share these skills with colleagues and learners with whom you work and interact.</a:t>
            </a:r>
            <a:endParaRPr lang="en-US" dirty="0"/>
          </a:p>
        </p:txBody>
      </p:sp>
    </p:spTree>
    <p:extLst>
      <p:ext uri="{BB962C8B-B14F-4D97-AF65-F5344CB8AC3E}">
        <p14:creationId xmlns:p14="http://schemas.microsoft.com/office/powerpoint/2010/main" val="3068460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309" y="609994"/>
            <a:ext cx="7744691" cy="1293028"/>
          </a:xfrm>
        </p:spPr>
        <p:txBody>
          <a:bodyPr>
            <a:normAutofit fontScale="90000"/>
          </a:bodyPr>
          <a:lstStyle/>
          <a:p>
            <a:r>
              <a:rPr lang="en-US" dirty="0" smtClean="0"/>
              <a:t>Psychotherapy From a Multicultural Perspective</a:t>
            </a:r>
            <a:br>
              <a:rPr lang="en-US" dirty="0" smtClean="0"/>
            </a:br>
            <a:endParaRPr lang="en-US" dirty="0"/>
          </a:p>
        </p:txBody>
      </p:sp>
      <p:sp>
        <p:nvSpPr>
          <p:cNvPr id="3" name="Content Placeholder 2"/>
          <p:cNvSpPr>
            <a:spLocks noGrp="1"/>
          </p:cNvSpPr>
          <p:nvPr>
            <p:ph idx="1"/>
          </p:nvPr>
        </p:nvSpPr>
        <p:spPr/>
        <p:txBody>
          <a:bodyPr>
            <a:normAutofit lnSpcReduction="10000"/>
          </a:bodyPr>
          <a:lstStyle/>
          <a:p>
            <a:endParaRPr lang="en-US" dirty="0"/>
          </a:p>
          <a:p>
            <a:r>
              <a:rPr lang="en-US" dirty="0" smtClean="0"/>
              <a:t>We will address evidence-based practices (EBP)/ interventions/ normative groups for common symptom screeners</a:t>
            </a:r>
          </a:p>
          <a:p>
            <a:endParaRPr lang="en-US" dirty="0" smtClean="0"/>
          </a:p>
          <a:p>
            <a:r>
              <a:rPr lang="en-US" dirty="0"/>
              <a:t>T</a:t>
            </a:r>
            <a:r>
              <a:rPr lang="en-US" dirty="0" smtClean="0"/>
              <a:t>he primary psychotherapy elements of our talk will center around </a:t>
            </a:r>
            <a:r>
              <a:rPr lang="en-US" b="1" i="1" dirty="0" smtClean="0"/>
              <a:t>increased provider self-awareness, knowledge of practice guidelines, and the rapport-building stage of psychotherapy</a:t>
            </a:r>
            <a:r>
              <a:rPr lang="en-US" dirty="0" smtClean="0"/>
              <a:t> when working with individuals with identities different from our own</a:t>
            </a:r>
          </a:p>
          <a:p>
            <a:pPr marL="0" indent="0">
              <a:buNone/>
            </a:pPr>
            <a:endParaRPr lang="en-US" dirty="0" smtClean="0"/>
          </a:p>
          <a:p>
            <a:r>
              <a:rPr lang="en-US" dirty="0" smtClean="0"/>
              <a:t>However, examining multiple EBP’s for multiple populations will unfortunately be beyond the scope/ time limits of our presentation</a:t>
            </a:r>
          </a:p>
        </p:txBody>
      </p:sp>
    </p:spTree>
    <p:extLst>
      <p:ext uri="{BB962C8B-B14F-4D97-AF65-F5344CB8AC3E}">
        <p14:creationId xmlns:p14="http://schemas.microsoft.com/office/powerpoint/2010/main" val="405685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85800" y="2057401"/>
            <a:ext cx="10820400" cy="3909059"/>
          </a:xfrm>
        </p:spPr>
        <p:txBody>
          <a:bodyPr/>
          <a:lstStyle/>
          <a:p>
            <a:r>
              <a:rPr lang="en-US" dirty="0" smtClean="0"/>
              <a:t>I  	History of Multicultural Competency Development and Integration</a:t>
            </a:r>
          </a:p>
          <a:p>
            <a:r>
              <a:rPr lang="en-US" dirty="0" smtClean="0"/>
              <a:t>II 	Primary Care Practice Guidelines Related to Multicultural Competence</a:t>
            </a:r>
          </a:p>
          <a:p>
            <a:r>
              <a:rPr lang="en-US" dirty="0" smtClean="0"/>
              <a:t>III	Developing Our Own Identity Self-Awareness</a:t>
            </a:r>
          </a:p>
          <a:p>
            <a:r>
              <a:rPr lang="en-US" dirty="0" smtClean="0"/>
              <a:t>IV	Understanding The Cities and People Where We Live and Work</a:t>
            </a:r>
          </a:p>
          <a:p>
            <a:r>
              <a:rPr lang="en-US" dirty="0" smtClean="0"/>
              <a:t>V	Discussing Normative Data For Popular Primary Care Screeners</a:t>
            </a:r>
          </a:p>
          <a:p>
            <a:r>
              <a:rPr lang="en-US" dirty="0" smtClean="0"/>
              <a:t>VI	Cultural Considerations of Patient – Provider Dyads</a:t>
            </a:r>
          </a:p>
          <a:p>
            <a:r>
              <a:rPr lang="en-US" dirty="0" smtClean="0"/>
              <a:t>VII	Applying These Concepts to Psychotherapy in Primary Care</a:t>
            </a:r>
          </a:p>
          <a:p>
            <a:endParaRPr lang="en-US" dirty="0"/>
          </a:p>
        </p:txBody>
      </p:sp>
    </p:spTree>
    <p:extLst>
      <p:ext uri="{BB962C8B-B14F-4D97-AF65-F5344CB8AC3E}">
        <p14:creationId xmlns:p14="http://schemas.microsoft.com/office/powerpoint/2010/main" val="283721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Vapor Trai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5278</TotalTime>
  <Words>8660</Words>
  <Application>Microsoft Office PowerPoint</Application>
  <PresentationFormat>Custom</PresentationFormat>
  <Paragraphs>1170</Paragraphs>
  <Slides>64</Slides>
  <Notes>63</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Vapor Trail</vt:lpstr>
      <vt:lpstr>Bridging multicultural competencies to primary care: Awareness and skill building</vt:lpstr>
      <vt:lpstr>presenters</vt:lpstr>
      <vt:lpstr>Presenters</vt:lpstr>
      <vt:lpstr>Presenters</vt:lpstr>
      <vt:lpstr>Disclosures</vt:lpstr>
      <vt:lpstr>Intended Audience</vt:lpstr>
      <vt:lpstr>Learning objectives for today’s presentation</vt:lpstr>
      <vt:lpstr>Psychotherapy From a Multicultural Perspective </vt:lpstr>
      <vt:lpstr>Outline</vt:lpstr>
      <vt:lpstr>Multicultural Psychology Movement: The start</vt:lpstr>
      <vt:lpstr>History (cont.)</vt:lpstr>
      <vt:lpstr>History (cont.)</vt:lpstr>
      <vt:lpstr>History (cont.)</vt:lpstr>
      <vt:lpstr>Multicultural Psychology Movement: Next Phase</vt:lpstr>
      <vt:lpstr>Next phase (cont.)</vt:lpstr>
      <vt:lpstr>IOM Report</vt:lpstr>
      <vt:lpstr>IOM (cont.)</vt:lpstr>
      <vt:lpstr>AHRQ</vt:lpstr>
      <vt:lpstr>CLAS </vt:lpstr>
      <vt:lpstr>Why relevant to Behavioral Science?</vt:lpstr>
      <vt:lpstr>Competencies for Psychologists in Primary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Identity Conceptualization</vt:lpstr>
      <vt:lpstr>Personal Imprint on  Primary Care Practice</vt:lpstr>
      <vt:lpstr>Self-Reflection Exercise </vt:lpstr>
      <vt:lpstr>Florida Dichotomy</vt:lpstr>
      <vt:lpstr>Fort Myers, Florida</vt:lpstr>
      <vt:lpstr>DELAWARE</vt:lpstr>
      <vt:lpstr>Dover, Delaware</vt:lpstr>
      <vt:lpstr>Milford, Delaware</vt:lpstr>
      <vt:lpstr>City Demographics</vt:lpstr>
      <vt:lpstr>PowerPoint Presentation</vt:lpstr>
      <vt:lpstr>Delaware Nemours Pediatrics</vt:lpstr>
      <vt:lpstr>FLINT, Michigan</vt:lpstr>
      <vt:lpstr>Flint, Michigan</vt:lpstr>
      <vt:lpstr>Flint, Michigan</vt:lpstr>
      <vt:lpstr>Flint, Michigan</vt:lpstr>
      <vt:lpstr>Flint, Michigan</vt:lpstr>
      <vt:lpstr>Flint, Michigan</vt:lpstr>
      <vt:lpstr>Flint, Michigan</vt:lpstr>
      <vt:lpstr>Flint, Michigan</vt:lpstr>
      <vt:lpstr>Pediatric Screening  In Primary CARE</vt:lpstr>
      <vt:lpstr>PEDIATRIC SCREENING IN  PRIMARY CARE</vt:lpstr>
      <vt:lpstr>Comprehensive  Psychology Evaluation</vt:lpstr>
      <vt:lpstr>  Adult Screening in Primary Care:</vt:lpstr>
      <vt:lpstr>Provider-Patient Dyads</vt:lpstr>
      <vt:lpstr>Dyads (cont.)</vt:lpstr>
      <vt:lpstr>Dyads</vt:lpstr>
      <vt:lpstr>Dyads</vt:lpstr>
      <vt:lpstr>Counseling Interventions</vt:lpstr>
      <vt:lpstr>PowerPoint Presentation</vt:lpstr>
      <vt:lpstr>Clinical/Counseling Interventions: Adults</vt:lpstr>
      <vt:lpstr>Suggested Resources</vt:lpstr>
      <vt:lpstr>Pediatric Psychotherapy Interventions</vt:lpstr>
      <vt:lpstr>References</vt:lpstr>
      <vt:lpstr>References</vt:lpstr>
      <vt:lpstr>References</vt:lpstr>
      <vt:lpstr>           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Perry, Danika S.</dc:creator>
  <cp:lastModifiedBy>Nyman, Scott</cp:lastModifiedBy>
  <cp:revision>332</cp:revision>
  <dcterms:created xsi:type="dcterms:W3CDTF">2013-07-15T20:26:09Z</dcterms:created>
  <dcterms:modified xsi:type="dcterms:W3CDTF">2016-11-17T21:21:07Z</dcterms:modified>
</cp:coreProperties>
</file>