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4" r:id="rId2"/>
    <p:sldId id="262" r:id="rId3"/>
    <p:sldId id="265" r:id="rId4"/>
    <p:sldId id="266" r:id="rId5"/>
    <p:sldId id="274" r:id="rId6"/>
    <p:sldId id="267" r:id="rId7"/>
    <p:sldId id="268" r:id="rId8"/>
    <p:sldId id="272" r:id="rId9"/>
    <p:sldId id="271" r:id="rId10"/>
    <p:sldId id="273" r:id="rId11"/>
    <p:sldId id="270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8"/>
    <p:restoredTop sz="71990" autoAdjust="0"/>
  </p:normalViewPr>
  <p:slideViewPr>
    <p:cSldViewPr snapToGrid="0" snapToObjects="1">
      <p:cViewPr varScale="1">
        <p:scale>
          <a:sx n="49" d="100"/>
          <a:sy n="49" d="100"/>
        </p:scale>
        <p:origin x="185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8E06C-1384-4A65-9740-108FEDF02622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320C6-2F6B-4774-BE49-AEC594578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9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320C6-2F6B-4774-BE49-AEC594578E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46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320C6-2F6B-4774-BE49-AEC594578E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34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320C6-2F6B-4774-BE49-AEC594578E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61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320C6-2F6B-4774-BE49-AEC594578E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10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320C6-2F6B-4774-BE49-AEC594578E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72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320C6-2F6B-4774-BE49-AEC594578E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95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320C6-2F6B-4774-BE49-AEC594578E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96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2320C6-2F6B-4774-BE49-AEC594578E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903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320C6-2F6B-4774-BE49-AEC594578E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26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2320C6-2F6B-4774-BE49-AEC594578E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61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6099" y="2106259"/>
            <a:ext cx="6853412" cy="1470025"/>
          </a:xfrm>
        </p:spPr>
        <p:txBody>
          <a:bodyPr>
            <a:normAutofit/>
          </a:bodyPr>
          <a:lstStyle>
            <a:lvl1pPr algn="ctr">
              <a:defRPr sz="38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 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2316" y="4063709"/>
            <a:ext cx="6079746" cy="175260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1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5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9440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269609"/>
            <a:ext cx="8229600" cy="3946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795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0601"/>
            <a:ext cx="8229600" cy="118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66165"/>
            <a:ext cx="8229600" cy="395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39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Launching a Longitudinal </a:t>
            </a:r>
            <a:r>
              <a:rPr lang="en-US" dirty="0" smtClean="0"/>
              <a:t>Curriculum: Coordinator </a:t>
            </a:r>
            <a:r>
              <a:rPr lang="en-US" dirty="0"/>
              <a:t>Survival Guide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2316" y="4063709"/>
            <a:ext cx="5980200" cy="17526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Julie Golding</a:t>
            </a:r>
          </a:p>
          <a:p>
            <a:r>
              <a:rPr lang="en-US" sz="2500" dirty="0" smtClean="0"/>
              <a:t>February 1, 2019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19" y="5578414"/>
            <a:ext cx="3923681" cy="114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5228" y="1087031"/>
            <a:ext cx="7671141" cy="131296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Best Practices: </a:t>
            </a:r>
            <a:r>
              <a:rPr lang="en-US" sz="3000" i="1" dirty="0" smtClean="0"/>
              <a:t>Managing a longer curriculum</a:t>
            </a:r>
            <a:endParaRPr lang="en-US" sz="3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9860" y="2001092"/>
            <a:ext cx="8120008" cy="3460759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endParaRPr lang="en-US" sz="5800" i="0" dirty="0" smtClean="0"/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200" i="0" dirty="0" smtClean="0"/>
              <a:t>Involve coordinators early in the planning process</a:t>
            </a:r>
          </a:p>
          <a:p>
            <a:pPr algn="l">
              <a:lnSpc>
                <a:spcPct val="120000"/>
              </a:lnSpc>
            </a:pPr>
            <a:endParaRPr lang="en-US" sz="4800" i="0" dirty="0" smtClean="0"/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200" i="0" dirty="0" smtClean="0"/>
              <a:t>Identify which course requirements are essential and which have more flexibility</a:t>
            </a:r>
          </a:p>
          <a:p>
            <a:pPr algn="l">
              <a:lnSpc>
                <a:spcPct val="120000"/>
              </a:lnSpc>
            </a:pPr>
            <a:endParaRPr lang="en-US" sz="4800" i="0" dirty="0" smtClean="0"/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200" i="0" dirty="0" smtClean="0"/>
              <a:t>Educate yourself on existing tools and resources</a:t>
            </a:r>
          </a:p>
          <a:p>
            <a:pPr algn="l">
              <a:lnSpc>
                <a:spcPct val="120000"/>
              </a:lnSpc>
            </a:pPr>
            <a:endParaRPr lang="en-US" sz="4800" i="0" dirty="0" smtClean="0"/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200" b="1" i="0" dirty="0"/>
              <a:t>Prepare to adapt and be flexible</a:t>
            </a:r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800" b="1" i="0" dirty="0" smtClean="0"/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200" b="1" i="0" dirty="0" smtClean="0"/>
              <a:t>Simplify, streamline, and set attainable goals</a:t>
            </a:r>
          </a:p>
          <a:p>
            <a:pPr algn="l">
              <a:lnSpc>
                <a:spcPct val="120000"/>
              </a:lnSpc>
            </a:pPr>
            <a:endParaRPr lang="en-US" sz="8000" b="1" i="0" dirty="0" smtClean="0"/>
          </a:p>
          <a:p>
            <a:pPr algn="l">
              <a:lnSpc>
                <a:spcPct val="120000"/>
              </a:lnSpc>
            </a:pPr>
            <a:endParaRPr lang="en-US" sz="8000" i="0" dirty="0" smtClean="0"/>
          </a:p>
          <a:p>
            <a:pPr algn="l">
              <a:lnSpc>
                <a:spcPct val="120000"/>
              </a:lnSpc>
            </a:pPr>
            <a:endParaRPr lang="en-US" sz="8000" i="0" dirty="0" smtClean="0"/>
          </a:p>
          <a:p>
            <a:pPr algn="l">
              <a:lnSpc>
                <a:spcPct val="120000"/>
              </a:lnSpc>
            </a:pPr>
            <a:endParaRPr lang="en-US" sz="7200" i="0" dirty="0" smtClean="0"/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19" y="5578414"/>
            <a:ext cx="3923681" cy="114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90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5228" y="1087031"/>
            <a:ext cx="7671141" cy="131296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Think about </a:t>
            </a:r>
            <a:r>
              <a:rPr lang="en-US" sz="3000" dirty="0" smtClean="0"/>
              <a:t>your institution</a:t>
            </a:r>
            <a:endParaRPr lang="en-US" sz="3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9860" y="2001092"/>
            <a:ext cx="8120008" cy="3929445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endParaRPr lang="en-US" sz="5800" i="0" dirty="0" smtClean="0"/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0" i="0" dirty="0" smtClean="0"/>
              <a:t>Similar or different challenges?</a:t>
            </a:r>
          </a:p>
          <a:p>
            <a:pPr algn="l">
              <a:lnSpc>
                <a:spcPct val="120000"/>
              </a:lnSpc>
            </a:pPr>
            <a:endParaRPr lang="en-US" sz="4000" i="0" dirty="0" smtClean="0"/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0" i="0" dirty="0" smtClean="0"/>
              <a:t>What are </a:t>
            </a:r>
            <a:r>
              <a:rPr lang="en-US" sz="12000" i="0" u="sng" dirty="0" smtClean="0"/>
              <a:t>your</a:t>
            </a:r>
            <a:r>
              <a:rPr lang="en-US" sz="12000" i="0" dirty="0" smtClean="0"/>
              <a:t> best practices for overcoming these challenges?</a:t>
            </a:r>
          </a:p>
          <a:p>
            <a:pPr algn="l">
              <a:lnSpc>
                <a:spcPct val="120000"/>
              </a:lnSpc>
            </a:pPr>
            <a:endParaRPr lang="en-US" sz="4000" i="0" dirty="0" smtClean="0"/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0" i="0" dirty="0" smtClean="0"/>
              <a:t>Commit to [at least] one new best practice that you will begin using this academic year – write it down!</a:t>
            </a:r>
          </a:p>
          <a:p>
            <a:pPr algn="l">
              <a:lnSpc>
                <a:spcPct val="120000"/>
              </a:lnSpc>
            </a:pPr>
            <a:endParaRPr lang="en-US" sz="4800" i="0" dirty="0" smtClean="0"/>
          </a:p>
          <a:p>
            <a:pPr algn="l">
              <a:lnSpc>
                <a:spcPct val="120000"/>
              </a:lnSpc>
            </a:pPr>
            <a:endParaRPr lang="en-US" sz="8000" i="0" dirty="0" smtClean="0"/>
          </a:p>
          <a:p>
            <a:pPr algn="l">
              <a:lnSpc>
                <a:spcPct val="120000"/>
              </a:lnSpc>
            </a:pPr>
            <a:endParaRPr lang="en-US" sz="8000" i="0" dirty="0" smtClean="0"/>
          </a:p>
          <a:p>
            <a:pPr algn="l">
              <a:lnSpc>
                <a:spcPct val="120000"/>
              </a:lnSpc>
            </a:pPr>
            <a:endParaRPr lang="en-US" sz="8000" i="0" dirty="0" smtClean="0"/>
          </a:p>
          <a:p>
            <a:pPr algn="l">
              <a:lnSpc>
                <a:spcPct val="120000"/>
              </a:lnSpc>
            </a:pPr>
            <a:endParaRPr lang="en-US" sz="7200" i="0" dirty="0" smtClean="0"/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19" y="5578414"/>
            <a:ext cx="3923681" cy="114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15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2069" y="1668637"/>
            <a:ext cx="8400499" cy="21729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Please evaluate this presentation using the conference mobile app! Simply click on the "clipboard" icon       on the presentation page.</a:t>
            </a:r>
          </a:p>
        </p:txBody>
      </p:sp>
      <p:pic>
        <p:nvPicPr>
          <p:cNvPr id="5" name="Picture 4" descr="Clip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71" y="2755128"/>
            <a:ext cx="465083" cy="49198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48088" y="3953820"/>
            <a:ext cx="8400499" cy="1456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Other questions/comments?</a:t>
            </a:r>
            <a:r>
              <a:rPr lang="en-US" dirty="0"/>
              <a:t> </a:t>
            </a:r>
            <a:r>
              <a:rPr lang="en-US" dirty="0" smtClean="0"/>
              <a:t>Email me!</a:t>
            </a:r>
            <a:endParaRPr lang="en-US" dirty="0"/>
          </a:p>
          <a:p>
            <a:pPr marL="0" indent="0" algn="ctr">
              <a:buFont typeface="Arial"/>
              <a:buNone/>
            </a:pPr>
            <a:r>
              <a:rPr lang="en-US" dirty="0"/>
              <a:t>j</a:t>
            </a:r>
            <a:r>
              <a:rPr lang="en-US" dirty="0" smtClean="0"/>
              <a:t>ulie_golding@med.unc.edu </a:t>
            </a:r>
          </a:p>
        </p:txBody>
      </p:sp>
    </p:spTree>
    <p:extLst>
      <p:ext uri="{BB962C8B-B14F-4D97-AF65-F5344CB8AC3E}">
        <p14:creationId xmlns:p14="http://schemas.microsoft.com/office/powerpoint/2010/main" val="408841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824" y="1617053"/>
            <a:ext cx="6853412" cy="1312960"/>
          </a:xfrm>
        </p:spPr>
        <p:txBody>
          <a:bodyPr>
            <a:normAutofit/>
          </a:bodyPr>
          <a:lstStyle/>
          <a:p>
            <a:r>
              <a:rPr lang="en-US" dirty="0" smtClean="0"/>
              <a:t>Goals and Objectives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956" y="2533400"/>
            <a:ext cx="7787148" cy="3045014"/>
          </a:xfrm>
        </p:spPr>
        <p:txBody>
          <a:bodyPr>
            <a:normAutofit fontScale="40000" lnSpcReduction="20000"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800" i="0" dirty="0"/>
              <a:t>Identify coordinator-specific challenges faced when launching a longitudinal </a:t>
            </a:r>
            <a:r>
              <a:rPr lang="en-US" sz="5800" i="0" dirty="0" smtClean="0"/>
              <a:t>curriculum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5800" i="0" dirty="0" smtClean="0"/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800" i="0" dirty="0"/>
              <a:t>Identify best practices for overcoming </a:t>
            </a:r>
            <a:r>
              <a:rPr lang="en-US" sz="5800" i="0" dirty="0" smtClean="0"/>
              <a:t>these challenges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5800" i="0" dirty="0"/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800" i="0" dirty="0"/>
              <a:t>Identify which strategies could be successfully applied at your institution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19" y="5578414"/>
            <a:ext cx="3923681" cy="114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824" y="1617053"/>
            <a:ext cx="6853412" cy="131296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 and Context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956" y="2533400"/>
            <a:ext cx="7863686" cy="3045014"/>
          </a:xfrm>
        </p:spPr>
        <p:txBody>
          <a:bodyPr>
            <a:normAutofit fontScale="55000" lnSpcReduction="20000"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200" i="0" dirty="0" smtClean="0"/>
              <a:t>Major curriculum changes at UNC SOM for our Central Campus – new format launched March 2016</a:t>
            </a:r>
          </a:p>
          <a:p>
            <a:pPr algn="l">
              <a:lnSpc>
                <a:spcPct val="120000"/>
              </a:lnSpc>
            </a:pPr>
            <a:endParaRPr lang="en-US" sz="4200" i="0" dirty="0" smtClean="0"/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200" i="0" dirty="0" smtClean="0"/>
              <a:t>Third year outpatient Family Medicine, Internal Medicine, and Pediatrics combined to become a 16-week longitudinal course called Community </a:t>
            </a:r>
            <a:r>
              <a:rPr lang="en-US" sz="4200" i="0" dirty="0" smtClean="0"/>
              <a:t>Based Longitudinal Care (CBLC)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200" i="0" dirty="0" smtClean="0"/>
          </a:p>
          <a:p>
            <a:pPr algn="l">
              <a:lnSpc>
                <a:spcPct val="120000"/>
              </a:lnSpc>
            </a:pPr>
            <a:endParaRPr lang="en-US" sz="5500" i="0" dirty="0" smtClean="0"/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19" y="5578414"/>
            <a:ext cx="3923681" cy="114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40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4093" y="1437812"/>
            <a:ext cx="6853412" cy="1312960"/>
          </a:xfrm>
        </p:spPr>
        <p:txBody>
          <a:bodyPr>
            <a:normAutofit/>
          </a:bodyPr>
          <a:lstStyle/>
          <a:p>
            <a:r>
              <a:rPr lang="en-US" dirty="0" smtClean="0"/>
              <a:t>Peer Collaboration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956" y="2533400"/>
            <a:ext cx="7863686" cy="3045014"/>
          </a:xfrm>
        </p:spPr>
        <p:txBody>
          <a:bodyPr>
            <a:normAutofit fontScale="92500"/>
          </a:bodyPr>
          <a:lstStyle/>
          <a:p>
            <a:pPr algn="l">
              <a:lnSpc>
                <a:spcPct val="120000"/>
              </a:lnSpc>
            </a:pPr>
            <a:r>
              <a:rPr lang="en-US" sz="4200" i="0" dirty="0" smtClean="0"/>
              <a:t>Come up with 1-3 </a:t>
            </a:r>
            <a:r>
              <a:rPr lang="en-US" sz="4200" b="1" i="0" dirty="0" smtClean="0"/>
              <a:t>coordinator-specific </a:t>
            </a:r>
            <a:r>
              <a:rPr lang="en-US" sz="4200" i="0" dirty="0" smtClean="0"/>
              <a:t>challenges to implementing curriculum* change </a:t>
            </a:r>
          </a:p>
          <a:p>
            <a:pPr algn="l">
              <a:lnSpc>
                <a:spcPct val="120000"/>
              </a:lnSpc>
            </a:pPr>
            <a:r>
              <a:rPr lang="en-US" sz="3600" i="0" dirty="0" smtClean="0"/>
              <a:t>*longitudinal focus if possible</a:t>
            </a:r>
            <a:endParaRPr lang="en-US" sz="3600" i="0" dirty="0" smtClean="0"/>
          </a:p>
          <a:p>
            <a:pPr algn="l">
              <a:lnSpc>
                <a:spcPct val="120000"/>
              </a:lnSpc>
            </a:pPr>
            <a:endParaRPr lang="en-US" sz="5500" i="0" dirty="0" smtClean="0"/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19" y="5578414"/>
            <a:ext cx="3923681" cy="114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07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824" y="1617053"/>
            <a:ext cx="6853412" cy="1312960"/>
          </a:xfrm>
        </p:spPr>
        <p:txBody>
          <a:bodyPr>
            <a:normAutofit fontScale="90000"/>
          </a:bodyPr>
          <a:lstStyle/>
          <a:p>
            <a:r>
              <a:rPr lang="en-US" sz="4200" dirty="0" smtClean="0"/>
              <a:t>Coordinator-Specific Challenges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956" y="2704011"/>
            <a:ext cx="7863686" cy="2819668"/>
          </a:xfrm>
        </p:spPr>
        <p:txBody>
          <a:bodyPr>
            <a:normAutofit fontScale="55000" lnSpcReduction="20000"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500" b="1" i="0" dirty="0" smtClean="0"/>
              <a:t>Preceptor</a:t>
            </a:r>
            <a:r>
              <a:rPr lang="en-US" sz="4500" i="0" dirty="0" smtClean="0"/>
              <a:t> </a:t>
            </a:r>
            <a:r>
              <a:rPr lang="en-US" sz="4500" b="1" i="0" dirty="0" smtClean="0"/>
              <a:t>recruitment</a:t>
            </a:r>
            <a:r>
              <a:rPr lang="en-US" sz="4500" i="0" dirty="0" smtClean="0"/>
              <a:t> (increased number of preceptors</a:t>
            </a:r>
            <a:r>
              <a:rPr lang="en-US" sz="4500" i="0" dirty="0" smtClean="0"/>
              <a:t>)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500" b="1" i="0" dirty="0" smtClean="0"/>
              <a:t>Orienting preceptors </a:t>
            </a:r>
            <a:r>
              <a:rPr lang="en-US" sz="4500" i="0" dirty="0" smtClean="0"/>
              <a:t>to the new curriculum</a:t>
            </a:r>
            <a:endParaRPr lang="en-US" sz="4500" i="0" dirty="0" smtClean="0"/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500" b="1" i="0" dirty="0" smtClean="0"/>
              <a:t>Coordinating with multiple departments</a:t>
            </a:r>
            <a:r>
              <a:rPr lang="en-US" sz="4500" i="0" dirty="0" smtClean="0"/>
              <a:t> to create integrated student </a:t>
            </a:r>
            <a:r>
              <a:rPr lang="en-US" sz="4500" i="0" dirty="0" smtClean="0"/>
              <a:t>schedules</a:t>
            </a:r>
            <a:endParaRPr lang="en-US" sz="4500" i="0" dirty="0" smtClean="0"/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500" b="1" i="0" dirty="0" smtClean="0"/>
              <a:t>Managing curriculum </a:t>
            </a:r>
            <a:r>
              <a:rPr lang="en-US" sz="4500" i="0" dirty="0" smtClean="0"/>
              <a:t>over a longer period of time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200" i="0" dirty="0" smtClean="0"/>
          </a:p>
          <a:p>
            <a:pPr algn="l">
              <a:lnSpc>
                <a:spcPct val="120000"/>
              </a:lnSpc>
            </a:pPr>
            <a:endParaRPr lang="en-US" sz="5500" i="0" dirty="0" smtClean="0"/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19" y="5578414"/>
            <a:ext cx="3923681" cy="114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2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5228" y="1043614"/>
            <a:ext cx="7671141" cy="131296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Best Practices: </a:t>
            </a:r>
            <a:r>
              <a:rPr lang="en-US" sz="3000" i="1" dirty="0" smtClean="0"/>
              <a:t>Preceptor </a:t>
            </a:r>
            <a:r>
              <a:rPr lang="en-US" sz="3000" i="1" dirty="0" smtClean="0"/>
              <a:t>Recruitment and Curriculum Orientation</a:t>
            </a:r>
            <a:endParaRPr lang="en-US" sz="3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956" y="2418402"/>
            <a:ext cx="8120008" cy="3460759"/>
          </a:xfrm>
        </p:spPr>
        <p:txBody>
          <a:bodyPr>
            <a:normAutofit fontScale="47500" lnSpcReduction="20000"/>
          </a:bodyPr>
          <a:lstStyle/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6300" i="0" dirty="0" smtClean="0"/>
              <a:t>Use your network </a:t>
            </a:r>
          </a:p>
          <a:p>
            <a:pPr algn="l">
              <a:lnSpc>
                <a:spcPct val="120000"/>
              </a:lnSpc>
            </a:pPr>
            <a:endParaRPr lang="en-US" sz="2500" i="0" dirty="0" smtClean="0"/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6300" i="0" dirty="0" smtClean="0"/>
              <a:t>Advertise teaching benefits</a:t>
            </a:r>
          </a:p>
          <a:p>
            <a:pPr algn="l">
              <a:lnSpc>
                <a:spcPct val="120000"/>
              </a:lnSpc>
            </a:pPr>
            <a:endParaRPr lang="en-US" sz="2500" i="0" dirty="0" smtClean="0"/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6300" i="0" dirty="0" smtClean="0"/>
              <a:t>Host preceptor orientations</a:t>
            </a:r>
          </a:p>
          <a:p>
            <a:pPr algn="l">
              <a:lnSpc>
                <a:spcPct val="120000"/>
              </a:lnSpc>
            </a:pPr>
            <a:endParaRPr lang="en-US" sz="2500" i="0" dirty="0" smtClean="0"/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6300" i="0" dirty="0" smtClean="0"/>
              <a:t>Keep your communication consistent and concise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19" y="5578414"/>
            <a:ext cx="3923681" cy="114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55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5228" y="1185561"/>
            <a:ext cx="7671141" cy="131296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Best Practices: </a:t>
            </a:r>
            <a:r>
              <a:rPr lang="en-US" sz="3000" i="1" dirty="0" smtClean="0"/>
              <a:t>Multi-Department Coordination</a:t>
            </a:r>
            <a:endParaRPr lang="en-US" sz="3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956" y="2550774"/>
            <a:ext cx="8120008" cy="4328394"/>
          </a:xfrm>
        </p:spPr>
        <p:txBody>
          <a:bodyPr>
            <a:normAutofit fontScale="32500" lnSpcReduction="20000"/>
          </a:bodyPr>
          <a:lstStyle/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200" i="0" dirty="0" smtClean="0"/>
              <a:t>Establish single faculty member</a:t>
            </a:r>
            <a:r>
              <a:rPr lang="en-US" sz="9200" b="1" i="0" dirty="0" smtClean="0"/>
              <a:t> </a:t>
            </a:r>
            <a:r>
              <a:rPr lang="en-US" sz="9200" i="0" u="sng" dirty="0" smtClean="0"/>
              <a:t>and</a:t>
            </a:r>
            <a:r>
              <a:rPr lang="en-US" sz="9200" b="1" i="0" dirty="0" smtClean="0"/>
              <a:t> </a:t>
            </a:r>
            <a:r>
              <a:rPr lang="en-US" sz="9200" i="0" dirty="0" smtClean="0"/>
              <a:t>coordinator </a:t>
            </a:r>
            <a:r>
              <a:rPr lang="en-US" sz="9200" i="0" dirty="0" smtClean="0"/>
              <a:t>point-person</a:t>
            </a:r>
            <a:endParaRPr lang="en-US" sz="9200" i="0" dirty="0" smtClean="0"/>
          </a:p>
          <a:p>
            <a:pPr algn="l">
              <a:lnSpc>
                <a:spcPct val="120000"/>
              </a:lnSpc>
            </a:pPr>
            <a:endParaRPr lang="en-US" sz="3100" i="0" dirty="0" smtClean="0"/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200" i="0" dirty="0" smtClean="0"/>
              <a:t>Follow-up quickly and focus on clear, concise, and accurate communication</a:t>
            </a:r>
          </a:p>
          <a:p>
            <a:pPr algn="l">
              <a:lnSpc>
                <a:spcPct val="120000"/>
              </a:lnSpc>
            </a:pPr>
            <a:endParaRPr lang="en-US" sz="3100" i="0" dirty="0" smtClean="0"/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9200" i="0" dirty="0" smtClean="0"/>
              <a:t>Track your progress with each student’s schedule</a:t>
            </a:r>
          </a:p>
          <a:p>
            <a:pPr algn="l">
              <a:lnSpc>
                <a:spcPct val="120000"/>
              </a:lnSpc>
            </a:pPr>
            <a:endParaRPr lang="en-US" sz="5800" i="0" dirty="0" smtClean="0"/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19" y="5578414"/>
            <a:ext cx="3923681" cy="114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19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19" y="5578414"/>
            <a:ext cx="3923681" cy="11404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44" y="1075526"/>
            <a:ext cx="863917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21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3319</TotalTime>
  <Words>323</Words>
  <Application>Microsoft Office PowerPoint</Application>
  <PresentationFormat>On-screen Show (4:3)</PresentationFormat>
  <Paragraphs>77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</vt:lpstr>
      <vt:lpstr>Office Theme</vt:lpstr>
      <vt:lpstr>Launching a Longitudinal Curriculum: Coordinator Survival Guide  </vt:lpstr>
      <vt:lpstr>Disclosures</vt:lpstr>
      <vt:lpstr>Goals and Objectives </vt:lpstr>
      <vt:lpstr>Background and Context </vt:lpstr>
      <vt:lpstr>Peer Collaboration </vt:lpstr>
      <vt:lpstr>Coordinator-Specific Challenges </vt:lpstr>
      <vt:lpstr>Best Practices: Preceptor Recruitment and Curriculum Orientation</vt:lpstr>
      <vt:lpstr>Best Practices: Multi-Department Coordination</vt:lpstr>
      <vt:lpstr>PowerPoint Presentation</vt:lpstr>
      <vt:lpstr>Best Practices: Managing a longer curriculum</vt:lpstr>
      <vt:lpstr>Think about your institution</vt:lpstr>
      <vt:lpstr>PowerPoint Presentation</vt:lpstr>
    </vt:vector>
  </TitlesOfParts>
  <Company>STFM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Abuel</dc:creator>
  <cp:lastModifiedBy>Golding, Julie</cp:lastModifiedBy>
  <cp:revision>74</cp:revision>
  <dcterms:created xsi:type="dcterms:W3CDTF">2013-07-17T19:19:39Z</dcterms:created>
  <dcterms:modified xsi:type="dcterms:W3CDTF">2019-02-01T15:48:01Z</dcterms:modified>
</cp:coreProperties>
</file>