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3" r:id="rId14"/>
    <p:sldId id="292" r:id="rId15"/>
    <p:sldId id="293" r:id="rId16"/>
    <p:sldId id="294" r:id="rId17"/>
    <p:sldId id="296" r:id="rId18"/>
    <p:sldId id="295" r:id="rId19"/>
    <p:sldId id="268" r:id="rId20"/>
    <p:sldId id="270" r:id="rId21"/>
    <p:sldId id="271" r:id="rId22"/>
    <p:sldId id="272" r:id="rId23"/>
    <p:sldId id="273" r:id="rId24"/>
    <p:sldId id="274" r:id="rId25"/>
    <p:sldId id="275" r:id="rId26"/>
    <p:sldId id="276" r:id="rId27"/>
    <p:sldId id="277" r:id="rId28"/>
    <p:sldId id="278" r:id="rId29"/>
    <p:sldId id="279" r:id="rId30"/>
    <p:sldId id="280" r:id="rId31"/>
    <p:sldId id="269" r:id="rId32"/>
    <p:sldId id="297" r:id="rId33"/>
    <p:sldId id="281" r:id="rId34"/>
    <p:sldId id="286" r:id="rId35"/>
    <p:sldId id="285" r:id="rId36"/>
    <p:sldId id="284" r:id="rId37"/>
    <p:sldId id="287" r:id="rId38"/>
    <p:sldId id="288" r:id="rId39"/>
    <p:sldId id="289" r:id="rId40"/>
    <p:sldId id="304" r:id="rId41"/>
    <p:sldId id="298" r:id="rId42"/>
    <p:sldId id="290" r:id="rId43"/>
    <p:sldId id="291" r:id="rId44"/>
    <p:sldId id="300" r:id="rId45"/>
    <p:sldId id="301" r:id="rId46"/>
    <p:sldId id="302" r:id="rId47"/>
    <p:sldId id="303" r:id="rId48"/>
    <p:sldId id="305" r:id="rId49"/>
    <p:sldId id="306"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ry, Courtney" initials="B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90"/>
  </p:normalViewPr>
  <p:slideViewPr>
    <p:cSldViewPr snapToGrid="0" snapToObjects="1">
      <p:cViewPr varScale="1">
        <p:scale>
          <a:sx n="92" d="100"/>
          <a:sy n="92" d="100"/>
        </p:scale>
        <p:origin x="7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commentAuthors" Target="commentAuthors.xml"/><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9-19T21:21:30.606" idx="1">
    <p:pos x="10" y="10"/>
    <p:text>Morgan, is this correct?</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72F299-8FB1-F042-B0B5-8A92D6F48EF6}" type="doc">
      <dgm:prSet loTypeId="urn:microsoft.com/office/officeart/2005/8/layout/venn1" loCatId="" qsTypeId="urn:microsoft.com/office/officeart/2005/8/quickstyle/simple2" qsCatId="simple" csTypeId="urn:microsoft.com/office/officeart/2005/8/colors/accent2_1" csCatId="accent2" phldr="1"/>
      <dgm:spPr/>
    </dgm:pt>
    <dgm:pt modelId="{08E23B27-83ED-4147-973D-6823811F5053}">
      <dgm:prSet phldrT="[Text]" custT="1"/>
      <dgm:spPr>
        <a:ln w="76200">
          <a:solidFill>
            <a:srgbClr val="7030A0"/>
          </a:solidFill>
        </a:ln>
      </dgm:spPr>
      <dgm:t>
        <a:bodyPr anchor="ctr"/>
        <a:lstStyle/>
        <a:p>
          <a:endParaRPr lang="en-US" sz="2800" dirty="0"/>
        </a:p>
      </dgm:t>
    </dgm:pt>
    <dgm:pt modelId="{E76704E6-FCFF-D848-BB58-7EB1B7DF69EA}" type="parTrans" cxnId="{11F3ACC4-CBEA-C947-B858-9FFCF4FBBB58}">
      <dgm:prSet/>
      <dgm:spPr/>
      <dgm:t>
        <a:bodyPr/>
        <a:lstStyle/>
        <a:p>
          <a:endParaRPr lang="en-US"/>
        </a:p>
      </dgm:t>
    </dgm:pt>
    <dgm:pt modelId="{ECB28569-7326-3445-A742-CA29D9E4CDB5}" type="sibTrans" cxnId="{11F3ACC4-CBEA-C947-B858-9FFCF4FBBB58}">
      <dgm:prSet/>
      <dgm:spPr/>
      <dgm:t>
        <a:bodyPr/>
        <a:lstStyle/>
        <a:p>
          <a:endParaRPr lang="en-US"/>
        </a:p>
      </dgm:t>
    </dgm:pt>
    <dgm:pt modelId="{C2EBF3CD-87D5-C443-A4EF-AAF2BEEFFF50}">
      <dgm:prSet phldrT="[Text]" custT="1"/>
      <dgm:spPr>
        <a:ln w="76200">
          <a:solidFill>
            <a:srgbClr val="7030A0"/>
          </a:solidFill>
        </a:ln>
      </dgm:spPr>
      <dgm:t>
        <a:bodyPr/>
        <a:lstStyle/>
        <a:p>
          <a:endParaRPr lang="en-US" sz="2800" dirty="0"/>
        </a:p>
      </dgm:t>
    </dgm:pt>
    <dgm:pt modelId="{68DB1DF5-7DC9-4042-92DA-1BF3EE257402}" type="parTrans" cxnId="{D0C6C759-CAA6-E443-A5F1-3B873AD4A3D9}">
      <dgm:prSet/>
      <dgm:spPr/>
      <dgm:t>
        <a:bodyPr/>
        <a:lstStyle/>
        <a:p>
          <a:endParaRPr lang="en-US"/>
        </a:p>
      </dgm:t>
    </dgm:pt>
    <dgm:pt modelId="{6FC23BD8-6000-CC4B-9AD9-8B4E472CFD77}" type="sibTrans" cxnId="{D0C6C759-CAA6-E443-A5F1-3B873AD4A3D9}">
      <dgm:prSet/>
      <dgm:spPr/>
      <dgm:t>
        <a:bodyPr/>
        <a:lstStyle/>
        <a:p>
          <a:endParaRPr lang="en-US"/>
        </a:p>
      </dgm:t>
    </dgm:pt>
    <dgm:pt modelId="{E8A2AE84-18A1-4E4D-AD18-CBF2D486C8CE}" type="pres">
      <dgm:prSet presAssocID="{D672F299-8FB1-F042-B0B5-8A92D6F48EF6}" presName="compositeShape" presStyleCnt="0">
        <dgm:presLayoutVars>
          <dgm:chMax val="7"/>
          <dgm:dir/>
          <dgm:resizeHandles val="exact"/>
        </dgm:presLayoutVars>
      </dgm:prSet>
      <dgm:spPr/>
    </dgm:pt>
    <dgm:pt modelId="{8D662C6E-FD71-ED4D-94BD-236BC6733DCD}" type="pres">
      <dgm:prSet presAssocID="{08E23B27-83ED-4147-973D-6823811F5053}" presName="circ1" presStyleLbl="vennNode1" presStyleIdx="0" presStyleCnt="2" custScaleX="84073" custScaleY="72236" custLinFactNeighborX="2223" custLinFactNeighborY="-23244"/>
      <dgm:spPr/>
      <dgm:t>
        <a:bodyPr/>
        <a:lstStyle/>
        <a:p>
          <a:endParaRPr lang="en-US"/>
        </a:p>
      </dgm:t>
    </dgm:pt>
    <dgm:pt modelId="{271F2880-B888-B343-8A03-6C46D6CF8E9D}" type="pres">
      <dgm:prSet presAssocID="{08E23B27-83ED-4147-973D-6823811F5053}" presName="circ1Tx" presStyleLbl="revTx" presStyleIdx="0" presStyleCnt="0">
        <dgm:presLayoutVars>
          <dgm:chMax val="0"/>
          <dgm:chPref val="0"/>
          <dgm:bulletEnabled val="1"/>
        </dgm:presLayoutVars>
      </dgm:prSet>
      <dgm:spPr/>
      <dgm:t>
        <a:bodyPr/>
        <a:lstStyle/>
        <a:p>
          <a:endParaRPr lang="en-US"/>
        </a:p>
      </dgm:t>
    </dgm:pt>
    <dgm:pt modelId="{75898BAE-FC82-934D-97DD-67DF17701D54}" type="pres">
      <dgm:prSet presAssocID="{C2EBF3CD-87D5-C443-A4EF-AAF2BEEFFF50}" presName="circ2" presStyleLbl="vennNode1" presStyleIdx="1" presStyleCnt="2" custScaleX="85689" custScaleY="73181" custLinFactNeighborX="-24977" custLinFactNeighborY="-23365"/>
      <dgm:spPr/>
      <dgm:t>
        <a:bodyPr/>
        <a:lstStyle/>
        <a:p>
          <a:endParaRPr lang="en-US"/>
        </a:p>
      </dgm:t>
    </dgm:pt>
    <dgm:pt modelId="{5A4D702B-051E-F24B-8412-74415605EDDF}" type="pres">
      <dgm:prSet presAssocID="{C2EBF3CD-87D5-C443-A4EF-AAF2BEEFFF50}" presName="circ2Tx" presStyleLbl="revTx" presStyleIdx="0" presStyleCnt="0">
        <dgm:presLayoutVars>
          <dgm:chMax val="0"/>
          <dgm:chPref val="0"/>
          <dgm:bulletEnabled val="1"/>
        </dgm:presLayoutVars>
      </dgm:prSet>
      <dgm:spPr/>
      <dgm:t>
        <a:bodyPr/>
        <a:lstStyle/>
        <a:p>
          <a:endParaRPr lang="en-US"/>
        </a:p>
      </dgm:t>
    </dgm:pt>
  </dgm:ptLst>
  <dgm:cxnLst>
    <dgm:cxn modelId="{258BA1BB-CDAB-F948-A044-657ABD362ABA}" type="presOf" srcId="{D672F299-8FB1-F042-B0B5-8A92D6F48EF6}" destId="{E8A2AE84-18A1-4E4D-AD18-CBF2D486C8CE}" srcOrd="0" destOrd="0" presId="urn:microsoft.com/office/officeart/2005/8/layout/venn1"/>
    <dgm:cxn modelId="{11F3ACC4-CBEA-C947-B858-9FFCF4FBBB58}" srcId="{D672F299-8FB1-F042-B0B5-8A92D6F48EF6}" destId="{08E23B27-83ED-4147-973D-6823811F5053}" srcOrd="0" destOrd="0" parTransId="{E76704E6-FCFF-D848-BB58-7EB1B7DF69EA}" sibTransId="{ECB28569-7326-3445-A742-CA29D9E4CDB5}"/>
    <dgm:cxn modelId="{B237A700-F865-AA4E-8F3A-7CBA57068EEC}" type="presOf" srcId="{C2EBF3CD-87D5-C443-A4EF-AAF2BEEFFF50}" destId="{75898BAE-FC82-934D-97DD-67DF17701D54}" srcOrd="0" destOrd="0" presId="urn:microsoft.com/office/officeart/2005/8/layout/venn1"/>
    <dgm:cxn modelId="{DAF5A7A5-DFF3-3445-8215-31A6290633FE}" type="presOf" srcId="{C2EBF3CD-87D5-C443-A4EF-AAF2BEEFFF50}" destId="{5A4D702B-051E-F24B-8412-74415605EDDF}" srcOrd="1" destOrd="0" presId="urn:microsoft.com/office/officeart/2005/8/layout/venn1"/>
    <dgm:cxn modelId="{1BC5FC2D-C33B-A543-A9A7-E3F0D76C1FA1}" type="presOf" srcId="{08E23B27-83ED-4147-973D-6823811F5053}" destId="{8D662C6E-FD71-ED4D-94BD-236BC6733DCD}" srcOrd="0" destOrd="0" presId="urn:microsoft.com/office/officeart/2005/8/layout/venn1"/>
    <dgm:cxn modelId="{447C5821-F54C-B644-AB1F-CFA06BFE9472}" type="presOf" srcId="{08E23B27-83ED-4147-973D-6823811F5053}" destId="{271F2880-B888-B343-8A03-6C46D6CF8E9D}" srcOrd="1" destOrd="0" presId="urn:microsoft.com/office/officeart/2005/8/layout/venn1"/>
    <dgm:cxn modelId="{D0C6C759-CAA6-E443-A5F1-3B873AD4A3D9}" srcId="{D672F299-8FB1-F042-B0B5-8A92D6F48EF6}" destId="{C2EBF3CD-87D5-C443-A4EF-AAF2BEEFFF50}" srcOrd="1" destOrd="0" parTransId="{68DB1DF5-7DC9-4042-92DA-1BF3EE257402}" sibTransId="{6FC23BD8-6000-CC4B-9AD9-8B4E472CFD77}"/>
    <dgm:cxn modelId="{3466A550-B123-2F4D-8D0D-9CDDA909B93F}" type="presParOf" srcId="{E8A2AE84-18A1-4E4D-AD18-CBF2D486C8CE}" destId="{8D662C6E-FD71-ED4D-94BD-236BC6733DCD}" srcOrd="0" destOrd="0" presId="urn:microsoft.com/office/officeart/2005/8/layout/venn1"/>
    <dgm:cxn modelId="{B0FA79DE-014E-754B-9A33-72151008C665}" type="presParOf" srcId="{E8A2AE84-18A1-4E4D-AD18-CBF2D486C8CE}" destId="{271F2880-B888-B343-8A03-6C46D6CF8E9D}" srcOrd="1" destOrd="0" presId="urn:microsoft.com/office/officeart/2005/8/layout/venn1"/>
    <dgm:cxn modelId="{7E457FFB-6789-4F40-ADF9-C5BD0E20E3EF}" type="presParOf" srcId="{E8A2AE84-18A1-4E4D-AD18-CBF2D486C8CE}" destId="{75898BAE-FC82-934D-97DD-67DF17701D54}" srcOrd="2" destOrd="0" presId="urn:microsoft.com/office/officeart/2005/8/layout/venn1"/>
    <dgm:cxn modelId="{E164229E-7B89-DA45-A387-EDB1F31C59C3}" type="presParOf" srcId="{E8A2AE84-18A1-4E4D-AD18-CBF2D486C8CE}" destId="{5A4D702B-051E-F24B-8412-74415605EDDF}"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62C6E-FD71-ED4D-94BD-236BC6733DCD}">
      <dsp:nvSpPr>
        <dsp:cNvPr id="0" name=""/>
        <dsp:cNvSpPr/>
      </dsp:nvSpPr>
      <dsp:spPr>
        <a:xfrm>
          <a:off x="891972" y="332759"/>
          <a:ext cx="5419761" cy="4656689"/>
        </a:xfrm>
        <a:prstGeom prst="ellipse">
          <a:avLst/>
        </a:prstGeom>
        <a:solidFill>
          <a:schemeClr val="lt1">
            <a:alpha val="50000"/>
            <a:hueOff val="0"/>
            <a:satOff val="0"/>
            <a:lumOff val="0"/>
            <a:alphaOff val="0"/>
          </a:schemeClr>
        </a:solidFill>
        <a:ln w="76200" cap="flat" cmpd="sng" algn="ctr">
          <a:solidFill>
            <a:srgbClr val="7030A0"/>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dirty="0"/>
        </a:p>
      </dsp:txBody>
      <dsp:txXfrm>
        <a:off x="1648786" y="881882"/>
        <a:ext cx="3124907" cy="3558442"/>
      </dsp:txXfrm>
    </dsp:sp>
    <dsp:sp modelId="{75898BAE-FC82-934D-97DD-67DF17701D54}">
      <dsp:nvSpPr>
        <dsp:cNvPr id="0" name=""/>
        <dsp:cNvSpPr/>
      </dsp:nvSpPr>
      <dsp:spPr>
        <a:xfrm>
          <a:off x="3732560" y="294499"/>
          <a:ext cx="5523936" cy="4717608"/>
        </a:xfrm>
        <a:prstGeom prst="ellipse">
          <a:avLst/>
        </a:prstGeom>
        <a:solidFill>
          <a:schemeClr val="lt1">
            <a:alpha val="50000"/>
            <a:hueOff val="0"/>
            <a:satOff val="0"/>
            <a:lumOff val="0"/>
            <a:alphaOff val="0"/>
          </a:schemeClr>
        </a:solidFill>
        <a:ln w="76200" cap="flat" cmpd="sng" algn="ctr">
          <a:solidFill>
            <a:srgbClr val="7030A0"/>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dirty="0"/>
        </a:p>
      </dsp:txBody>
      <dsp:txXfrm>
        <a:off x="5300164" y="850806"/>
        <a:ext cx="3184972" cy="360499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A24351-8CF7-BD41-86FF-97753CAA2FE3}" type="datetimeFigureOut">
              <a:rPr lang="en-US" smtClean="0"/>
              <a:t>9/22/16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B5439-BB4D-A64E-B4D3-ECEF3E8B8B87}" type="slidenum">
              <a:rPr lang="en-US" smtClean="0"/>
              <a:t>‹#›</a:t>
            </a:fld>
            <a:endParaRPr lang="en-US"/>
          </a:p>
        </p:txBody>
      </p:sp>
    </p:spTree>
    <p:extLst>
      <p:ext uri="{BB962C8B-B14F-4D97-AF65-F5344CB8AC3E}">
        <p14:creationId xmlns:p14="http://schemas.microsoft.com/office/powerpoint/2010/main" val="1703840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 Id="rId3" Type="http://schemas.openxmlformats.org/officeDocument/2006/relationships/hyperlink" Target="http://www.ptsd.va.gov/professional/assessment/te-measures/stress-life-events.asp"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Supportive therapy groups: IPV, SA, CA, IU, Homicide</a:t>
            </a:r>
          </a:p>
          <a:p>
            <a:r>
              <a:rPr lang="en-US" dirty="0" smtClean="0"/>
              <a:t>Community Resources and Partners: various resources in the community.</a:t>
            </a:r>
            <a:endParaRPr lang="en-US" dirty="0"/>
          </a:p>
        </p:txBody>
      </p:sp>
      <p:sp>
        <p:nvSpPr>
          <p:cNvPr id="4" name="Slide Number Placeholder 3"/>
          <p:cNvSpPr>
            <a:spLocks noGrp="1"/>
          </p:cNvSpPr>
          <p:nvPr>
            <p:ph type="sldNum" sz="quarter" idx="10"/>
          </p:nvPr>
        </p:nvSpPr>
        <p:spPr/>
        <p:txBody>
          <a:bodyPr/>
          <a:lstStyle/>
          <a:p>
            <a:fld id="{22C41E54-4AE1-1448-A6D3-B16220097ACF}" type="slidenum">
              <a:rPr lang="en-US" smtClean="0"/>
              <a:t>32</a:t>
            </a:fld>
            <a:endParaRPr lang="en-US"/>
          </a:p>
        </p:txBody>
      </p:sp>
    </p:spTree>
    <p:extLst>
      <p:ext uri="{BB962C8B-B14F-4D97-AF65-F5344CB8AC3E}">
        <p14:creationId xmlns:p14="http://schemas.microsoft.com/office/powerpoint/2010/main" val="593828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a:t>
            </a:r>
            <a:r>
              <a:rPr lang="en-US" baseline="0" dirty="0" smtClean="0"/>
              <a:t> to the literature, trauma rates within in primary care setting range from 2 to 15% (</a:t>
            </a:r>
            <a:r>
              <a:rPr lang="en-US" sz="1200" kern="1200" dirty="0" smtClean="0">
                <a:solidFill>
                  <a:schemeClr val="tx1"/>
                </a:solidFill>
                <a:effectLst/>
                <a:latin typeface="+mn-lt"/>
                <a:ea typeface="+mn-ea"/>
                <a:cs typeface="+mn-cs"/>
              </a:rPr>
              <a:t>Greene et al., 2016; National Council for Behavioral Health, 2015)</a:t>
            </a:r>
            <a:r>
              <a:rPr lang="en-US" dirty="0" smtClean="0">
                <a:effectLst/>
              </a:rPr>
              <a:t> </a:t>
            </a:r>
          </a:p>
          <a:p>
            <a:endParaRPr lang="en-US" dirty="0" smtClean="0"/>
          </a:p>
          <a:p>
            <a:r>
              <a:rPr lang="en-US" dirty="0" smtClean="0"/>
              <a:t>Wisconsin</a:t>
            </a:r>
            <a:r>
              <a:rPr lang="en-US" baseline="0" dirty="0" smtClean="0"/>
              <a:t> Department of Health Services. (2015). Trauma and Substance Use in Wisconsin </a:t>
            </a:r>
          </a:p>
          <a:p>
            <a:r>
              <a:rPr lang="en-US" baseline="0" dirty="0" smtClean="0"/>
              <a:t>ACE Module in 2010 Wisconsin Behavioral Risk Factor Survey consisted of eight ACE </a:t>
            </a:r>
            <a:r>
              <a:rPr lang="en-US" baseline="0" dirty="0" err="1" smtClean="0"/>
              <a:t>survery</a:t>
            </a:r>
            <a:r>
              <a:rPr lang="en-US" baseline="0" dirty="0" smtClean="0"/>
              <a:t> questions (incarcerated household member, sexual abuse, mental illness in household, violence between adults, physical abuse, separation/divorce, substance abuse in household, emotional abuse) </a:t>
            </a:r>
          </a:p>
          <a:p>
            <a:pPr marL="228600" indent="-228600">
              <a:buAutoNum type="arabicPeriod"/>
            </a:pPr>
            <a:r>
              <a:rPr lang="en-US" baseline="0" dirty="0" smtClean="0"/>
              <a:t>56% of those surveyed in Wisconsin had at least 1 ACE</a:t>
            </a:r>
          </a:p>
          <a:p>
            <a:pPr marL="228600" indent="-228600">
              <a:buAutoNum type="arabicPeriod"/>
            </a:pPr>
            <a:r>
              <a:rPr lang="en-US" baseline="0" dirty="0" smtClean="0"/>
              <a:t>14% had 4 or more ACEs</a:t>
            </a:r>
          </a:p>
          <a:p>
            <a:pPr marL="228600" indent="-228600">
              <a:buAutoNum type="arabicPeriod"/>
            </a:pPr>
            <a:endParaRPr lang="en-US" baseline="0" dirty="0" smtClean="0"/>
          </a:p>
          <a:p>
            <a:pPr marL="0" indent="0">
              <a:buNone/>
            </a:pPr>
            <a:r>
              <a:rPr lang="en-US" sz="1200" kern="1200" dirty="0" smtClean="0">
                <a:solidFill>
                  <a:schemeClr val="tx1"/>
                </a:solidFill>
                <a:effectLst/>
                <a:latin typeface="+mn-lt"/>
                <a:ea typeface="+mn-ea"/>
                <a:cs typeface="+mn-cs"/>
              </a:rPr>
              <a:t>Trauma survivors frequently turn to their primary care physician for help (National Center for PTSD, 2002). </a:t>
            </a:r>
            <a:endParaRPr lang="en-US" baseline="0" dirty="0" smtClean="0"/>
          </a:p>
        </p:txBody>
      </p:sp>
      <p:sp>
        <p:nvSpPr>
          <p:cNvPr id="4" name="Slide Number Placeholder 3"/>
          <p:cNvSpPr>
            <a:spLocks noGrp="1"/>
          </p:cNvSpPr>
          <p:nvPr>
            <p:ph type="sldNum" sz="quarter" idx="10"/>
          </p:nvPr>
        </p:nvSpPr>
        <p:spPr/>
        <p:txBody>
          <a:bodyPr/>
          <a:lstStyle/>
          <a:p>
            <a:fld id="{FA92631F-8813-2847-93C8-E3B76864607B}" type="slidenum">
              <a:rPr lang="en-US" smtClean="0"/>
              <a:t>40</a:t>
            </a:fld>
            <a:endParaRPr lang="en-US"/>
          </a:p>
        </p:txBody>
      </p:sp>
    </p:spTree>
    <p:extLst>
      <p:ext uri="{BB962C8B-B14F-4D97-AF65-F5344CB8AC3E}">
        <p14:creationId xmlns:p14="http://schemas.microsoft.com/office/powerpoint/2010/main" val="1129313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working in a clinic setting on a research project, important to have clinic team members on board.</a:t>
            </a:r>
          </a:p>
          <a:p>
            <a:r>
              <a:rPr lang="en-US" baseline="0" dirty="0" smtClean="0"/>
              <a:t>First, we met with clinical leadership: the clinic manager, medical director, and residency director.</a:t>
            </a:r>
          </a:p>
          <a:p>
            <a:r>
              <a:rPr lang="en-US" baseline="0" dirty="0" smtClean="0"/>
              <a:t>	-We highlighted the importance of understanding trauma in order to help improve clinic practices</a:t>
            </a:r>
          </a:p>
          <a:p>
            <a:r>
              <a:rPr lang="en-US" baseline="0" dirty="0" smtClean="0"/>
              <a:t>	-Had several discussions on the proposed program and even met with nurses, physicians, and other members of the treatment team, who would be vital in supporting this initiative.</a:t>
            </a:r>
          </a:p>
          <a:p>
            <a:r>
              <a:rPr lang="en-US" baseline="0" dirty="0" smtClean="0"/>
              <a:t>-We presented research/literature that highlighted the high correlation between trauma and health and proposed our model and how it would 1) improve clinic practices for our patients and 2) utilize a holistic treatment approach.</a:t>
            </a:r>
          </a:p>
          <a:p>
            <a:r>
              <a:rPr lang="en-US" baseline="0" dirty="0" smtClean="0"/>
              <a:t>-In order to show necessity, we implemented a trauma prevalence survey and will meet with leadership to discuss our findings</a:t>
            </a:r>
          </a:p>
          <a:p>
            <a:r>
              <a:rPr lang="en-US" baseline="0" dirty="0" smtClean="0"/>
              <a:t>-Finally, we will continue to have meetings with the clinic and the leadership in order to make our model a reality and implement the model. It is important to have the clinic team on board, in order to continually refine our model so that it works best with the clinic and clinic flow.</a:t>
            </a:r>
          </a:p>
          <a:p>
            <a:endParaRPr lang="en-US" dirty="0"/>
          </a:p>
        </p:txBody>
      </p:sp>
      <p:sp>
        <p:nvSpPr>
          <p:cNvPr id="4" name="Slide Number Placeholder 3"/>
          <p:cNvSpPr>
            <a:spLocks noGrp="1"/>
          </p:cNvSpPr>
          <p:nvPr>
            <p:ph type="sldNum" sz="quarter" idx="10"/>
          </p:nvPr>
        </p:nvSpPr>
        <p:spPr/>
        <p:txBody>
          <a:bodyPr/>
          <a:lstStyle/>
          <a:p>
            <a:fld id="{FA92631F-8813-2847-93C8-E3B76864607B}" type="slidenum">
              <a:rPr lang="en-US" smtClean="0"/>
              <a:t>41</a:t>
            </a:fld>
            <a:endParaRPr lang="en-US"/>
          </a:p>
        </p:txBody>
      </p:sp>
    </p:spTree>
    <p:extLst>
      <p:ext uri="{BB962C8B-B14F-4D97-AF65-F5344CB8AC3E}">
        <p14:creationId xmlns:p14="http://schemas.microsoft.com/office/powerpoint/2010/main" val="1316926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baseline="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Benefits of Screening</a:t>
            </a:r>
          </a:p>
          <a:p>
            <a:pPr marL="685800" lvl="1" indent="-228600">
              <a:buFont typeface="+mj-lt"/>
              <a:buAutoNum type="arabicPeriod"/>
            </a:pPr>
            <a:r>
              <a:rPr lang="en-US" sz="1200" kern="1200" dirty="0" smtClean="0">
                <a:solidFill>
                  <a:schemeClr val="tx1"/>
                </a:solidFill>
                <a:effectLst/>
                <a:latin typeface="+mn-lt"/>
                <a:ea typeface="+mn-ea"/>
                <a:cs typeface="+mn-cs"/>
              </a:rPr>
              <a:t>Trauma and Health </a:t>
            </a:r>
          </a:p>
          <a:p>
            <a:pPr marL="1143000" lvl="2" indent="-228600">
              <a:buFont typeface="+mj-lt"/>
              <a:buAutoNum type="arabicPeriod"/>
            </a:pPr>
            <a:r>
              <a:rPr lang="en-US" sz="1200" kern="1200" dirty="0" smtClean="0">
                <a:solidFill>
                  <a:schemeClr val="tx1"/>
                </a:solidFill>
                <a:effectLst/>
                <a:latin typeface="+mn-lt"/>
                <a:ea typeface="+mn-ea"/>
                <a:cs typeface="+mn-cs"/>
              </a:rPr>
              <a:t>Research shows associations between traumatic event exposure and impaired neurodevelopmental and immune systems responses and subsequent health risk behaviors resulting in chronic physical and behavioral health disorders. </a:t>
            </a:r>
          </a:p>
          <a:p>
            <a:pPr marL="1600200" lvl="3" indent="-228600">
              <a:buFont typeface="+mj-lt"/>
              <a:buAutoNum type="arabicPeriod"/>
            </a:pPr>
            <a:r>
              <a:rPr lang="en-US" sz="1200" kern="1200" dirty="0" smtClean="0">
                <a:solidFill>
                  <a:schemeClr val="tx1"/>
                </a:solidFill>
                <a:effectLst/>
                <a:latin typeface="+mn-lt"/>
                <a:ea typeface="+mn-ea"/>
                <a:cs typeface="+mn-cs"/>
              </a:rPr>
              <a:t>Substance Abuse and Mental Health Services Administration. </a:t>
            </a:r>
            <a:r>
              <a:rPr lang="en-US" sz="1200" i="1" kern="1200" dirty="0" smtClean="0">
                <a:solidFill>
                  <a:schemeClr val="tx1"/>
                </a:solidFill>
                <a:effectLst/>
                <a:latin typeface="+mn-lt"/>
                <a:ea typeface="+mn-ea"/>
                <a:cs typeface="+mn-cs"/>
              </a:rPr>
              <a:t>SAMHSA’s Concept of Trauma and Guidance for a Trauma-Informed Approach. </a:t>
            </a:r>
            <a:r>
              <a:rPr lang="en-US" sz="1200" kern="1200" dirty="0" smtClean="0">
                <a:solidFill>
                  <a:schemeClr val="tx1"/>
                </a:solidFill>
                <a:effectLst/>
                <a:latin typeface="+mn-lt"/>
                <a:ea typeface="+mn-ea"/>
                <a:cs typeface="+mn-cs"/>
              </a:rPr>
              <a:t>HHS Publication No. (SMA) 14-4884. Rockville, MD: Substance Abuse and Mental Health Services Administration, 2014.1</a:t>
            </a:r>
          </a:p>
          <a:p>
            <a:pPr marL="1600200" lvl="3" indent="-228600">
              <a:buFont typeface="+mj-lt"/>
              <a:buAutoNum type="arabicPeriod"/>
            </a:pPr>
            <a:r>
              <a:rPr lang="en-US" sz="1200" kern="1200" dirty="0" err="1" smtClean="0">
                <a:solidFill>
                  <a:schemeClr val="tx1"/>
                </a:solidFill>
                <a:effectLst/>
                <a:latin typeface="+mn-lt"/>
                <a:ea typeface="+mn-ea"/>
                <a:cs typeface="+mn-cs"/>
              </a:rPr>
              <a:t>Felitti</a:t>
            </a:r>
            <a:r>
              <a:rPr lang="en-US" sz="1200" kern="1200" dirty="0" smtClean="0">
                <a:solidFill>
                  <a:schemeClr val="tx1"/>
                </a:solidFill>
                <a:effectLst/>
                <a:latin typeface="+mn-lt"/>
                <a:ea typeface="+mn-ea"/>
                <a:cs typeface="+mn-cs"/>
              </a:rPr>
              <a:t>, G., </a:t>
            </a:r>
            <a:r>
              <a:rPr lang="en-US" sz="1200" kern="1200" dirty="0" err="1" smtClean="0">
                <a:solidFill>
                  <a:schemeClr val="tx1"/>
                </a:solidFill>
                <a:effectLst/>
                <a:latin typeface="+mn-lt"/>
                <a:ea typeface="+mn-ea"/>
                <a:cs typeface="+mn-cs"/>
              </a:rPr>
              <a:t>Anda</a:t>
            </a:r>
            <a:r>
              <a:rPr lang="en-US" sz="1200" kern="1200" dirty="0" smtClean="0">
                <a:solidFill>
                  <a:schemeClr val="tx1"/>
                </a:solidFill>
                <a:effectLst/>
                <a:latin typeface="+mn-lt"/>
                <a:ea typeface="+mn-ea"/>
                <a:cs typeface="+mn-cs"/>
              </a:rPr>
              <a:t>, R., </a:t>
            </a:r>
            <a:r>
              <a:rPr lang="en-US" sz="1200" kern="1200" dirty="0" err="1" smtClean="0">
                <a:solidFill>
                  <a:schemeClr val="tx1"/>
                </a:solidFill>
                <a:effectLst/>
                <a:latin typeface="+mn-lt"/>
                <a:ea typeface="+mn-ea"/>
                <a:cs typeface="+mn-cs"/>
              </a:rPr>
              <a:t>Nordenberg</a:t>
            </a:r>
            <a:r>
              <a:rPr lang="en-US" sz="1200" kern="1200" dirty="0" smtClean="0">
                <a:solidFill>
                  <a:schemeClr val="tx1"/>
                </a:solidFill>
                <a:effectLst/>
                <a:latin typeface="+mn-lt"/>
                <a:ea typeface="+mn-ea"/>
                <a:cs typeface="+mn-cs"/>
              </a:rPr>
              <a:t>, D., et al., (1998). Relationship of child abuse and household dysfunction to many of the leading cause of death in adults: The Adverse Childhood Experiences Study. American Journal of Preventive Medicine, 14, 245-258.</a:t>
            </a:r>
          </a:p>
          <a:p>
            <a:pPr marL="2057400" lvl="4" indent="-228600">
              <a:buFont typeface="+mj-lt"/>
              <a:buAutoNum type="arabicPeriod"/>
            </a:pPr>
            <a:r>
              <a:rPr lang="en-US" sz="1200" kern="1200" dirty="0" smtClean="0">
                <a:solidFill>
                  <a:schemeClr val="tx1"/>
                </a:solidFill>
                <a:effectLst/>
                <a:latin typeface="+mn-lt"/>
                <a:ea typeface="+mn-ea"/>
                <a:cs typeface="+mn-cs"/>
              </a:rPr>
              <a:t>Persons who experienced 4 or more categories of traumatic childhood exposures compared to those who experienced none were 4 to 12 fold increased health risks for alcoholism, drug abuse, depression, suicide attempt; 2 to 4 fold increase in smoking, poor self-rated health increased </a:t>
            </a:r>
            <a:r>
              <a:rPr lang="en-US" sz="1200" kern="1200" dirty="0" err="1" smtClean="0">
                <a:solidFill>
                  <a:schemeClr val="tx1"/>
                </a:solidFill>
                <a:effectLst/>
                <a:latin typeface="+mn-lt"/>
                <a:ea typeface="+mn-ea"/>
                <a:cs typeface="+mn-cs"/>
              </a:rPr>
              <a:t>secual</a:t>
            </a:r>
            <a:r>
              <a:rPr lang="en-US" sz="1200" kern="1200" dirty="0" smtClean="0">
                <a:solidFill>
                  <a:schemeClr val="tx1"/>
                </a:solidFill>
                <a:effectLst/>
                <a:latin typeface="+mn-lt"/>
                <a:ea typeface="+mn-ea"/>
                <a:cs typeface="+mn-cs"/>
              </a:rPr>
              <a:t> intercourse partners and </a:t>
            </a:r>
            <a:r>
              <a:rPr lang="en-US" sz="1200" kern="1200" dirty="0" err="1" smtClean="0">
                <a:solidFill>
                  <a:schemeClr val="tx1"/>
                </a:solidFill>
                <a:effectLst/>
                <a:latin typeface="+mn-lt"/>
                <a:ea typeface="+mn-ea"/>
                <a:cs typeface="+mn-cs"/>
              </a:rPr>
              <a:t>sexualy</a:t>
            </a:r>
            <a:r>
              <a:rPr lang="en-US" sz="1200" kern="1200" dirty="0" smtClean="0">
                <a:solidFill>
                  <a:schemeClr val="tx1"/>
                </a:solidFill>
                <a:effectLst/>
                <a:latin typeface="+mn-lt"/>
                <a:ea typeface="+mn-ea"/>
                <a:cs typeface="+mn-cs"/>
              </a:rPr>
              <a:t> transmitted disease; 1.4-1.6 fold increase in physical inactivity and severe obesity. </a:t>
            </a:r>
          </a:p>
          <a:p>
            <a:pPr marL="1600200" lvl="3" indent="-228600">
              <a:buFont typeface="+mj-lt"/>
              <a:buAutoNum type="arabicPeriod"/>
            </a:pPr>
            <a:r>
              <a:rPr lang="en-US" sz="1200" kern="1200" dirty="0" err="1" smtClean="0">
                <a:solidFill>
                  <a:schemeClr val="tx1"/>
                </a:solidFill>
                <a:effectLst/>
                <a:latin typeface="+mn-lt"/>
                <a:ea typeface="+mn-ea"/>
                <a:cs typeface="+mn-cs"/>
              </a:rPr>
              <a:t>Shonkoff</a:t>
            </a:r>
            <a:r>
              <a:rPr lang="en-US" sz="1200" kern="1200" dirty="0" smtClean="0">
                <a:solidFill>
                  <a:schemeClr val="tx1"/>
                </a:solidFill>
                <a:effectLst/>
                <a:latin typeface="+mn-lt"/>
                <a:ea typeface="+mn-ea"/>
                <a:cs typeface="+mn-cs"/>
              </a:rPr>
              <a:t>, J.P., Garner, A.S., Siegel, B.S., Dobbins, M.I., Earls, M.F., </a:t>
            </a:r>
            <a:r>
              <a:rPr lang="en-US" sz="1200" kern="1200" dirty="0" err="1" smtClean="0">
                <a:solidFill>
                  <a:schemeClr val="tx1"/>
                </a:solidFill>
                <a:effectLst/>
                <a:latin typeface="+mn-lt"/>
                <a:ea typeface="+mn-ea"/>
                <a:cs typeface="+mn-cs"/>
              </a:rPr>
              <a:t>McGuinn</a:t>
            </a:r>
            <a:r>
              <a:rPr lang="en-US" sz="1200" kern="1200" dirty="0" smtClean="0">
                <a:solidFill>
                  <a:schemeClr val="tx1"/>
                </a:solidFill>
                <a:effectLst/>
                <a:latin typeface="+mn-lt"/>
                <a:ea typeface="+mn-ea"/>
                <a:cs typeface="+mn-cs"/>
              </a:rPr>
              <a:t>, L., …, Wood, D.L. (2012). The lifelong effects of early childhood adversity and toxic stress. </a:t>
            </a:r>
            <a:r>
              <a:rPr lang="en-US" sz="1200" i="1" kern="1200" dirty="0" smtClean="0">
                <a:solidFill>
                  <a:schemeClr val="tx1"/>
                </a:solidFill>
                <a:effectLst/>
                <a:latin typeface="+mn-lt"/>
                <a:ea typeface="+mn-ea"/>
                <a:cs typeface="+mn-cs"/>
              </a:rPr>
              <a:t>Pediatrics</a:t>
            </a:r>
            <a:r>
              <a:rPr lang="en-US" sz="1200" kern="1200" dirty="0" smtClean="0">
                <a:solidFill>
                  <a:schemeClr val="tx1"/>
                </a:solidFill>
                <a:effectLst/>
                <a:latin typeface="+mn-lt"/>
                <a:ea typeface="+mn-ea"/>
                <a:cs typeface="+mn-cs"/>
              </a:rPr>
              <a:t>, 129(1), 232-246.5</a:t>
            </a:r>
          </a:p>
          <a:p>
            <a:pPr marL="2057400" lvl="4" indent="-228600">
              <a:buFont typeface="+mj-lt"/>
              <a:buAutoNum type="arabicPeriod"/>
            </a:pPr>
            <a:r>
              <a:rPr lang="en-US" sz="1200" kern="1200" dirty="0" smtClean="0">
                <a:solidFill>
                  <a:schemeClr val="tx1"/>
                </a:solidFill>
                <a:effectLst/>
                <a:latin typeface="+mn-lt"/>
                <a:ea typeface="+mn-ea"/>
                <a:cs typeface="+mn-cs"/>
              </a:rPr>
              <a:t>Many adult disease can be viewed as developmental disorders that begin early in life and that persistent health disparities associated with </a:t>
            </a:r>
            <a:r>
              <a:rPr lang="en-US" sz="1200" kern="1200" dirty="0" err="1" smtClean="0">
                <a:solidFill>
                  <a:schemeClr val="tx1"/>
                </a:solidFill>
                <a:effectLst/>
                <a:latin typeface="+mn-lt"/>
                <a:ea typeface="+mn-ea"/>
                <a:cs typeface="+mn-cs"/>
              </a:rPr>
              <a:t>poverity</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disocrimination</a:t>
            </a:r>
            <a:r>
              <a:rPr lang="en-US" sz="1200" kern="1200" dirty="0" smtClean="0">
                <a:solidFill>
                  <a:schemeClr val="tx1"/>
                </a:solidFill>
                <a:effectLst/>
                <a:latin typeface="+mn-lt"/>
                <a:ea typeface="+mn-ea"/>
                <a:cs typeface="+mn-cs"/>
              </a:rPr>
              <a:t>, or maltreatment could be reduced by the alleviation of toxic stress in childhood</a:t>
            </a:r>
          </a:p>
          <a:p>
            <a:pPr marL="1143000" lvl="2" indent="-228600">
              <a:buFont typeface="+mj-lt"/>
              <a:buAutoNum type="arabicPeriod"/>
            </a:pPr>
            <a:r>
              <a:rPr lang="en-US" sz="1200" kern="1200" dirty="0" smtClean="0">
                <a:solidFill>
                  <a:schemeClr val="tx1"/>
                </a:solidFill>
                <a:effectLst/>
                <a:latin typeface="+mn-lt"/>
                <a:ea typeface="+mn-ea"/>
                <a:cs typeface="+mn-cs"/>
              </a:rPr>
              <a:t>Research indicates that with appropriate support and intervention people can overcome traumatic experiences </a:t>
            </a:r>
          </a:p>
          <a:p>
            <a:pPr marL="1600200" lvl="3" indent="-228600">
              <a:buFont typeface="+mj-lt"/>
              <a:buAutoNum type="arabicPeriod"/>
            </a:pPr>
            <a:r>
              <a:rPr lang="en-US" sz="1200" kern="1200" dirty="0" smtClean="0">
                <a:solidFill>
                  <a:schemeClr val="tx1"/>
                </a:solidFill>
                <a:effectLst/>
                <a:latin typeface="+mn-lt"/>
                <a:ea typeface="+mn-ea"/>
                <a:cs typeface="+mn-cs"/>
              </a:rPr>
              <a:t>Substance Abuse and Mental Health Services Administration. </a:t>
            </a:r>
            <a:r>
              <a:rPr lang="en-US" sz="1200" i="1" kern="1200" dirty="0" smtClean="0">
                <a:solidFill>
                  <a:schemeClr val="tx1"/>
                </a:solidFill>
                <a:effectLst/>
                <a:latin typeface="+mn-lt"/>
                <a:ea typeface="+mn-ea"/>
                <a:cs typeface="+mn-cs"/>
              </a:rPr>
              <a:t>SAMHSA’s Concept of Trauma and </a:t>
            </a:r>
            <a:r>
              <a:rPr lang="en-US" sz="1200" i="1" kern="1200" dirty="0" err="1" smtClean="0">
                <a:solidFill>
                  <a:schemeClr val="tx1"/>
                </a:solidFill>
                <a:effectLst/>
                <a:latin typeface="+mn-lt"/>
                <a:ea typeface="+mn-ea"/>
                <a:cs typeface="+mn-cs"/>
              </a:rPr>
              <a:t>Guicance</a:t>
            </a:r>
            <a:r>
              <a:rPr lang="en-US" sz="1200" i="1" kern="1200" dirty="0" smtClean="0">
                <a:solidFill>
                  <a:schemeClr val="tx1"/>
                </a:solidFill>
                <a:effectLst/>
                <a:latin typeface="+mn-lt"/>
                <a:ea typeface="+mn-ea"/>
                <a:cs typeface="+mn-cs"/>
              </a:rPr>
              <a:t> for a Trauma-Informed Approach. </a:t>
            </a:r>
            <a:r>
              <a:rPr lang="en-US" sz="1200" kern="1200" dirty="0" smtClean="0">
                <a:solidFill>
                  <a:schemeClr val="tx1"/>
                </a:solidFill>
                <a:effectLst/>
                <a:latin typeface="+mn-lt"/>
                <a:ea typeface="+mn-ea"/>
                <a:cs typeface="+mn-cs"/>
              </a:rPr>
              <a:t>HHS Publication No. (SMA) 14-4884. Rockville, MD: Substance Abuse and Mental Health Services Administration, 2014.1</a:t>
            </a:r>
          </a:p>
          <a:p>
            <a:pPr marL="1600200" lvl="3" indent="-228600">
              <a:buFont typeface="+mj-lt"/>
              <a:buAutoNum type="arabicPeriod"/>
            </a:pPr>
            <a:r>
              <a:rPr lang="en-US" sz="1200" kern="1200" dirty="0" smtClean="0">
                <a:solidFill>
                  <a:schemeClr val="tx1"/>
                </a:solidFill>
                <a:effectLst/>
                <a:latin typeface="+mn-lt"/>
                <a:ea typeface="+mn-ea"/>
                <a:cs typeface="+mn-cs"/>
              </a:rPr>
              <a:t>Second reference</a:t>
            </a:r>
          </a:p>
          <a:p>
            <a:pPr marL="1143000" lvl="2" indent="-228600">
              <a:buFont typeface="+mj-lt"/>
              <a:buAutoNum type="arabicPeriod"/>
            </a:pPr>
            <a:r>
              <a:rPr lang="en-US" sz="1200" kern="1200" dirty="0" smtClean="0">
                <a:solidFill>
                  <a:schemeClr val="tx1"/>
                </a:solidFill>
                <a:effectLst/>
                <a:latin typeface="+mn-lt"/>
                <a:ea typeface="+mn-ea"/>
                <a:cs typeface="+mn-cs"/>
              </a:rPr>
              <a:t>Addressing traumatic symptoms, trauma-specific disorders, and symptoms/disorders related to trauma </a:t>
            </a:r>
          </a:p>
          <a:p>
            <a:pPr marL="1600200" lvl="3" indent="-228600">
              <a:buFont typeface="+mj-lt"/>
              <a:buAutoNum type="arabicPeriod"/>
            </a:pPr>
            <a:r>
              <a:rPr lang="en-US" sz="1200" kern="1200" dirty="0" smtClean="0">
                <a:solidFill>
                  <a:schemeClr val="tx1"/>
                </a:solidFill>
                <a:effectLst/>
                <a:latin typeface="+mn-lt"/>
                <a:ea typeface="+mn-ea"/>
                <a:cs typeface="+mn-cs"/>
              </a:rPr>
              <a:t>Not addressing these symptoms and disorders and limit successful mental health and substance abuse treatment resulting in poor </a:t>
            </a:r>
            <a:r>
              <a:rPr lang="en-US" sz="1200" kern="1200" dirty="0" err="1" smtClean="0">
                <a:solidFill>
                  <a:schemeClr val="tx1"/>
                </a:solidFill>
                <a:effectLst/>
                <a:latin typeface="+mn-lt"/>
                <a:ea typeface="+mn-ea"/>
                <a:cs typeface="+mn-cs"/>
              </a:rPr>
              <a:t>engagemtnent</a:t>
            </a:r>
            <a:r>
              <a:rPr lang="en-US" sz="1200" kern="1200" dirty="0" smtClean="0">
                <a:solidFill>
                  <a:schemeClr val="tx1"/>
                </a:solidFill>
                <a:effectLst/>
                <a:latin typeface="+mn-lt"/>
                <a:ea typeface="+mn-ea"/>
                <a:cs typeface="+mn-cs"/>
              </a:rPr>
              <a:t> in treatment, premature treatment termination, greater risk of relapse  of psychological symptoms or substance use and worse treatment outcomes. (Center of Substance Abuse Treatment. Trauma-Informed Care in Behavioral Health Services etc.)</a:t>
            </a:r>
          </a:p>
          <a:p>
            <a:pPr marL="1600200" lvl="3" indent="-228600">
              <a:buFont typeface="+mj-lt"/>
              <a:buAutoNum type="arabicPeriod"/>
            </a:pPr>
            <a:r>
              <a:rPr lang="en-US" sz="1200" kern="1200" dirty="0" smtClean="0">
                <a:solidFill>
                  <a:schemeClr val="tx1"/>
                </a:solidFill>
                <a:effectLst/>
                <a:latin typeface="+mn-lt"/>
                <a:ea typeface="+mn-ea"/>
                <a:cs typeface="+mn-cs"/>
              </a:rPr>
              <a:t>Screening can also help prevent misdiagnoses, inappropriate treatment planning, and development of more severe and pervasive symptoms of traumatic stress (Center of Substance Abuse Treatment. Trauma-Informed Care in Behavioral Health Services etc.) </a:t>
            </a:r>
          </a:p>
          <a:p>
            <a:pPr marL="228600" lvl="0" indent="-228600">
              <a:buFont typeface="+mj-lt"/>
              <a:buAutoNum type="arabicPeriod"/>
            </a:pPr>
            <a:r>
              <a:rPr lang="en-US" sz="1200" kern="1200" dirty="0" smtClean="0">
                <a:solidFill>
                  <a:schemeClr val="tx1"/>
                </a:solidFill>
                <a:effectLst/>
                <a:latin typeface="+mn-lt"/>
                <a:ea typeface="+mn-ea"/>
                <a:cs typeface="+mn-cs"/>
              </a:rPr>
              <a:t>Established Screening Tools</a:t>
            </a:r>
          </a:p>
          <a:p>
            <a:pPr marL="685800" lvl="1" indent="-228600">
              <a:buFont typeface="+mj-lt"/>
              <a:buAutoNum type="arabicPeriod"/>
            </a:pPr>
            <a:r>
              <a:rPr lang="en-US" sz="1200" kern="1200" dirty="0" smtClean="0">
                <a:solidFill>
                  <a:schemeClr val="tx1"/>
                </a:solidFill>
                <a:effectLst/>
                <a:latin typeface="+mn-lt"/>
                <a:ea typeface="+mn-ea"/>
                <a:cs typeface="+mn-cs"/>
              </a:rPr>
              <a:t>Generally screening individuals with traumatic histories includes investigating 1) trauma related symptoms, 2) depressive or dissociative symptoms, sleep disturbances, and intrusive experiences, 3) past and present mental disorders, 4) severity or characteristics of specific trauma type, 5) substance abuse, 6) social support and coping </a:t>
            </a:r>
            <a:r>
              <a:rPr lang="en-US" sz="1200" kern="1200" dirty="0" err="1" smtClean="0">
                <a:solidFill>
                  <a:schemeClr val="tx1"/>
                </a:solidFill>
                <a:effectLst/>
                <a:latin typeface="+mn-lt"/>
                <a:ea typeface="+mn-ea"/>
                <a:cs typeface="+mn-cs"/>
              </a:rPr>
              <a:t>sytles</a:t>
            </a:r>
            <a:r>
              <a:rPr lang="en-US" sz="1200" kern="1200" dirty="0" smtClean="0">
                <a:solidFill>
                  <a:schemeClr val="tx1"/>
                </a:solidFill>
                <a:effectLst/>
                <a:latin typeface="+mn-lt"/>
                <a:ea typeface="+mn-ea"/>
                <a:cs typeface="+mn-cs"/>
              </a:rPr>
              <a:t>, 7) availability of resources, 8) risks for self-harm, suicide, and violence, 9) health screenings. (Center of Substance Abuse Treatment. Trauma-Informed Care in Behavioral Health Services etc.)</a:t>
            </a:r>
          </a:p>
          <a:p>
            <a:pPr marL="685800" lvl="1" indent="-228600">
              <a:buFont typeface="+mj-lt"/>
              <a:buAutoNum type="arabicPeriod"/>
            </a:pPr>
            <a:r>
              <a:rPr lang="en-US" sz="1200" kern="1200" dirty="0" smtClean="0">
                <a:solidFill>
                  <a:schemeClr val="tx1"/>
                </a:solidFill>
                <a:effectLst/>
                <a:latin typeface="+mn-lt"/>
                <a:ea typeface="+mn-ea"/>
                <a:cs typeface="+mn-cs"/>
              </a:rPr>
              <a:t>Two commonly used general trauma-screening tools include:</a:t>
            </a:r>
          </a:p>
          <a:p>
            <a:pPr marL="1143000" lvl="2" indent="-228600">
              <a:buFont typeface="+mj-lt"/>
              <a:buAutoNum type="arabicPeriod"/>
            </a:pPr>
            <a:r>
              <a:rPr lang="en-US" sz="1200" kern="1200" dirty="0" smtClean="0">
                <a:solidFill>
                  <a:schemeClr val="tx1"/>
                </a:solidFill>
                <a:effectLst/>
                <a:latin typeface="+mn-lt"/>
                <a:ea typeface="+mn-ea"/>
                <a:cs typeface="+mn-cs"/>
              </a:rPr>
              <a:t>Stressful Life Experiences Screening Questionnaire (SLESQ) is a 13-item self-report measure for non-treatment seeking samples that assesses lifetime exposure to traumatic events such as life-threatening accident, physical and sexual abuse, witness to another person being killed of assaulted</a:t>
            </a:r>
          </a:p>
          <a:p>
            <a:pPr marL="1600200" lvl="3" indent="-228600">
              <a:buFont typeface="+mj-lt"/>
              <a:buAutoNum type="arabicPeriod"/>
            </a:pPr>
            <a:r>
              <a:rPr lang="en-US" sz="1200" u="sng" kern="1200" dirty="0" smtClean="0">
                <a:solidFill>
                  <a:schemeClr val="tx1"/>
                </a:solidFill>
                <a:effectLst/>
                <a:latin typeface="+mn-lt"/>
                <a:ea typeface="+mn-ea"/>
                <a:cs typeface="+mn-cs"/>
                <a:hlinkClick r:id="rId3"/>
              </a:rPr>
              <a:t>http://www.ptsd.va.gov/professional/assessment/te-measures/stress-life-events.asp</a:t>
            </a:r>
            <a:r>
              <a:rPr lang="en-US" sz="1200" kern="1200" dirty="0" smtClean="0">
                <a:solidFill>
                  <a:schemeClr val="tx1"/>
                </a:solidFill>
                <a:effectLst/>
                <a:latin typeface="+mn-lt"/>
                <a:ea typeface="+mn-ea"/>
                <a:cs typeface="+mn-cs"/>
              </a:rPr>
              <a:t>. </a:t>
            </a:r>
          </a:p>
          <a:p>
            <a:pPr marL="1600200" lvl="3" indent="-228600">
              <a:buFont typeface="+mj-lt"/>
              <a:buAutoNum type="arabicPeriod"/>
            </a:pPr>
            <a:r>
              <a:rPr lang="en-US" sz="1200" kern="1200" dirty="0" smtClean="0">
                <a:solidFill>
                  <a:schemeClr val="tx1"/>
                </a:solidFill>
                <a:effectLst/>
                <a:latin typeface="+mn-lt"/>
                <a:ea typeface="+mn-ea"/>
                <a:cs typeface="+mn-cs"/>
              </a:rPr>
              <a:t>Good test-retest reliability and adequate convergent validity.  Goodman, L., Corcoran, C., Turner, K., Yuan, N., &amp; Green, B. (1998). Assessing traumatic event exposure: General issues and preliminary findings for the Stressful Life Events Screening Questionnaire. </a:t>
            </a:r>
            <a:r>
              <a:rPr lang="en-US" sz="1200" i="1" kern="1200" dirty="0" smtClean="0">
                <a:solidFill>
                  <a:schemeClr val="tx1"/>
                </a:solidFill>
                <a:effectLst/>
                <a:latin typeface="+mn-lt"/>
                <a:ea typeface="+mn-ea"/>
                <a:cs typeface="+mn-cs"/>
              </a:rPr>
              <a:t>Journal of Traumatic Stress, 11</a:t>
            </a:r>
            <a:r>
              <a:rPr lang="en-US" sz="1200" kern="1200" dirty="0" smtClean="0">
                <a:solidFill>
                  <a:schemeClr val="tx1"/>
                </a:solidFill>
                <a:effectLst/>
                <a:latin typeface="+mn-lt"/>
                <a:ea typeface="+mn-ea"/>
                <a:cs typeface="+mn-cs"/>
              </a:rPr>
              <a:t>(3), 521-542.</a:t>
            </a:r>
          </a:p>
          <a:p>
            <a:pPr marL="1600200" lvl="3" indent="-228600">
              <a:buFont typeface="+mj-lt"/>
              <a:buAutoNum type="arabicPeriod"/>
            </a:pPr>
            <a:r>
              <a:rPr lang="en-US" sz="1200" kern="1200" dirty="0" smtClean="0">
                <a:solidFill>
                  <a:schemeClr val="tx1"/>
                </a:solidFill>
                <a:effectLst/>
                <a:latin typeface="+mn-lt"/>
                <a:ea typeface="+mn-ea"/>
                <a:cs typeface="+mn-cs"/>
              </a:rPr>
              <a:t>Trauma-Informed Care in Behavioral Health Services Treatment Improvement </a:t>
            </a:r>
            <a:r>
              <a:rPr lang="en-US" sz="1200" kern="1200" dirty="0" err="1" smtClean="0">
                <a:solidFill>
                  <a:schemeClr val="tx1"/>
                </a:solidFill>
                <a:effectLst/>
                <a:latin typeface="+mn-lt"/>
                <a:ea typeface="+mn-ea"/>
                <a:cs typeface="+mn-cs"/>
              </a:rPr>
              <a:t>Protocal</a:t>
            </a:r>
            <a:r>
              <a:rPr lang="en-US" sz="1200" kern="1200" dirty="0" smtClean="0">
                <a:solidFill>
                  <a:schemeClr val="tx1"/>
                </a:solidFill>
                <a:effectLst/>
                <a:latin typeface="+mn-lt"/>
                <a:ea typeface="+mn-ea"/>
                <a:cs typeface="+mn-cs"/>
              </a:rPr>
              <a:t> (TIP) Series, No. 57 Center for Substance Abuse Treatment Rockville (MD): Substance Abuse and Mental Health Services, 2014 Chapter 4 </a:t>
            </a:r>
          </a:p>
          <a:p>
            <a:pPr marL="1143000" lvl="2" indent="-228600">
              <a:buFont typeface="+mj-lt"/>
              <a:buAutoNum type="arabicPeriod"/>
            </a:pPr>
            <a:r>
              <a:rPr lang="en-US" sz="1200" kern="1200" dirty="0" smtClean="0">
                <a:solidFill>
                  <a:schemeClr val="tx1"/>
                </a:solidFill>
                <a:effectLst/>
                <a:latin typeface="+mn-lt"/>
                <a:ea typeface="+mn-ea"/>
                <a:cs typeface="+mn-cs"/>
              </a:rPr>
              <a:t>Structured Trauma-Related Experiences and Symptoms Screener (STRESS) is a self-report tools for youth aged 7 to 18. The tool screens for 25 adverse childhood experiences and potentially traumatic events while screening for symptoms of PTSD </a:t>
            </a:r>
          </a:p>
          <a:p>
            <a:pPr marL="1600200" lvl="3" indent="-228600">
              <a:buFont typeface="+mj-lt"/>
              <a:buAutoNum type="arabicPeriod"/>
            </a:pPr>
            <a:r>
              <a:rPr lang="en-US" sz="1200" kern="1200" dirty="0" smtClean="0">
                <a:solidFill>
                  <a:schemeClr val="tx1"/>
                </a:solidFill>
                <a:effectLst/>
                <a:latin typeface="+mn-lt"/>
                <a:ea typeface="+mn-ea"/>
                <a:cs typeface="+mn-cs"/>
              </a:rPr>
              <a:t>Grasso, D., Felton, J., Reid-Quinones, K. (2015) The Structured Trauma-Related Experiences and </a:t>
            </a:r>
            <a:r>
              <a:rPr lang="en-US" sz="1200" kern="1200" dirty="0" err="1" smtClean="0">
                <a:solidFill>
                  <a:schemeClr val="tx1"/>
                </a:solidFill>
                <a:effectLst/>
                <a:latin typeface="+mn-lt"/>
                <a:ea typeface="+mn-ea"/>
                <a:cs typeface="+mn-cs"/>
              </a:rPr>
              <a:t>Sympotms</a:t>
            </a:r>
            <a:r>
              <a:rPr lang="en-US" sz="1200" kern="1200" dirty="0" smtClean="0">
                <a:solidFill>
                  <a:schemeClr val="tx1"/>
                </a:solidFill>
                <a:effectLst/>
                <a:latin typeface="+mn-lt"/>
                <a:ea typeface="+mn-ea"/>
                <a:cs typeface="+mn-cs"/>
              </a:rPr>
              <a:t> Screener (STRESS): Development and Preliminary Psychometrics. Child Maltreatment 20(3), 214-220. </a:t>
            </a:r>
          </a:p>
          <a:p>
            <a:pPr marL="685800" lvl="1" indent="-228600">
              <a:buFont typeface="+mj-lt"/>
              <a:buAutoNum type="arabicPeriod"/>
            </a:pPr>
            <a:r>
              <a:rPr lang="en-US" sz="1200" kern="1200" dirty="0" smtClean="0">
                <a:solidFill>
                  <a:schemeClr val="tx1"/>
                </a:solidFill>
                <a:effectLst/>
                <a:latin typeface="+mn-lt"/>
                <a:ea typeface="+mn-ea"/>
                <a:cs typeface="+mn-cs"/>
              </a:rPr>
              <a:t>Specific screening tools are often useful when screening for trauma-related symptoms and disorders in clients with histories of trauma. Examples of specific screening tools include:</a:t>
            </a:r>
          </a:p>
          <a:p>
            <a:pPr marL="1143000" lvl="2" indent="-228600">
              <a:buFont typeface="+mj-lt"/>
              <a:buAutoNum type="arabicPeriod"/>
            </a:pPr>
            <a:r>
              <a:rPr lang="en-US" sz="1200" kern="1200" dirty="0" smtClean="0">
                <a:solidFill>
                  <a:schemeClr val="tx1"/>
                </a:solidFill>
                <a:effectLst/>
                <a:latin typeface="+mn-lt"/>
                <a:ea typeface="+mn-ea"/>
                <a:cs typeface="+mn-cs"/>
              </a:rPr>
              <a:t>PC-PTSD Screen which has an optimal cutoff of 3-78% sensitivity and 87% specificity.</a:t>
            </a:r>
          </a:p>
          <a:p>
            <a:pPr marL="1143000" lvl="2" indent="-228600">
              <a:buFont typeface="+mj-lt"/>
              <a:buAutoNum type="arabicPeriod"/>
            </a:pPr>
            <a:r>
              <a:rPr lang="en-US" sz="1200" kern="1200" dirty="0" smtClean="0">
                <a:solidFill>
                  <a:schemeClr val="tx1"/>
                </a:solidFill>
                <a:effectLst/>
                <a:latin typeface="+mn-lt"/>
                <a:ea typeface="+mn-ea"/>
                <a:cs typeface="+mn-cs"/>
              </a:rPr>
              <a:t>Self-report SPAN which has high diagnostic accuracy of 0.80 to 0.88 with sensitivity of 0.84 and specificity of 0.91</a:t>
            </a:r>
          </a:p>
          <a:p>
            <a:pPr marL="1143000" lvl="2" indent="-228600">
              <a:buFont typeface="+mj-lt"/>
              <a:buAutoNum type="arabicPeriod"/>
            </a:pPr>
            <a:r>
              <a:rPr lang="en-US" sz="1200" kern="1200" dirty="0" smtClean="0">
                <a:solidFill>
                  <a:schemeClr val="tx1"/>
                </a:solidFill>
                <a:effectLst/>
                <a:latin typeface="+mn-lt"/>
                <a:ea typeface="+mn-ea"/>
                <a:cs typeface="+mn-cs"/>
              </a:rPr>
              <a:t>PTSD checklist which is validated for non-combat and combat trauma</a:t>
            </a:r>
          </a:p>
          <a:p>
            <a:pPr marL="1600200" lvl="3" indent="-228600">
              <a:buFont typeface="+mj-lt"/>
              <a:buAutoNum type="arabicPeriod"/>
            </a:pPr>
            <a:r>
              <a:rPr lang="en-US" sz="1200" kern="1200" dirty="0" smtClean="0">
                <a:solidFill>
                  <a:schemeClr val="tx1"/>
                </a:solidFill>
                <a:effectLst/>
                <a:latin typeface="+mn-lt"/>
                <a:ea typeface="+mn-ea"/>
                <a:cs typeface="+mn-cs"/>
              </a:rPr>
              <a:t>PTSD </a:t>
            </a:r>
            <a:r>
              <a:rPr lang="en-US" sz="1200" kern="1200" dirty="0" err="1" smtClean="0">
                <a:solidFill>
                  <a:schemeClr val="tx1"/>
                </a:solidFill>
                <a:effectLst/>
                <a:latin typeface="+mn-lt"/>
                <a:ea typeface="+mn-ea"/>
                <a:cs typeface="+mn-cs"/>
              </a:rPr>
              <a:t>Checkist</a:t>
            </a:r>
            <a:r>
              <a:rPr lang="en-US" sz="1200" kern="1200" dirty="0" smtClean="0">
                <a:solidFill>
                  <a:schemeClr val="tx1"/>
                </a:solidFill>
                <a:effectLst/>
                <a:latin typeface="+mn-lt"/>
                <a:ea typeface="+mn-ea"/>
                <a:cs typeface="+mn-cs"/>
              </a:rPr>
              <a:t>-civilian version (PCL-C) alternatives of 2 and 6 item short forms demonstrated adequate psychometric properties for screening of PTSD with the 6-item having more specificity </a:t>
            </a:r>
          </a:p>
          <a:p>
            <a:pPr marL="2057400" lvl="4" indent="-228600">
              <a:buFont typeface="+mj-lt"/>
              <a:buAutoNum type="arabicPeriod"/>
            </a:pPr>
            <a:r>
              <a:rPr lang="en-US" sz="1200" kern="1200" dirty="0" smtClean="0">
                <a:solidFill>
                  <a:schemeClr val="tx1"/>
                </a:solidFill>
                <a:effectLst/>
                <a:latin typeface="+mn-lt"/>
                <a:ea typeface="+mn-ea"/>
                <a:cs typeface="+mn-cs"/>
              </a:rPr>
              <a:t>Lang, A. &amp; Stein, M. (2005). An abbreviated PTSD checklist for use as a screening instrument in primary care. Behavioral Research and Therapy 43, 585-594. </a:t>
            </a:r>
          </a:p>
          <a:p>
            <a:pPr marL="685800" lvl="1" indent="-228600">
              <a:buFont typeface="+mj-lt"/>
              <a:buAutoNum type="arabicPeriod"/>
            </a:pPr>
            <a:r>
              <a:rPr lang="en-US" sz="1200" kern="1200" dirty="0" smtClean="0">
                <a:solidFill>
                  <a:schemeClr val="tx1"/>
                </a:solidFill>
                <a:effectLst/>
                <a:latin typeface="+mn-lt"/>
                <a:ea typeface="+mn-ea"/>
                <a:cs typeface="+mn-cs"/>
              </a:rPr>
              <a:t>When screening for trauma, information should be gathered in way that is minimally intrusive and clear. In general brief questionnaires can the less threatening to a client that face-to-face interviews. Interviews should still be an integral part of any screening/assessment process. (Trauma-Informed Care in Behavioral Health Services Treatment Improvement </a:t>
            </a:r>
            <a:r>
              <a:rPr lang="en-US" sz="1200" kern="1200" dirty="0" err="1" smtClean="0">
                <a:solidFill>
                  <a:schemeClr val="tx1"/>
                </a:solidFill>
                <a:effectLst/>
                <a:latin typeface="+mn-lt"/>
                <a:ea typeface="+mn-ea"/>
                <a:cs typeface="+mn-cs"/>
              </a:rPr>
              <a:t>Protocal</a:t>
            </a:r>
            <a:r>
              <a:rPr lang="en-US" sz="1200" kern="1200" dirty="0" smtClean="0">
                <a:solidFill>
                  <a:schemeClr val="tx1"/>
                </a:solidFill>
                <a:effectLst/>
                <a:latin typeface="+mn-lt"/>
                <a:ea typeface="+mn-ea"/>
                <a:cs typeface="+mn-cs"/>
              </a:rPr>
              <a:t> (TIP) Series, No. 57 Center for Substance Abuse Treatment Rockville (MD): Substance Abuse and Mental Health Services, 2014 Chapter 4)</a:t>
            </a:r>
          </a:p>
          <a:p>
            <a:pPr marL="685800" lvl="1" indent="-228600">
              <a:buFont typeface="+mj-lt"/>
              <a:buAutoNum type="arabicPeriod"/>
            </a:pPr>
            <a:r>
              <a:rPr lang="en-US" sz="1200" kern="1200" dirty="0" smtClean="0">
                <a:solidFill>
                  <a:schemeClr val="tx1"/>
                </a:solidFill>
                <a:effectLst/>
                <a:latin typeface="+mn-lt"/>
                <a:ea typeface="+mn-ea"/>
                <a:cs typeface="+mn-cs"/>
              </a:rPr>
              <a:t>Screening is beneficial when there is follow-up and resources.</a:t>
            </a:r>
          </a:p>
          <a:p>
            <a:pPr marL="0" indent="0">
              <a:buFont typeface="+mj-lt"/>
              <a:buNone/>
            </a:pPr>
            <a:endParaRPr lang="en-US" sz="1200" kern="1200" dirty="0" smtClean="0">
              <a:solidFill>
                <a:schemeClr val="tx1"/>
              </a:solidFill>
              <a:effectLst/>
              <a:latin typeface="+mn-lt"/>
              <a:ea typeface="+mn-ea"/>
              <a:cs typeface="+mn-cs"/>
            </a:endParaRPr>
          </a:p>
          <a:p>
            <a:pPr marL="228600" indent="-228600">
              <a:buFont typeface="+mj-lt"/>
              <a:buAutoNum type="arabicPeriod"/>
            </a:pPr>
            <a:endParaRPr lang="en-US" sz="1200" b="0" i="0" kern="1200" baseline="0" dirty="0" smtClean="0">
              <a:solidFill>
                <a:schemeClr val="tx1"/>
              </a:solidFill>
              <a:effectLst/>
              <a:latin typeface="+mn-lt"/>
              <a:ea typeface="+mn-ea"/>
              <a:cs typeface="+mn-cs"/>
            </a:endParaRPr>
          </a:p>
          <a:p>
            <a:pPr marL="228600" indent="-228600">
              <a:buFont typeface="+mj-lt"/>
              <a:buAutoNum type="arabicPeriod"/>
            </a:pPr>
            <a:endParaRPr lang="en-US" sz="1200" b="0" i="0" kern="1200" baseline="0" dirty="0" smtClean="0">
              <a:solidFill>
                <a:schemeClr val="tx1"/>
              </a:solidFill>
              <a:effectLst/>
              <a:latin typeface="+mn-lt"/>
              <a:ea typeface="+mn-ea"/>
              <a:cs typeface="+mn-cs"/>
            </a:endParaRPr>
          </a:p>
          <a:p>
            <a:pPr marL="228600" indent="-228600">
              <a:buFont typeface="+mj-lt"/>
              <a:buAutoNum type="arabicPeriod"/>
            </a:pPr>
            <a:endParaRPr lang="en-US" sz="1200" b="0" i="0" kern="1200" baseline="0" dirty="0" smtClean="0">
              <a:solidFill>
                <a:schemeClr val="tx1"/>
              </a:solidFill>
              <a:effectLst/>
              <a:latin typeface="+mn-lt"/>
              <a:ea typeface="+mn-ea"/>
              <a:cs typeface="+mn-cs"/>
            </a:endParaRPr>
          </a:p>
          <a:p>
            <a:pPr marL="228600" indent="-228600">
              <a:buFont typeface="+mj-lt"/>
              <a:buAutoNum type="arabicPeriod"/>
            </a:pPr>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A92631F-8813-2847-93C8-E3B76864607B}" type="slidenum">
              <a:rPr lang="en-US" smtClean="0"/>
              <a:t>44</a:t>
            </a:fld>
            <a:endParaRPr lang="en-US"/>
          </a:p>
        </p:txBody>
      </p:sp>
    </p:spTree>
    <p:extLst>
      <p:ext uri="{BB962C8B-B14F-4D97-AF65-F5344CB8AC3E}">
        <p14:creationId xmlns:p14="http://schemas.microsoft.com/office/powerpoint/2010/main" val="885087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-Primary care physicians serve as the first</a:t>
            </a:r>
            <a:r>
              <a:rPr lang="en-US" baseline="0" dirty="0" smtClean="0"/>
              <a:t> point of contact for patients (</a:t>
            </a:r>
            <a:r>
              <a:rPr lang="en-US" baseline="0" dirty="0" err="1" smtClean="0"/>
              <a:t>biegler</a:t>
            </a:r>
            <a:r>
              <a:rPr lang="en-US" baseline="0" dirty="0" smtClean="0"/>
              <a:t> et al., 2016: </a:t>
            </a:r>
            <a:r>
              <a:rPr lang="en-US" sz="1200" b="0" i="0" kern="1200" dirty="0" smtClean="0">
                <a:solidFill>
                  <a:schemeClr val="tx1"/>
                </a:solidFill>
                <a:effectLst/>
                <a:latin typeface="+mn-lt"/>
                <a:ea typeface="+mn-ea"/>
                <a:cs typeface="+mn-cs"/>
              </a:rPr>
              <a:t>Rationale and study protocol for a multi-component Health Information Technology (HIT) screening tool for depression and post-traumatic stress disorder in the primary care setting</a:t>
            </a:r>
            <a:r>
              <a:rPr lang="en-US" baseline="0" dirty="0" smtClean="0"/>
              <a:t>)</a:t>
            </a:r>
          </a:p>
          <a:p>
            <a:r>
              <a:rPr lang="en-US" dirty="0" smtClean="0"/>
              <a:t>-Some</a:t>
            </a:r>
            <a:r>
              <a:rPr lang="en-US" baseline="0" dirty="0" smtClean="0"/>
              <a:t> primary care physicians are not able to recognize signs/symptoms of trauma because they mimic other health concerns. For instance, a patient may come in with a headache/stomachache and not report to their physician that they are having flashbacks of their traumatic event.</a:t>
            </a:r>
          </a:p>
          <a:p>
            <a:r>
              <a:rPr lang="en-US" baseline="0" dirty="0" smtClean="0"/>
              <a:t>-One of the biggest barriers is the feasibility of administering another screening tool. Primary care physicians and their staff have many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A92631F-8813-2847-93C8-E3B76864607B}" type="slidenum">
              <a:rPr lang="en-US" smtClean="0"/>
              <a:t>45</a:t>
            </a:fld>
            <a:endParaRPr lang="en-US"/>
          </a:p>
        </p:txBody>
      </p:sp>
    </p:spTree>
    <p:extLst>
      <p:ext uri="{BB962C8B-B14F-4D97-AF65-F5344CB8AC3E}">
        <p14:creationId xmlns:p14="http://schemas.microsoft.com/office/powerpoint/2010/main" val="591635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PTSD Recovery Program</a:t>
            </a:r>
            <a:r>
              <a:rPr lang="en-US" baseline="0" dirty="0" smtClean="0"/>
              <a:t> was developed for veterans experiencing PTSD. It was designed to be delivered in a group format with 5-14 veterans. The program is comprised of 10 weekly sessions each lasting 90 minutes. The main objectives of the program are to educate veterans about PTSD and teach them coping skills to help manage PTSD symptoms. </a:t>
            </a:r>
          </a:p>
          <a:p>
            <a:endParaRPr lang="en-US" baseline="0" dirty="0" smtClean="0"/>
          </a:p>
          <a:p>
            <a:r>
              <a:rPr lang="en-US" baseline="0" dirty="0" smtClean="0"/>
              <a:t>(Mack, L. (2013) Evaluating the Effects of a Group </a:t>
            </a:r>
            <a:r>
              <a:rPr lang="en-US" baseline="0" dirty="0" err="1" smtClean="0"/>
              <a:t>Cogntivie</a:t>
            </a:r>
            <a:r>
              <a:rPr lang="en-US" baseline="0" dirty="0" smtClean="0"/>
              <a:t> Behavioral Therapy for Veterans and Posttraumatic Stress Disorder and Insomnia: A Pilot Study. </a:t>
            </a:r>
            <a:r>
              <a:rPr lang="en-US" baseline="0" dirty="0" err="1" smtClean="0"/>
              <a:t>Virgina</a:t>
            </a:r>
            <a:r>
              <a:rPr lang="en-US" baseline="0" dirty="0" smtClean="0"/>
              <a:t> Commonwealth University: VCU Scholars Compass. http://</a:t>
            </a:r>
            <a:r>
              <a:rPr lang="en-US" baseline="0" dirty="0" err="1" smtClean="0"/>
              <a:t>scholarscompass.vcu.edu</a:t>
            </a:r>
            <a:r>
              <a:rPr lang="en-US" baseline="0" dirty="0" smtClean="0"/>
              <a:t>/</a:t>
            </a:r>
            <a:r>
              <a:rPr lang="en-US" baseline="0" dirty="0" err="1" smtClean="0"/>
              <a:t>cgi</a:t>
            </a:r>
            <a:r>
              <a:rPr lang="en-US" baseline="0" dirty="0" smtClean="0"/>
              <a:t>/</a:t>
            </a:r>
            <a:r>
              <a:rPr lang="en-US" baseline="0" dirty="0" err="1" smtClean="0"/>
              <a:t>viewcontent.cgi?article</a:t>
            </a:r>
            <a:r>
              <a:rPr lang="en-US" baseline="0" dirty="0" smtClean="0"/>
              <a:t>=4163&amp;context=</a:t>
            </a:r>
            <a:r>
              <a:rPr lang="en-US" baseline="0" dirty="0" err="1" smtClean="0"/>
              <a:t>etd</a:t>
            </a:r>
            <a:r>
              <a:rPr lang="en-US" baseline="0" dirty="0" smtClean="0"/>
              <a:t>)</a:t>
            </a:r>
          </a:p>
          <a:p>
            <a:endParaRPr lang="en-US" baseline="0" dirty="0" smtClean="0"/>
          </a:p>
          <a:p>
            <a:endParaRPr lang="en-US" baseline="0" dirty="0" smtClean="0"/>
          </a:p>
          <a:p>
            <a:r>
              <a:rPr lang="en-US" baseline="0" dirty="0" smtClean="0"/>
              <a:t>Trauma Recovery Program was adapted from Lynch and Mack’s PTSD Recovery Program to focus on PTSD resulting from a wide range of traumatic experiences rather than resulting from military experiences solely. Both programs aim to help individuals recover from PTSD, learn skills to regain control of their lives, manage their reaction and responses and live a meaningful life through structured group sessions and homework assignments. The Trauma Recovery Program contains more information regarding trauma.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Both programs include elements aimed at reducing PTSD symptom severity and improve psychosocial adjustment. Program elements include </a:t>
            </a:r>
            <a:r>
              <a:rPr lang="en-US" baseline="0" dirty="0" err="1" smtClean="0"/>
              <a:t>psychoeducation</a:t>
            </a:r>
            <a:r>
              <a:rPr lang="en-US" baseline="0" dirty="0" smtClean="0"/>
              <a:t>,, cognitive behavioral therapy, </a:t>
            </a:r>
            <a:r>
              <a:rPr lang="en-US" baseline="0" dirty="0" err="1" smtClean="0"/>
              <a:t>invivo</a:t>
            </a:r>
            <a:r>
              <a:rPr lang="en-US" baseline="0" dirty="0" smtClean="0"/>
              <a:t> exposure, stress management, acceptance and commitment therapy, mindfulness, and </a:t>
            </a:r>
            <a:r>
              <a:rPr lang="en-US" baseline="0" dirty="0" err="1" smtClean="0"/>
              <a:t>interpersonall</a:t>
            </a:r>
            <a:r>
              <a:rPr lang="en-US" baseline="0" dirty="0" smtClean="0"/>
              <a:t> effectiveness skills training </a:t>
            </a:r>
          </a:p>
          <a:p>
            <a:endParaRPr lang="en-US" dirty="0"/>
          </a:p>
        </p:txBody>
      </p:sp>
      <p:sp>
        <p:nvSpPr>
          <p:cNvPr id="4" name="Slide Number Placeholder 3"/>
          <p:cNvSpPr>
            <a:spLocks noGrp="1"/>
          </p:cNvSpPr>
          <p:nvPr>
            <p:ph type="sldNum" sz="quarter" idx="10"/>
          </p:nvPr>
        </p:nvSpPr>
        <p:spPr/>
        <p:txBody>
          <a:bodyPr/>
          <a:lstStyle/>
          <a:p>
            <a:fld id="{FA92631F-8813-2847-93C8-E3B76864607B}" type="slidenum">
              <a:rPr lang="en-US" smtClean="0"/>
              <a:t>46</a:t>
            </a:fld>
            <a:endParaRPr lang="en-US"/>
          </a:p>
        </p:txBody>
      </p:sp>
    </p:spTree>
    <p:extLst>
      <p:ext uri="{BB962C8B-B14F-4D97-AF65-F5344CB8AC3E}">
        <p14:creationId xmlns:p14="http://schemas.microsoft.com/office/powerpoint/2010/main" val="983955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dirty="0" smtClean="0"/>
          </a:p>
          <a:p>
            <a:pPr marL="228600" lvl="0" indent="-228600">
              <a:buFont typeface="+mj-lt"/>
              <a:buAutoNum type="arabicPeriod"/>
            </a:pPr>
            <a:r>
              <a:rPr lang="en-US" sz="1200" kern="1200" dirty="0" smtClean="0">
                <a:solidFill>
                  <a:schemeClr val="tx1"/>
                </a:solidFill>
                <a:effectLst/>
                <a:latin typeface="+mn-lt"/>
                <a:ea typeface="+mn-ea"/>
                <a:cs typeface="+mn-cs"/>
              </a:rPr>
              <a:t>Definition and Symptoms of Secondary Trauma</a:t>
            </a:r>
          </a:p>
          <a:p>
            <a:pPr marL="685800" lvl="1" indent="-228600">
              <a:buFont typeface="+mj-lt"/>
              <a:buAutoNum type="arabicPeriod"/>
            </a:pPr>
            <a:r>
              <a:rPr lang="en-US" sz="1200" kern="1200" dirty="0" smtClean="0">
                <a:solidFill>
                  <a:schemeClr val="tx1"/>
                </a:solidFill>
                <a:effectLst/>
                <a:latin typeface="+mn-lt"/>
                <a:ea typeface="+mn-ea"/>
                <a:cs typeface="+mn-cs"/>
              </a:rPr>
              <a:t>Secondary Trauma is a process by which a professional’s inner experience is negatively transformed through empathic engagement with client’s material.  Stress from conducting trauma therapy can accumulate overtime resulting in significant psychological distress and symptoms. </a:t>
            </a:r>
          </a:p>
          <a:p>
            <a:pPr marL="1143000" lvl="2" indent="-228600">
              <a:buFont typeface="+mj-lt"/>
              <a:buAutoNum type="arabicPeriod"/>
            </a:pPr>
            <a:r>
              <a:rPr lang="en-US" sz="1200" kern="1200" dirty="0" err="1" smtClean="0">
                <a:solidFill>
                  <a:schemeClr val="tx1"/>
                </a:solidFill>
                <a:effectLst/>
                <a:latin typeface="+mn-lt"/>
                <a:ea typeface="+mn-ea"/>
                <a:cs typeface="+mn-cs"/>
              </a:rPr>
              <a:t>Killman</a:t>
            </a:r>
            <a:r>
              <a:rPr lang="en-US" sz="1200" kern="1200" dirty="0" smtClean="0">
                <a:solidFill>
                  <a:schemeClr val="tx1"/>
                </a:solidFill>
                <a:effectLst/>
                <a:latin typeface="+mn-lt"/>
                <a:ea typeface="+mn-ea"/>
                <a:cs typeface="+mn-cs"/>
              </a:rPr>
              <a:t>, K. (2008). Helping till it hurts? A </a:t>
            </a:r>
            <a:r>
              <a:rPr lang="en-US" sz="1200" kern="1200" dirty="0" err="1" smtClean="0">
                <a:solidFill>
                  <a:schemeClr val="tx1"/>
                </a:solidFill>
                <a:effectLst/>
                <a:latin typeface="+mn-lt"/>
                <a:ea typeface="+mn-ea"/>
                <a:cs typeface="+mn-cs"/>
              </a:rPr>
              <a:t>Multimethod</a:t>
            </a:r>
            <a:r>
              <a:rPr lang="en-US" sz="1200" kern="1200" dirty="0" smtClean="0">
                <a:solidFill>
                  <a:schemeClr val="tx1"/>
                </a:solidFill>
                <a:effectLst/>
                <a:latin typeface="+mn-lt"/>
                <a:ea typeface="+mn-ea"/>
                <a:cs typeface="+mn-cs"/>
              </a:rPr>
              <a:t> study of compassion, fatigue, burnout, and self-care in clinicians working with trauma survivors. Traumatology 14(2), 32-44.</a:t>
            </a:r>
          </a:p>
          <a:p>
            <a:pPr marL="685800" lvl="1" indent="-228600">
              <a:buFont typeface="+mj-lt"/>
              <a:buAutoNum type="arabicPeriod"/>
            </a:pPr>
            <a:r>
              <a:rPr lang="en-US" sz="1200" kern="1200" dirty="0" smtClean="0">
                <a:solidFill>
                  <a:schemeClr val="tx1"/>
                </a:solidFill>
                <a:effectLst/>
                <a:latin typeface="+mn-lt"/>
                <a:ea typeface="+mn-ea"/>
                <a:cs typeface="+mn-cs"/>
              </a:rPr>
              <a:t>Symptoms of secondary trauma include:</a:t>
            </a:r>
          </a:p>
          <a:p>
            <a:pPr marL="1143000" lvl="2" indent="-228600">
              <a:buFont typeface="+mj-lt"/>
              <a:buAutoNum type="arabicPeriod"/>
            </a:pPr>
            <a:r>
              <a:rPr lang="en-US" sz="1200" kern="1200" dirty="0" err="1" smtClean="0">
                <a:solidFill>
                  <a:schemeClr val="tx1"/>
                </a:solidFill>
                <a:effectLst/>
                <a:latin typeface="+mn-lt"/>
                <a:ea typeface="+mn-ea"/>
                <a:cs typeface="+mn-cs"/>
              </a:rPr>
              <a:t>Hypervigilance</a:t>
            </a:r>
            <a:endParaRPr lang="en-US" sz="1200" kern="1200" dirty="0" smtClean="0">
              <a:solidFill>
                <a:schemeClr val="tx1"/>
              </a:solidFill>
              <a:effectLst/>
              <a:latin typeface="+mn-lt"/>
              <a:ea typeface="+mn-ea"/>
              <a:cs typeface="+mn-cs"/>
            </a:endParaRPr>
          </a:p>
          <a:p>
            <a:pPr marL="1143000" lvl="2" indent="-228600">
              <a:buFont typeface="+mj-lt"/>
              <a:buAutoNum type="arabicPeriod"/>
            </a:pPr>
            <a:r>
              <a:rPr lang="en-US" sz="1200" kern="1200" dirty="0" smtClean="0">
                <a:solidFill>
                  <a:schemeClr val="tx1"/>
                </a:solidFill>
                <a:effectLst/>
                <a:latin typeface="+mn-lt"/>
                <a:ea typeface="+mn-ea"/>
                <a:cs typeface="+mn-cs"/>
              </a:rPr>
              <a:t>Hopelessness</a:t>
            </a:r>
          </a:p>
          <a:p>
            <a:pPr marL="1143000" lvl="2" indent="-228600">
              <a:buFont typeface="+mj-lt"/>
              <a:buAutoNum type="arabicPeriod"/>
            </a:pPr>
            <a:r>
              <a:rPr lang="en-US" sz="1200" kern="1200" dirty="0" smtClean="0">
                <a:solidFill>
                  <a:schemeClr val="tx1"/>
                </a:solidFill>
                <a:effectLst/>
                <a:latin typeface="+mn-lt"/>
                <a:ea typeface="+mn-ea"/>
                <a:cs typeface="+mn-cs"/>
              </a:rPr>
              <a:t>Inability to embrace complexity</a:t>
            </a:r>
          </a:p>
          <a:p>
            <a:pPr marL="1143000" lvl="2" indent="-228600">
              <a:buFont typeface="+mj-lt"/>
              <a:buAutoNum type="arabicPeriod"/>
            </a:pPr>
            <a:r>
              <a:rPr lang="en-US" sz="1200" kern="1200" dirty="0" smtClean="0">
                <a:solidFill>
                  <a:schemeClr val="tx1"/>
                </a:solidFill>
                <a:effectLst/>
                <a:latin typeface="+mn-lt"/>
                <a:ea typeface="+mn-ea"/>
                <a:cs typeface="+mn-cs"/>
              </a:rPr>
              <a:t>Anger and cynicism</a:t>
            </a:r>
          </a:p>
          <a:p>
            <a:pPr marL="1143000" lvl="2" indent="-228600">
              <a:buFont typeface="+mj-lt"/>
              <a:buAutoNum type="arabicPeriod"/>
            </a:pPr>
            <a:r>
              <a:rPr lang="en-US" sz="1200" kern="1200" dirty="0" smtClean="0">
                <a:solidFill>
                  <a:schemeClr val="tx1"/>
                </a:solidFill>
                <a:effectLst/>
                <a:latin typeface="+mn-lt"/>
                <a:ea typeface="+mn-ea"/>
                <a:cs typeface="+mn-cs"/>
              </a:rPr>
              <a:t>Sleeplessness</a:t>
            </a:r>
          </a:p>
          <a:p>
            <a:pPr marL="1143000" lvl="2" indent="-228600">
              <a:buFont typeface="+mj-lt"/>
              <a:buAutoNum type="arabicPeriod"/>
            </a:pPr>
            <a:r>
              <a:rPr lang="en-US" sz="1200" kern="1200" dirty="0" smtClean="0">
                <a:solidFill>
                  <a:schemeClr val="tx1"/>
                </a:solidFill>
                <a:effectLst/>
                <a:latin typeface="+mn-lt"/>
                <a:ea typeface="+mn-ea"/>
                <a:cs typeface="+mn-cs"/>
              </a:rPr>
              <a:t>Fear</a:t>
            </a:r>
          </a:p>
          <a:p>
            <a:pPr marL="1143000" lvl="2" indent="-228600">
              <a:buFont typeface="+mj-lt"/>
              <a:buAutoNum type="arabicPeriod"/>
            </a:pPr>
            <a:r>
              <a:rPr lang="en-US" sz="1200" kern="1200" dirty="0" smtClean="0">
                <a:solidFill>
                  <a:schemeClr val="tx1"/>
                </a:solidFill>
                <a:effectLst/>
                <a:latin typeface="+mn-lt"/>
                <a:ea typeface="+mn-ea"/>
                <a:cs typeface="+mn-cs"/>
              </a:rPr>
              <a:t>Chronic exhaustion</a:t>
            </a:r>
          </a:p>
          <a:p>
            <a:pPr marL="1143000" lvl="2" indent="-228600">
              <a:buFont typeface="+mj-lt"/>
              <a:buAutoNum type="arabicPeriod"/>
            </a:pPr>
            <a:r>
              <a:rPr lang="en-US" sz="1200" kern="1200" dirty="0" smtClean="0">
                <a:solidFill>
                  <a:schemeClr val="tx1"/>
                </a:solidFill>
                <a:effectLst/>
                <a:latin typeface="+mn-lt"/>
                <a:ea typeface="+mn-ea"/>
                <a:cs typeface="+mn-cs"/>
              </a:rPr>
              <a:t>Physical ailments</a:t>
            </a:r>
          </a:p>
          <a:p>
            <a:pPr marL="1143000" lvl="2" indent="-228600">
              <a:buFont typeface="+mj-lt"/>
              <a:buAutoNum type="arabicPeriod"/>
            </a:pPr>
            <a:r>
              <a:rPr lang="en-US" sz="1200" kern="1200" dirty="0" smtClean="0">
                <a:solidFill>
                  <a:schemeClr val="tx1"/>
                </a:solidFill>
                <a:effectLst/>
                <a:latin typeface="+mn-lt"/>
                <a:ea typeface="+mn-ea"/>
                <a:cs typeface="+mn-cs"/>
              </a:rPr>
              <a:t>Minimizing</a:t>
            </a:r>
          </a:p>
          <a:p>
            <a:pPr marL="1143000" lvl="2" indent="-228600">
              <a:buFont typeface="+mj-lt"/>
              <a:buAutoNum type="arabicPeriod"/>
            </a:pPr>
            <a:r>
              <a:rPr lang="en-US" sz="1200" kern="1200" dirty="0" smtClean="0">
                <a:solidFill>
                  <a:schemeClr val="tx1"/>
                </a:solidFill>
                <a:effectLst/>
                <a:latin typeface="+mn-lt"/>
                <a:ea typeface="+mn-ea"/>
                <a:cs typeface="+mn-cs"/>
              </a:rPr>
              <a:t>Guilt </a:t>
            </a:r>
          </a:p>
          <a:p>
            <a:pPr marL="1600200" lvl="3" indent="-228600">
              <a:buFont typeface="+mj-lt"/>
              <a:buAutoNum type="arabicPeriod"/>
            </a:pPr>
            <a:r>
              <a:rPr lang="en-US" sz="1200" kern="1200" dirty="0" smtClean="0">
                <a:solidFill>
                  <a:schemeClr val="tx1"/>
                </a:solidFill>
                <a:effectLst/>
                <a:latin typeface="+mn-lt"/>
                <a:ea typeface="+mn-ea"/>
                <a:cs typeface="+mn-cs"/>
              </a:rPr>
              <a:t>https://</a:t>
            </a:r>
            <a:r>
              <a:rPr lang="en-US" sz="1200" kern="1200" dirty="0" err="1" smtClean="0">
                <a:solidFill>
                  <a:schemeClr val="tx1"/>
                </a:solidFill>
                <a:effectLst/>
                <a:latin typeface="+mn-lt"/>
                <a:ea typeface="+mn-ea"/>
                <a:cs typeface="+mn-cs"/>
              </a:rPr>
              <a:t>www.aap.org</a:t>
            </a:r>
            <a:r>
              <a:rPr lang="en-US" sz="1200" kern="1200" dirty="0" smtClean="0">
                <a:solidFill>
                  <a:schemeClr val="tx1"/>
                </a:solidFill>
                <a:effectLst/>
                <a:latin typeface="+mn-lt"/>
                <a:ea typeface="+mn-ea"/>
                <a:cs typeface="+mn-cs"/>
              </a:rPr>
              <a:t>/en-us/Documents/</a:t>
            </a:r>
            <a:r>
              <a:rPr lang="en-US" sz="1200" kern="1200" dirty="0" err="1" smtClean="0">
                <a:solidFill>
                  <a:schemeClr val="tx1"/>
                </a:solidFill>
                <a:effectLst/>
                <a:latin typeface="+mn-lt"/>
                <a:ea typeface="+mn-ea"/>
                <a:cs typeface="+mn-cs"/>
              </a:rPr>
              <a:t>ttb_physician_wellness.pdf</a:t>
            </a:r>
            <a:r>
              <a:rPr lang="en-US" sz="1200" kern="1200" dirty="0" smtClean="0">
                <a:solidFill>
                  <a:schemeClr val="tx1"/>
                </a:solidFill>
                <a:effectLst/>
                <a:latin typeface="+mn-lt"/>
                <a:ea typeface="+mn-ea"/>
                <a:cs typeface="+mn-cs"/>
              </a:rPr>
              <a:t>. American Academy of Pediatrics. (2014). Protecting Physician Wellness: Working with Children Affected by Traumatic Events </a:t>
            </a:r>
          </a:p>
          <a:p>
            <a:pPr marL="228600" lvl="0" indent="-228600">
              <a:buFont typeface="+mj-lt"/>
              <a:buAutoNum type="arabicPeriod"/>
            </a:pPr>
            <a:r>
              <a:rPr lang="en-US" sz="1200" kern="1200" dirty="0" err="1" smtClean="0">
                <a:solidFill>
                  <a:schemeClr val="tx1"/>
                </a:solidFill>
                <a:effectLst/>
                <a:latin typeface="+mn-lt"/>
                <a:ea typeface="+mn-ea"/>
                <a:cs typeface="+mn-cs"/>
              </a:rPr>
              <a:t>Accoding</a:t>
            </a:r>
            <a:r>
              <a:rPr lang="en-US" sz="1200" kern="1200" dirty="0" smtClean="0">
                <a:solidFill>
                  <a:schemeClr val="tx1"/>
                </a:solidFill>
                <a:effectLst/>
                <a:latin typeface="+mn-lt"/>
                <a:ea typeface="+mn-ea"/>
                <a:cs typeface="+mn-cs"/>
              </a:rPr>
              <a:t> to </a:t>
            </a:r>
            <a:r>
              <a:rPr lang="en-US" sz="1200" kern="1200" dirty="0" err="1" smtClean="0">
                <a:solidFill>
                  <a:schemeClr val="tx1"/>
                </a:solidFill>
                <a:effectLst/>
                <a:latin typeface="+mn-lt"/>
                <a:ea typeface="+mn-ea"/>
                <a:cs typeface="+mn-cs"/>
              </a:rPr>
              <a:t>Killman</a:t>
            </a:r>
            <a:r>
              <a:rPr lang="en-US" sz="1200" kern="1200" dirty="0" smtClean="0">
                <a:solidFill>
                  <a:schemeClr val="tx1"/>
                </a:solidFill>
                <a:effectLst/>
                <a:latin typeface="+mn-lt"/>
                <a:ea typeface="+mn-ea"/>
                <a:cs typeface="+mn-cs"/>
              </a:rPr>
              <a:t> (2008) there are several key risk factors in the development of work stress and compassion fatigue including:</a:t>
            </a:r>
          </a:p>
          <a:p>
            <a:pPr marL="685800" lvl="1" indent="-228600">
              <a:buFont typeface="+mj-lt"/>
              <a:buAutoNum type="arabicPeriod"/>
            </a:pPr>
            <a:r>
              <a:rPr lang="en-US" sz="1200" kern="1200" dirty="0" smtClean="0">
                <a:solidFill>
                  <a:schemeClr val="tx1"/>
                </a:solidFill>
                <a:effectLst/>
                <a:latin typeface="+mn-lt"/>
                <a:ea typeface="+mn-ea"/>
                <a:cs typeface="+mn-cs"/>
              </a:rPr>
              <a:t>High care load demands and </a:t>
            </a:r>
            <a:r>
              <a:rPr lang="en-US" sz="1200" kern="1200" dirty="0" err="1" smtClean="0">
                <a:solidFill>
                  <a:schemeClr val="tx1"/>
                </a:solidFill>
                <a:effectLst/>
                <a:latin typeface="+mn-lt"/>
                <a:ea typeface="+mn-ea"/>
                <a:cs typeface="+mn-cs"/>
              </a:rPr>
              <a:t>workaholism</a:t>
            </a:r>
            <a:endParaRPr lang="en-US" sz="1200" kern="1200" dirty="0" smtClean="0">
              <a:solidFill>
                <a:schemeClr val="tx1"/>
              </a:solidFill>
              <a:effectLst/>
              <a:latin typeface="+mn-lt"/>
              <a:ea typeface="+mn-ea"/>
              <a:cs typeface="+mn-cs"/>
            </a:endParaRPr>
          </a:p>
          <a:p>
            <a:pPr marL="685800" lvl="1" indent="-228600">
              <a:buFont typeface="+mj-lt"/>
              <a:buAutoNum type="arabicPeriod"/>
            </a:pPr>
            <a:r>
              <a:rPr lang="en-US" sz="1200" kern="1200" dirty="0" smtClean="0">
                <a:solidFill>
                  <a:schemeClr val="tx1"/>
                </a:solidFill>
                <a:effectLst/>
                <a:latin typeface="+mn-lt"/>
                <a:ea typeface="+mn-ea"/>
                <a:cs typeface="+mn-cs"/>
              </a:rPr>
              <a:t>Personal history of trauma</a:t>
            </a:r>
          </a:p>
          <a:p>
            <a:pPr marL="685800" lvl="1" indent="-228600">
              <a:buFont typeface="+mj-lt"/>
              <a:buAutoNum type="arabicPeriod"/>
            </a:pPr>
            <a:r>
              <a:rPr lang="en-US" sz="1200" kern="1200" dirty="0" smtClean="0">
                <a:solidFill>
                  <a:schemeClr val="tx1"/>
                </a:solidFill>
                <a:effectLst/>
                <a:latin typeface="+mn-lt"/>
                <a:ea typeface="+mn-ea"/>
                <a:cs typeface="+mn-cs"/>
              </a:rPr>
              <a:t>Regular access to supervision</a:t>
            </a:r>
          </a:p>
          <a:p>
            <a:pPr marL="685800" lvl="1" indent="-228600">
              <a:buFont typeface="+mj-lt"/>
              <a:buAutoNum type="arabicPeriod"/>
            </a:pPr>
            <a:r>
              <a:rPr lang="en-US" sz="1200" kern="1200" dirty="0" smtClean="0">
                <a:solidFill>
                  <a:schemeClr val="tx1"/>
                </a:solidFill>
                <a:effectLst/>
                <a:latin typeface="+mn-lt"/>
                <a:ea typeface="+mn-ea"/>
                <a:cs typeface="+mn-cs"/>
              </a:rPr>
              <a:t>Lack of supportive environment</a:t>
            </a:r>
          </a:p>
          <a:p>
            <a:pPr marL="685800" lvl="1" indent="-228600">
              <a:buFont typeface="+mj-lt"/>
              <a:buAutoNum type="arabicPeriod"/>
            </a:pPr>
            <a:r>
              <a:rPr lang="en-US" sz="1200" kern="1200" dirty="0" smtClean="0">
                <a:solidFill>
                  <a:schemeClr val="tx1"/>
                </a:solidFill>
                <a:effectLst/>
                <a:latin typeface="+mn-lt"/>
                <a:ea typeface="+mn-ea"/>
                <a:cs typeface="+mn-cs"/>
              </a:rPr>
              <a:t>Lack of supportive social network and social isolation</a:t>
            </a:r>
          </a:p>
          <a:p>
            <a:pPr marL="685800" lvl="1" indent="-228600">
              <a:buFont typeface="+mj-lt"/>
              <a:buAutoNum type="arabicPeriod"/>
            </a:pPr>
            <a:r>
              <a:rPr lang="en-US" sz="1200" kern="1200" dirty="0" smtClean="0">
                <a:solidFill>
                  <a:schemeClr val="tx1"/>
                </a:solidFill>
                <a:effectLst/>
                <a:latin typeface="+mn-lt"/>
                <a:ea typeface="+mn-ea"/>
                <a:cs typeface="+mn-cs"/>
              </a:rPr>
              <a:t>Worldview consisting of overabundance of optimism or cynicism</a:t>
            </a:r>
          </a:p>
          <a:p>
            <a:pPr marL="685800" lvl="1" indent="-228600">
              <a:buFont typeface="+mj-lt"/>
              <a:buAutoNum type="arabicPeriod"/>
            </a:pPr>
            <a:r>
              <a:rPr lang="en-US" sz="1200" kern="1200" dirty="0" smtClean="0">
                <a:solidFill>
                  <a:schemeClr val="tx1"/>
                </a:solidFill>
                <a:effectLst/>
                <a:latin typeface="+mn-lt"/>
                <a:ea typeface="+mn-ea"/>
                <a:cs typeface="+mn-cs"/>
              </a:rPr>
              <a:t>Extent of ability to recognize and meet one’s own needs </a:t>
            </a:r>
          </a:p>
          <a:p>
            <a:pPr marL="228600" lvl="0" indent="-228600">
              <a:buFont typeface="+mj-lt"/>
              <a:buAutoNum type="arabicPeriod"/>
            </a:pPr>
            <a:r>
              <a:rPr lang="en-US" sz="1200" kern="1200" dirty="0" smtClean="0">
                <a:solidFill>
                  <a:schemeClr val="tx1"/>
                </a:solidFill>
                <a:effectLst/>
                <a:latin typeface="+mn-lt"/>
                <a:ea typeface="+mn-ea"/>
                <a:cs typeface="+mn-cs"/>
              </a:rPr>
              <a:t>Strategies to Protect Physician Wellness according to a American Academy of Pediatrics include elements of the practice environment and individual protective factors (https://</a:t>
            </a:r>
            <a:r>
              <a:rPr lang="en-US" sz="1200" kern="1200" dirty="0" err="1" smtClean="0">
                <a:solidFill>
                  <a:schemeClr val="tx1"/>
                </a:solidFill>
                <a:effectLst/>
                <a:latin typeface="+mn-lt"/>
                <a:ea typeface="+mn-ea"/>
                <a:cs typeface="+mn-cs"/>
              </a:rPr>
              <a:t>www.aap.org</a:t>
            </a:r>
            <a:r>
              <a:rPr lang="en-US" sz="1200" kern="1200" dirty="0" smtClean="0">
                <a:solidFill>
                  <a:schemeClr val="tx1"/>
                </a:solidFill>
                <a:effectLst/>
                <a:latin typeface="+mn-lt"/>
                <a:ea typeface="+mn-ea"/>
                <a:cs typeface="+mn-cs"/>
              </a:rPr>
              <a:t>/en-us/Documents/</a:t>
            </a:r>
            <a:r>
              <a:rPr lang="en-US" sz="1200" kern="1200" dirty="0" err="1" smtClean="0">
                <a:solidFill>
                  <a:schemeClr val="tx1"/>
                </a:solidFill>
                <a:effectLst/>
                <a:latin typeface="+mn-lt"/>
                <a:ea typeface="+mn-ea"/>
                <a:cs typeface="+mn-cs"/>
              </a:rPr>
              <a:t>ttb_physician_wellness.pdf</a:t>
            </a:r>
            <a:r>
              <a:rPr lang="en-US" sz="1200" kern="1200" dirty="0" smtClean="0">
                <a:solidFill>
                  <a:schemeClr val="tx1"/>
                </a:solidFill>
                <a:effectLst/>
                <a:latin typeface="+mn-lt"/>
                <a:ea typeface="+mn-ea"/>
                <a:cs typeface="+mn-cs"/>
              </a:rPr>
              <a:t>. American Academy of Pediatrics. (2014). Protecting Physician Wellness: Working with Children Affected by Traumatic Events </a:t>
            </a:r>
          </a:p>
          <a:p>
            <a:pPr marL="685800" lvl="1" indent="-228600">
              <a:buFont typeface="+mj-lt"/>
              <a:buAutoNum type="arabicPeriod"/>
            </a:pPr>
            <a:r>
              <a:rPr lang="en-US" sz="1200" kern="1200" dirty="0" smtClean="0">
                <a:solidFill>
                  <a:schemeClr val="tx1"/>
                </a:solidFill>
                <a:effectLst/>
                <a:latin typeface="+mn-lt"/>
                <a:ea typeface="+mn-ea"/>
                <a:cs typeface="+mn-cs"/>
              </a:rPr>
              <a:t>Elements of the practice environment to support pediatricians include:</a:t>
            </a:r>
          </a:p>
          <a:p>
            <a:pPr marL="1143000" lvl="2" indent="-228600">
              <a:buFont typeface="+mj-lt"/>
              <a:buAutoNum type="arabicPeriod"/>
            </a:pPr>
            <a:r>
              <a:rPr lang="en-US" sz="1200" kern="1200" dirty="0" smtClean="0">
                <a:solidFill>
                  <a:schemeClr val="tx1"/>
                </a:solidFill>
                <a:effectLst/>
                <a:latin typeface="+mn-lt"/>
                <a:ea typeface="+mn-ea"/>
                <a:cs typeface="+mn-cs"/>
              </a:rPr>
              <a:t>Acknowledge secondary traumatic stress can occur and ensuring all staff are trained to understand its causes, effects, and methods to respond</a:t>
            </a:r>
          </a:p>
          <a:p>
            <a:pPr marL="1143000" lvl="2" indent="-228600">
              <a:buFont typeface="+mj-lt"/>
              <a:buAutoNum type="arabicPeriod"/>
            </a:pPr>
            <a:r>
              <a:rPr lang="en-US" sz="1200" kern="1200" dirty="0" smtClean="0">
                <a:solidFill>
                  <a:schemeClr val="tx1"/>
                </a:solidFill>
                <a:effectLst/>
                <a:latin typeface="+mn-lt"/>
                <a:ea typeface="+mn-ea"/>
                <a:cs typeface="+mn-cs"/>
              </a:rPr>
              <a:t>Balance patient caseload so that one pediatrician does not undertake all of the children with the most intense situations </a:t>
            </a:r>
          </a:p>
          <a:p>
            <a:pPr marL="1143000" lvl="2" indent="-228600">
              <a:buFont typeface="+mj-lt"/>
              <a:buAutoNum type="arabicPeriod"/>
            </a:pPr>
            <a:r>
              <a:rPr lang="en-US" sz="1200" kern="1200" dirty="0" smtClean="0">
                <a:solidFill>
                  <a:schemeClr val="tx1"/>
                </a:solidFill>
                <a:effectLst/>
                <a:latin typeface="+mn-lt"/>
                <a:ea typeface="+mn-ea"/>
                <a:cs typeface="+mn-cs"/>
              </a:rPr>
              <a:t>Ensure staff meetings and supervision include time for processing difficulty situations and giving and receiving support from others </a:t>
            </a:r>
          </a:p>
          <a:p>
            <a:pPr marL="685800" lvl="1" indent="-228600">
              <a:buFont typeface="+mj-lt"/>
              <a:buAutoNum type="arabicPeriod"/>
            </a:pPr>
            <a:r>
              <a:rPr lang="en-US" sz="1200" kern="1200" dirty="0" smtClean="0">
                <a:solidFill>
                  <a:schemeClr val="tx1"/>
                </a:solidFill>
                <a:effectLst/>
                <a:latin typeface="+mn-lt"/>
                <a:ea typeface="+mn-ea"/>
                <a:cs typeface="+mn-cs"/>
              </a:rPr>
              <a:t>Individual protective factors include:</a:t>
            </a:r>
          </a:p>
          <a:p>
            <a:pPr marL="1143000" lvl="2" indent="-228600">
              <a:buFont typeface="+mj-lt"/>
              <a:buAutoNum type="arabicPeriod"/>
            </a:pPr>
            <a:r>
              <a:rPr lang="en-US" sz="1200" kern="1200" dirty="0" smtClean="0">
                <a:solidFill>
                  <a:schemeClr val="tx1"/>
                </a:solidFill>
                <a:effectLst/>
                <a:latin typeface="+mn-lt"/>
                <a:ea typeface="+mn-ea"/>
                <a:cs typeface="+mn-cs"/>
              </a:rPr>
              <a:t>Positive relationships with individuals who are supportive</a:t>
            </a:r>
          </a:p>
          <a:p>
            <a:pPr marL="1143000" lvl="2" indent="-228600">
              <a:buFont typeface="+mj-lt"/>
              <a:buAutoNum type="arabicPeriod"/>
            </a:pPr>
            <a:r>
              <a:rPr lang="en-US" sz="1200" kern="1200" dirty="0" smtClean="0">
                <a:solidFill>
                  <a:schemeClr val="tx1"/>
                </a:solidFill>
                <a:effectLst/>
                <a:latin typeface="+mn-lt"/>
                <a:ea typeface="+mn-ea"/>
                <a:cs typeface="+mn-cs"/>
              </a:rPr>
              <a:t>Presence of colleagues and friends who encourage work-life balance, maintenance of healthy habits, remain self-aware of effects of work </a:t>
            </a:r>
          </a:p>
          <a:p>
            <a:pPr marL="1143000" lvl="2" indent="-228600">
              <a:buFont typeface="+mj-lt"/>
              <a:buAutoNum type="arabicPeriod"/>
            </a:pPr>
            <a:r>
              <a:rPr lang="en-US" sz="1200" kern="1200" dirty="0" smtClean="0">
                <a:solidFill>
                  <a:schemeClr val="tx1"/>
                </a:solidFill>
                <a:effectLst/>
                <a:latin typeface="+mn-lt"/>
                <a:ea typeface="+mn-ea"/>
                <a:cs typeface="+mn-cs"/>
              </a:rPr>
              <a:t>Identify interests outside of work and make time for those interests </a:t>
            </a:r>
          </a:p>
          <a:p>
            <a:pPr marL="1143000" lvl="2" indent="-228600">
              <a:buFont typeface="+mj-lt"/>
              <a:buAutoNum type="arabicPeriod"/>
            </a:pPr>
            <a:r>
              <a:rPr lang="en-US" sz="1200" kern="1200" dirty="0" smtClean="0">
                <a:solidFill>
                  <a:schemeClr val="tx1"/>
                </a:solidFill>
                <a:effectLst/>
                <a:latin typeface="+mn-lt"/>
                <a:ea typeface="+mn-ea"/>
                <a:cs typeface="+mn-cs"/>
              </a:rPr>
              <a:t>Seek support and sometimes make significant changes to practice </a:t>
            </a:r>
          </a:p>
          <a:p>
            <a:r>
              <a:rPr lang="en-US" sz="1200" kern="1200" dirty="0" smtClean="0">
                <a:solidFill>
                  <a:schemeClr val="tx1"/>
                </a:solidFill>
                <a:effectLst/>
                <a:latin typeface="+mn-lt"/>
                <a:ea typeface="+mn-ea"/>
                <a:cs typeface="+mn-cs"/>
              </a:rPr>
              <a:t> </a:t>
            </a:r>
          </a:p>
          <a:p>
            <a:pPr marL="0" indent="0" fontAlgn="t">
              <a:buNone/>
            </a:pP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A92631F-8813-2847-93C8-E3B76864607B}" type="slidenum">
              <a:rPr lang="en-US" smtClean="0"/>
              <a:t>47</a:t>
            </a:fld>
            <a:endParaRPr lang="en-US"/>
          </a:p>
        </p:txBody>
      </p:sp>
    </p:spTree>
    <p:extLst>
      <p:ext uri="{BB962C8B-B14F-4D97-AF65-F5344CB8AC3E}">
        <p14:creationId xmlns:p14="http://schemas.microsoft.com/office/powerpoint/2010/main" val="41867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1B01E5-1830-6C4D-AD20-97E4C8C60AE6}" type="datetimeFigureOut">
              <a:rPr lang="en-US" smtClean="0"/>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980E9-EF13-EF4F-A6E2-9D02ACFDF342}" type="slidenum">
              <a:rPr lang="en-US" smtClean="0"/>
              <a:t>‹#›</a:t>
            </a:fld>
            <a:endParaRPr lang="en-US"/>
          </a:p>
        </p:txBody>
      </p:sp>
    </p:spTree>
    <p:extLst>
      <p:ext uri="{BB962C8B-B14F-4D97-AF65-F5344CB8AC3E}">
        <p14:creationId xmlns:p14="http://schemas.microsoft.com/office/powerpoint/2010/main" val="1368766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B01E5-1830-6C4D-AD20-97E4C8C60AE6}" type="datetimeFigureOut">
              <a:rPr lang="en-US" smtClean="0"/>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980E9-EF13-EF4F-A6E2-9D02ACFDF342}" type="slidenum">
              <a:rPr lang="en-US" smtClean="0"/>
              <a:t>‹#›</a:t>
            </a:fld>
            <a:endParaRPr lang="en-US"/>
          </a:p>
        </p:txBody>
      </p:sp>
    </p:spTree>
    <p:extLst>
      <p:ext uri="{BB962C8B-B14F-4D97-AF65-F5344CB8AC3E}">
        <p14:creationId xmlns:p14="http://schemas.microsoft.com/office/powerpoint/2010/main" val="124572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B01E5-1830-6C4D-AD20-97E4C8C60AE6}" type="datetimeFigureOut">
              <a:rPr lang="en-US" smtClean="0"/>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980E9-EF13-EF4F-A6E2-9D02ACFDF342}" type="slidenum">
              <a:rPr lang="en-US" smtClean="0"/>
              <a:t>‹#›</a:t>
            </a:fld>
            <a:endParaRPr lang="en-US"/>
          </a:p>
        </p:txBody>
      </p:sp>
    </p:spTree>
    <p:extLst>
      <p:ext uri="{BB962C8B-B14F-4D97-AF65-F5344CB8AC3E}">
        <p14:creationId xmlns:p14="http://schemas.microsoft.com/office/powerpoint/2010/main" val="116307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B01E5-1830-6C4D-AD20-97E4C8C60AE6}" type="datetimeFigureOut">
              <a:rPr lang="en-US" smtClean="0"/>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980E9-EF13-EF4F-A6E2-9D02ACFDF342}" type="slidenum">
              <a:rPr lang="en-US" smtClean="0"/>
              <a:t>‹#›</a:t>
            </a:fld>
            <a:endParaRPr lang="en-US"/>
          </a:p>
        </p:txBody>
      </p:sp>
    </p:spTree>
    <p:extLst>
      <p:ext uri="{BB962C8B-B14F-4D97-AF65-F5344CB8AC3E}">
        <p14:creationId xmlns:p14="http://schemas.microsoft.com/office/powerpoint/2010/main" val="126087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1E5-1830-6C4D-AD20-97E4C8C60AE6}" type="datetimeFigureOut">
              <a:rPr lang="en-US" smtClean="0"/>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980E9-EF13-EF4F-A6E2-9D02ACFDF342}" type="slidenum">
              <a:rPr lang="en-US" smtClean="0"/>
              <a:t>‹#›</a:t>
            </a:fld>
            <a:endParaRPr lang="en-US"/>
          </a:p>
        </p:txBody>
      </p:sp>
    </p:spTree>
    <p:extLst>
      <p:ext uri="{BB962C8B-B14F-4D97-AF65-F5344CB8AC3E}">
        <p14:creationId xmlns:p14="http://schemas.microsoft.com/office/powerpoint/2010/main" val="20163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1B01E5-1830-6C4D-AD20-97E4C8C60AE6}" type="datetimeFigureOut">
              <a:rPr lang="en-US" smtClean="0"/>
              <a:t>9/22/16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980E9-EF13-EF4F-A6E2-9D02ACFDF342}" type="slidenum">
              <a:rPr lang="en-US" smtClean="0"/>
              <a:t>‹#›</a:t>
            </a:fld>
            <a:endParaRPr lang="en-US"/>
          </a:p>
        </p:txBody>
      </p:sp>
    </p:spTree>
    <p:extLst>
      <p:ext uri="{BB962C8B-B14F-4D97-AF65-F5344CB8AC3E}">
        <p14:creationId xmlns:p14="http://schemas.microsoft.com/office/powerpoint/2010/main" val="9287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1B01E5-1830-6C4D-AD20-97E4C8C60AE6}" type="datetimeFigureOut">
              <a:rPr lang="en-US" smtClean="0"/>
              <a:t>9/22/16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3980E9-EF13-EF4F-A6E2-9D02ACFDF342}" type="slidenum">
              <a:rPr lang="en-US" smtClean="0"/>
              <a:t>‹#›</a:t>
            </a:fld>
            <a:endParaRPr lang="en-US"/>
          </a:p>
        </p:txBody>
      </p:sp>
    </p:spTree>
    <p:extLst>
      <p:ext uri="{BB962C8B-B14F-4D97-AF65-F5344CB8AC3E}">
        <p14:creationId xmlns:p14="http://schemas.microsoft.com/office/powerpoint/2010/main" val="180869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1B01E5-1830-6C4D-AD20-97E4C8C60AE6}" type="datetimeFigureOut">
              <a:rPr lang="en-US" smtClean="0"/>
              <a:t>9/22/16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3980E9-EF13-EF4F-A6E2-9D02ACFDF342}" type="slidenum">
              <a:rPr lang="en-US" smtClean="0"/>
              <a:t>‹#›</a:t>
            </a:fld>
            <a:endParaRPr lang="en-US"/>
          </a:p>
        </p:txBody>
      </p:sp>
    </p:spTree>
    <p:extLst>
      <p:ext uri="{BB962C8B-B14F-4D97-AF65-F5344CB8AC3E}">
        <p14:creationId xmlns:p14="http://schemas.microsoft.com/office/powerpoint/2010/main" val="1082816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B01E5-1830-6C4D-AD20-97E4C8C60AE6}" type="datetimeFigureOut">
              <a:rPr lang="en-US" smtClean="0"/>
              <a:t>9/22/16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3980E9-EF13-EF4F-A6E2-9D02ACFDF342}" type="slidenum">
              <a:rPr lang="en-US" smtClean="0"/>
              <a:t>‹#›</a:t>
            </a:fld>
            <a:endParaRPr lang="en-US"/>
          </a:p>
        </p:txBody>
      </p:sp>
    </p:spTree>
    <p:extLst>
      <p:ext uri="{BB962C8B-B14F-4D97-AF65-F5344CB8AC3E}">
        <p14:creationId xmlns:p14="http://schemas.microsoft.com/office/powerpoint/2010/main" val="1114188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B01E5-1830-6C4D-AD20-97E4C8C60AE6}" type="datetimeFigureOut">
              <a:rPr lang="en-US" smtClean="0"/>
              <a:t>9/22/16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980E9-EF13-EF4F-A6E2-9D02ACFDF342}" type="slidenum">
              <a:rPr lang="en-US" smtClean="0"/>
              <a:t>‹#›</a:t>
            </a:fld>
            <a:endParaRPr lang="en-US"/>
          </a:p>
        </p:txBody>
      </p:sp>
    </p:spTree>
    <p:extLst>
      <p:ext uri="{BB962C8B-B14F-4D97-AF65-F5344CB8AC3E}">
        <p14:creationId xmlns:p14="http://schemas.microsoft.com/office/powerpoint/2010/main" val="10362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B01E5-1830-6C4D-AD20-97E4C8C60AE6}" type="datetimeFigureOut">
              <a:rPr lang="en-US" smtClean="0"/>
              <a:t>9/22/16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980E9-EF13-EF4F-A6E2-9D02ACFDF342}" type="slidenum">
              <a:rPr lang="en-US" smtClean="0"/>
              <a:t>‹#›</a:t>
            </a:fld>
            <a:endParaRPr lang="en-US"/>
          </a:p>
        </p:txBody>
      </p:sp>
    </p:spTree>
    <p:extLst>
      <p:ext uri="{BB962C8B-B14F-4D97-AF65-F5344CB8AC3E}">
        <p14:creationId xmlns:p14="http://schemas.microsoft.com/office/powerpoint/2010/main" val="184734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B01E5-1830-6C4D-AD20-97E4C8C60AE6}" type="datetimeFigureOut">
              <a:rPr lang="en-US" smtClean="0"/>
              <a:t>9/22/16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980E9-EF13-EF4F-A6E2-9D02ACFDF342}" type="slidenum">
              <a:rPr lang="en-US" smtClean="0"/>
              <a:t>‹#›</a:t>
            </a:fld>
            <a:endParaRPr lang="en-US"/>
          </a:p>
        </p:txBody>
      </p:sp>
    </p:spTree>
    <p:extLst>
      <p:ext uri="{BB962C8B-B14F-4D97-AF65-F5344CB8AC3E}">
        <p14:creationId xmlns:p14="http://schemas.microsoft.com/office/powerpoint/2010/main" val="1997431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omments" Target="../comments/commen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Trauma Informed Care in Primary Care: Development of a Model </a:t>
            </a:r>
            <a:endParaRPr lang="en-US" dirty="0"/>
          </a:p>
        </p:txBody>
      </p:sp>
      <p:sp>
        <p:nvSpPr>
          <p:cNvPr id="3" name="Subtitle 2"/>
          <p:cNvSpPr>
            <a:spLocks noGrp="1"/>
          </p:cNvSpPr>
          <p:nvPr>
            <p:ph type="subTitle" idx="1"/>
          </p:nvPr>
        </p:nvSpPr>
        <p:spPr/>
        <p:txBody>
          <a:bodyPr>
            <a:normAutofit lnSpcReduction="10000"/>
          </a:bodyPr>
          <a:lstStyle/>
          <a:p>
            <a:r>
              <a:rPr lang="en-US" dirty="0" smtClean="0"/>
              <a:t>Courtney Barry, </a:t>
            </a:r>
            <a:r>
              <a:rPr lang="en-US" dirty="0" err="1" smtClean="0"/>
              <a:t>Psy.D</a:t>
            </a:r>
            <a:r>
              <a:rPr lang="en-US" dirty="0" smtClean="0"/>
              <a:t>., L. Kevin Hamberger, Ph.D., Zeno Franco, Ph.D.</a:t>
            </a:r>
          </a:p>
          <a:p>
            <a:r>
              <a:rPr lang="en-US" dirty="0" smtClean="0"/>
              <a:t>Morgan Briggs, B.S., Jennifer Moore, B.S.</a:t>
            </a:r>
          </a:p>
          <a:p>
            <a:r>
              <a:rPr lang="en-US" dirty="0" smtClean="0"/>
              <a:t>Department of Family and Community Medicine</a:t>
            </a:r>
          </a:p>
          <a:p>
            <a:r>
              <a:rPr lang="en-US" dirty="0" smtClean="0"/>
              <a:t>Medical College of Wisconsin </a:t>
            </a:r>
            <a:endParaRPr lang="en-US" dirty="0"/>
          </a:p>
        </p:txBody>
      </p:sp>
    </p:spTree>
    <p:extLst>
      <p:ext uri="{BB962C8B-B14F-4D97-AF65-F5344CB8AC3E}">
        <p14:creationId xmlns:p14="http://schemas.microsoft.com/office/powerpoint/2010/main" val="1015318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Experience IPV			46		43.4%</a:t>
            </a:r>
          </a:p>
          <a:p>
            <a:endParaRPr lang="en-US" dirty="0"/>
          </a:p>
          <a:p>
            <a:r>
              <a:rPr lang="en-US" dirty="0" smtClean="0"/>
              <a:t>Perpetrate IPV			13		12.2%</a:t>
            </a:r>
          </a:p>
          <a:p>
            <a:endParaRPr lang="en-US" dirty="0"/>
          </a:p>
          <a:p>
            <a:r>
              <a:rPr lang="en-US" dirty="0" smtClean="0"/>
              <a:t>Relative murdered	</a:t>
            </a:r>
            <a:r>
              <a:rPr lang="en-US" dirty="0"/>
              <a:t> </a:t>
            </a:r>
            <a:r>
              <a:rPr lang="en-US" dirty="0" smtClean="0"/>
              <a:t>            9	             8.5%</a:t>
            </a:r>
          </a:p>
          <a:p>
            <a:endParaRPr lang="en-US" dirty="0"/>
          </a:p>
          <a:p>
            <a:r>
              <a:rPr lang="en-US" dirty="0" smtClean="0"/>
              <a:t>Other trauma			21		19.8% </a:t>
            </a:r>
            <a:endParaRPr lang="en-US" dirty="0"/>
          </a:p>
        </p:txBody>
      </p:sp>
    </p:spTree>
    <p:extLst>
      <p:ext uri="{BB962C8B-B14F-4D97-AF65-F5344CB8AC3E}">
        <p14:creationId xmlns:p14="http://schemas.microsoft.com/office/powerpoint/2010/main" val="1628457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Total types of TRAUMA EXPERIENCED</a:t>
            </a:r>
            <a:endParaRPr lang="en-US" dirty="0"/>
          </a:p>
        </p:txBody>
      </p:sp>
      <p:sp>
        <p:nvSpPr>
          <p:cNvPr id="3" name="Content Placeholder 2"/>
          <p:cNvSpPr>
            <a:spLocks noGrp="1"/>
          </p:cNvSpPr>
          <p:nvPr>
            <p:ph idx="1"/>
          </p:nvPr>
        </p:nvSpPr>
        <p:spPr/>
        <p:txBody>
          <a:bodyPr>
            <a:normAutofit fontScale="70000" lnSpcReduction="20000"/>
          </a:bodyPr>
          <a:lstStyle/>
          <a:p>
            <a:pPr marL="114300" indent="0">
              <a:buNone/>
            </a:pPr>
            <a:endParaRPr lang="en-US" dirty="0" smtClean="0"/>
          </a:p>
          <a:p>
            <a:r>
              <a:rPr lang="en-US" dirty="0" smtClean="0"/>
              <a:t>Number of types 		N		%</a:t>
            </a:r>
          </a:p>
          <a:p>
            <a:pPr marL="114300" indent="0">
              <a:buNone/>
            </a:pPr>
            <a:endParaRPr lang="en-US" dirty="0" smtClean="0"/>
          </a:p>
          <a:p>
            <a:pPr lvl="1"/>
            <a:r>
              <a:rPr lang="en-US" dirty="0" smtClean="0"/>
              <a:t>0				15		14</a:t>
            </a:r>
          </a:p>
          <a:p>
            <a:pPr lvl="1"/>
            <a:endParaRPr lang="en-US" dirty="0"/>
          </a:p>
          <a:p>
            <a:pPr lvl="1"/>
            <a:r>
              <a:rPr lang="en-US" dirty="0" smtClean="0"/>
              <a:t>1				18		16.8</a:t>
            </a:r>
          </a:p>
          <a:p>
            <a:pPr lvl="1"/>
            <a:endParaRPr lang="en-US" dirty="0"/>
          </a:p>
          <a:p>
            <a:pPr lvl="1"/>
            <a:r>
              <a:rPr lang="en-US" dirty="0" smtClean="0"/>
              <a:t>2				25		23.4</a:t>
            </a:r>
          </a:p>
          <a:p>
            <a:pPr lvl="1"/>
            <a:endParaRPr lang="en-US" dirty="0"/>
          </a:p>
          <a:p>
            <a:pPr lvl="1"/>
            <a:r>
              <a:rPr lang="en-US" dirty="0" smtClean="0"/>
              <a:t>3				19		17.8</a:t>
            </a:r>
          </a:p>
          <a:p>
            <a:pPr lvl="1"/>
            <a:endParaRPr lang="en-US" dirty="0"/>
          </a:p>
          <a:p>
            <a:pPr lvl="1"/>
            <a:r>
              <a:rPr lang="en-US" dirty="0" smtClean="0"/>
              <a:t>4				12		11.2</a:t>
            </a:r>
          </a:p>
          <a:p>
            <a:pPr lvl="1"/>
            <a:endParaRPr lang="en-US" dirty="0"/>
          </a:p>
          <a:p>
            <a:pPr lvl="1"/>
            <a:r>
              <a:rPr lang="en-US" dirty="0" smtClean="0"/>
              <a:t>5				12		11.2</a:t>
            </a:r>
          </a:p>
          <a:p>
            <a:pPr lvl="1"/>
            <a:endParaRPr lang="en-US" dirty="0"/>
          </a:p>
          <a:p>
            <a:pPr lvl="1"/>
            <a:r>
              <a:rPr lang="en-US" dirty="0" smtClean="0"/>
              <a:t>6				  5		  4.6		</a:t>
            </a:r>
            <a:endParaRPr lang="en-US" dirty="0"/>
          </a:p>
        </p:txBody>
      </p:sp>
    </p:spTree>
    <p:extLst>
      <p:ext uri="{BB962C8B-B14F-4D97-AF65-F5344CB8AC3E}">
        <p14:creationId xmlns:p14="http://schemas.microsoft.com/office/powerpoint/2010/main" val="1961101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potential variables consistent with ACE</a:t>
            </a:r>
            <a:r>
              <a:rPr lang="en-US" sz="2700" dirty="0"/>
              <a:t>s</a:t>
            </a:r>
          </a:p>
        </p:txBody>
      </p:sp>
      <p:sp>
        <p:nvSpPr>
          <p:cNvPr id="3" name="Content Placeholder 2"/>
          <p:cNvSpPr>
            <a:spLocks noGrp="1"/>
          </p:cNvSpPr>
          <p:nvPr>
            <p:ph idx="1"/>
          </p:nvPr>
        </p:nvSpPr>
        <p:spPr/>
        <p:txBody>
          <a:bodyPr>
            <a:normAutofit lnSpcReduction="10000"/>
          </a:bodyPr>
          <a:lstStyle/>
          <a:p>
            <a:r>
              <a:rPr lang="en-US" dirty="0" smtClean="0"/>
              <a:t>Parental alcohol and drug involvement</a:t>
            </a:r>
          </a:p>
          <a:p>
            <a:endParaRPr lang="en-US" dirty="0"/>
          </a:p>
          <a:p>
            <a:r>
              <a:rPr lang="en-US" dirty="0"/>
              <a:t>Parental mental </a:t>
            </a:r>
            <a:r>
              <a:rPr lang="en-US" dirty="0" smtClean="0"/>
              <a:t>illness</a:t>
            </a:r>
          </a:p>
          <a:p>
            <a:endParaRPr lang="en-US" dirty="0"/>
          </a:p>
          <a:p>
            <a:r>
              <a:rPr lang="en-US" dirty="0"/>
              <a:t>Parental </a:t>
            </a:r>
            <a:r>
              <a:rPr lang="en-US" dirty="0" smtClean="0"/>
              <a:t>incarceration</a:t>
            </a:r>
          </a:p>
          <a:p>
            <a:endParaRPr lang="en-US" dirty="0"/>
          </a:p>
          <a:p>
            <a:r>
              <a:rPr lang="en-US" dirty="0" smtClean="0"/>
              <a:t>Parental family involvement</a:t>
            </a:r>
          </a:p>
          <a:p>
            <a:pPr lvl="1"/>
            <a:r>
              <a:rPr lang="en-US" dirty="0" smtClean="0"/>
              <a:t>Separation/divorce/never together</a:t>
            </a:r>
          </a:p>
          <a:p>
            <a:pPr lvl="1"/>
            <a:r>
              <a:rPr lang="en-US" dirty="0" smtClean="0"/>
              <a:t>Paternal involvement/never knew or met father</a:t>
            </a:r>
          </a:p>
          <a:p>
            <a:pPr lvl="1"/>
            <a:r>
              <a:rPr lang="en-US" dirty="0" smtClean="0"/>
              <a:t>Other indices of family dysfunction</a:t>
            </a:r>
          </a:p>
          <a:p>
            <a:endParaRPr lang="en-US" dirty="0"/>
          </a:p>
        </p:txBody>
      </p:sp>
    </p:spTree>
    <p:extLst>
      <p:ext uri="{BB962C8B-B14F-4D97-AF65-F5344CB8AC3E}">
        <p14:creationId xmlns:p14="http://schemas.microsoft.com/office/powerpoint/2010/main" val="646400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b="1" dirty="0" smtClean="0"/>
              <a:t>Limitations</a:t>
            </a:r>
            <a:endParaRPr lang="en-US" b="1" dirty="0"/>
          </a:p>
        </p:txBody>
      </p:sp>
      <p:sp>
        <p:nvSpPr>
          <p:cNvPr id="3" name="Content Placeholder 2"/>
          <p:cNvSpPr>
            <a:spLocks noGrp="1"/>
          </p:cNvSpPr>
          <p:nvPr>
            <p:ph idx="1"/>
          </p:nvPr>
        </p:nvSpPr>
        <p:spPr>
          <a:xfrm>
            <a:off x="838200" y="1811770"/>
            <a:ext cx="10515600" cy="4351338"/>
          </a:xfrm>
        </p:spPr>
        <p:txBody>
          <a:bodyPr/>
          <a:lstStyle/>
          <a:p>
            <a:r>
              <a:rPr lang="en-US" dirty="0" smtClean="0"/>
              <a:t>Select, nonrandom population (referred for behavioral health problem)</a:t>
            </a:r>
          </a:p>
          <a:p>
            <a:r>
              <a:rPr lang="en-US" dirty="0" smtClean="0"/>
              <a:t>Nonstandard, clinical assessment (clinical interview)</a:t>
            </a:r>
          </a:p>
          <a:p>
            <a:endParaRPr lang="en-US" dirty="0"/>
          </a:p>
        </p:txBody>
      </p:sp>
    </p:spTree>
    <p:extLst>
      <p:ext uri="{BB962C8B-B14F-4D97-AF65-F5344CB8AC3E}">
        <p14:creationId xmlns:p14="http://schemas.microsoft.com/office/powerpoint/2010/main" val="2129003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Clinic-wide Survey of Traumatic Experiences</a:t>
            </a:r>
            <a:endParaRPr lang="en-US" dirty="0"/>
          </a:p>
        </p:txBody>
      </p:sp>
      <p:sp>
        <p:nvSpPr>
          <p:cNvPr id="3" name="Content Placeholder 2"/>
          <p:cNvSpPr>
            <a:spLocks noGrp="1"/>
          </p:cNvSpPr>
          <p:nvPr>
            <p:ph idx="1"/>
          </p:nvPr>
        </p:nvSpPr>
        <p:spPr/>
        <p:txBody>
          <a:bodyPr/>
          <a:lstStyle/>
          <a:p>
            <a:r>
              <a:rPr lang="en-US" dirty="0" smtClean="0"/>
              <a:t>Preliminary results</a:t>
            </a:r>
            <a:endParaRPr lang="en-US" dirty="0"/>
          </a:p>
        </p:txBody>
      </p:sp>
    </p:spTree>
    <p:extLst>
      <p:ext uri="{BB962C8B-B14F-4D97-AF65-F5344CB8AC3E}">
        <p14:creationId xmlns:p14="http://schemas.microsoft.com/office/powerpoint/2010/main" val="898826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Any Trauma:  98%</a:t>
            </a:r>
            <a:endParaRPr lang="en-US" dirty="0"/>
          </a:p>
        </p:txBody>
      </p:sp>
    </p:spTree>
    <p:extLst>
      <p:ext uri="{BB962C8B-B14F-4D97-AF65-F5344CB8AC3E}">
        <p14:creationId xmlns:p14="http://schemas.microsoft.com/office/powerpoint/2010/main" val="1700917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 Types: Experienced under 18 years old (n,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Child Emotional Abuse		36	67.9</a:t>
            </a:r>
          </a:p>
          <a:p>
            <a:endParaRPr lang="en-US" dirty="0"/>
          </a:p>
          <a:p>
            <a:r>
              <a:rPr lang="en-US" dirty="0" smtClean="0"/>
              <a:t>Child Physical Abuse			30	56.6</a:t>
            </a:r>
          </a:p>
          <a:p>
            <a:endParaRPr lang="en-US" dirty="0"/>
          </a:p>
          <a:p>
            <a:r>
              <a:rPr lang="en-US" dirty="0" smtClean="0"/>
              <a:t>Child sexual Abuse			24	45.3</a:t>
            </a:r>
          </a:p>
          <a:p>
            <a:endParaRPr lang="en-US" dirty="0"/>
          </a:p>
          <a:p>
            <a:r>
              <a:rPr lang="en-US" dirty="0" smtClean="0"/>
              <a:t>Neglect				33	64.7	</a:t>
            </a:r>
          </a:p>
          <a:p>
            <a:endParaRPr lang="en-US" dirty="0"/>
          </a:p>
          <a:p>
            <a:r>
              <a:rPr lang="en-US" dirty="0" smtClean="0"/>
              <a:t>Witness Parental IPV		25	48.1</a:t>
            </a:r>
          </a:p>
          <a:p>
            <a:endParaRPr lang="en-US" dirty="0"/>
          </a:p>
          <a:p>
            <a:r>
              <a:rPr lang="en-US" dirty="0"/>
              <a:t>Household Challenges		</a:t>
            </a:r>
            <a:r>
              <a:rPr lang="en-US" dirty="0" smtClean="0"/>
              <a:t>36</a:t>
            </a:r>
            <a:r>
              <a:rPr lang="en-US" dirty="0"/>
              <a:t>	70.6</a:t>
            </a:r>
            <a:r>
              <a:rPr lang="en-US" dirty="0" smtClean="0"/>
              <a:t>%	</a:t>
            </a:r>
            <a:endParaRPr lang="en-US" dirty="0"/>
          </a:p>
        </p:txBody>
      </p:sp>
    </p:spTree>
    <p:extLst>
      <p:ext uri="{BB962C8B-B14F-4D97-AF65-F5344CB8AC3E}">
        <p14:creationId xmlns:p14="http://schemas.microsoft.com/office/powerpoint/2010/main" val="368938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 Types: Experienced over 18 years old n, %</a:t>
            </a:r>
            <a:endParaRPr lang="en-US" dirty="0"/>
          </a:p>
        </p:txBody>
      </p:sp>
      <p:sp>
        <p:nvSpPr>
          <p:cNvPr id="3" name="Content Placeholder 2"/>
          <p:cNvSpPr>
            <a:spLocks noGrp="1"/>
          </p:cNvSpPr>
          <p:nvPr>
            <p:ph idx="1"/>
          </p:nvPr>
        </p:nvSpPr>
        <p:spPr/>
        <p:txBody>
          <a:bodyPr>
            <a:normAutofit/>
          </a:bodyPr>
          <a:lstStyle/>
          <a:p>
            <a:r>
              <a:rPr lang="en-US" dirty="0" smtClean="0"/>
              <a:t>Emotional Abuse		31		59.6</a:t>
            </a:r>
          </a:p>
          <a:p>
            <a:endParaRPr lang="en-US" dirty="0"/>
          </a:p>
          <a:p>
            <a:r>
              <a:rPr lang="en-US" dirty="0" smtClean="0"/>
              <a:t>Physical Abuse		32		61.5</a:t>
            </a:r>
          </a:p>
          <a:p>
            <a:endParaRPr lang="en-US" dirty="0"/>
          </a:p>
          <a:p>
            <a:r>
              <a:rPr lang="en-US" dirty="0" smtClean="0"/>
              <a:t>Sexual Assault		26.9		26.9</a:t>
            </a:r>
          </a:p>
          <a:p>
            <a:r>
              <a:rPr lang="en-US" sz="1600" dirty="0" smtClean="0"/>
              <a:t>Witnessed/know violence victim</a:t>
            </a:r>
            <a:r>
              <a:rPr lang="en-US" dirty="0" smtClean="0"/>
              <a:t>	38		73.1</a:t>
            </a:r>
          </a:p>
          <a:p>
            <a:r>
              <a:rPr lang="en-US" sz="1600" dirty="0" smtClean="0"/>
              <a:t>Unintentional traumatic events</a:t>
            </a:r>
            <a:r>
              <a:rPr lang="en-US" dirty="0" smtClean="0"/>
              <a:t>	30		57.7</a:t>
            </a:r>
          </a:p>
          <a:p>
            <a:r>
              <a:rPr lang="en-US" dirty="0" smtClean="0"/>
              <a:t>Military Trauma		18		35.29</a:t>
            </a:r>
            <a:endParaRPr lang="en-US" dirty="0"/>
          </a:p>
        </p:txBody>
      </p:sp>
    </p:spTree>
    <p:extLst>
      <p:ext uri="{BB962C8B-B14F-4D97-AF65-F5344CB8AC3E}">
        <p14:creationId xmlns:p14="http://schemas.microsoft.com/office/powerpoint/2010/main" val="1441126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Types of Trauma Experienced</a:t>
            </a:r>
            <a:endParaRPr lang="en-US" dirty="0"/>
          </a:p>
        </p:txBody>
      </p:sp>
      <p:sp>
        <p:nvSpPr>
          <p:cNvPr id="3" name="Content Placeholder 2"/>
          <p:cNvSpPr>
            <a:spLocks noGrp="1"/>
          </p:cNvSpPr>
          <p:nvPr>
            <p:ph idx="1"/>
          </p:nvPr>
        </p:nvSpPr>
        <p:spPr/>
        <p:txBody>
          <a:bodyPr/>
          <a:lstStyle/>
          <a:p>
            <a:r>
              <a:rPr lang="en-US" dirty="0" smtClean="0"/>
              <a:t>Number of Types		N		%</a:t>
            </a:r>
          </a:p>
          <a:p>
            <a:endParaRPr lang="en-US" dirty="0" smtClean="0"/>
          </a:p>
          <a:p>
            <a:pPr lvl="1"/>
            <a:r>
              <a:rPr lang="en-US" dirty="0" smtClean="0"/>
              <a:t>0				  0		  3.7</a:t>
            </a:r>
          </a:p>
          <a:p>
            <a:pPr lvl="1"/>
            <a:r>
              <a:rPr lang="en-US" dirty="0" smtClean="0"/>
              <a:t>1				51		98.1</a:t>
            </a:r>
          </a:p>
          <a:p>
            <a:pPr lvl="1"/>
            <a:r>
              <a:rPr lang="en-US" dirty="0" smtClean="0"/>
              <a:t>2				47		90.4</a:t>
            </a:r>
          </a:p>
          <a:p>
            <a:pPr lvl="1"/>
            <a:r>
              <a:rPr lang="en-US" dirty="0" smtClean="0"/>
              <a:t>3				45		86.5</a:t>
            </a:r>
          </a:p>
          <a:p>
            <a:pPr lvl="1"/>
            <a:r>
              <a:rPr lang="en-US" dirty="0" smtClean="0"/>
              <a:t>4				40		76.9</a:t>
            </a:r>
          </a:p>
          <a:p>
            <a:pPr lvl="1"/>
            <a:r>
              <a:rPr lang="en-US" dirty="0" smtClean="0"/>
              <a:t>5				34		65.4</a:t>
            </a:r>
          </a:p>
          <a:p>
            <a:pPr lvl="1"/>
            <a:r>
              <a:rPr lang="en-US" dirty="0" smtClean="0"/>
              <a:t>6				29		55.8</a:t>
            </a:r>
            <a:endParaRPr lang="en-US" dirty="0"/>
          </a:p>
          <a:p>
            <a:endParaRPr lang="en-US" dirty="0"/>
          </a:p>
        </p:txBody>
      </p:sp>
    </p:spTree>
    <p:extLst>
      <p:ext uri="{BB962C8B-B14F-4D97-AF65-F5344CB8AC3E}">
        <p14:creationId xmlns:p14="http://schemas.microsoft.com/office/powerpoint/2010/main" val="1705617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 Informed Care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843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story-telling to get things started</a:t>
            </a:r>
            <a:r>
              <a:rPr lang="is-IS" dirty="0" smtClean="0"/>
              <a:t>…...</a:t>
            </a:r>
            <a:r>
              <a:rPr lang="en-US" dirty="0" smtClean="0"/>
              <a:t>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06988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4182"/>
            <a:ext cx="9144000" cy="1404072"/>
          </a:xfrm>
        </p:spPr>
        <p:txBody>
          <a:bodyPr/>
          <a:lstStyle/>
          <a:p>
            <a:r>
              <a:rPr lang="en-US" sz="3200" dirty="0"/>
              <a:t>Trauma-Informed Care in Primary Care Settings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71394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Trauma-Informed Care?</a:t>
            </a:r>
            <a:endParaRPr lang="en-US" dirty="0"/>
          </a:p>
        </p:txBody>
      </p:sp>
      <p:sp>
        <p:nvSpPr>
          <p:cNvPr id="3" name="Content Placeholder 2"/>
          <p:cNvSpPr>
            <a:spLocks noGrp="1"/>
          </p:cNvSpPr>
          <p:nvPr>
            <p:ph idx="1"/>
          </p:nvPr>
        </p:nvSpPr>
        <p:spPr/>
        <p:txBody>
          <a:bodyPr>
            <a:normAutofit/>
          </a:bodyPr>
          <a:lstStyle/>
          <a:p>
            <a:r>
              <a:rPr lang="en-US" dirty="0" smtClean="0"/>
              <a:t>There is no general consensus on a formal definition</a:t>
            </a:r>
          </a:p>
          <a:p>
            <a:pPr lvl="1"/>
            <a:r>
              <a:rPr lang="en-US" dirty="0" smtClean="0"/>
              <a:t>Generally refers to a philosophical/cultural stance that integrates understanding and awareness of trauma into service delivery</a:t>
            </a:r>
          </a:p>
          <a:p>
            <a:pPr marL="914400" lvl="2" indent="0">
              <a:buNone/>
            </a:pPr>
            <a:r>
              <a:rPr lang="en-US" dirty="0" smtClean="0"/>
              <a:t>Hopper et al., 2010</a:t>
            </a:r>
          </a:p>
          <a:p>
            <a:r>
              <a:rPr lang="en-US" dirty="0" smtClean="0"/>
              <a:t>Service delivery that is influenced by the understanding of trauma and its impact on individual development and present functioning.</a:t>
            </a:r>
          </a:p>
          <a:p>
            <a:pPr lvl="2"/>
            <a:r>
              <a:rPr lang="en-US" dirty="0" smtClean="0"/>
              <a:t>Elliott et al., 2005 </a:t>
            </a:r>
            <a:endParaRPr lang="en-US" dirty="0"/>
          </a:p>
        </p:txBody>
      </p:sp>
    </p:spTree>
    <p:extLst>
      <p:ext uri="{BB962C8B-B14F-4D97-AF65-F5344CB8AC3E}">
        <p14:creationId xmlns:p14="http://schemas.microsoft.com/office/powerpoint/2010/main" val="2036334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“Trauma-informed care organizations, programs and services are based on an understanding of the vulnerabilities or triggers of trauma sur</a:t>
            </a:r>
            <a:r>
              <a:rPr lang="en-US" dirty="0"/>
              <a:t>v</a:t>
            </a:r>
            <a:r>
              <a:rPr lang="en-US" dirty="0" smtClean="0"/>
              <a:t>ivors that traditional service delivery approaches may exacerbate, so that these resources and programs can be more supportive and avoid re-traumatization”</a:t>
            </a:r>
          </a:p>
          <a:p>
            <a:pPr lvl="2"/>
            <a:r>
              <a:rPr lang="en-US" dirty="0" smtClean="0"/>
              <a:t>SAMHSA</a:t>
            </a:r>
            <a:endParaRPr lang="en-US" dirty="0"/>
          </a:p>
        </p:txBody>
      </p:sp>
    </p:spTree>
    <p:extLst>
      <p:ext uri="{BB962C8B-B14F-4D97-AF65-F5344CB8AC3E}">
        <p14:creationId xmlns:p14="http://schemas.microsoft.com/office/powerpoint/2010/main" val="223512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Consists of an overarching philosophy and approach consisting of universal precautions in which the relationship between trauma and environmental triggers are addressed </a:t>
            </a:r>
            <a:endParaRPr lang="en-US" dirty="0"/>
          </a:p>
        </p:txBody>
      </p:sp>
    </p:spTree>
    <p:extLst>
      <p:ext uri="{BB962C8B-B14F-4D97-AF65-F5344CB8AC3E}">
        <p14:creationId xmlns:p14="http://schemas.microsoft.com/office/powerpoint/2010/main" val="633823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understanding requires a cultural and systemic shift</a:t>
            </a:r>
            <a:endParaRPr lang="en-US" dirty="0"/>
          </a:p>
        </p:txBody>
      </p:sp>
      <p:sp>
        <p:nvSpPr>
          <p:cNvPr id="3" name="Content Placeholder 2"/>
          <p:cNvSpPr>
            <a:spLocks noGrp="1"/>
          </p:cNvSpPr>
          <p:nvPr>
            <p:ph idx="1"/>
          </p:nvPr>
        </p:nvSpPr>
        <p:spPr>
          <a:xfrm>
            <a:off x="671946" y="2407516"/>
            <a:ext cx="10515600" cy="2330738"/>
          </a:xfrm>
        </p:spPr>
        <p:txBody>
          <a:bodyPr/>
          <a:lstStyle/>
          <a:p>
            <a:r>
              <a:rPr lang="en-US" dirty="0" smtClean="0"/>
              <a:t>Moving away from “What is wrong with you?” </a:t>
            </a:r>
          </a:p>
          <a:p>
            <a:endParaRPr lang="en-US" dirty="0"/>
          </a:p>
          <a:p>
            <a:endParaRPr lang="en-US" dirty="0" smtClean="0"/>
          </a:p>
          <a:p>
            <a:r>
              <a:rPr lang="en-US" dirty="0" smtClean="0"/>
              <a:t>Moving toward “What happened to you?”</a:t>
            </a:r>
            <a:endParaRPr lang="en-US" dirty="0"/>
          </a:p>
        </p:txBody>
      </p:sp>
    </p:spTree>
    <p:extLst>
      <p:ext uri="{BB962C8B-B14F-4D97-AF65-F5344CB8AC3E}">
        <p14:creationId xmlns:p14="http://schemas.microsoft.com/office/powerpoint/2010/main" val="1152423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Priorities</a:t>
            </a:r>
            <a:endParaRPr lang="en-US" dirty="0"/>
          </a:p>
        </p:txBody>
      </p:sp>
      <p:sp>
        <p:nvSpPr>
          <p:cNvPr id="3" name="Content Placeholder 2"/>
          <p:cNvSpPr>
            <a:spLocks noGrp="1"/>
          </p:cNvSpPr>
          <p:nvPr>
            <p:ph idx="1"/>
          </p:nvPr>
        </p:nvSpPr>
        <p:spPr/>
        <p:txBody>
          <a:bodyPr/>
          <a:lstStyle/>
          <a:p>
            <a:r>
              <a:rPr lang="en-US" dirty="0" smtClean="0"/>
              <a:t>Safety (for the patient)</a:t>
            </a:r>
          </a:p>
          <a:p>
            <a:endParaRPr lang="en-US" dirty="0"/>
          </a:p>
          <a:p>
            <a:r>
              <a:rPr lang="en-US" dirty="0" smtClean="0"/>
              <a:t>Trustworthiness  (of the provider, clinic, or program)</a:t>
            </a:r>
          </a:p>
        </p:txBody>
      </p:sp>
    </p:spTree>
    <p:extLst>
      <p:ext uri="{BB962C8B-B14F-4D97-AF65-F5344CB8AC3E}">
        <p14:creationId xmlns:p14="http://schemas.microsoft.com/office/powerpoint/2010/main" val="622970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principles of TIC </a:t>
            </a:r>
            <a:r>
              <a:rPr lang="en-US" sz="1800" dirty="0"/>
              <a:t>(Elliott et al., 2010)</a:t>
            </a:r>
            <a:endParaRPr lang="en-US" dirty="0"/>
          </a:p>
        </p:txBody>
      </p:sp>
      <p:sp>
        <p:nvSpPr>
          <p:cNvPr id="3" name="Content Placeholder 2"/>
          <p:cNvSpPr>
            <a:spLocks noGrp="1"/>
          </p:cNvSpPr>
          <p:nvPr>
            <p:ph idx="1"/>
          </p:nvPr>
        </p:nvSpPr>
        <p:spPr/>
        <p:txBody>
          <a:bodyPr/>
          <a:lstStyle/>
          <a:p>
            <a:r>
              <a:rPr lang="en-US" dirty="0" smtClean="0"/>
              <a:t>Recognize the impact of violence and victimization on                     development and present coping strategies</a:t>
            </a:r>
          </a:p>
          <a:p>
            <a:pPr lvl="2"/>
            <a:r>
              <a:rPr lang="en-US" dirty="0" smtClean="0"/>
              <a:t>All-staff training</a:t>
            </a:r>
          </a:p>
          <a:p>
            <a:r>
              <a:rPr lang="en-US" dirty="0" smtClean="0"/>
              <a:t>Identify recovery from trauma as a primary goal</a:t>
            </a:r>
          </a:p>
          <a:p>
            <a:r>
              <a:rPr lang="en-US" dirty="0" smtClean="0"/>
              <a:t>Focus on empowerment/employ an 	empowerment model</a:t>
            </a:r>
            <a:endParaRPr lang="en-US" dirty="0"/>
          </a:p>
        </p:txBody>
      </p:sp>
    </p:spTree>
    <p:extLst>
      <p:ext uri="{BB962C8B-B14F-4D97-AF65-F5344CB8AC3E}">
        <p14:creationId xmlns:p14="http://schemas.microsoft.com/office/powerpoint/2010/main" val="1284632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Strive to maximize patient’s choices and control</a:t>
            </a:r>
          </a:p>
          <a:p>
            <a:r>
              <a:rPr lang="en-US" dirty="0" smtClean="0"/>
              <a:t>Based on relational collaboration</a:t>
            </a:r>
          </a:p>
          <a:p>
            <a:pPr lvl="2"/>
            <a:r>
              <a:rPr lang="en-US" dirty="0" smtClean="0"/>
              <a:t>Awareness of the inherent power imbalance</a:t>
            </a:r>
          </a:p>
          <a:p>
            <a:pPr lvl="2"/>
            <a:r>
              <a:rPr lang="en-US" dirty="0" smtClean="0"/>
              <a:t>Making efforts to “flatten the hierarchy”</a:t>
            </a:r>
          </a:p>
          <a:p>
            <a:pPr lvl="2"/>
            <a:r>
              <a:rPr lang="en-US" dirty="0" smtClean="0"/>
              <a:t>Respect for patient autonomy</a:t>
            </a:r>
          </a:p>
          <a:p>
            <a:r>
              <a:rPr lang="en-US" dirty="0" smtClean="0"/>
              <a:t>Create atmosphere of respect for patient safety, respect and     acceptance</a:t>
            </a:r>
            <a:endParaRPr lang="en-US" dirty="0"/>
          </a:p>
        </p:txBody>
      </p:sp>
    </p:spTree>
    <p:extLst>
      <p:ext uri="{BB962C8B-B14F-4D97-AF65-F5344CB8AC3E}">
        <p14:creationId xmlns:p14="http://schemas.microsoft.com/office/powerpoint/2010/main" val="24546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Emphasize patient’s strengths</a:t>
            </a:r>
          </a:p>
          <a:p>
            <a:pPr lvl="3"/>
            <a:r>
              <a:rPr lang="en-US" dirty="0" smtClean="0"/>
              <a:t>Highlighting adaptation over symptoms</a:t>
            </a:r>
            <a:endParaRPr lang="en-US" dirty="0"/>
          </a:p>
          <a:p>
            <a:pPr lvl="3"/>
            <a:r>
              <a:rPr lang="en-US" dirty="0" smtClean="0"/>
              <a:t>Emphasize resilience over pathology</a:t>
            </a:r>
          </a:p>
          <a:p>
            <a:r>
              <a:rPr lang="en-US" dirty="0" smtClean="0"/>
              <a:t>Minimize the possibilities of re-traumatization</a:t>
            </a:r>
            <a:endParaRPr lang="en-US" dirty="0"/>
          </a:p>
          <a:p>
            <a:r>
              <a:rPr lang="en-US" dirty="0" smtClean="0"/>
              <a:t>Strive to be culturally competent</a:t>
            </a:r>
          </a:p>
          <a:p>
            <a:pPr lvl="2"/>
            <a:r>
              <a:rPr lang="en-US" dirty="0" smtClean="0"/>
              <a:t>Understand each patient in context of </a:t>
            </a:r>
            <a:r>
              <a:rPr lang="en-US" dirty="0" err="1" smtClean="0"/>
              <a:t>intersectionalities</a:t>
            </a:r>
            <a:r>
              <a:rPr lang="en-US" dirty="0" smtClean="0"/>
              <a:t>:</a:t>
            </a:r>
          </a:p>
          <a:p>
            <a:pPr lvl="3"/>
            <a:r>
              <a:rPr lang="en-US" dirty="0" smtClean="0"/>
              <a:t>Life experiences</a:t>
            </a:r>
          </a:p>
          <a:p>
            <a:pPr lvl="3"/>
            <a:r>
              <a:rPr lang="en-US" dirty="0" smtClean="0"/>
              <a:t>Cultural background</a:t>
            </a:r>
          </a:p>
          <a:p>
            <a:pPr lvl="3"/>
            <a:r>
              <a:rPr lang="en-US" dirty="0"/>
              <a:t>Multiple </a:t>
            </a:r>
            <a:r>
              <a:rPr lang="en-US" dirty="0" smtClean="0"/>
              <a:t>oppressions</a:t>
            </a:r>
            <a:endParaRPr lang="en-US" dirty="0"/>
          </a:p>
        </p:txBody>
      </p:sp>
    </p:spTree>
    <p:extLst>
      <p:ext uri="{BB962C8B-B14F-4D97-AF65-F5344CB8AC3E}">
        <p14:creationId xmlns:p14="http://schemas.microsoft.com/office/powerpoint/2010/main" val="237089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Solicit input from consumers, including consumer input in designing and evaluating services </a:t>
            </a:r>
            <a:endParaRPr lang="en-US" dirty="0"/>
          </a:p>
        </p:txBody>
      </p:sp>
    </p:spTree>
    <p:extLst>
      <p:ext uri="{BB962C8B-B14F-4D97-AF65-F5344CB8AC3E}">
        <p14:creationId xmlns:p14="http://schemas.microsoft.com/office/powerpoint/2010/main" val="118376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65564" y="2454752"/>
            <a:ext cx="9144000" cy="1655762"/>
          </a:xfrm>
        </p:spPr>
        <p:txBody>
          <a:bodyPr/>
          <a:lstStyle/>
          <a:p>
            <a:endParaRPr lang="en-US" dirty="0"/>
          </a:p>
        </p:txBody>
      </p:sp>
      <p:sp>
        <p:nvSpPr>
          <p:cNvPr id="3" name="Title 2"/>
          <p:cNvSpPr>
            <a:spLocks noGrp="1"/>
          </p:cNvSpPr>
          <p:nvPr>
            <p:ph type="ctrTitle"/>
          </p:nvPr>
        </p:nvSpPr>
        <p:spPr>
          <a:xfrm>
            <a:off x="2253396" y="1817442"/>
            <a:ext cx="6629400" cy="1797520"/>
          </a:xfrm>
        </p:spPr>
        <p:txBody>
          <a:bodyPr/>
          <a:lstStyle/>
          <a:p>
            <a:r>
              <a:rPr lang="en-US" sz="2800" dirty="0"/>
              <a:t>Trauma in Behavioral Health Patients at the WF-FCC</a:t>
            </a:r>
          </a:p>
        </p:txBody>
      </p:sp>
    </p:spTree>
    <p:extLst>
      <p:ext uri="{BB962C8B-B14F-4D97-AF65-F5344CB8AC3E}">
        <p14:creationId xmlns:p14="http://schemas.microsoft.com/office/powerpoint/2010/main" val="10940988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 Applied to Healthcare</a:t>
            </a:r>
            <a:endParaRPr lang="en-US" dirty="0"/>
          </a:p>
        </p:txBody>
      </p:sp>
      <p:sp>
        <p:nvSpPr>
          <p:cNvPr id="3" name="Content Placeholder 2"/>
          <p:cNvSpPr>
            <a:spLocks noGrp="1"/>
          </p:cNvSpPr>
          <p:nvPr>
            <p:ph idx="1"/>
          </p:nvPr>
        </p:nvSpPr>
        <p:spPr/>
        <p:txBody>
          <a:bodyPr/>
          <a:lstStyle/>
          <a:p>
            <a:r>
              <a:rPr lang="en-US" dirty="0" smtClean="0"/>
              <a:t>Many trauma survivors experience medical settings as unsafe</a:t>
            </a:r>
          </a:p>
          <a:p>
            <a:pPr lvl="1"/>
            <a:r>
              <a:rPr lang="en-US" dirty="0" smtClean="0"/>
              <a:t>Many triggers</a:t>
            </a:r>
          </a:p>
          <a:p>
            <a:pPr lvl="2"/>
            <a:r>
              <a:rPr lang="en-US" dirty="0" smtClean="0"/>
              <a:t>Invasive procedures</a:t>
            </a:r>
          </a:p>
          <a:p>
            <a:pPr lvl="2"/>
            <a:r>
              <a:rPr lang="en-US" dirty="0" smtClean="0"/>
              <a:t>Provider-patient power imbalance</a:t>
            </a:r>
          </a:p>
          <a:p>
            <a:pPr lvl="2"/>
            <a:r>
              <a:rPr lang="en-US" dirty="0" smtClean="0"/>
              <a:t>Prescriptive approaches</a:t>
            </a:r>
          </a:p>
          <a:p>
            <a:pPr lvl="2"/>
            <a:r>
              <a:rPr lang="en-US" dirty="0" smtClean="0"/>
              <a:t>Physical environment</a:t>
            </a:r>
          </a:p>
          <a:p>
            <a:pPr lvl="3"/>
            <a:r>
              <a:rPr lang="en-US" dirty="0" smtClean="0"/>
              <a:t>Equipment</a:t>
            </a:r>
          </a:p>
          <a:p>
            <a:pPr lvl="3"/>
            <a:r>
              <a:rPr lang="en-US" dirty="0" smtClean="0"/>
              <a:t>Lighting</a:t>
            </a:r>
          </a:p>
          <a:p>
            <a:pPr lvl="3"/>
            <a:r>
              <a:rPr lang="en-US" dirty="0" smtClean="0"/>
              <a:t>Enclosed spaces</a:t>
            </a:r>
            <a:endParaRPr lang="en-US" dirty="0"/>
          </a:p>
        </p:txBody>
      </p:sp>
    </p:spTree>
    <p:extLst>
      <p:ext uri="{BB962C8B-B14F-4D97-AF65-F5344CB8AC3E}">
        <p14:creationId xmlns:p14="http://schemas.microsoft.com/office/powerpoint/2010/main" val="1287530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evolving model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854652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p:cNvGrpSpPr>
          <p:nvPr/>
        </p:nvGrpSpPr>
        <p:grpSpPr bwMode="auto">
          <a:xfrm>
            <a:off x="326829" y="111938"/>
            <a:ext cx="11565076" cy="6746062"/>
            <a:chOff x="4207142" y="3185455"/>
            <a:chExt cx="13785517" cy="9906163"/>
          </a:xfrm>
        </p:grpSpPr>
        <p:graphicFrame>
          <p:nvGraphicFramePr>
            <p:cNvPr id="3" name="Diagram 2"/>
            <p:cNvGraphicFramePr/>
            <p:nvPr/>
          </p:nvGraphicFramePr>
          <p:xfrm>
            <a:off x="5639429" y="4772564"/>
            <a:ext cx="11615305" cy="83190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17"/>
            <p:cNvSpPr txBox="1">
              <a:spLocks noChangeArrowheads="1"/>
            </p:cNvSpPr>
            <p:nvPr/>
          </p:nvSpPr>
          <p:spPr bwMode="auto">
            <a:xfrm>
              <a:off x="9384232" y="6977140"/>
              <a:ext cx="2534223" cy="176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en-US" altLang="en-US" sz="3600" dirty="0"/>
                <a:t>Integrated Care</a:t>
              </a:r>
            </a:p>
          </p:txBody>
        </p:sp>
        <p:sp>
          <p:nvSpPr>
            <p:cNvPr id="5" name="TextBox 18"/>
            <p:cNvSpPr txBox="1">
              <a:spLocks noChangeArrowheads="1"/>
            </p:cNvSpPr>
            <p:nvPr/>
          </p:nvSpPr>
          <p:spPr bwMode="auto">
            <a:xfrm>
              <a:off x="7184669" y="5549091"/>
              <a:ext cx="2542086" cy="420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3600" dirty="0"/>
                <a:t>Clinic-Trauma Informed Primary Care</a:t>
              </a:r>
            </a:p>
          </p:txBody>
        </p:sp>
        <p:sp>
          <p:nvSpPr>
            <p:cNvPr id="6" name="TextBox 19"/>
            <p:cNvSpPr txBox="1">
              <a:spLocks noChangeArrowheads="1"/>
            </p:cNvSpPr>
            <p:nvPr/>
          </p:nvSpPr>
          <p:spPr bwMode="auto">
            <a:xfrm>
              <a:off x="12107208" y="6376657"/>
              <a:ext cx="2479385" cy="2555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3600" dirty="0"/>
                <a:t>Patient Education Group</a:t>
              </a:r>
            </a:p>
          </p:txBody>
        </p:sp>
        <p:sp>
          <p:nvSpPr>
            <p:cNvPr id="7" name="Line Callout 1 20"/>
            <p:cNvSpPr>
              <a:spLocks/>
            </p:cNvSpPr>
            <p:nvPr/>
          </p:nvSpPr>
          <p:spPr bwMode="auto">
            <a:xfrm>
              <a:off x="9098837" y="3224092"/>
              <a:ext cx="3394383" cy="1016988"/>
            </a:xfrm>
            <a:prstGeom prst="borderCallout1">
              <a:avLst>
                <a:gd name="adj1" fmla="val 194925"/>
                <a:gd name="adj2" fmla="val 46681"/>
                <a:gd name="adj3" fmla="val 103485"/>
                <a:gd name="adj4" fmla="val 46076"/>
              </a:avLst>
            </a:prstGeom>
            <a:noFill/>
            <a:ln w="9525">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defTabSz="2508250">
                <a:defRPr sz="5400">
                  <a:solidFill>
                    <a:schemeClr val="tx1"/>
                  </a:solidFill>
                  <a:latin typeface="Arial" charset="0"/>
                  <a:ea typeface="Arial" charset="0"/>
                  <a:cs typeface="Arial" charset="0"/>
                </a:defRPr>
              </a:lvl1pPr>
              <a:lvl2pPr defTabSz="2508250">
                <a:defRPr sz="5400">
                  <a:solidFill>
                    <a:schemeClr val="tx1"/>
                  </a:solidFill>
                  <a:latin typeface="Arial" charset="0"/>
                  <a:ea typeface="Arial" charset="0"/>
                  <a:cs typeface="Arial" charset="0"/>
                </a:defRPr>
              </a:lvl2pPr>
              <a:lvl3pPr defTabSz="2508250">
                <a:defRPr sz="5400">
                  <a:solidFill>
                    <a:schemeClr val="tx1"/>
                  </a:solidFill>
                  <a:latin typeface="Arial" charset="0"/>
                  <a:ea typeface="Arial" charset="0"/>
                  <a:cs typeface="Arial" charset="0"/>
                </a:defRPr>
              </a:lvl3pPr>
              <a:lvl4pPr defTabSz="2508250">
                <a:defRPr sz="5400">
                  <a:solidFill>
                    <a:schemeClr val="tx1"/>
                  </a:solidFill>
                  <a:latin typeface="Arial" charset="0"/>
                  <a:ea typeface="Arial" charset="0"/>
                  <a:cs typeface="Arial" charset="0"/>
                </a:defRPr>
              </a:lvl4pPr>
              <a:lvl5pPr defTabSz="2508250">
                <a:defRPr sz="5400">
                  <a:solidFill>
                    <a:schemeClr val="tx1"/>
                  </a:solidFill>
                  <a:latin typeface="Arial" charset="0"/>
                  <a:ea typeface="Arial" charset="0"/>
                  <a:cs typeface="Arial" charset="0"/>
                </a:defRPr>
              </a:lvl5pPr>
              <a:lvl6pPr marL="2468563" indent="-182563" defTabSz="2508250" eaLnBrk="0" fontAlgn="base" hangingPunct="0">
                <a:spcBef>
                  <a:spcPct val="0"/>
                </a:spcBef>
                <a:spcAft>
                  <a:spcPct val="0"/>
                </a:spcAft>
                <a:defRPr sz="5400">
                  <a:solidFill>
                    <a:schemeClr val="tx1"/>
                  </a:solidFill>
                  <a:latin typeface="Arial" charset="0"/>
                  <a:ea typeface="Arial" charset="0"/>
                  <a:cs typeface="Arial" charset="0"/>
                </a:defRPr>
              </a:lvl6pPr>
              <a:lvl7pPr marL="2925763" indent="-182563" defTabSz="2508250" eaLnBrk="0" fontAlgn="base" hangingPunct="0">
                <a:spcBef>
                  <a:spcPct val="0"/>
                </a:spcBef>
                <a:spcAft>
                  <a:spcPct val="0"/>
                </a:spcAft>
                <a:defRPr sz="5400">
                  <a:solidFill>
                    <a:schemeClr val="tx1"/>
                  </a:solidFill>
                  <a:latin typeface="Arial" charset="0"/>
                  <a:ea typeface="Arial" charset="0"/>
                  <a:cs typeface="Arial" charset="0"/>
                </a:defRPr>
              </a:lvl7pPr>
              <a:lvl8pPr marL="3382963" indent="-182563" defTabSz="2508250" eaLnBrk="0" fontAlgn="base" hangingPunct="0">
                <a:spcBef>
                  <a:spcPct val="0"/>
                </a:spcBef>
                <a:spcAft>
                  <a:spcPct val="0"/>
                </a:spcAft>
                <a:defRPr sz="5400">
                  <a:solidFill>
                    <a:schemeClr val="tx1"/>
                  </a:solidFill>
                  <a:latin typeface="Arial" charset="0"/>
                  <a:ea typeface="Arial" charset="0"/>
                  <a:cs typeface="Arial" charset="0"/>
                </a:defRPr>
              </a:lvl8pPr>
              <a:lvl9pPr marL="3840163" indent="-182563" defTabSz="2508250" eaLnBrk="0" fontAlgn="base" hangingPunct="0">
                <a:spcBef>
                  <a:spcPct val="0"/>
                </a:spcBef>
                <a:spcAft>
                  <a:spcPct val="0"/>
                </a:spcAft>
                <a:defRPr sz="5400">
                  <a:solidFill>
                    <a:schemeClr val="tx1"/>
                  </a:solidFill>
                  <a:latin typeface="Arial" charset="0"/>
                  <a:ea typeface="Arial" charset="0"/>
                  <a:cs typeface="Arial" charset="0"/>
                </a:defRPr>
              </a:lvl9pPr>
            </a:lstStyle>
            <a:p>
              <a:pPr eaLnBrk="1" hangingPunct="1"/>
              <a:r>
                <a:rPr lang="en-US" altLang="en-US" sz="3200"/>
                <a:t>Use </a:t>
              </a:r>
              <a:r>
                <a:rPr lang="en-US" altLang="en-US" sz="3200" smtClean="0"/>
                <a:t>of Garden</a:t>
              </a:r>
              <a:endParaRPr lang="en-US" altLang="en-US" sz="3200"/>
            </a:p>
          </p:txBody>
        </p:sp>
        <p:sp>
          <p:nvSpPr>
            <p:cNvPr id="8" name="Line Callout 1 24"/>
            <p:cNvSpPr>
              <a:spLocks/>
            </p:cNvSpPr>
            <p:nvPr/>
          </p:nvSpPr>
          <p:spPr bwMode="auto">
            <a:xfrm flipH="1">
              <a:off x="4207142" y="10764712"/>
              <a:ext cx="2454852" cy="1573650"/>
            </a:xfrm>
            <a:prstGeom prst="borderCallout1">
              <a:avLst>
                <a:gd name="adj1" fmla="val 30514"/>
                <a:gd name="adj2" fmla="val -692"/>
                <a:gd name="adj3" fmla="val -52652"/>
                <a:gd name="adj4" fmla="val -34157"/>
              </a:avLst>
            </a:prstGeom>
            <a:noFill/>
            <a:ln w="9525">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defTabSz="2508250">
                <a:defRPr sz="5400">
                  <a:solidFill>
                    <a:schemeClr val="tx1"/>
                  </a:solidFill>
                  <a:latin typeface="Arial" charset="0"/>
                  <a:ea typeface="Arial" charset="0"/>
                  <a:cs typeface="Arial" charset="0"/>
                </a:defRPr>
              </a:lvl1pPr>
              <a:lvl2pPr defTabSz="2508250">
                <a:defRPr sz="5400">
                  <a:solidFill>
                    <a:schemeClr val="tx1"/>
                  </a:solidFill>
                  <a:latin typeface="Arial" charset="0"/>
                  <a:ea typeface="Arial" charset="0"/>
                  <a:cs typeface="Arial" charset="0"/>
                </a:defRPr>
              </a:lvl2pPr>
              <a:lvl3pPr defTabSz="2508250">
                <a:defRPr sz="5400">
                  <a:solidFill>
                    <a:schemeClr val="tx1"/>
                  </a:solidFill>
                  <a:latin typeface="Arial" charset="0"/>
                  <a:ea typeface="Arial" charset="0"/>
                  <a:cs typeface="Arial" charset="0"/>
                </a:defRPr>
              </a:lvl3pPr>
              <a:lvl4pPr defTabSz="2508250">
                <a:defRPr sz="5400">
                  <a:solidFill>
                    <a:schemeClr val="tx1"/>
                  </a:solidFill>
                  <a:latin typeface="Arial" charset="0"/>
                  <a:ea typeface="Arial" charset="0"/>
                  <a:cs typeface="Arial" charset="0"/>
                </a:defRPr>
              </a:lvl4pPr>
              <a:lvl5pPr defTabSz="2508250">
                <a:defRPr sz="5400">
                  <a:solidFill>
                    <a:schemeClr val="tx1"/>
                  </a:solidFill>
                  <a:latin typeface="Arial" charset="0"/>
                  <a:ea typeface="Arial" charset="0"/>
                  <a:cs typeface="Arial" charset="0"/>
                </a:defRPr>
              </a:lvl5pPr>
              <a:lvl6pPr marL="2468563" indent="-182563" defTabSz="2508250" eaLnBrk="0" fontAlgn="base" hangingPunct="0">
                <a:spcBef>
                  <a:spcPct val="0"/>
                </a:spcBef>
                <a:spcAft>
                  <a:spcPct val="0"/>
                </a:spcAft>
                <a:defRPr sz="5400">
                  <a:solidFill>
                    <a:schemeClr val="tx1"/>
                  </a:solidFill>
                  <a:latin typeface="Arial" charset="0"/>
                  <a:ea typeface="Arial" charset="0"/>
                  <a:cs typeface="Arial" charset="0"/>
                </a:defRPr>
              </a:lvl6pPr>
              <a:lvl7pPr marL="2925763" indent="-182563" defTabSz="2508250" eaLnBrk="0" fontAlgn="base" hangingPunct="0">
                <a:spcBef>
                  <a:spcPct val="0"/>
                </a:spcBef>
                <a:spcAft>
                  <a:spcPct val="0"/>
                </a:spcAft>
                <a:defRPr sz="5400">
                  <a:solidFill>
                    <a:schemeClr val="tx1"/>
                  </a:solidFill>
                  <a:latin typeface="Arial" charset="0"/>
                  <a:ea typeface="Arial" charset="0"/>
                  <a:cs typeface="Arial" charset="0"/>
                </a:defRPr>
              </a:lvl7pPr>
              <a:lvl8pPr marL="3382963" indent="-182563" defTabSz="2508250" eaLnBrk="0" fontAlgn="base" hangingPunct="0">
                <a:spcBef>
                  <a:spcPct val="0"/>
                </a:spcBef>
                <a:spcAft>
                  <a:spcPct val="0"/>
                </a:spcAft>
                <a:defRPr sz="5400">
                  <a:solidFill>
                    <a:schemeClr val="tx1"/>
                  </a:solidFill>
                  <a:latin typeface="Arial" charset="0"/>
                  <a:ea typeface="Arial" charset="0"/>
                  <a:cs typeface="Arial" charset="0"/>
                </a:defRPr>
              </a:lvl8pPr>
              <a:lvl9pPr marL="3840163" indent="-182563" defTabSz="2508250" eaLnBrk="0" fontAlgn="base" hangingPunct="0">
                <a:spcBef>
                  <a:spcPct val="0"/>
                </a:spcBef>
                <a:spcAft>
                  <a:spcPct val="0"/>
                </a:spcAft>
                <a:defRPr sz="5400">
                  <a:solidFill>
                    <a:schemeClr val="tx1"/>
                  </a:solidFill>
                  <a:latin typeface="Arial" charset="0"/>
                  <a:ea typeface="Arial" charset="0"/>
                  <a:cs typeface="Arial" charset="0"/>
                </a:defRPr>
              </a:lvl9pPr>
            </a:lstStyle>
            <a:p>
              <a:pPr eaLnBrk="1" hangingPunct="1"/>
              <a:r>
                <a:rPr lang="en-US" altLang="en-US" sz="2800" dirty="0"/>
                <a:t>Exercise Group</a:t>
              </a:r>
            </a:p>
          </p:txBody>
        </p:sp>
        <p:sp>
          <p:nvSpPr>
            <p:cNvPr id="9" name="Line Callout 1 25"/>
            <p:cNvSpPr>
              <a:spLocks/>
            </p:cNvSpPr>
            <p:nvPr/>
          </p:nvSpPr>
          <p:spPr bwMode="auto">
            <a:xfrm flipH="1">
              <a:off x="4207142" y="3185455"/>
              <a:ext cx="2471568" cy="1587110"/>
            </a:xfrm>
            <a:prstGeom prst="borderCallout1">
              <a:avLst>
                <a:gd name="adj1" fmla="val 31623"/>
                <a:gd name="adj2" fmla="val 47"/>
                <a:gd name="adj3" fmla="val 136014"/>
                <a:gd name="adj4" fmla="val -38250"/>
              </a:avLst>
            </a:prstGeom>
            <a:noFill/>
            <a:ln w="9525">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defTabSz="2508250">
                <a:defRPr sz="5400">
                  <a:solidFill>
                    <a:schemeClr val="tx1"/>
                  </a:solidFill>
                  <a:latin typeface="Arial" charset="0"/>
                  <a:ea typeface="Arial" charset="0"/>
                  <a:cs typeface="Arial" charset="0"/>
                </a:defRPr>
              </a:lvl1pPr>
              <a:lvl2pPr defTabSz="2508250">
                <a:defRPr sz="5400">
                  <a:solidFill>
                    <a:schemeClr val="tx1"/>
                  </a:solidFill>
                  <a:latin typeface="Arial" charset="0"/>
                  <a:ea typeface="Arial" charset="0"/>
                  <a:cs typeface="Arial" charset="0"/>
                </a:defRPr>
              </a:lvl2pPr>
              <a:lvl3pPr defTabSz="2508250">
                <a:defRPr sz="5400">
                  <a:solidFill>
                    <a:schemeClr val="tx1"/>
                  </a:solidFill>
                  <a:latin typeface="Arial" charset="0"/>
                  <a:ea typeface="Arial" charset="0"/>
                  <a:cs typeface="Arial" charset="0"/>
                </a:defRPr>
              </a:lvl3pPr>
              <a:lvl4pPr defTabSz="2508250">
                <a:defRPr sz="5400">
                  <a:solidFill>
                    <a:schemeClr val="tx1"/>
                  </a:solidFill>
                  <a:latin typeface="Arial" charset="0"/>
                  <a:ea typeface="Arial" charset="0"/>
                  <a:cs typeface="Arial" charset="0"/>
                </a:defRPr>
              </a:lvl4pPr>
              <a:lvl5pPr defTabSz="2508250">
                <a:defRPr sz="5400">
                  <a:solidFill>
                    <a:schemeClr val="tx1"/>
                  </a:solidFill>
                  <a:latin typeface="Arial" charset="0"/>
                  <a:ea typeface="Arial" charset="0"/>
                  <a:cs typeface="Arial" charset="0"/>
                </a:defRPr>
              </a:lvl5pPr>
              <a:lvl6pPr marL="2468563" indent="-182563" defTabSz="2508250" eaLnBrk="0" fontAlgn="base" hangingPunct="0">
                <a:spcBef>
                  <a:spcPct val="0"/>
                </a:spcBef>
                <a:spcAft>
                  <a:spcPct val="0"/>
                </a:spcAft>
                <a:defRPr sz="5400">
                  <a:solidFill>
                    <a:schemeClr val="tx1"/>
                  </a:solidFill>
                  <a:latin typeface="Arial" charset="0"/>
                  <a:ea typeface="Arial" charset="0"/>
                  <a:cs typeface="Arial" charset="0"/>
                </a:defRPr>
              </a:lvl6pPr>
              <a:lvl7pPr marL="2925763" indent="-182563" defTabSz="2508250" eaLnBrk="0" fontAlgn="base" hangingPunct="0">
                <a:spcBef>
                  <a:spcPct val="0"/>
                </a:spcBef>
                <a:spcAft>
                  <a:spcPct val="0"/>
                </a:spcAft>
                <a:defRPr sz="5400">
                  <a:solidFill>
                    <a:schemeClr val="tx1"/>
                  </a:solidFill>
                  <a:latin typeface="Arial" charset="0"/>
                  <a:ea typeface="Arial" charset="0"/>
                  <a:cs typeface="Arial" charset="0"/>
                </a:defRPr>
              </a:lvl7pPr>
              <a:lvl8pPr marL="3382963" indent="-182563" defTabSz="2508250" eaLnBrk="0" fontAlgn="base" hangingPunct="0">
                <a:spcBef>
                  <a:spcPct val="0"/>
                </a:spcBef>
                <a:spcAft>
                  <a:spcPct val="0"/>
                </a:spcAft>
                <a:defRPr sz="5400">
                  <a:solidFill>
                    <a:schemeClr val="tx1"/>
                  </a:solidFill>
                  <a:latin typeface="Arial" charset="0"/>
                  <a:ea typeface="Arial" charset="0"/>
                  <a:cs typeface="Arial" charset="0"/>
                </a:defRPr>
              </a:lvl8pPr>
              <a:lvl9pPr marL="3840163" indent="-182563" defTabSz="2508250" eaLnBrk="0" fontAlgn="base" hangingPunct="0">
                <a:spcBef>
                  <a:spcPct val="0"/>
                </a:spcBef>
                <a:spcAft>
                  <a:spcPct val="0"/>
                </a:spcAft>
                <a:defRPr sz="5400">
                  <a:solidFill>
                    <a:schemeClr val="tx1"/>
                  </a:solidFill>
                  <a:latin typeface="Arial" charset="0"/>
                  <a:ea typeface="Arial" charset="0"/>
                  <a:cs typeface="Arial" charset="0"/>
                </a:defRPr>
              </a:lvl9pPr>
            </a:lstStyle>
            <a:p>
              <a:pPr eaLnBrk="1" hangingPunct="1"/>
              <a:r>
                <a:rPr lang="en-US" altLang="en-US" sz="3200" dirty="0"/>
                <a:t>Yoga Group</a:t>
              </a:r>
            </a:p>
          </p:txBody>
        </p:sp>
        <p:sp>
          <p:nvSpPr>
            <p:cNvPr id="10" name="Line Callout 1 26"/>
            <p:cNvSpPr>
              <a:spLocks/>
            </p:cNvSpPr>
            <p:nvPr/>
          </p:nvSpPr>
          <p:spPr bwMode="auto">
            <a:xfrm>
              <a:off x="14350260" y="10872269"/>
              <a:ext cx="2267169" cy="1527001"/>
            </a:xfrm>
            <a:prstGeom prst="borderCallout1">
              <a:avLst>
                <a:gd name="adj1" fmla="val 30514"/>
                <a:gd name="adj2" fmla="val 1389"/>
                <a:gd name="adj3" fmla="val -48435"/>
                <a:gd name="adj4" fmla="val -38588"/>
              </a:avLst>
            </a:prstGeom>
            <a:noFill/>
            <a:ln w="9525">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defTabSz="2508250">
                <a:defRPr sz="5400">
                  <a:solidFill>
                    <a:schemeClr val="tx1"/>
                  </a:solidFill>
                  <a:latin typeface="Arial" charset="0"/>
                  <a:ea typeface="Arial" charset="0"/>
                  <a:cs typeface="Arial" charset="0"/>
                </a:defRPr>
              </a:lvl1pPr>
              <a:lvl2pPr defTabSz="2508250">
                <a:defRPr sz="5400">
                  <a:solidFill>
                    <a:schemeClr val="tx1"/>
                  </a:solidFill>
                  <a:latin typeface="Arial" charset="0"/>
                  <a:ea typeface="Arial" charset="0"/>
                  <a:cs typeface="Arial" charset="0"/>
                </a:defRPr>
              </a:lvl2pPr>
              <a:lvl3pPr defTabSz="2508250">
                <a:defRPr sz="5400">
                  <a:solidFill>
                    <a:schemeClr val="tx1"/>
                  </a:solidFill>
                  <a:latin typeface="Arial" charset="0"/>
                  <a:ea typeface="Arial" charset="0"/>
                  <a:cs typeface="Arial" charset="0"/>
                </a:defRPr>
              </a:lvl3pPr>
              <a:lvl4pPr defTabSz="2508250">
                <a:defRPr sz="5400">
                  <a:solidFill>
                    <a:schemeClr val="tx1"/>
                  </a:solidFill>
                  <a:latin typeface="Arial" charset="0"/>
                  <a:ea typeface="Arial" charset="0"/>
                  <a:cs typeface="Arial" charset="0"/>
                </a:defRPr>
              </a:lvl4pPr>
              <a:lvl5pPr defTabSz="2508250">
                <a:defRPr sz="5400">
                  <a:solidFill>
                    <a:schemeClr val="tx1"/>
                  </a:solidFill>
                  <a:latin typeface="Arial" charset="0"/>
                  <a:ea typeface="Arial" charset="0"/>
                  <a:cs typeface="Arial" charset="0"/>
                </a:defRPr>
              </a:lvl5pPr>
              <a:lvl6pPr marL="2468563" indent="-182563" defTabSz="2508250" eaLnBrk="0" fontAlgn="base" hangingPunct="0">
                <a:spcBef>
                  <a:spcPct val="0"/>
                </a:spcBef>
                <a:spcAft>
                  <a:spcPct val="0"/>
                </a:spcAft>
                <a:defRPr sz="5400">
                  <a:solidFill>
                    <a:schemeClr val="tx1"/>
                  </a:solidFill>
                  <a:latin typeface="Arial" charset="0"/>
                  <a:ea typeface="Arial" charset="0"/>
                  <a:cs typeface="Arial" charset="0"/>
                </a:defRPr>
              </a:lvl6pPr>
              <a:lvl7pPr marL="2925763" indent="-182563" defTabSz="2508250" eaLnBrk="0" fontAlgn="base" hangingPunct="0">
                <a:spcBef>
                  <a:spcPct val="0"/>
                </a:spcBef>
                <a:spcAft>
                  <a:spcPct val="0"/>
                </a:spcAft>
                <a:defRPr sz="5400">
                  <a:solidFill>
                    <a:schemeClr val="tx1"/>
                  </a:solidFill>
                  <a:latin typeface="Arial" charset="0"/>
                  <a:ea typeface="Arial" charset="0"/>
                  <a:cs typeface="Arial" charset="0"/>
                </a:defRPr>
              </a:lvl7pPr>
              <a:lvl8pPr marL="3382963" indent="-182563" defTabSz="2508250" eaLnBrk="0" fontAlgn="base" hangingPunct="0">
                <a:spcBef>
                  <a:spcPct val="0"/>
                </a:spcBef>
                <a:spcAft>
                  <a:spcPct val="0"/>
                </a:spcAft>
                <a:defRPr sz="5400">
                  <a:solidFill>
                    <a:schemeClr val="tx1"/>
                  </a:solidFill>
                  <a:latin typeface="Arial" charset="0"/>
                  <a:ea typeface="Arial" charset="0"/>
                  <a:cs typeface="Arial" charset="0"/>
                </a:defRPr>
              </a:lvl8pPr>
              <a:lvl9pPr marL="3840163" indent="-182563" defTabSz="2508250" eaLnBrk="0" fontAlgn="base" hangingPunct="0">
                <a:spcBef>
                  <a:spcPct val="0"/>
                </a:spcBef>
                <a:spcAft>
                  <a:spcPct val="0"/>
                </a:spcAft>
                <a:defRPr sz="5400">
                  <a:solidFill>
                    <a:schemeClr val="tx1"/>
                  </a:solidFill>
                  <a:latin typeface="Arial" charset="0"/>
                  <a:ea typeface="Arial" charset="0"/>
                  <a:cs typeface="Arial" charset="0"/>
                </a:defRPr>
              </a:lvl9pPr>
            </a:lstStyle>
            <a:p>
              <a:pPr eaLnBrk="1" hangingPunct="1"/>
              <a:r>
                <a:rPr lang="en-US" altLang="en-US" sz="3200"/>
                <a:t>Individual Therapy</a:t>
              </a:r>
            </a:p>
          </p:txBody>
        </p:sp>
        <p:sp>
          <p:nvSpPr>
            <p:cNvPr id="11" name="Line Callout 1 28"/>
            <p:cNvSpPr>
              <a:spLocks/>
            </p:cNvSpPr>
            <p:nvPr/>
          </p:nvSpPr>
          <p:spPr bwMode="auto">
            <a:xfrm flipH="1">
              <a:off x="14350260" y="3224092"/>
              <a:ext cx="3642399" cy="2351977"/>
            </a:xfrm>
            <a:prstGeom prst="borderCallout1">
              <a:avLst>
                <a:gd name="adj1" fmla="val 17946"/>
                <a:gd name="adj2" fmla="val 99548"/>
                <a:gd name="adj3" fmla="val 83172"/>
                <a:gd name="adj4" fmla="val 119973"/>
              </a:avLst>
            </a:prstGeom>
            <a:noFill/>
            <a:ln w="9525">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defTabSz="2508250">
                <a:defRPr sz="5400">
                  <a:solidFill>
                    <a:schemeClr val="tx1"/>
                  </a:solidFill>
                  <a:latin typeface="Arial" charset="0"/>
                  <a:ea typeface="Arial" charset="0"/>
                  <a:cs typeface="Arial" charset="0"/>
                </a:defRPr>
              </a:lvl1pPr>
              <a:lvl2pPr defTabSz="2508250">
                <a:defRPr sz="5400">
                  <a:solidFill>
                    <a:schemeClr val="tx1"/>
                  </a:solidFill>
                  <a:latin typeface="Arial" charset="0"/>
                  <a:ea typeface="Arial" charset="0"/>
                  <a:cs typeface="Arial" charset="0"/>
                </a:defRPr>
              </a:lvl2pPr>
              <a:lvl3pPr defTabSz="2508250">
                <a:defRPr sz="5400">
                  <a:solidFill>
                    <a:schemeClr val="tx1"/>
                  </a:solidFill>
                  <a:latin typeface="Arial" charset="0"/>
                  <a:ea typeface="Arial" charset="0"/>
                  <a:cs typeface="Arial" charset="0"/>
                </a:defRPr>
              </a:lvl3pPr>
              <a:lvl4pPr defTabSz="2508250">
                <a:defRPr sz="5400">
                  <a:solidFill>
                    <a:schemeClr val="tx1"/>
                  </a:solidFill>
                  <a:latin typeface="Arial" charset="0"/>
                  <a:ea typeface="Arial" charset="0"/>
                  <a:cs typeface="Arial" charset="0"/>
                </a:defRPr>
              </a:lvl4pPr>
              <a:lvl5pPr defTabSz="2508250">
                <a:defRPr sz="5400">
                  <a:solidFill>
                    <a:schemeClr val="tx1"/>
                  </a:solidFill>
                  <a:latin typeface="Arial" charset="0"/>
                  <a:ea typeface="Arial" charset="0"/>
                  <a:cs typeface="Arial" charset="0"/>
                </a:defRPr>
              </a:lvl5pPr>
              <a:lvl6pPr marL="2468563" indent="-182563" defTabSz="2508250" eaLnBrk="0" fontAlgn="base" hangingPunct="0">
                <a:spcBef>
                  <a:spcPct val="0"/>
                </a:spcBef>
                <a:spcAft>
                  <a:spcPct val="0"/>
                </a:spcAft>
                <a:defRPr sz="5400">
                  <a:solidFill>
                    <a:schemeClr val="tx1"/>
                  </a:solidFill>
                  <a:latin typeface="Arial" charset="0"/>
                  <a:ea typeface="Arial" charset="0"/>
                  <a:cs typeface="Arial" charset="0"/>
                </a:defRPr>
              </a:lvl6pPr>
              <a:lvl7pPr marL="2925763" indent="-182563" defTabSz="2508250" eaLnBrk="0" fontAlgn="base" hangingPunct="0">
                <a:spcBef>
                  <a:spcPct val="0"/>
                </a:spcBef>
                <a:spcAft>
                  <a:spcPct val="0"/>
                </a:spcAft>
                <a:defRPr sz="5400">
                  <a:solidFill>
                    <a:schemeClr val="tx1"/>
                  </a:solidFill>
                  <a:latin typeface="Arial" charset="0"/>
                  <a:ea typeface="Arial" charset="0"/>
                  <a:cs typeface="Arial" charset="0"/>
                </a:defRPr>
              </a:lvl7pPr>
              <a:lvl8pPr marL="3382963" indent="-182563" defTabSz="2508250" eaLnBrk="0" fontAlgn="base" hangingPunct="0">
                <a:spcBef>
                  <a:spcPct val="0"/>
                </a:spcBef>
                <a:spcAft>
                  <a:spcPct val="0"/>
                </a:spcAft>
                <a:defRPr sz="5400">
                  <a:solidFill>
                    <a:schemeClr val="tx1"/>
                  </a:solidFill>
                  <a:latin typeface="Arial" charset="0"/>
                  <a:ea typeface="Arial" charset="0"/>
                  <a:cs typeface="Arial" charset="0"/>
                </a:defRPr>
              </a:lvl8pPr>
              <a:lvl9pPr marL="3840163" indent="-182563" defTabSz="2508250" eaLnBrk="0" fontAlgn="base" hangingPunct="0">
                <a:spcBef>
                  <a:spcPct val="0"/>
                </a:spcBef>
                <a:spcAft>
                  <a:spcPct val="0"/>
                </a:spcAft>
                <a:defRPr sz="5400">
                  <a:solidFill>
                    <a:schemeClr val="tx1"/>
                  </a:solidFill>
                  <a:latin typeface="Arial" charset="0"/>
                  <a:ea typeface="Arial" charset="0"/>
                  <a:cs typeface="Arial" charset="0"/>
                </a:defRPr>
              </a:lvl9pPr>
            </a:lstStyle>
            <a:p>
              <a:pPr eaLnBrk="1" hangingPunct="1"/>
              <a:r>
                <a:rPr lang="en-US" altLang="en-US" sz="3200" dirty="0"/>
                <a:t>Community Resources and Partners</a:t>
              </a:r>
            </a:p>
          </p:txBody>
        </p:sp>
        <p:sp>
          <p:nvSpPr>
            <p:cNvPr id="12" name="Line Callout 1 29"/>
            <p:cNvSpPr>
              <a:spLocks/>
            </p:cNvSpPr>
            <p:nvPr/>
          </p:nvSpPr>
          <p:spPr bwMode="auto">
            <a:xfrm>
              <a:off x="9098837" y="10764712"/>
              <a:ext cx="3105012" cy="2106998"/>
            </a:xfrm>
            <a:prstGeom prst="borderCallout1">
              <a:avLst>
                <a:gd name="adj1" fmla="val -1072"/>
                <a:gd name="adj2" fmla="val 49738"/>
                <a:gd name="adj3" fmla="val -30070"/>
                <a:gd name="adj4" fmla="val 49696"/>
              </a:avLst>
            </a:prstGeom>
            <a:noFill/>
            <a:ln w="9525">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defTabSz="2508250">
                <a:defRPr sz="5400">
                  <a:solidFill>
                    <a:schemeClr val="tx1"/>
                  </a:solidFill>
                  <a:latin typeface="Arial" charset="0"/>
                  <a:ea typeface="Arial" charset="0"/>
                  <a:cs typeface="Arial" charset="0"/>
                </a:defRPr>
              </a:lvl1pPr>
              <a:lvl2pPr defTabSz="2508250">
                <a:defRPr sz="5400">
                  <a:solidFill>
                    <a:schemeClr val="tx1"/>
                  </a:solidFill>
                  <a:latin typeface="Arial" charset="0"/>
                  <a:ea typeface="Arial" charset="0"/>
                  <a:cs typeface="Arial" charset="0"/>
                </a:defRPr>
              </a:lvl2pPr>
              <a:lvl3pPr defTabSz="2508250">
                <a:defRPr sz="5400">
                  <a:solidFill>
                    <a:schemeClr val="tx1"/>
                  </a:solidFill>
                  <a:latin typeface="Arial" charset="0"/>
                  <a:ea typeface="Arial" charset="0"/>
                  <a:cs typeface="Arial" charset="0"/>
                </a:defRPr>
              </a:lvl3pPr>
              <a:lvl4pPr defTabSz="2508250">
                <a:defRPr sz="5400">
                  <a:solidFill>
                    <a:schemeClr val="tx1"/>
                  </a:solidFill>
                  <a:latin typeface="Arial" charset="0"/>
                  <a:ea typeface="Arial" charset="0"/>
                  <a:cs typeface="Arial" charset="0"/>
                </a:defRPr>
              </a:lvl4pPr>
              <a:lvl5pPr defTabSz="2508250">
                <a:defRPr sz="5400">
                  <a:solidFill>
                    <a:schemeClr val="tx1"/>
                  </a:solidFill>
                  <a:latin typeface="Arial" charset="0"/>
                  <a:ea typeface="Arial" charset="0"/>
                  <a:cs typeface="Arial" charset="0"/>
                </a:defRPr>
              </a:lvl5pPr>
              <a:lvl6pPr marL="2468563" indent="-182563" defTabSz="2508250" eaLnBrk="0" fontAlgn="base" hangingPunct="0">
                <a:spcBef>
                  <a:spcPct val="0"/>
                </a:spcBef>
                <a:spcAft>
                  <a:spcPct val="0"/>
                </a:spcAft>
                <a:defRPr sz="5400">
                  <a:solidFill>
                    <a:schemeClr val="tx1"/>
                  </a:solidFill>
                  <a:latin typeface="Arial" charset="0"/>
                  <a:ea typeface="Arial" charset="0"/>
                  <a:cs typeface="Arial" charset="0"/>
                </a:defRPr>
              </a:lvl6pPr>
              <a:lvl7pPr marL="2925763" indent="-182563" defTabSz="2508250" eaLnBrk="0" fontAlgn="base" hangingPunct="0">
                <a:spcBef>
                  <a:spcPct val="0"/>
                </a:spcBef>
                <a:spcAft>
                  <a:spcPct val="0"/>
                </a:spcAft>
                <a:defRPr sz="5400">
                  <a:solidFill>
                    <a:schemeClr val="tx1"/>
                  </a:solidFill>
                  <a:latin typeface="Arial" charset="0"/>
                  <a:ea typeface="Arial" charset="0"/>
                  <a:cs typeface="Arial" charset="0"/>
                </a:defRPr>
              </a:lvl7pPr>
              <a:lvl8pPr marL="3382963" indent="-182563" defTabSz="2508250" eaLnBrk="0" fontAlgn="base" hangingPunct="0">
                <a:spcBef>
                  <a:spcPct val="0"/>
                </a:spcBef>
                <a:spcAft>
                  <a:spcPct val="0"/>
                </a:spcAft>
                <a:defRPr sz="5400">
                  <a:solidFill>
                    <a:schemeClr val="tx1"/>
                  </a:solidFill>
                  <a:latin typeface="Arial" charset="0"/>
                  <a:ea typeface="Arial" charset="0"/>
                  <a:cs typeface="Arial" charset="0"/>
                </a:defRPr>
              </a:lvl8pPr>
              <a:lvl9pPr marL="3840163" indent="-182563" defTabSz="2508250" eaLnBrk="0" fontAlgn="base" hangingPunct="0">
                <a:spcBef>
                  <a:spcPct val="0"/>
                </a:spcBef>
                <a:spcAft>
                  <a:spcPct val="0"/>
                </a:spcAft>
                <a:defRPr sz="5400">
                  <a:solidFill>
                    <a:schemeClr val="tx1"/>
                  </a:solidFill>
                  <a:latin typeface="Arial" charset="0"/>
                  <a:ea typeface="Arial" charset="0"/>
                  <a:cs typeface="Arial" charset="0"/>
                </a:defRPr>
              </a:lvl9pPr>
            </a:lstStyle>
            <a:p>
              <a:pPr eaLnBrk="1" hangingPunct="1"/>
              <a:r>
                <a:rPr lang="en-US" altLang="en-US" sz="3200" dirty="0"/>
                <a:t>Supportive Therapy Groups</a:t>
              </a:r>
            </a:p>
          </p:txBody>
        </p:sp>
      </p:grpSp>
    </p:spTree>
    <p:extLst>
      <p:ext uri="{BB962C8B-B14F-4D97-AF65-F5344CB8AC3E}">
        <p14:creationId xmlns:p14="http://schemas.microsoft.com/office/powerpoint/2010/main" val="18982335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Evidence-Based Trauma Interventions</a:t>
            </a:r>
            <a:endParaRPr lang="en-US" dirty="0"/>
          </a:p>
        </p:txBody>
      </p:sp>
      <p:sp>
        <p:nvSpPr>
          <p:cNvPr id="3" name="Content Placeholder 2"/>
          <p:cNvSpPr>
            <a:spLocks noGrp="1"/>
          </p:cNvSpPr>
          <p:nvPr>
            <p:ph idx="1"/>
          </p:nvPr>
        </p:nvSpPr>
        <p:spPr/>
        <p:txBody>
          <a:bodyPr/>
          <a:lstStyle/>
          <a:p>
            <a:r>
              <a:rPr lang="en-US" dirty="0" smtClean="0"/>
              <a:t>For yoga – more at the “promising practices” stage</a:t>
            </a:r>
          </a:p>
          <a:p>
            <a:pPr lvl="1"/>
            <a:r>
              <a:rPr lang="en-US" dirty="0" smtClean="0"/>
              <a:t>One random control trial “pilot” study</a:t>
            </a:r>
          </a:p>
          <a:p>
            <a:pPr lvl="1"/>
            <a:r>
              <a:rPr lang="en-US" dirty="0" smtClean="0"/>
              <a:t>No major differences between yoga intervention and an “assessment control” group</a:t>
            </a:r>
          </a:p>
          <a:p>
            <a:pPr lvl="1"/>
            <a:r>
              <a:rPr lang="en-US" dirty="0" smtClean="0"/>
              <a:t>Both groups showed significant symptom reduction over 12 weeks or sessions of intervention and 1-month follow-up</a:t>
            </a:r>
          </a:p>
          <a:p>
            <a:pPr lvl="3"/>
            <a:r>
              <a:rPr lang="en-US" dirty="0" smtClean="0"/>
              <a:t>Mitchell et al., (2014)</a:t>
            </a:r>
          </a:p>
          <a:p>
            <a:pPr lvl="1"/>
            <a:r>
              <a:rPr lang="en-US" dirty="0" smtClean="0"/>
              <a:t>Yoga group – decreases in re-experiencing and hyperarousal symptoms</a:t>
            </a:r>
          </a:p>
          <a:p>
            <a:pPr lvl="1"/>
            <a:r>
              <a:rPr lang="en-US" dirty="0" smtClean="0"/>
              <a:t>Exercise group – decreases in re-experiencing and anxiety symptoms</a:t>
            </a:r>
            <a:endParaRPr lang="en-US" dirty="0"/>
          </a:p>
        </p:txBody>
      </p:sp>
    </p:spTree>
    <p:extLst>
      <p:ext uri="{BB962C8B-B14F-4D97-AF65-F5344CB8AC3E}">
        <p14:creationId xmlns:p14="http://schemas.microsoft.com/office/powerpoint/2010/main" val="1075167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Exercise – another promising practice</a:t>
            </a:r>
          </a:p>
          <a:p>
            <a:pPr lvl="1"/>
            <a:r>
              <a:rPr lang="en-US" dirty="0" smtClean="0"/>
              <a:t>One randomized controlled trial</a:t>
            </a:r>
          </a:p>
          <a:p>
            <a:pPr lvl="1"/>
            <a:r>
              <a:rPr lang="en-US" dirty="0" smtClean="0"/>
              <a:t>Exercise + “usual care” versus “usual care” (psychotherapy + meds = group therapy</a:t>
            </a:r>
          </a:p>
          <a:p>
            <a:pPr lvl="2"/>
            <a:r>
              <a:rPr lang="en-US" dirty="0" smtClean="0"/>
              <a:t>Exercise = weekly supervised exercise session, unsupervised home-based exercise (same as supervised) consisting of walking and resistance training individualized based on physical assessment </a:t>
            </a:r>
          </a:p>
          <a:p>
            <a:pPr lvl="1"/>
            <a:r>
              <a:rPr lang="en-US" dirty="0" smtClean="0"/>
              <a:t>Exercise + usual care resulted in greater symptom reduction</a:t>
            </a:r>
          </a:p>
          <a:p>
            <a:pPr lvl="2"/>
            <a:r>
              <a:rPr lang="en-US" dirty="0" smtClean="0"/>
              <a:t>PTSD, depression, anxiety, sleep problems</a:t>
            </a:r>
          </a:p>
          <a:p>
            <a:pPr lvl="3"/>
            <a:r>
              <a:rPr lang="en-US" dirty="0" smtClean="0"/>
              <a:t>Rosenbaum et al. (2014)</a:t>
            </a:r>
          </a:p>
        </p:txBody>
      </p:sp>
    </p:spTree>
    <p:extLst>
      <p:ext uri="{BB962C8B-B14F-4D97-AF65-F5344CB8AC3E}">
        <p14:creationId xmlns:p14="http://schemas.microsoft.com/office/powerpoint/2010/main" val="9129705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these work?  </a:t>
            </a:r>
            <a:endParaRPr lang="en-US" dirty="0"/>
          </a:p>
        </p:txBody>
      </p:sp>
      <p:sp>
        <p:nvSpPr>
          <p:cNvPr id="3" name="Content Placeholder 2"/>
          <p:cNvSpPr>
            <a:spLocks noGrp="1"/>
          </p:cNvSpPr>
          <p:nvPr>
            <p:ph idx="1"/>
          </p:nvPr>
        </p:nvSpPr>
        <p:spPr/>
        <p:txBody>
          <a:bodyPr/>
          <a:lstStyle/>
          <a:p>
            <a:r>
              <a:rPr lang="en-US" dirty="0" smtClean="0"/>
              <a:t>Re-balance endocrine and nervous system dysfunction characteristic of trauma and PTSD</a:t>
            </a:r>
          </a:p>
          <a:p>
            <a:r>
              <a:rPr lang="en-US" dirty="0" smtClean="0"/>
              <a:t>Reduce stress response</a:t>
            </a:r>
          </a:p>
          <a:p>
            <a:r>
              <a:rPr lang="en-US" dirty="0" smtClean="0"/>
              <a:t>Focus on the present</a:t>
            </a:r>
          </a:p>
          <a:p>
            <a:pPr lvl="1"/>
            <a:r>
              <a:rPr lang="en-US" dirty="0" smtClean="0"/>
              <a:t>Respite from focus on symptoms</a:t>
            </a:r>
          </a:p>
          <a:p>
            <a:pPr lvl="1"/>
            <a:r>
              <a:rPr lang="en-US" dirty="0" smtClean="0"/>
              <a:t>Opportunity to learn to learn to “live with” and adapt to symptoms</a:t>
            </a:r>
          </a:p>
          <a:p>
            <a:r>
              <a:rPr lang="en-US" dirty="0" smtClean="0"/>
              <a:t>Development of community</a:t>
            </a:r>
          </a:p>
          <a:p>
            <a:pPr lvl="1"/>
            <a:r>
              <a:rPr lang="en-US" dirty="0" smtClean="0"/>
              <a:t>Safety</a:t>
            </a:r>
          </a:p>
          <a:p>
            <a:pPr lvl="1"/>
            <a:r>
              <a:rPr lang="en-US" dirty="0" smtClean="0"/>
              <a:t>Encouragement and affirmation without judgment</a:t>
            </a:r>
            <a:endParaRPr lang="en-US" dirty="0"/>
          </a:p>
        </p:txBody>
      </p:sp>
    </p:spTree>
    <p:extLst>
      <p:ext uri="{BB962C8B-B14F-4D97-AF65-F5344CB8AC3E}">
        <p14:creationId xmlns:p14="http://schemas.microsoft.com/office/powerpoint/2010/main" val="1843077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Evidence for psychoeducation – few studies related to trauma and PTSD</a:t>
            </a:r>
          </a:p>
          <a:p>
            <a:r>
              <a:rPr lang="en-US" dirty="0" smtClean="0"/>
              <a:t>Quasi-experimental design – 3 groups</a:t>
            </a:r>
          </a:p>
          <a:p>
            <a:pPr lvl="1"/>
            <a:r>
              <a:rPr lang="en-US" dirty="0" smtClean="0"/>
              <a:t>Psychoeducation only</a:t>
            </a:r>
          </a:p>
          <a:p>
            <a:pPr lvl="1"/>
            <a:r>
              <a:rPr lang="en-US" dirty="0" smtClean="0"/>
              <a:t>Medication only</a:t>
            </a:r>
          </a:p>
          <a:p>
            <a:pPr lvl="1"/>
            <a:r>
              <a:rPr lang="en-US" dirty="0" smtClean="0"/>
              <a:t>Psychoeducation + </a:t>
            </a:r>
            <a:r>
              <a:rPr lang="en-US" dirty="0" smtClean="0"/>
              <a:t>Medi</a:t>
            </a:r>
            <a:r>
              <a:rPr lang="en-US" dirty="0" smtClean="0"/>
              <a:t>cation </a:t>
            </a:r>
            <a:r>
              <a:rPr lang="en-US" dirty="0" smtClean="0"/>
              <a:t>(PEM)</a:t>
            </a:r>
          </a:p>
          <a:p>
            <a:r>
              <a:rPr lang="en-US" dirty="0" smtClean="0"/>
              <a:t>Earthquake survivors with PTSD</a:t>
            </a:r>
          </a:p>
          <a:p>
            <a:r>
              <a:rPr lang="en-US" dirty="0" smtClean="0"/>
              <a:t>Results show the PEM group showed the greatest symptom reduction</a:t>
            </a:r>
          </a:p>
          <a:p>
            <a:pPr lvl="2"/>
            <a:r>
              <a:rPr lang="en-US" dirty="0" err="1" smtClean="0"/>
              <a:t>Oflaz</a:t>
            </a:r>
            <a:r>
              <a:rPr lang="en-US" dirty="0" smtClean="0"/>
              <a:t> et al. (2008)</a:t>
            </a:r>
          </a:p>
          <a:p>
            <a:endParaRPr lang="en-US" dirty="0"/>
          </a:p>
        </p:txBody>
      </p:sp>
    </p:spTree>
    <p:extLst>
      <p:ext uri="{BB962C8B-B14F-4D97-AF65-F5344CB8AC3E}">
        <p14:creationId xmlns:p14="http://schemas.microsoft.com/office/powerpoint/2010/main" val="17578545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Psychoeducational interventions, more generally</a:t>
            </a:r>
          </a:p>
          <a:p>
            <a:pPr lvl="1"/>
            <a:r>
              <a:rPr lang="en-US" dirty="0" smtClean="0"/>
              <a:t>Effective or helpful in:</a:t>
            </a:r>
          </a:p>
          <a:p>
            <a:pPr lvl="2"/>
            <a:r>
              <a:rPr lang="en-US" dirty="0" smtClean="0"/>
              <a:t>Increasing knowledge of the condition, management, prevention</a:t>
            </a:r>
          </a:p>
          <a:p>
            <a:pPr lvl="2"/>
            <a:r>
              <a:rPr lang="en-US" dirty="0" smtClean="0"/>
              <a:t>Increasing use of support services</a:t>
            </a:r>
          </a:p>
          <a:p>
            <a:pPr lvl="2"/>
            <a:r>
              <a:rPr lang="en-US" dirty="0" smtClean="0"/>
              <a:t>Increasing use of coping strategies</a:t>
            </a:r>
          </a:p>
          <a:p>
            <a:pPr lvl="2"/>
            <a:r>
              <a:rPr lang="en-US" dirty="0" smtClean="0"/>
              <a:t>Decreases in symptoms, longer symptom-free periods</a:t>
            </a:r>
          </a:p>
          <a:p>
            <a:pPr lvl="2"/>
            <a:r>
              <a:rPr lang="en-US" dirty="0" smtClean="0"/>
              <a:t>Decreased relapse or re-hospitalization</a:t>
            </a:r>
          </a:p>
          <a:p>
            <a:pPr lvl="2"/>
            <a:r>
              <a:rPr lang="en-US" dirty="0" smtClean="0"/>
              <a:t>Better medication compliance</a:t>
            </a:r>
          </a:p>
          <a:p>
            <a:pPr lvl="2"/>
            <a:endParaRPr lang="en-US" dirty="0"/>
          </a:p>
          <a:p>
            <a:pPr lvl="3"/>
            <a:r>
              <a:rPr lang="en-US" dirty="0" smtClean="0"/>
              <a:t>Lukens &amp; McFarlane (2004)</a:t>
            </a:r>
          </a:p>
          <a:p>
            <a:pPr lvl="2"/>
            <a:endParaRPr lang="en-US" dirty="0"/>
          </a:p>
        </p:txBody>
      </p:sp>
    </p:spTree>
    <p:extLst>
      <p:ext uri="{BB962C8B-B14F-4D97-AF65-F5344CB8AC3E}">
        <p14:creationId xmlns:p14="http://schemas.microsoft.com/office/powerpoint/2010/main" val="3456073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Issues:  Getting Started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178518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t>
            </a:r>
            <a:r>
              <a:rPr lang="en-US" dirty="0" err="1" smtClean="0"/>
              <a:t>gotta</a:t>
            </a:r>
            <a:r>
              <a:rPr lang="en-US" dirty="0" smtClean="0"/>
              <a:t> be more than just a good idea</a:t>
            </a:r>
            <a:endParaRPr lang="en-US" dirty="0"/>
          </a:p>
        </p:txBody>
      </p:sp>
      <p:sp>
        <p:nvSpPr>
          <p:cNvPr id="3" name="Content Placeholder 2"/>
          <p:cNvSpPr>
            <a:spLocks noGrp="1"/>
          </p:cNvSpPr>
          <p:nvPr>
            <p:ph idx="1"/>
          </p:nvPr>
        </p:nvSpPr>
        <p:spPr/>
        <p:txBody>
          <a:bodyPr/>
          <a:lstStyle/>
          <a:p>
            <a:r>
              <a:rPr lang="en-US" dirty="0" smtClean="0"/>
              <a:t>How does your idea fit into the meeting the needs of your clinic population?</a:t>
            </a:r>
          </a:p>
          <a:p>
            <a:r>
              <a:rPr lang="en-US" dirty="0" smtClean="0"/>
              <a:t>How does your idea fit into the strategic plan and vision of your organization?</a:t>
            </a:r>
          </a:p>
          <a:p>
            <a:r>
              <a:rPr lang="en-US" dirty="0" smtClean="0"/>
              <a:t>Do you have the supporting data?</a:t>
            </a:r>
          </a:p>
        </p:txBody>
      </p:sp>
    </p:spTree>
    <p:extLst>
      <p:ext uri="{BB962C8B-B14F-4D97-AF65-F5344CB8AC3E}">
        <p14:creationId xmlns:p14="http://schemas.microsoft.com/office/powerpoint/2010/main" val="78228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Chart review of Clinical Diagnostic Interview</a:t>
            </a:r>
            <a:endParaRPr lang="en-US" dirty="0"/>
          </a:p>
        </p:txBody>
      </p:sp>
      <p:sp>
        <p:nvSpPr>
          <p:cNvPr id="3" name="Content Placeholder 2"/>
          <p:cNvSpPr>
            <a:spLocks noGrp="1"/>
          </p:cNvSpPr>
          <p:nvPr>
            <p:ph idx="1"/>
          </p:nvPr>
        </p:nvSpPr>
        <p:spPr/>
        <p:txBody>
          <a:bodyPr/>
          <a:lstStyle/>
          <a:p>
            <a:r>
              <a:rPr lang="en-US" dirty="0" smtClean="0"/>
              <a:t>Identification of Trauma issue within the first two pre-treatment, diagnostic interviews</a:t>
            </a:r>
          </a:p>
          <a:p>
            <a:endParaRPr lang="en-US" dirty="0"/>
          </a:p>
          <a:p>
            <a:pPr lvl="1"/>
            <a:r>
              <a:rPr lang="en-US" dirty="0" smtClean="0"/>
              <a:t>Specific identification of trauma as presenting problem</a:t>
            </a:r>
          </a:p>
          <a:p>
            <a:endParaRPr lang="en-US" dirty="0"/>
          </a:p>
          <a:p>
            <a:pPr lvl="1"/>
            <a:r>
              <a:rPr lang="en-US" dirty="0" smtClean="0"/>
              <a:t>Identification of trauma in the patient’s history </a:t>
            </a:r>
            <a:endParaRPr lang="en-US" dirty="0"/>
          </a:p>
        </p:txBody>
      </p:sp>
    </p:spTree>
    <p:extLst>
      <p:ext uri="{BB962C8B-B14F-4D97-AF65-F5344CB8AC3E}">
        <p14:creationId xmlns:p14="http://schemas.microsoft.com/office/powerpoint/2010/main" val="17637644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Prevalence of Trauma</a:t>
            </a:r>
            <a:endParaRPr lang="en-US" dirty="0"/>
          </a:p>
        </p:txBody>
      </p:sp>
      <p:sp>
        <p:nvSpPr>
          <p:cNvPr id="3" name="Content Placeholder 2"/>
          <p:cNvSpPr>
            <a:spLocks noGrp="1"/>
          </p:cNvSpPr>
          <p:nvPr>
            <p:ph idx="1"/>
          </p:nvPr>
        </p:nvSpPr>
        <p:spPr/>
        <p:txBody>
          <a:bodyPr>
            <a:normAutofit lnSpcReduction="10000"/>
          </a:bodyPr>
          <a:lstStyle/>
          <a:p>
            <a:r>
              <a:rPr lang="en-US" dirty="0" smtClean="0"/>
              <a:t>National Prevalence </a:t>
            </a:r>
          </a:p>
          <a:p>
            <a:pPr lvl="1"/>
            <a:r>
              <a:rPr lang="en-US" dirty="0" smtClean="0"/>
              <a:t>2 to 15%</a:t>
            </a:r>
            <a:br>
              <a:rPr lang="en-US" dirty="0" smtClean="0"/>
            </a:br>
            <a:endParaRPr lang="en-US" dirty="0" smtClean="0"/>
          </a:p>
          <a:p>
            <a:r>
              <a:rPr lang="en-US" dirty="0" smtClean="0"/>
              <a:t>Wisconsin Prevalence</a:t>
            </a:r>
          </a:p>
          <a:p>
            <a:pPr lvl="1"/>
            <a:r>
              <a:rPr lang="en-US" dirty="0" smtClean="0"/>
              <a:t>2010 Wisconsin Behavioral Risk Factor Survey</a:t>
            </a:r>
          </a:p>
          <a:p>
            <a:pPr lvl="1"/>
            <a:r>
              <a:rPr lang="en-US" dirty="0" smtClean="0"/>
              <a:t>56% had at least one ACE</a:t>
            </a:r>
          </a:p>
          <a:p>
            <a:pPr lvl="1"/>
            <a:r>
              <a:rPr lang="en-US" dirty="0" smtClean="0"/>
              <a:t>14% had 4 or more ACEs</a:t>
            </a:r>
            <a:br>
              <a:rPr lang="en-US" dirty="0" smtClean="0"/>
            </a:br>
            <a:endParaRPr lang="en-US" dirty="0" smtClean="0"/>
          </a:p>
          <a:p>
            <a:r>
              <a:rPr lang="en-US" dirty="0" smtClean="0"/>
              <a:t>All Saints Clinic Prevalence </a:t>
            </a:r>
          </a:p>
          <a:p>
            <a:pPr lvl="1"/>
            <a:r>
              <a:rPr lang="en-US" dirty="0" smtClean="0">
                <a:solidFill>
                  <a:srgbClr val="FF0000"/>
                </a:solidFill>
              </a:rPr>
              <a:t>Preliminary results: 98% of 53 patients surveyed had at least 1 ACE</a:t>
            </a:r>
          </a:p>
          <a:p>
            <a:pPr lvl="1"/>
            <a:r>
              <a:rPr lang="en-US" dirty="0" smtClean="0">
                <a:solidFill>
                  <a:srgbClr val="FF0000"/>
                </a:solidFill>
              </a:rPr>
              <a:t>Final results will be discussed at next year’s forum.</a:t>
            </a:r>
            <a:endParaRPr lang="en-US" dirty="0">
              <a:solidFill>
                <a:srgbClr val="FF0000"/>
              </a:solidFill>
            </a:endParaRPr>
          </a:p>
        </p:txBody>
      </p:sp>
    </p:spTree>
    <p:extLst>
      <p:ext uri="{BB962C8B-B14F-4D97-AF65-F5344CB8AC3E}">
        <p14:creationId xmlns:p14="http://schemas.microsoft.com/office/powerpoint/2010/main" val="14054442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Model &amp; Clinic Process</a:t>
            </a:r>
            <a:endParaRPr lang="en-US" dirty="0"/>
          </a:p>
        </p:txBody>
      </p:sp>
      <p:sp>
        <p:nvSpPr>
          <p:cNvPr id="3" name="Content Placeholder 2"/>
          <p:cNvSpPr>
            <a:spLocks noGrp="1"/>
          </p:cNvSpPr>
          <p:nvPr>
            <p:ph idx="1"/>
          </p:nvPr>
        </p:nvSpPr>
        <p:spPr>
          <a:xfrm>
            <a:off x="838200" y="1690688"/>
            <a:ext cx="10515600" cy="4351338"/>
          </a:xfrm>
        </p:spPr>
        <p:txBody>
          <a:bodyPr/>
          <a:lstStyle/>
          <a:p>
            <a:r>
              <a:rPr lang="en-US" dirty="0" smtClean="0"/>
              <a:t>Meeting with clinic leadership</a:t>
            </a:r>
          </a:p>
          <a:p>
            <a:pPr lvl="1"/>
            <a:r>
              <a:rPr lang="en-US" dirty="0" smtClean="0"/>
              <a:t>Clinic Manager</a:t>
            </a:r>
          </a:p>
          <a:p>
            <a:pPr lvl="1"/>
            <a:r>
              <a:rPr lang="en-US" dirty="0" smtClean="0"/>
              <a:t>Medical Director</a:t>
            </a:r>
          </a:p>
          <a:p>
            <a:pPr lvl="1"/>
            <a:r>
              <a:rPr lang="en-US" dirty="0" smtClean="0"/>
              <a:t>Residency Director</a:t>
            </a:r>
            <a:endParaRPr lang="en-US" dirty="0"/>
          </a:p>
          <a:p>
            <a:r>
              <a:rPr lang="en-US" dirty="0" smtClean="0"/>
              <a:t>Proposal of model</a:t>
            </a:r>
          </a:p>
          <a:p>
            <a:pPr lvl="1"/>
            <a:r>
              <a:rPr lang="en-US" dirty="0" smtClean="0"/>
              <a:t>Improve clinic practices</a:t>
            </a:r>
          </a:p>
          <a:p>
            <a:pPr lvl="1"/>
            <a:r>
              <a:rPr lang="en-US" dirty="0" smtClean="0"/>
              <a:t>Utilize a holistic treatment approach</a:t>
            </a:r>
          </a:p>
          <a:p>
            <a:r>
              <a:rPr lang="en-US" dirty="0" smtClean="0"/>
              <a:t>Trauma Prevalence Survey</a:t>
            </a:r>
          </a:p>
          <a:p>
            <a:r>
              <a:rPr lang="en-US" dirty="0" smtClean="0"/>
              <a:t>Implementing the model</a:t>
            </a:r>
          </a:p>
          <a:p>
            <a:endParaRPr lang="en-US" dirty="0" smtClean="0"/>
          </a:p>
          <a:p>
            <a:endParaRPr lang="en-US" dirty="0" smtClean="0"/>
          </a:p>
          <a:p>
            <a:pPr lvl="1"/>
            <a:endParaRPr lang="en-US" dirty="0" smtClean="0"/>
          </a:p>
        </p:txBody>
      </p:sp>
    </p:spTree>
    <p:extLst>
      <p:ext uri="{BB962C8B-B14F-4D97-AF65-F5344CB8AC3E}">
        <p14:creationId xmlns:p14="http://schemas.microsoft.com/office/powerpoint/2010/main" val="4734779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is Key</a:t>
            </a:r>
            <a:endParaRPr lang="en-US" dirty="0"/>
          </a:p>
        </p:txBody>
      </p:sp>
      <p:sp>
        <p:nvSpPr>
          <p:cNvPr id="3" name="Content Placeholder 2"/>
          <p:cNvSpPr>
            <a:spLocks noGrp="1"/>
          </p:cNvSpPr>
          <p:nvPr>
            <p:ph idx="1"/>
          </p:nvPr>
        </p:nvSpPr>
        <p:spPr/>
        <p:txBody>
          <a:bodyPr/>
          <a:lstStyle/>
          <a:p>
            <a:r>
              <a:rPr lang="en-US" dirty="0"/>
              <a:t>How do you communicate </a:t>
            </a:r>
            <a:r>
              <a:rPr lang="en-US" dirty="0" smtClean="0"/>
              <a:t>your idea and your supporting data?</a:t>
            </a:r>
            <a:endParaRPr lang="en-US" dirty="0"/>
          </a:p>
          <a:p>
            <a:r>
              <a:rPr lang="en-US" dirty="0"/>
              <a:t>To whom do you communicate this information</a:t>
            </a:r>
            <a:r>
              <a:rPr lang="en-US" dirty="0" smtClean="0"/>
              <a:t>?</a:t>
            </a:r>
          </a:p>
          <a:p>
            <a:pPr lvl="1"/>
            <a:r>
              <a:rPr lang="en-US" dirty="0" smtClean="0"/>
              <a:t>Who are the key decision-makers?</a:t>
            </a:r>
          </a:p>
          <a:p>
            <a:pPr lvl="1"/>
            <a:r>
              <a:rPr lang="en-US" dirty="0" smtClean="0"/>
              <a:t>Who are the thought leaders?</a:t>
            </a:r>
            <a:endParaRPr lang="en-US" dirty="0"/>
          </a:p>
          <a:p>
            <a:r>
              <a:rPr lang="en-US" dirty="0"/>
              <a:t>Providing </a:t>
            </a:r>
            <a:r>
              <a:rPr lang="en-US" dirty="0" smtClean="0"/>
              <a:t>regular progress </a:t>
            </a:r>
            <a:r>
              <a:rPr lang="en-US" dirty="0"/>
              <a:t>updates</a:t>
            </a:r>
          </a:p>
          <a:p>
            <a:endParaRPr lang="en-US" dirty="0"/>
          </a:p>
        </p:txBody>
      </p:sp>
    </p:spTree>
    <p:extLst>
      <p:ext uri="{BB962C8B-B14F-4D97-AF65-F5344CB8AC3E}">
        <p14:creationId xmlns:p14="http://schemas.microsoft.com/office/powerpoint/2010/main" val="2413493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Convening an Advisory Group</a:t>
            </a:r>
            <a:endParaRPr lang="en-US" dirty="0"/>
          </a:p>
        </p:txBody>
      </p:sp>
      <p:sp>
        <p:nvSpPr>
          <p:cNvPr id="3" name="Content Placeholder 2"/>
          <p:cNvSpPr>
            <a:spLocks noGrp="1"/>
          </p:cNvSpPr>
          <p:nvPr>
            <p:ph idx="1"/>
          </p:nvPr>
        </p:nvSpPr>
        <p:spPr/>
        <p:txBody>
          <a:bodyPr/>
          <a:lstStyle/>
          <a:p>
            <a:r>
              <a:rPr lang="en-US" dirty="0" smtClean="0"/>
              <a:t>Academic component</a:t>
            </a:r>
          </a:p>
          <a:p>
            <a:r>
              <a:rPr lang="en-US" dirty="0" smtClean="0"/>
              <a:t>Clinic component</a:t>
            </a:r>
          </a:p>
          <a:p>
            <a:r>
              <a:rPr lang="en-US" dirty="0" smtClean="0"/>
              <a:t>Patient advisory group</a:t>
            </a:r>
            <a:endParaRPr lang="en-US" dirty="0"/>
          </a:p>
        </p:txBody>
      </p:sp>
    </p:spTree>
    <p:extLst>
      <p:ext uri="{BB962C8B-B14F-4D97-AF65-F5344CB8AC3E}">
        <p14:creationId xmlns:p14="http://schemas.microsoft.com/office/powerpoint/2010/main" val="1417700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for Trauma</a:t>
            </a:r>
            <a:endParaRPr lang="en-US" dirty="0"/>
          </a:p>
        </p:txBody>
      </p:sp>
      <p:sp>
        <p:nvSpPr>
          <p:cNvPr id="3" name="Content Placeholder 2"/>
          <p:cNvSpPr>
            <a:spLocks noGrp="1"/>
          </p:cNvSpPr>
          <p:nvPr>
            <p:ph idx="1"/>
          </p:nvPr>
        </p:nvSpPr>
        <p:spPr/>
        <p:txBody>
          <a:bodyPr/>
          <a:lstStyle/>
          <a:p>
            <a:r>
              <a:rPr lang="en-US" dirty="0" smtClean="0"/>
              <a:t>Benefits of screening </a:t>
            </a:r>
          </a:p>
          <a:p>
            <a:pPr lvl="1"/>
            <a:r>
              <a:rPr lang="en-US" dirty="0" smtClean="0"/>
              <a:t>Associations between trauma and health outcomes</a:t>
            </a:r>
          </a:p>
          <a:p>
            <a:pPr lvl="1"/>
            <a:r>
              <a:rPr lang="en-US" dirty="0" smtClean="0"/>
              <a:t>Address traumatic symptoms</a:t>
            </a:r>
          </a:p>
          <a:p>
            <a:pPr lvl="1"/>
            <a:r>
              <a:rPr lang="en-US" dirty="0" smtClean="0"/>
              <a:t>Prevent more severe and pervasive symptoms </a:t>
            </a:r>
          </a:p>
          <a:p>
            <a:r>
              <a:rPr lang="en-US" dirty="0" smtClean="0"/>
              <a:t>Established screening tools </a:t>
            </a:r>
          </a:p>
          <a:p>
            <a:pPr lvl="1"/>
            <a:r>
              <a:rPr lang="en-US" dirty="0" smtClean="0"/>
              <a:t>General screening guidelines</a:t>
            </a:r>
          </a:p>
          <a:p>
            <a:pPr lvl="1"/>
            <a:r>
              <a:rPr lang="en-US" dirty="0" smtClean="0"/>
              <a:t>Two Commonly-Used Screening tools</a:t>
            </a:r>
          </a:p>
          <a:p>
            <a:pPr lvl="2"/>
            <a:r>
              <a:rPr lang="en-US" dirty="0" smtClean="0"/>
              <a:t>Stressful Life Experiences Screening Questionnaire (SLESQ</a:t>
            </a:r>
            <a:r>
              <a:rPr lang="en-US" dirty="0" smtClean="0"/>
              <a:t>) – 13 items</a:t>
            </a:r>
            <a:endParaRPr lang="en-US" dirty="0" smtClean="0"/>
          </a:p>
          <a:p>
            <a:pPr lvl="2"/>
            <a:r>
              <a:rPr lang="en-US" dirty="0" smtClean="0"/>
              <a:t>Structured Trauma-Related Experiences and Symptoms Screener (STRESS</a:t>
            </a:r>
            <a:r>
              <a:rPr lang="en-US" dirty="0" smtClean="0"/>
              <a:t>) – geared toward youth ages 7-18</a:t>
            </a:r>
            <a:endParaRPr lang="en-US" dirty="0" smtClean="0"/>
          </a:p>
          <a:p>
            <a:pPr lvl="1"/>
            <a:r>
              <a:rPr lang="en-US" dirty="0" smtClean="0"/>
              <a:t>Specific screening tools for trauma-related symptoms and disorders</a:t>
            </a:r>
            <a:endParaRPr lang="en-US" dirty="0"/>
          </a:p>
        </p:txBody>
      </p:sp>
    </p:spTree>
    <p:extLst>
      <p:ext uri="{BB962C8B-B14F-4D97-AF65-F5344CB8AC3E}">
        <p14:creationId xmlns:p14="http://schemas.microsoft.com/office/powerpoint/2010/main" val="4106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in Primary Care</a:t>
            </a:r>
            <a:endParaRPr lang="en-US" dirty="0"/>
          </a:p>
        </p:txBody>
      </p:sp>
      <p:sp>
        <p:nvSpPr>
          <p:cNvPr id="3" name="Content Placeholder 2"/>
          <p:cNvSpPr>
            <a:spLocks noGrp="1"/>
          </p:cNvSpPr>
          <p:nvPr>
            <p:ph idx="1"/>
          </p:nvPr>
        </p:nvSpPr>
        <p:spPr/>
        <p:txBody>
          <a:bodyPr/>
          <a:lstStyle/>
          <a:p>
            <a:r>
              <a:rPr lang="en-US" dirty="0" smtClean="0"/>
              <a:t>Primary care physicians-First point of contact for patients</a:t>
            </a:r>
            <a:br>
              <a:rPr lang="en-US" dirty="0" smtClean="0"/>
            </a:br>
            <a:endParaRPr lang="en-US" dirty="0" smtClean="0"/>
          </a:p>
          <a:p>
            <a:r>
              <a:rPr lang="en-US" dirty="0" smtClean="0"/>
              <a:t>Signs and symptoms of trauma</a:t>
            </a:r>
            <a:br>
              <a:rPr lang="en-US" dirty="0" smtClean="0"/>
            </a:br>
            <a:endParaRPr lang="en-US" dirty="0" smtClean="0"/>
          </a:p>
          <a:p>
            <a:r>
              <a:rPr lang="en-US" dirty="0" smtClean="0"/>
              <a:t>Barriers</a:t>
            </a:r>
          </a:p>
          <a:p>
            <a:pPr lvl="1"/>
            <a:r>
              <a:rPr lang="en-US" dirty="0" smtClean="0"/>
              <a:t>Feasibility</a:t>
            </a:r>
          </a:p>
          <a:p>
            <a:pPr lvl="1"/>
            <a:r>
              <a:rPr lang="en-US" dirty="0" smtClean="0"/>
              <a:t>Another assessment</a:t>
            </a:r>
          </a:p>
          <a:p>
            <a:pPr lvl="1"/>
            <a:r>
              <a:rPr lang="en-US" dirty="0" smtClean="0"/>
              <a:t>Any others?</a:t>
            </a:r>
            <a:endParaRPr lang="en-US" dirty="0"/>
          </a:p>
        </p:txBody>
      </p:sp>
    </p:spTree>
    <p:extLst>
      <p:ext uri="{BB962C8B-B14F-4D97-AF65-F5344CB8AC3E}">
        <p14:creationId xmlns:p14="http://schemas.microsoft.com/office/powerpoint/2010/main" val="456502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Patient Program </a:t>
            </a:r>
            <a:endParaRPr lang="en-US" dirty="0"/>
          </a:p>
        </p:txBody>
      </p:sp>
      <p:sp>
        <p:nvSpPr>
          <p:cNvPr id="3" name="Content Placeholder 2"/>
          <p:cNvSpPr>
            <a:spLocks noGrp="1"/>
          </p:cNvSpPr>
          <p:nvPr>
            <p:ph idx="1"/>
          </p:nvPr>
        </p:nvSpPr>
        <p:spPr/>
        <p:txBody>
          <a:bodyPr>
            <a:normAutofit lnSpcReduction="10000"/>
          </a:bodyPr>
          <a:lstStyle/>
          <a:p>
            <a:r>
              <a:rPr lang="en-US" dirty="0" smtClean="0"/>
              <a:t>PTSD Recovery Program First Edition (John Lynch, </a:t>
            </a:r>
            <a:r>
              <a:rPr lang="en-US" dirty="0" err="1" smtClean="0"/>
              <a:t>Ph.D</a:t>
            </a:r>
            <a:r>
              <a:rPr lang="en-US" dirty="0" smtClean="0"/>
              <a:t> and </a:t>
            </a:r>
            <a:r>
              <a:rPr lang="en-US" dirty="0" err="1" smtClean="0"/>
              <a:t>Laurin</a:t>
            </a:r>
            <a:r>
              <a:rPr lang="en-US" dirty="0" smtClean="0"/>
              <a:t> Mack, M.S.)</a:t>
            </a:r>
          </a:p>
          <a:p>
            <a:pPr lvl="1"/>
            <a:r>
              <a:rPr lang="en-US" dirty="0" smtClean="0"/>
              <a:t>Treatment of PTSD resulting from military experiences </a:t>
            </a:r>
          </a:p>
          <a:p>
            <a:r>
              <a:rPr lang="en-US" dirty="0" smtClean="0"/>
              <a:t>Trauma Recovery Program </a:t>
            </a:r>
          </a:p>
          <a:p>
            <a:pPr lvl="1"/>
            <a:r>
              <a:rPr lang="en-US" dirty="0" smtClean="0"/>
              <a:t>Treatment of PTSD resulting from traumatic experiences </a:t>
            </a:r>
          </a:p>
          <a:p>
            <a:r>
              <a:rPr lang="en-US" dirty="0" smtClean="0"/>
              <a:t>Both recovery programs include elements aimed at reducing PTSD symptom severity and improve psychosocial adjustment</a:t>
            </a:r>
          </a:p>
          <a:p>
            <a:pPr lvl="1"/>
            <a:r>
              <a:rPr lang="en-US" dirty="0" err="1" smtClean="0"/>
              <a:t>Psychoeducation</a:t>
            </a:r>
            <a:endParaRPr lang="en-US" dirty="0" smtClean="0"/>
          </a:p>
          <a:p>
            <a:pPr lvl="1"/>
            <a:r>
              <a:rPr lang="en-US" dirty="0" smtClean="0"/>
              <a:t>Cognitive-Behavioral Therapy</a:t>
            </a:r>
          </a:p>
          <a:p>
            <a:pPr lvl="1"/>
            <a:r>
              <a:rPr lang="en-US" dirty="0" smtClean="0"/>
              <a:t>Stress Management</a:t>
            </a:r>
          </a:p>
          <a:p>
            <a:pPr lvl="1"/>
            <a:r>
              <a:rPr lang="en-US" dirty="0" smtClean="0"/>
              <a:t>Interpersonal effectiveness skills training</a:t>
            </a:r>
            <a:endParaRPr lang="en-US" dirty="0"/>
          </a:p>
        </p:txBody>
      </p:sp>
    </p:spTree>
    <p:extLst>
      <p:ext uri="{BB962C8B-B14F-4D97-AF65-F5344CB8AC3E}">
        <p14:creationId xmlns:p14="http://schemas.microsoft.com/office/powerpoint/2010/main" val="7766638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Trauma</a:t>
            </a:r>
            <a:endParaRPr lang="en-US" dirty="0"/>
          </a:p>
        </p:txBody>
      </p:sp>
      <p:sp>
        <p:nvSpPr>
          <p:cNvPr id="3" name="Content Placeholder 2"/>
          <p:cNvSpPr>
            <a:spLocks noGrp="1"/>
          </p:cNvSpPr>
          <p:nvPr>
            <p:ph idx="1"/>
          </p:nvPr>
        </p:nvSpPr>
        <p:spPr/>
        <p:txBody>
          <a:bodyPr/>
          <a:lstStyle/>
          <a:p>
            <a:r>
              <a:rPr lang="en-US" dirty="0" smtClean="0"/>
              <a:t>Secondary Trauma</a:t>
            </a:r>
          </a:p>
          <a:p>
            <a:pPr lvl="1"/>
            <a:r>
              <a:rPr lang="en-US" dirty="0" smtClean="0"/>
              <a:t>Professional’s </a:t>
            </a:r>
            <a:r>
              <a:rPr lang="en-US" dirty="0"/>
              <a:t>inner experience is negatively transformed through empathic engagement with client’s material.  Stress from conducting trauma therapy can accumulate overtime resulting in significant psychological distress and </a:t>
            </a:r>
            <a:r>
              <a:rPr lang="en-US" dirty="0" smtClean="0"/>
              <a:t>symptoms (</a:t>
            </a:r>
            <a:r>
              <a:rPr lang="en-US" dirty="0" err="1" smtClean="0"/>
              <a:t>Killman</a:t>
            </a:r>
            <a:r>
              <a:rPr lang="en-US" dirty="0" smtClean="0"/>
              <a:t> 2008</a:t>
            </a:r>
            <a:r>
              <a:rPr lang="en-US" dirty="0" smtClean="0"/>
              <a:t>)</a:t>
            </a:r>
            <a:endParaRPr lang="en-US" dirty="0" smtClean="0"/>
          </a:p>
        </p:txBody>
      </p:sp>
    </p:spTree>
    <p:extLst>
      <p:ext uri="{BB962C8B-B14F-4D97-AF65-F5344CB8AC3E}">
        <p14:creationId xmlns:p14="http://schemas.microsoft.com/office/powerpoint/2010/main" val="17207461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for secondary trauma</a:t>
            </a:r>
            <a:endParaRPr lang="en-US" dirty="0"/>
          </a:p>
        </p:txBody>
      </p:sp>
      <p:sp>
        <p:nvSpPr>
          <p:cNvPr id="3" name="Content Placeholder 2"/>
          <p:cNvSpPr>
            <a:spLocks noGrp="1"/>
          </p:cNvSpPr>
          <p:nvPr>
            <p:ph idx="1"/>
          </p:nvPr>
        </p:nvSpPr>
        <p:spPr/>
        <p:txBody>
          <a:bodyPr/>
          <a:lstStyle/>
          <a:p>
            <a:r>
              <a:rPr lang="en-US" dirty="0" smtClean="0"/>
              <a:t>Personal history of trauma</a:t>
            </a:r>
          </a:p>
          <a:p>
            <a:r>
              <a:rPr lang="en-US" dirty="0" smtClean="0"/>
              <a:t>High demand case load</a:t>
            </a:r>
          </a:p>
          <a:p>
            <a:r>
              <a:rPr lang="en-US" dirty="0" smtClean="0"/>
              <a:t>Lack of work-life balance</a:t>
            </a:r>
          </a:p>
          <a:p>
            <a:r>
              <a:rPr lang="en-US" dirty="0" smtClean="0"/>
              <a:t>Lack of supportive work environment</a:t>
            </a:r>
          </a:p>
          <a:p>
            <a:r>
              <a:rPr lang="en-US" dirty="0" smtClean="0"/>
              <a:t>Lack of supportive social network – isolation</a:t>
            </a:r>
          </a:p>
          <a:p>
            <a:r>
              <a:rPr lang="en-US" dirty="0" smtClean="0"/>
              <a:t>Excessive optimism or cynicism</a:t>
            </a:r>
          </a:p>
          <a:p>
            <a:r>
              <a:rPr lang="en-US" dirty="0" smtClean="0"/>
              <a:t>Inability to recognize and get own needs met </a:t>
            </a:r>
          </a:p>
          <a:p>
            <a:endParaRPr lang="en-US" dirty="0" smtClean="0"/>
          </a:p>
          <a:p>
            <a:endParaRPr lang="en-US" dirty="0" smtClean="0"/>
          </a:p>
          <a:p>
            <a:endParaRPr lang="en-US" dirty="0"/>
          </a:p>
        </p:txBody>
      </p:sp>
    </p:spTree>
    <p:extLst>
      <p:ext uri="{BB962C8B-B14F-4D97-AF65-F5344CB8AC3E}">
        <p14:creationId xmlns:p14="http://schemas.microsoft.com/office/powerpoint/2010/main" val="3494221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Strategies to Protect Physician Wellness</a:t>
            </a:r>
          </a:p>
          <a:p>
            <a:pPr lvl="1"/>
            <a:r>
              <a:rPr lang="en-US" dirty="0"/>
              <a:t>Elements of the Practice Environment</a:t>
            </a:r>
          </a:p>
          <a:p>
            <a:pPr lvl="1"/>
            <a:r>
              <a:rPr lang="en-US" dirty="0"/>
              <a:t>Individual Protective Factors </a:t>
            </a:r>
          </a:p>
        </p:txBody>
      </p:sp>
    </p:spTree>
    <p:extLst>
      <p:ext uri="{BB962C8B-B14F-4D97-AF65-F5344CB8AC3E}">
        <p14:creationId xmlns:p14="http://schemas.microsoft.com/office/powerpoint/2010/main" val="141921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trauma audited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Child physical abuse</a:t>
            </a:r>
          </a:p>
          <a:p>
            <a:r>
              <a:rPr lang="en-US" dirty="0" smtClean="0"/>
              <a:t>Child emotional abuse</a:t>
            </a:r>
          </a:p>
          <a:p>
            <a:r>
              <a:rPr lang="en-US" dirty="0" smtClean="0"/>
              <a:t>Child sexual abuse (familial or </a:t>
            </a:r>
            <a:r>
              <a:rPr lang="en-US" dirty="0" err="1" smtClean="0"/>
              <a:t>nonfamilial</a:t>
            </a:r>
            <a:r>
              <a:rPr lang="en-US" dirty="0" smtClean="0"/>
              <a:t>)</a:t>
            </a:r>
          </a:p>
          <a:p>
            <a:r>
              <a:rPr lang="en-US" dirty="0" smtClean="0"/>
              <a:t>Witness parental intimate partner violence</a:t>
            </a:r>
          </a:p>
          <a:p>
            <a:r>
              <a:rPr lang="en-US" dirty="0" smtClean="0"/>
              <a:t>Experience intimate partner violence</a:t>
            </a:r>
          </a:p>
          <a:p>
            <a:r>
              <a:rPr lang="en-US" dirty="0" smtClean="0"/>
              <a:t>Perpetrate intimate partner violence</a:t>
            </a:r>
          </a:p>
          <a:p>
            <a:r>
              <a:rPr lang="en-US" dirty="0" smtClean="0"/>
              <a:t>Relative killed</a:t>
            </a:r>
          </a:p>
          <a:p>
            <a:r>
              <a:rPr lang="en-US" dirty="0" smtClean="0"/>
              <a:t>Other trauma</a:t>
            </a:r>
          </a:p>
          <a:p>
            <a:pPr lvl="1"/>
            <a:r>
              <a:rPr lang="en-US" dirty="0" smtClean="0"/>
              <a:t>House fire</a:t>
            </a:r>
          </a:p>
          <a:p>
            <a:pPr lvl="1"/>
            <a:r>
              <a:rPr lang="en-US" dirty="0" smtClean="0"/>
              <a:t>Adult sexual assault*</a:t>
            </a:r>
          </a:p>
          <a:p>
            <a:pPr lvl="1"/>
            <a:r>
              <a:rPr lang="en-US" dirty="0" smtClean="0"/>
              <a:t>GSW</a:t>
            </a:r>
          </a:p>
          <a:p>
            <a:pPr lvl="1"/>
            <a:r>
              <a:rPr lang="en-US" dirty="0" smtClean="0"/>
              <a:t>Relative suicide</a:t>
            </a:r>
          </a:p>
          <a:p>
            <a:pPr lvl="1"/>
            <a:r>
              <a:rPr lang="en-US" dirty="0" smtClean="0"/>
              <a:t>Violent crime victimization, etc.</a:t>
            </a:r>
          </a:p>
          <a:p>
            <a:pPr lvl="1"/>
            <a:endParaRPr lang="en-US" dirty="0"/>
          </a:p>
        </p:txBody>
      </p:sp>
    </p:spTree>
    <p:extLst>
      <p:ext uri="{BB962C8B-B14F-4D97-AF65-F5344CB8AC3E}">
        <p14:creationId xmlns:p14="http://schemas.microsoft.com/office/powerpoint/2010/main" val="187278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 = 106 women 18 years of age or older referred for behavioral health services and in “active” patient status</a:t>
            </a:r>
            <a:endParaRPr lang="en-US" dirty="0"/>
          </a:p>
        </p:txBody>
      </p:sp>
    </p:spTree>
    <p:extLst>
      <p:ext uri="{BB962C8B-B14F-4D97-AF65-F5344CB8AC3E}">
        <p14:creationId xmlns:p14="http://schemas.microsoft.com/office/powerpoint/2010/main" val="23637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esults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5125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trauma, no trauma</a:t>
            </a:r>
            <a:endParaRPr lang="en-US" dirty="0"/>
          </a:p>
        </p:txBody>
      </p:sp>
      <p:sp>
        <p:nvSpPr>
          <p:cNvPr id="3" name="Content Placeholder 2"/>
          <p:cNvSpPr>
            <a:spLocks noGrp="1"/>
          </p:cNvSpPr>
          <p:nvPr>
            <p:ph idx="1"/>
          </p:nvPr>
        </p:nvSpPr>
        <p:spPr/>
        <p:txBody>
          <a:bodyPr/>
          <a:lstStyle/>
          <a:p>
            <a:r>
              <a:rPr lang="en-US" dirty="0" smtClean="0"/>
              <a:t>Any trauma:  91 	86%</a:t>
            </a:r>
          </a:p>
          <a:p>
            <a:endParaRPr lang="en-US" dirty="0"/>
          </a:p>
          <a:p>
            <a:r>
              <a:rPr lang="en-US" dirty="0" smtClean="0"/>
              <a:t>No trauma:    15</a:t>
            </a:r>
            <a:r>
              <a:rPr lang="en-US" dirty="0"/>
              <a:t> </a:t>
            </a:r>
            <a:r>
              <a:rPr lang="en-US" dirty="0" smtClean="0"/>
              <a:t>  14%</a:t>
            </a:r>
            <a:endParaRPr lang="en-US" dirty="0"/>
          </a:p>
        </p:txBody>
      </p:sp>
    </p:spTree>
    <p:extLst>
      <p:ext uri="{BB962C8B-B14F-4D97-AF65-F5344CB8AC3E}">
        <p14:creationId xmlns:p14="http://schemas.microsoft.com/office/powerpoint/2010/main" val="124432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 types (n, %)</a:t>
            </a:r>
            <a:endParaRPr lang="en-US" dirty="0"/>
          </a:p>
        </p:txBody>
      </p:sp>
      <p:sp>
        <p:nvSpPr>
          <p:cNvPr id="3" name="Content Placeholder 2"/>
          <p:cNvSpPr>
            <a:spLocks noGrp="1"/>
          </p:cNvSpPr>
          <p:nvPr>
            <p:ph idx="1"/>
          </p:nvPr>
        </p:nvSpPr>
        <p:spPr/>
        <p:txBody>
          <a:bodyPr/>
          <a:lstStyle/>
          <a:p>
            <a:r>
              <a:rPr lang="en-US" dirty="0" smtClean="0"/>
              <a:t>Child physical abuse:  		37	34.9%</a:t>
            </a:r>
          </a:p>
          <a:p>
            <a:endParaRPr lang="en-US" dirty="0"/>
          </a:p>
          <a:p>
            <a:r>
              <a:rPr lang="en-US" dirty="0" smtClean="0"/>
              <a:t>Child emotional abuse:  	48	45.2%</a:t>
            </a:r>
          </a:p>
          <a:p>
            <a:endParaRPr lang="en-US" dirty="0"/>
          </a:p>
          <a:p>
            <a:r>
              <a:rPr lang="en-US" dirty="0" smtClean="0"/>
              <a:t>Child Sexual Abuse:		44	41.5%</a:t>
            </a:r>
          </a:p>
          <a:p>
            <a:endParaRPr lang="en-US" dirty="0"/>
          </a:p>
          <a:p>
            <a:r>
              <a:rPr lang="en-US" dirty="0" smtClean="0"/>
              <a:t>Witness parental IPV		33	31.1%</a:t>
            </a:r>
            <a:endParaRPr lang="en-US" dirty="0"/>
          </a:p>
        </p:txBody>
      </p:sp>
    </p:spTree>
    <p:extLst>
      <p:ext uri="{BB962C8B-B14F-4D97-AF65-F5344CB8AC3E}">
        <p14:creationId xmlns:p14="http://schemas.microsoft.com/office/powerpoint/2010/main" val="1840413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720</TotalTime>
  <Words>3220</Words>
  <Application>Microsoft Macintosh PowerPoint</Application>
  <PresentationFormat>Widescreen</PresentationFormat>
  <Paragraphs>401</Paragraphs>
  <Slides>49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Calibri</vt:lpstr>
      <vt:lpstr>Calibri Light</vt:lpstr>
      <vt:lpstr>Arial</vt:lpstr>
      <vt:lpstr>Office Theme</vt:lpstr>
      <vt:lpstr>Trauma Informed Care in Primary Care: Development of a Model </vt:lpstr>
      <vt:lpstr>A little story-telling to get things started…... </vt:lpstr>
      <vt:lpstr>Trauma in Behavioral Health Patients at the WF-FCC</vt:lpstr>
      <vt:lpstr>Chart review of Clinical Diagnostic Interview</vt:lpstr>
      <vt:lpstr>Types of trauma audited</vt:lpstr>
      <vt:lpstr>PowerPoint Presentation</vt:lpstr>
      <vt:lpstr>Results</vt:lpstr>
      <vt:lpstr>Any trauma, no trauma</vt:lpstr>
      <vt:lpstr>Trauma types (n, %)</vt:lpstr>
      <vt:lpstr>PowerPoint Presentation</vt:lpstr>
      <vt:lpstr>Total types of TRAUMA EXPERIENCED</vt:lpstr>
      <vt:lpstr>Other potential variables consistent with ACEs</vt:lpstr>
      <vt:lpstr>Limitations</vt:lpstr>
      <vt:lpstr>Clinic-wide Survey of Traumatic Experiences</vt:lpstr>
      <vt:lpstr>PowerPoint Presentation</vt:lpstr>
      <vt:lpstr>Trauma Types: Experienced under 18 years old (n, %)</vt:lpstr>
      <vt:lpstr>Trauma Types: Experienced over 18 years old n, %</vt:lpstr>
      <vt:lpstr>Total Types of Trauma Experienced</vt:lpstr>
      <vt:lpstr>Trauma Informed Care</vt:lpstr>
      <vt:lpstr>Trauma-Informed Care in Primary Care Settings</vt:lpstr>
      <vt:lpstr>What is Trauma-Informed Care?</vt:lpstr>
      <vt:lpstr>PowerPoint Presentation</vt:lpstr>
      <vt:lpstr>PowerPoint Presentation</vt:lpstr>
      <vt:lpstr>This understanding requires a cultural and systemic shift</vt:lpstr>
      <vt:lpstr>Top Priorities</vt:lpstr>
      <vt:lpstr>10 principles of TIC (Elliott et al., 2010)</vt:lpstr>
      <vt:lpstr>PowerPoint Presentation</vt:lpstr>
      <vt:lpstr>PowerPoint Presentation</vt:lpstr>
      <vt:lpstr>PowerPoint Presentation</vt:lpstr>
      <vt:lpstr>TIC Applied to Healthcare</vt:lpstr>
      <vt:lpstr>An evolving model</vt:lpstr>
      <vt:lpstr>PowerPoint Presentation</vt:lpstr>
      <vt:lpstr>Evidence-Based Trauma Interventions</vt:lpstr>
      <vt:lpstr>PowerPoint Presentation</vt:lpstr>
      <vt:lpstr>How do these work?  </vt:lpstr>
      <vt:lpstr>PowerPoint Presentation</vt:lpstr>
      <vt:lpstr>PowerPoint Presentation</vt:lpstr>
      <vt:lpstr>Process Issues:  Getting Started</vt:lpstr>
      <vt:lpstr>It’s gotta be more than just a good idea</vt:lpstr>
      <vt:lpstr>The Prevalence of Trauma</vt:lpstr>
      <vt:lpstr>Development of Model &amp; Clinic Process</vt:lpstr>
      <vt:lpstr>Communication is Key</vt:lpstr>
      <vt:lpstr>Convening an Advisory Group</vt:lpstr>
      <vt:lpstr>Screening for Trauma</vt:lpstr>
      <vt:lpstr>Screening in Primary Care</vt:lpstr>
      <vt:lpstr>Proposed Patient Program </vt:lpstr>
      <vt:lpstr>Secondary Trauma</vt:lpstr>
      <vt:lpstr>Risk factors for secondary trauma</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Informed Care in Primary Care: Development of a Model </dc:title>
  <dc:creator>Hamberger, L. Kevin</dc:creator>
  <cp:lastModifiedBy>Hamberger, L. Kevin</cp:lastModifiedBy>
  <cp:revision>37</cp:revision>
  <dcterms:created xsi:type="dcterms:W3CDTF">2016-09-12T16:49:42Z</dcterms:created>
  <dcterms:modified xsi:type="dcterms:W3CDTF">2016-09-23T01:42:16Z</dcterms:modified>
</cp:coreProperties>
</file>