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51206400" cy="42976800"/>
  <p:notesSz cx="6858000" cy="9144000"/>
  <p:defaultTextStyle>
    <a:defPPr>
      <a:defRPr lang="en-US"/>
    </a:defPPr>
    <a:lvl1pPr marL="0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36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37"/>
    <a:srgbClr val="CEA052"/>
    <a:srgbClr val="11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4655"/>
  </p:normalViewPr>
  <p:slideViewPr>
    <p:cSldViewPr snapToGrid="0" snapToObjects="1">
      <p:cViewPr>
        <p:scale>
          <a:sx n="50" d="100"/>
          <a:sy n="50" d="100"/>
        </p:scale>
        <p:origin x="3682" y="9701"/>
      </p:cViewPr>
      <p:guideLst>
        <p:guide orient="horz" pos="1353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Green Bar with Biplan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206400" cy="656889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334" y="212898"/>
            <a:ext cx="38657469" cy="3677425"/>
          </a:xfrm>
        </p:spPr>
        <p:txBody>
          <a:bodyPr>
            <a:normAutofit/>
          </a:bodyPr>
          <a:lstStyle>
            <a:lvl1pPr algn="l">
              <a:defRPr sz="11501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61019" y="3316345"/>
            <a:ext cx="35844480" cy="3325100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rgbClr val="CEA052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CEA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11" name="Picture 10" descr="BSOM_Wht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233600" y="1799224"/>
            <a:ext cx="10196052" cy="3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White  Bar with wordmark 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3334" y="212898"/>
            <a:ext cx="39013069" cy="3677425"/>
          </a:xfrm>
        </p:spPr>
        <p:txBody>
          <a:bodyPr>
            <a:normAutofit/>
          </a:bodyPr>
          <a:lstStyle>
            <a:lvl1pPr algn="l">
              <a:defRPr sz="11501"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61019" y="3316345"/>
            <a:ext cx="35844480" cy="3325100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rgbClr val="026937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6" name="Picture 5" descr="BSOM_2c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570400" y="39767486"/>
            <a:ext cx="7859252" cy="23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White Bar with Biplan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334" y="212898"/>
            <a:ext cx="39013069" cy="3677425"/>
          </a:xfrm>
        </p:spPr>
        <p:txBody>
          <a:bodyPr>
            <a:normAutofit/>
          </a:bodyPr>
          <a:lstStyle>
            <a:lvl1pPr algn="l">
              <a:defRPr sz="11501"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61019" y="3316345"/>
            <a:ext cx="35844480" cy="3325100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rgbClr val="026937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9" name="Picture 8" descr="BSOM_2c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233600" y="1799224"/>
            <a:ext cx="10196052" cy="3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4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Green Bar with Biplan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1206400" cy="656889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722462" y="212898"/>
            <a:ext cx="38732968" cy="3677425"/>
          </a:xfrm>
        </p:spPr>
        <p:txBody>
          <a:bodyPr>
            <a:normAutofit/>
          </a:bodyPr>
          <a:lstStyle>
            <a:lvl1pPr algn="ctr">
              <a:defRPr sz="11501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169601" y="3316345"/>
            <a:ext cx="35844480" cy="3325100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rgbClr val="CEA052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CEA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11" name="Picture 10" descr="BSOM_Wht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63600" y="1799224"/>
            <a:ext cx="10196052" cy="3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White Bar with Biplan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722462" y="212898"/>
            <a:ext cx="38732968" cy="3677425"/>
          </a:xfrm>
        </p:spPr>
        <p:txBody>
          <a:bodyPr>
            <a:normAutofit/>
          </a:bodyPr>
          <a:lstStyle>
            <a:lvl1pPr algn="ctr">
              <a:defRPr sz="11501"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169601" y="3316345"/>
            <a:ext cx="35844480" cy="3325100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rgbClr val="026937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10" name="Picture 9" descr="BSOM_2c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20010" y="1799224"/>
            <a:ext cx="10196052" cy="3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5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Green Bar with wordmark (c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1206400" cy="656889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CEA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73828" y="212901"/>
            <a:ext cx="46848175" cy="3677425"/>
          </a:xfrm>
        </p:spPr>
        <p:txBody>
          <a:bodyPr>
            <a:normAutofit/>
          </a:bodyPr>
          <a:lstStyle>
            <a:lvl1pPr algn="ctr">
              <a:defRPr sz="11501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66628" y="3316349"/>
            <a:ext cx="44134572" cy="3325100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rgbClr val="CEA052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9692360"/>
            <a:ext cx="51206400" cy="3284445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8" name="Picture 7" descr="BSOM_Wht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996400" y="40223453"/>
            <a:ext cx="7366000" cy="21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5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White Bar with wordmark (c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73828" y="212901"/>
            <a:ext cx="46848175" cy="3677425"/>
          </a:xfrm>
        </p:spPr>
        <p:txBody>
          <a:bodyPr>
            <a:normAutofit/>
          </a:bodyPr>
          <a:lstStyle>
            <a:lvl1pPr algn="ctr">
              <a:defRPr sz="11501"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66628" y="3316349"/>
            <a:ext cx="44134572" cy="3325100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rgbClr val="026937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692360"/>
            <a:ext cx="51206400" cy="3284445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11" name="Picture 10" descr="BSOM_Wht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996400" y="40223453"/>
            <a:ext cx="7366000" cy="21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White Bar with wordmark 2 (c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right_State_Horiz_Word_2016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342" y="40655522"/>
            <a:ext cx="13973175" cy="1193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3828" y="212901"/>
            <a:ext cx="46848175" cy="3677425"/>
          </a:xfrm>
        </p:spPr>
        <p:txBody>
          <a:bodyPr>
            <a:normAutofit/>
          </a:bodyPr>
          <a:lstStyle>
            <a:lvl1pPr algn="ctr">
              <a:defRPr sz="11501"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66628" y="3316349"/>
            <a:ext cx="44134572" cy="3325100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rgbClr val="026937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</p:spTree>
    <p:extLst>
      <p:ext uri="{BB962C8B-B14F-4D97-AF65-F5344CB8AC3E}">
        <p14:creationId xmlns:p14="http://schemas.microsoft.com/office/powerpoint/2010/main" val="172341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Green Bar with wordmark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1206400" cy="656889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CEA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9692360"/>
            <a:ext cx="51206400" cy="3284445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63334" y="212898"/>
            <a:ext cx="39013069" cy="3677425"/>
          </a:xfrm>
        </p:spPr>
        <p:txBody>
          <a:bodyPr>
            <a:normAutofit/>
          </a:bodyPr>
          <a:lstStyle>
            <a:lvl1pPr algn="l">
              <a:defRPr sz="11501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61019" y="3316345"/>
            <a:ext cx="35844480" cy="3325100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rgbClr val="CEA052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BSOM_Wht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113200" y="40223453"/>
            <a:ext cx="7366000" cy="21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9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x36 Poster Template - White Bar with wordmark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692356"/>
            <a:ext cx="51206400" cy="3284445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334" y="212898"/>
            <a:ext cx="39013069" cy="3677425"/>
          </a:xfrm>
        </p:spPr>
        <p:txBody>
          <a:bodyPr>
            <a:normAutofit/>
          </a:bodyPr>
          <a:lstStyle>
            <a:lvl1pPr algn="l">
              <a:defRPr sz="11501"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61019" y="3316345"/>
            <a:ext cx="35844480" cy="3325100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rgbClr val="026937"/>
                </a:solidFill>
                <a:latin typeface="Arial"/>
                <a:cs typeface="Arial"/>
              </a:defRPr>
            </a:lvl1pPr>
            <a:lvl2pPr marL="240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3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9961"/>
            <a:ext cx="51206400" cy="298450"/>
          </a:xfrm>
          <a:prstGeom prst="rect">
            <a:avLst/>
          </a:prstGeom>
          <a:solidFill>
            <a:srgbClr val="026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1" dirty="0"/>
          </a:p>
        </p:txBody>
      </p:sp>
      <p:pic>
        <p:nvPicPr>
          <p:cNvPr id="9" name="Picture 8" descr="BSOM_Wht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113200" y="40223453"/>
            <a:ext cx="7366000" cy="21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721064"/>
            <a:ext cx="46085760" cy="71628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0027924"/>
            <a:ext cx="46085760" cy="28362701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9833129"/>
            <a:ext cx="11948160" cy="228811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4163-C153-0341-B078-0B6832C60EBB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9833129"/>
            <a:ext cx="16215360" cy="228811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9833129"/>
            <a:ext cx="11948160" cy="228811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860C-3997-1044-936F-3BA9EBDE6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4" r:id="rId3"/>
    <p:sldLayoutId id="2147483651" r:id="rId4"/>
    <p:sldLayoutId id="2147483659" r:id="rId5"/>
    <p:sldLayoutId id="2147483658" r:id="rId6"/>
    <p:sldLayoutId id="2147483657" r:id="rId7"/>
    <p:sldLayoutId id="2147483660" r:id="rId8"/>
    <p:sldLayoutId id="2147483655" r:id="rId9"/>
    <p:sldLayoutId id="2147483656" r:id="rId10"/>
  </p:sldLayoutIdLst>
  <p:txStyles>
    <p:titleStyle>
      <a:lvl1pPr algn="ctr" defTabSz="2403762" rtl="0" eaLnBrk="1" latinLnBrk="0" hangingPunct="1">
        <a:spcBef>
          <a:spcPct val="0"/>
        </a:spcBef>
        <a:buNone/>
        <a:defRPr sz="231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822" indent="-1802822" algn="l" defTabSz="2403762" rtl="0" eaLnBrk="1" latinLnBrk="0" hangingPunct="1">
        <a:spcBef>
          <a:spcPct val="20000"/>
        </a:spcBef>
        <a:buFont typeface="Arial"/>
        <a:buChar char="•"/>
        <a:defRPr sz="16801" kern="1200">
          <a:solidFill>
            <a:schemeClr val="tx1"/>
          </a:solidFill>
          <a:latin typeface="+mn-lt"/>
          <a:ea typeface="+mn-ea"/>
          <a:cs typeface="+mn-cs"/>
        </a:defRPr>
      </a:lvl1pPr>
      <a:lvl2pPr marL="3906112" indent="-1502350" algn="l" defTabSz="2403762" rtl="0" eaLnBrk="1" latinLnBrk="0" hangingPunct="1">
        <a:spcBef>
          <a:spcPct val="20000"/>
        </a:spcBef>
        <a:buFont typeface="Arial"/>
        <a:buChar char="–"/>
        <a:defRPr sz="14701" kern="1200">
          <a:solidFill>
            <a:schemeClr val="tx1"/>
          </a:solidFill>
          <a:latin typeface="+mn-lt"/>
          <a:ea typeface="+mn-ea"/>
          <a:cs typeface="+mn-cs"/>
        </a:defRPr>
      </a:lvl2pPr>
      <a:lvl3pPr marL="6009403" indent="-1201881" algn="l" defTabSz="2403762" rtl="0" eaLnBrk="1" latinLnBrk="0" hangingPunct="1">
        <a:spcBef>
          <a:spcPct val="20000"/>
        </a:spcBef>
        <a:buFont typeface="Arial"/>
        <a:buChar char="•"/>
        <a:defRPr sz="12601" kern="1200">
          <a:solidFill>
            <a:schemeClr val="tx1"/>
          </a:solidFill>
          <a:latin typeface="+mn-lt"/>
          <a:ea typeface="+mn-ea"/>
          <a:cs typeface="+mn-cs"/>
        </a:defRPr>
      </a:lvl3pPr>
      <a:lvl4pPr marL="8413165" indent="-1201881" algn="l" defTabSz="2403762" rtl="0" eaLnBrk="1" latinLnBrk="0" hangingPunct="1">
        <a:spcBef>
          <a:spcPct val="20000"/>
        </a:spcBef>
        <a:buFont typeface="Arial"/>
        <a:buChar char="–"/>
        <a:defRPr sz="10501" kern="1200">
          <a:solidFill>
            <a:schemeClr val="tx1"/>
          </a:solidFill>
          <a:latin typeface="+mn-lt"/>
          <a:ea typeface="+mn-ea"/>
          <a:cs typeface="+mn-cs"/>
        </a:defRPr>
      </a:lvl4pPr>
      <a:lvl5pPr marL="10816927" indent="-1201881" algn="l" defTabSz="2403762" rtl="0" eaLnBrk="1" latinLnBrk="0" hangingPunct="1">
        <a:spcBef>
          <a:spcPct val="20000"/>
        </a:spcBef>
        <a:buFont typeface="Arial"/>
        <a:buChar char="»"/>
        <a:defRPr sz="10501" kern="1200">
          <a:solidFill>
            <a:schemeClr val="tx1"/>
          </a:solidFill>
          <a:latin typeface="+mn-lt"/>
          <a:ea typeface="+mn-ea"/>
          <a:cs typeface="+mn-cs"/>
        </a:defRPr>
      </a:lvl5pPr>
      <a:lvl6pPr marL="13220688" indent="-1201881" algn="l" defTabSz="2403762" rtl="0" eaLnBrk="1" latinLnBrk="0" hangingPunct="1">
        <a:spcBef>
          <a:spcPct val="20000"/>
        </a:spcBef>
        <a:buFont typeface="Arial"/>
        <a:buChar char="•"/>
        <a:defRPr sz="10501" kern="1200">
          <a:solidFill>
            <a:schemeClr val="tx1"/>
          </a:solidFill>
          <a:latin typeface="+mn-lt"/>
          <a:ea typeface="+mn-ea"/>
          <a:cs typeface="+mn-cs"/>
        </a:defRPr>
      </a:lvl6pPr>
      <a:lvl7pPr marL="15624450" indent="-1201881" algn="l" defTabSz="2403762" rtl="0" eaLnBrk="1" latinLnBrk="0" hangingPunct="1">
        <a:spcBef>
          <a:spcPct val="20000"/>
        </a:spcBef>
        <a:buFont typeface="Arial"/>
        <a:buChar char="•"/>
        <a:defRPr sz="10501" kern="1200">
          <a:solidFill>
            <a:schemeClr val="tx1"/>
          </a:solidFill>
          <a:latin typeface="+mn-lt"/>
          <a:ea typeface="+mn-ea"/>
          <a:cs typeface="+mn-cs"/>
        </a:defRPr>
      </a:lvl7pPr>
      <a:lvl8pPr marL="18028211" indent="-1201881" algn="l" defTabSz="2403762" rtl="0" eaLnBrk="1" latinLnBrk="0" hangingPunct="1">
        <a:spcBef>
          <a:spcPct val="20000"/>
        </a:spcBef>
        <a:buFont typeface="Arial"/>
        <a:buChar char="•"/>
        <a:defRPr sz="10501" kern="1200">
          <a:solidFill>
            <a:schemeClr val="tx1"/>
          </a:solidFill>
          <a:latin typeface="+mn-lt"/>
          <a:ea typeface="+mn-ea"/>
          <a:cs typeface="+mn-cs"/>
        </a:defRPr>
      </a:lvl8pPr>
      <a:lvl9pPr marL="20431972" indent="-1201881" algn="l" defTabSz="2403762" rtl="0" eaLnBrk="1" latinLnBrk="0" hangingPunct="1">
        <a:spcBef>
          <a:spcPct val="20000"/>
        </a:spcBef>
        <a:buFont typeface="Arial"/>
        <a:buChar char="•"/>
        <a:defRPr sz="10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1pPr>
      <a:lvl2pPr marL="2403762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2pPr>
      <a:lvl3pPr marL="4807522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3pPr>
      <a:lvl4pPr marL="7211284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4pPr>
      <a:lvl5pPr marL="9615046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5pPr>
      <a:lvl6pPr marL="12018808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6pPr>
      <a:lvl7pPr marL="14422569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7pPr>
      <a:lvl8pPr marL="16826331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8pPr>
      <a:lvl9pPr marL="19230092" algn="l" defTabSz="2403762" rtl="0" eaLnBrk="1" latinLnBrk="0" hangingPunct="1">
        <a:defRPr sz="95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9315" y="118898"/>
            <a:ext cx="51206400" cy="6572250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334" y="212898"/>
            <a:ext cx="38657469" cy="3029473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The Fibro-Blast Project: </a:t>
            </a:r>
            <a:br>
              <a:rPr lang="en-US" sz="9600" dirty="0"/>
            </a:br>
            <a:r>
              <a:rPr lang="en-US" sz="7200" dirty="0"/>
              <a:t>Use of a High-Impact Brief Video Intervention to Educate Medical Students about Fibromyalgia</a:t>
            </a:r>
            <a:endParaRPr lang="en-US" sz="72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B594F0-BBAF-0246-9710-05273C49C2F4}"/>
              </a:ext>
            </a:extLst>
          </p:cNvPr>
          <p:cNvSpPr txBox="1"/>
          <p:nvPr/>
        </p:nvSpPr>
        <p:spPr>
          <a:xfrm>
            <a:off x="920899" y="4166796"/>
            <a:ext cx="37678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CEA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Stuart Leeds MD, MS, Wyatt Andrasik MS4; Evan Sommer MS4, Kareem Atwa MS4, Timothy Crawford PhD, MPH</a:t>
            </a:r>
          </a:p>
          <a:p>
            <a:r>
              <a:rPr lang="en-US" sz="5400" b="1" i="1" dirty="0" smtClean="0">
                <a:solidFill>
                  <a:srgbClr val="CEA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WSU BSOM </a:t>
            </a:r>
            <a:r>
              <a:rPr lang="en-US" sz="5400" b="1" i="1" dirty="0">
                <a:solidFill>
                  <a:srgbClr val="CEA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Family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68024F-34F5-024E-A51F-51FC68B5669D}"/>
              </a:ext>
            </a:extLst>
          </p:cNvPr>
          <p:cNvSpPr txBox="1"/>
          <p:nvPr/>
        </p:nvSpPr>
        <p:spPr>
          <a:xfrm>
            <a:off x="800695" y="8107467"/>
            <a:ext cx="12573000" cy="1523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Whereas lecture-style teaching remains a prevalent instructional modality throughout the standard four-year predoctoral curriculum, a growing body of scholarship supports the demand to find newer, more effective strategies for presenting both preclinical and clinical material</a:t>
            </a:r>
            <a:endParaRPr lang="en-US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Studies have demonstrated advantages of video presentations over typical classroom lectures, specifically related to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increased efficiency in time spent learning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enhanced critical thinking</a:t>
            </a:r>
            <a:endParaRPr lang="en-US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Fibromyalgia: A Patient’s Perspective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FPP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is a 13-minute high-impact video developed and implemented by the research team in 2018 to replace a 30-40 minute lecture in the WSUBSOM third-year clerkship curriculum.</a:t>
            </a:r>
          </a:p>
          <a:p>
            <a:pPr lvl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the present study, the primary investigators propose to assess the effectiveness of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FPP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terms of its impact on the fibromyalgia-related knowledge, behaviors and attitudes of third-year clerkship students</a:t>
            </a:r>
          </a:p>
          <a:p>
            <a:pPr marL="571508" indent="-571508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8" indent="-571508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1EC4E05-A1E9-2047-82B3-CD4EDCE75EEF}"/>
              </a:ext>
            </a:extLst>
          </p:cNvPr>
          <p:cNvSpPr/>
          <p:nvPr/>
        </p:nvSpPr>
        <p:spPr>
          <a:xfrm>
            <a:off x="920899" y="30083067"/>
            <a:ext cx="12573000" cy="4530397"/>
          </a:xfrm>
          <a:prstGeom prst="roundRect">
            <a:avLst>
              <a:gd name="adj" fmla="val 8169"/>
            </a:avLst>
          </a:prstGeom>
          <a:gradFill>
            <a:gsLst>
              <a:gs pos="100000">
                <a:srgbClr val="EEDF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0800">
            <a:solidFill>
              <a:srgbClr val="CEA052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FPP, a thirteen-minute, high-impact video currently in use in the WSU Boonshoft Family </a:t>
            </a:r>
            <a:r>
              <a:rPr lang="en-US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 Clerkship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curriculum, positively influences the KBA of third-year clerkship students with respect to fibromyalgia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561E09-D83C-AC4D-BC3A-902531139398}"/>
              </a:ext>
            </a:extLst>
          </p:cNvPr>
          <p:cNvSpPr txBox="1"/>
          <p:nvPr/>
        </p:nvSpPr>
        <p:spPr>
          <a:xfrm>
            <a:off x="2572065" y="28631533"/>
            <a:ext cx="940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1B63F7-2C34-AE4B-A780-50C9E1963663}"/>
              </a:ext>
            </a:extLst>
          </p:cNvPr>
          <p:cNvSpPr txBox="1"/>
          <p:nvPr/>
        </p:nvSpPr>
        <p:spPr>
          <a:xfrm>
            <a:off x="2386913" y="22379280"/>
            <a:ext cx="9405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363800C-BC6A-304E-AC3F-C3CFA7947B41}"/>
              </a:ext>
            </a:extLst>
          </p:cNvPr>
          <p:cNvSpPr/>
          <p:nvPr/>
        </p:nvSpPr>
        <p:spPr>
          <a:xfrm>
            <a:off x="987493" y="23727905"/>
            <a:ext cx="12575126" cy="3986007"/>
          </a:xfrm>
          <a:prstGeom prst="roundRect">
            <a:avLst>
              <a:gd name="adj" fmla="val 5333"/>
            </a:avLst>
          </a:prstGeom>
          <a:gradFill>
            <a:gsLst>
              <a:gs pos="100000">
                <a:srgbClr val="EEDF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0800">
            <a:solidFill>
              <a:srgbClr val="CEA052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intervention impact fibromyalgia-related knowledge, behavior, and attitudes (KBA) of medical students?</a:t>
            </a:r>
          </a:p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factors, such as student gender or intended specialty,  that influence the response to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CD696DC-6399-584E-9202-302124E29774}"/>
              </a:ext>
            </a:extLst>
          </p:cNvPr>
          <p:cNvSpPr/>
          <p:nvPr/>
        </p:nvSpPr>
        <p:spPr>
          <a:xfrm>
            <a:off x="21302890" y="36755912"/>
            <a:ext cx="15564081" cy="5645513"/>
          </a:xfrm>
          <a:prstGeom prst="roundRect">
            <a:avLst/>
          </a:prstGeom>
          <a:gradFill>
            <a:gsLst>
              <a:gs pos="100000">
                <a:srgbClr val="EEDF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0800">
            <a:solidFill>
              <a:srgbClr val="CEA052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study with sufficient power to detect small effects</a:t>
            </a:r>
          </a:p>
          <a:p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the effects of prior training (previous clerkships) or personal/family experiences on FPP response</a:t>
            </a:r>
          </a:p>
          <a:p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interactive variables - e.g., does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self-competence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or accurate beliefs about fibromyalgia correlate with empathy for fibromyalgia patients?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3510AD-E33A-7647-80E4-F250B9557350}"/>
              </a:ext>
            </a:extLst>
          </p:cNvPr>
          <p:cNvSpPr txBox="1"/>
          <p:nvPr/>
        </p:nvSpPr>
        <p:spPr>
          <a:xfrm>
            <a:off x="21302890" y="6905425"/>
            <a:ext cx="940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D1FFC6-0321-D246-9347-1111EBC38688}"/>
              </a:ext>
            </a:extLst>
          </p:cNvPr>
          <p:cNvSpPr txBox="1"/>
          <p:nvPr/>
        </p:nvSpPr>
        <p:spPr>
          <a:xfrm>
            <a:off x="20850896" y="25945101"/>
            <a:ext cx="940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0871FB-6FD2-A14B-A5F6-DE2C3E071581}"/>
              </a:ext>
            </a:extLst>
          </p:cNvPr>
          <p:cNvSpPr txBox="1"/>
          <p:nvPr/>
        </p:nvSpPr>
        <p:spPr>
          <a:xfrm>
            <a:off x="4267636" y="35742532"/>
            <a:ext cx="1288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82DFFE1-374E-E347-8AA0-C42B9063C63A}"/>
              </a:ext>
            </a:extLst>
          </p:cNvPr>
          <p:cNvSpPr/>
          <p:nvPr/>
        </p:nvSpPr>
        <p:spPr>
          <a:xfrm>
            <a:off x="14240802" y="7982643"/>
            <a:ext cx="22626169" cy="17909316"/>
          </a:xfrm>
          <a:prstGeom prst="roundRect">
            <a:avLst>
              <a:gd name="adj" fmla="val 2409"/>
            </a:avLst>
          </a:prstGeom>
          <a:gradFill>
            <a:gsLst>
              <a:gs pos="100000">
                <a:srgbClr val="EEDF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0800">
            <a:solidFill>
              <a:srgbClr val="CEA052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Pain Management Team-Based Learning (TBL) session in the Family Medicine Clerkship curriculum, anonymized students:</a:t>
            </a:r>
          </a:p>
          <a:p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5046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 pre-video questionnaire, </a:t>
            </a:r>
            <a:r>
              <a: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Fibro-Pre-Q</a:t>
            </a:r>
          </a:p>
          <a:p>
            <a:pPr marL="2975046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Watched the video intervention, </a:t>
            </a:r>
            <a:r>
              <a: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Fibromyalgia: A Patient’s Perspective</a:t>
            </a:r>
          </a:p>
          <a:p>
            <a:pPr marL="2975046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 post-video questionnaire, </a:t>
            </a:r>
            <a:r>
              <a: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Fibro-Post-Q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145EF5-3E4F-FF4C-9C85-FA721C654AFC}"/>
              </a:ext>
            </a:extLst>
          </p:cNvPr>
          <p:cNvSpPr txBox="1"/>
          <p:nvPr/>
        </p:nvSpPr>
        <p:spPr>
          <a:xfrm>
            <a:off x="3223303" y="6977613"/>
            <a:ext cx="940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xmlns="" id="{147395AA-6600-F540-A89E-073921E97240}"/>
              </a:ext>
            </a:extLst>
          </p:cNvPr>
          <p:cNvSpPr/>
          <p:nvPr/>
        </p:nvSpPr>
        <p:spPr>
          <a:xfrm>
            <a:off x="20194214" y="13751311"/>
            <a:ext cx="1654376" cy="712023"/>
          </a:xfrm>
          <a:prstGeom prst="rightArrow">
            <a:avLst/>
          </a:prstGeom>
          <a:solidFill>
            <a:srgbClr val="02693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1046E5F-0D36-B84E-913D-CF15A9301424}"/>
              </a:ext>
            </a:extLst>
          </p:cNvPr>
          <p:cNvSpPr/>
          <p:nvPr/>
        </p:nvSpPr>
        <p:spPr>
          <a:xfrm>
            <a:off x="15587223" y="13288016"/>
            <a:ext cx="4172689" cy="1638614"/>
          </a:xfrm>
          <a:prstGeom prst="rect">
            <a:avLst/>
          </a:prstGeom>
          <a:solidFill>
            <a:srgbClr val="02693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rgbClr val="CEA052"/>
                </a:solidFill>
              </a:rPr>
              <a:t>Fibro-Pre-Q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7A49676-902E-0541-AEBE-103122F4ABC3}"/>
              </a:ext>
            </a:extLst>
          </p:cNvPr>
          <p:cNvSpPr/>
          <p:nvPr/>
        </p:nvSpPr>
        <p:spPr>
          <a:xfrm>
            <a:off x="31386114" y="13300960"/>
            <a:ext cx="4186702" cy="1638614"/>
          </a:xfrm>
          <a:prstGeom prst="rect">
            <a:avLst/>
          </a:prstGeom>
          <a:solidFill>
            <a:srgbClr val="02693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rgbClr val="CEA052"/>
                </a:solidFill>
              </a:rPr>
              <a:t>Fibro-Post-Q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859BDA-BF47-6743-970B-7B3DBA564BB0}"/>
              </a:ext>
            </a:extLst>
          </p:cNvPr>
          <p:cNvSpPr/>
          <p:nvPr/>
        </p:nvSpPr>
        <p:spPr>
          <a:xfrm>
            <a:off x="22169249" y="12827974"/>
            <a:ext cx="6769276" cy="2558698"/>
          </a:xfrm>
          <a:prstGeom prst="rect">
            <a:avLst/>
          </a:prstGeom>
          <a:solidFill>
            <a:srgbClr val="02693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rgbClr val="CEA052"/>
                </a:solidFill>
              </a:rPr>
              <a:t>Fibromyalgia: A Patient’s Perspective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12B38E-8BA5-674B-B846-53220C5D8E4E}"/>
              </a:ext>
            </a:extLst>
          </p:cNvPr>
          <p:cNvSpPr txBox="1"/>
          <p:nvPr/>
        </p:nvSpPr>
        <p:spPr>
          <a:xfrm>
            <a:off x="22249716" y="35774947"/>
            <a:ext cx="1288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A7A937B-109F-3044-BAE2-FF34DB5BFAF7}"/>
              </a:ext>
            </a:extLst>
          </p:cNvPr>
          <p:cNvSpPr/>
          <p:nvPr/>
        </p:nvSpPr>
        <p:spPr>
          <a:xfrm>
            <a:off x="920899" y="36755913"/>
            <a:ext cx="19741374" cy="5645537"/>
          </a:xfrm>
          <a:prstGeom prst="roundRect">
            <a:avLst/>
          </a:prstGeom>
          <a:gradFill>
            <a:gsLst>
              <a:gs pos="100000">
                <a:srgbClr val="EEDF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0800">
            <a:solidFill>
              <a:srgbClr val="CEA052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effective in positively influencing the knowledge, behaviors, and attitudes of third-year clerkship students with respect to fibromyalgia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Statistically-significant positive changes were seen in the majority of survey questions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overwhelmingly agreed the video was helpful, and preferable to a traditional lecture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and intended specialty were not predictors of FPP response</a:t>
            </a:r>
            <a:endParaRPr lang="en-US" sz="4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DE83E6AC-69F6-1549-BCE9-7385295C5B45}"/>
              </a:ext>
            </a:extLst>
          </p:cNvPr>
          <p:cNvSpPr/>
          <p:nvPr/>
        </p:nvSpPr>
        <p:spPr>
          <a:xfrm>
            <a:off x="14240801" y="26958897"/>
            <a:ext cx="22626169" cy="8302375"/>
          </a:xfrm>
          <a:prstGeom prst="roundRect">
            <a:avLst>
              <a:gd name="adj" fmla="val 4809"/>
            </a:avLst>
          </a:prstGeom>
          <a:gradFill>
            <a:gsLst>
              <a:gs pos="100000">
                <a:srgbClr val="EEDF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0800">
            <a:solidFill>
              <a:srgbClr val="CEA052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students participated in the study (44% male, 56% female)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changes in pre- and post-questionnaires, Wilcoxon Signed Rank tests were conducted. A mean scale score was created by averaging the 15 pre and post questions</a:t>
            </a:r>
            <a:endParaRPr lang="en-US" sz="10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significant post-video changes (p &lt; 0.05) for a majority of questions (73%), specifically,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right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)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 score changed from agree (2.18 +/- 0.44) to strongly agree (1.8 +/- 0.47)</a:t>
            </a:r>
          </a:p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(p&lt;.0001) for all questions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87%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agreed or strongly agreed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the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was helpful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79%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disagreed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disagreed that they would prefer a lecture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no significant differences in FPP response related to gender or intended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017" y="1841773"/>
            <a:ext cx="11565862" cy="2888703"/>
          </a:xfrm>
          <a:prstGeom prst="rect">
            <a:avLst/>
          </a:prstGeom>
        </p:spPr>
      </p:pic>
      <p:sp>
        <p:nvSpPr>
          <p:cNvPr id="40" name="Right Arrow 39">
            <a:extLst>
              <a:ext uri="{FF2B5EF4-FFF2-40B4-BE49-F238E27FC236}">
                <a16:creationId xmlns:a16="http://schemas.microsoft.com/office/drawing/2014/main" xmlns="" id="{147395AA-6600-F540-A89E-073921E97240}"/>
              </a:ext>
            </a:extLst>
          </p:cNvPr>
          <p:cNvSpPr/>
          <p:nvPr/>
        </p:nvSpPr>
        <p:spPr>
          <a:xfrm>
            <a:off x="29268834" y="13764256"/>
            <a:ext cx="1654376" cy="712023"/>
          </a:xfrm>
          <a:prstGeom prst="rightArrow">
            <a:avLst/>
          </a:prstGeom>
          <a:solidFill>
            <a:srgbClr val="02693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34611"/>
              </p:ext>
            </p:extLst>
          </p:nvPr>
        </p:nvGraphicFramePr>
        <p:xfrm>
          <a:off x="37232302" y="7064821"/>
          <a:ext cx="12945417" cy="35364802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702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0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1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81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136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Table 2. Fibromyalgia Questions Pre and Post (N = 54)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Fibromyalgia is a real disease and a legitimate diagnosis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.07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 (42.6)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 (50.0)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 (46.3)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 (42.6)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Neither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(9.3)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(5.6)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</a:rPr>
                        <a:t>I feel that I understand the basic underlying cause or mechanism of the fibromyalgia syndrome</a:t>
                      </a:r>
                      <a:endParaRPr lang="en-US" sz="1600" b="1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 (18.5)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 (27.8)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 (57.4)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 (33.3)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(14.8)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 (31.5)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(7.4)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(7.4)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My colleagues and mentors believe fibromyalgia is a real disease and a legitimate diagnosis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(7.4)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(5.6)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(29.6)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 (46.3)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Neither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(35.2)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(22.2)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 (25.9)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(24.1)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735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Fibromyalgia has a major impact on functional status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 (37.0)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38 (70.4)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31 (57.4)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 (25.9)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(3.7)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(3.7)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52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Fibromyalgia is a treatable condition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 (13.0)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 (37.0)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 (46.3)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 (55.6)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(31.5)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(7.4)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(9.3)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Fibromyalgia has a major impact on quality of life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.003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 (55.6)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38 (70.4)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 (37.0)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 (27.8)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(5.6)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There are no reliable or reproducible physical exam findings in fibromyalgia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.009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(1.9)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(18.5)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(11.1)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(24.1)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 (16.7)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 (46.3)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 (51.9)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 (9.3)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 (20.4)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Fibromyalgia is a manifestation of a mood or somatoform disorder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.02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(3.8)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(20.8)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(18.5)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Neither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(20.8)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(11.1)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22 (41.5)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22 (40.7)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 (13.2)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 (27.8)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0"/>
                  </a:ext>
                </a:extLst>
              </a:tr>
              <a:tr h="774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Physical exercise is one of the mainstays of successful fibromyalgia treatment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 (26.4)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41 (75.9)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33 (62.3)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 (22.2)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Neither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(9.4)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(1.9)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6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Patients with fibromyalgia like to play the victim or “sick role” for attention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.003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(7.6)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(15.1)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(7.4)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 (58.5)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(55.6)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 (18.9)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 (33.3)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2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There are effective, evidence-based treatment options for fibromyalgia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 (20.8)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23 (42.6)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24 (45.3)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 (51.9)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Neither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(20.8)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(3.7)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(13.2)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8"/>
                  </a:ext>
                </a:extLst>
              </a:tr>
              <a:tr h="1032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It is important for fibromyalgia patients to take “ownership”  of their condition and play an active role in their treatment plan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Strongly 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 (64.2)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 (74.1)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(32.1)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(22.2)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Neither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(3.8)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(3.7)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Disagree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4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 feel empathetic towards those diagnosed with fibromyalgia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 (24.5)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 (46.3)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34 (64.2)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26 (48.2)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Neither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(9.4)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(5.6)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127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0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majority of fibromyalgia patients have no chance for meaningful improvement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Neither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(11.3)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(5.6)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Disagree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 (67.9)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(53.7)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(18.9)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(37.0)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6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 would find it satisfying and fulfilling to take care of fibromyalgia patients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.0004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(7.6)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(16.7)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(35.9)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 (46.3)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Neither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(32.1)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(24.1)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0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(20.8)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(9.3)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(3.8)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(3.7)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2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Mean Fibromyalgia Scale – mean (standard deviation)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2.18 (0.44)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 (0.47)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&lt;.0001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3"/>
                  </a:ext>
                </a:extLst>
              </a:tr>
              <a:tr h="516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video was helpful to me as a learner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 (30.2)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6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 (56.6)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7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Neither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(13.2)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8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9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Strongly Disagree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0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 would have preferred a </a:t>
                      </a:r>
                      <a:r>
                        <a:rPr lang="en-US" sz="1600" b="0" u="sng" dirty="0">
                          <a:effectLst/>
                        </a:rPr>
                        <a:t>lecture</a:t>
                      </a:r>
                      <a:r>
                        <a:rPr lang="en-US" sz="1600" b="0" dirty="0">
                          <a:effectLst/>
                        </a:rPr>
                        <a:t> on fibromyalgia to watching the video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(1.9)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2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(11.3)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Neither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(7.6)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4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 (34.0)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marL="2698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Strongly Disagree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24 (45.3)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6"/>
                  </a:ext>
                </a:extLst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853" y="15745329"/>
            <a:ext cx="10766841" cy="4710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563" y="15745329"/>
            <a:ext cx="10766841" cy="4710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901" y="20795556"/>
            <a:ext cx="10771793" cy="4712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837568" y="35501902"/>
            <a:ext cx="35937736" cy="0"/>
          </a:xfrm>
          <a:prstGeom prst="line">
            <a:avLst/>
          </a:prstGeom>
          <a:ln>
            <a:solidFill>
              <a:srgbClr val="0269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563" y="20795556"/>
            <a:ext cx="10771793" cy="4712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4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1433</Words>
  <Application>Microsoft Office PowerPoint</Application>
  <PresentationFormat>Custom</PresentationFormat>
  <Paragraphs>474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Fibro-Blast Project:  Use of a High-Impact Brief Video Intervention to Educate Medical Students about Fibromyalgia</vt:lpstr>
    </vt:vector>
  </TitlesOfParts>
  <Company>Wright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Research Poster</dc:title>
  <dc:creator>Amanda Earnest</dc:creator>
  <cp:lastModifiedBy>Otto</cp:lastModifiedBy>
  <cp:revision>126</cp:revision>
  <dcterms:created xsi:type="dcterms:W3CDTF">2017-09-18T14:35:47Z</dcterms:created>
  <dcterms:modified xsi:type="dcterms:W3CDTF">2019-03-26T15:20:02Z</dcterms:modified>
</cp:coreProperties>
</file>