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64" r:id="rId2"/>
    <p:sldId id="262" r:id="rId3"/>
    <p:sldId id="270" r:id="rId4"/>
    <p:sldId id="279" r:id="rId5"/>
    <p:sldId id="282" r:id="rId6"/>
    <p:sldId id="265" r:id="rId7"/>
    <p:sldId id="271" r:id="rId8"/>
    <p:sldId id="295" r:id="rId9"/>
    <p:sldId id="296" r:id="rId10"/>
    <p:sldId id="297" r:id="rId11"/>
    <p:sldId id="268" r:id="rId12"/>
    <p:sldId id="273" r:id="rId13"/>
    <p:sldId id="272" r:id="rId14"/>
    <p:sldId id="283" r:id="rId15"/>
    <p:sldId id="284" r:id="rId16"/>
    <p:sldId id="285" r:id="rId17"/>
    <p:sldId id="286" r:id="rId18"/>
    <p:sldId id="287" r:id="rId19"/>
    <p:sldId id="288" r:id="rId20"/>
    <p:sldId id="289" r:id="rId21"/>
    <p:sldId id="290" r:id="rId22"/>
    <p:sldId id="291" r:id="rId23"/>
    <p:sldId id="276" r:id="rId24"/>
    <p:sldId id="275" r:id="rId25"/>
    <p:sldId id="281" r:id="rId26"/>
    <p:sldId id="294" r:id="rId27"/>
    <p:sldId id="274" r:id="rId28"/>
    <p:sldId id="263" r:id="rId29"/>
    <p:sldId id="280" r:id="rId30"/>
    <p:sldId id="27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83666" autoAdjust="0"/>
  </p:normalViewPr>
  <p:slideViewPr>
    <p:cSldViewPr snapToGrid="0" snapToObjects="1">
      <p:cViewPr varScale="1">
        <p:scale>
          <a:sx n="72" d="100"/>
          <a:sy n="72" d="100"/>
        </p:scale>
        <p:origin x="1853" y="6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12F7D-5851-4832-8091-F2F28ADA4A2B}" type="datetimeFigureOut">
              <a:rPr lang="en-US" smtClean="0"/>
              <a:t>1/31/2019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7DA32-81DB-4CA9-86FE-EFE7DF931F01}" type="slidenum">
              <a:rPr lang="en-US" smtClean="0"/>
              <a:t>‹#›</a:t>
            </a:fld>
            <a:endParaRPr lang="en-US" dirty="0"/>
          </a:p>
        </p:txBody>
      </p:sp>
    </p:spTree>
    <p:extLst>
      <p:ext uri="{BB962C8B-B14F-4D97-AF65-F5344CB8AC3E}">
        <p14:creationId xmlns:p14="http://schemas.microsoft.com/office/powerpoint/2010/main" val="230425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lead.  </a:t>
            </a:r>
          </a:p>
        </p:txBody>
      </p:sp>
      <p:sp>
        <p:nvSpPr>
          <p:cNvPr id="4" name="Slide Number Placeholder 3"/>
          <p:cNvSpPr>
            <a:spLocks noGrp="1"/>
          </p:cNvSpPr>
          <p:nvPr>
            <p:ph type="sldNum" sz="quarter" idx="10"/>
          </p:nvPr>
        </p:nvSpPr>
        <p:spPr/>
        <p:txBody>
          <a:bodyPr/>
          <a:lstStyle/>
          <a:p>
            <a:fld id="{C147DA32-81DB-4CA9-86FE-EFE7DF931F01}" type="slidenum">
              <a:rPr lang="en-US" smtClean="0"/>
              <a:t>1</a:t>
            </a:fld>
            <a:endParaRPr lang="en-US" dirty="0"/>
          </a:p>
        </p:txBody>
      </p:sp>
    </p:spTree>
    <p:extLst>
      <p:ext uri="{BB962C8B-B14F-4D97-AF65-F5344CB8AC3E}">
        <p14:creationId xmlns:p14="http://schemas.microsoft.com/office/powerpoint/2010/main" val="311919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10"/>
          </p:nvPr>
        </p:nvSpPr>
        <p:spPr/>
        <p:txBody>
          <a:bodyPr/>
          <a:lstStyle/>
          <a:p>
            <a:fld id="{C147DA32-81DB-4CA9-86FE-EFE7DF931F01}" type="slidenum">
              <a:rPr lang="en-US" smtClean="0"/>
              <a:t>12</a:t>
            </a:fld>
            <a:endParaRPr lang="en-US" dirty="0"/>
          </a:p>
        </p:txBody>
      </p:sp>
    </p:spTree>
    <p:extLst>
      <p:ext uri="{BB962C8B-B14F-4D97-AF65-F5344CB8AC3E}">
        <p14:creationId xmlns:p14="http://schemas.microsoft.com/office/powerpoint/2010/main" val="173455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13</a:t>
            </a:fld>
            <a:endParaRPr lang="en-US" dirty="0"/>
          </a:p>
        </p:txBody>
      </p:sp>
    </p:spTree>
    <p:extLst>
      <p:ext uri="{BB962C8B-B14F-4D97-AF65-F5344CB8AC3E}">
        <p14:creationId xmlns:p14="http://schemas.microsoft.com/office/powerpoint/2010/main" val="122158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14</a:t>
            </a:fld>
            <a:endParaRPr lang="en-US" dirty="0"/>
          </a:p>
        </p:txBody>
      </p:sp>
    </p:spTree>
    <p:extLst>
      <p:ext uri="{BB962C8B-B14F-4D97-AF65-F5344CB8AC3E}">
        <p14:creationId xmlns:p14="http://schemas.microsoft.com/office/powerpoint/2010/main" val="396362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15</a:t>
            </a:fld>
            <a:endParaRPr lang="en-US" dirty="0"/>
          </a:p>
        </p:txBody>
      </p:sp>
    </p:spTree>
    <p:extLst>
      <p:ext uri="{BB962C8B-B14F-4D97-AF65-F5344CB8AC3E}">
        <p14:creationId xmlns:p14="http://schemas.microsoft.com/office/powerpoint/2010/main" val="83836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16</a:t>
            </a:fld>
            <a:endParaRPr lang="en-US" dirty="0"/>
          </a:p>
        </p:txBody>
      </p:sp>
    </p:spTree>
    <p:extLst>
      <p:ext uri="{BB962C8B-B14F-4D97-AF65-F5344CB8AC3E}">
        <p14:creationId xmlns:p14="http://schemas.microsoft.com/office/powerpoint/2010/main" val="323930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17</a:t>
            </a:fld>
            <a:endParaRPr lang="en-US" dirty="0"/>
          </a:p>
        </p:txBody>
      </p:sp>
    </p:spTree>
    <p:extLst>
      <p:ext uri="{BB962C8B-B14F-4D97-AF65-F5344CB8AC3E}">
        <p14:creationId xmlns:p14="http://schemas.microsoft.com/office/powerpoint/2010/main" val="154925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18</a:t>
            </a:fld>
            <a:endParaRPr lang="en-US" dirty="0"/>
          </a:p>
        </p:txBody>
      </p:sp>
    </p:spTree>
    <p:extLst>
      <p:ext uri="{BB962C8B-B14F-4D97-AF65-F5344CB8AC3E}">
        <p14:creationId xmlns:p14="http://schemas.microsoft.com/office/powerpoint/2010/main" val="100695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19</a:t>
            </a:fld>
            <a:endParaRPr lang="en-US" dirty="0"/>
          </a:p>
        </p:txBody>
      </p:sp>
    </p:spTree>
    <p:extLst>
      <p:ext uri="{BB962C8B-B14F-4D97-AF65-F5344CB8AC3E}">
        <p14:creationId xmlns:p14="http://schemas.microsoft.com/office/powerpoint/2010/main" val="211273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20</a:t>
            </a:fld>
            <a:endParaRPr lang="en-US" dirty="0"/>
          </a:p>
        </p:txBody>
      </p:sp>
    </p:spTree>
    <p:extLst>
      <p:ext uri="{BB962C8B-B14F-4D97-AF65-F5344CB8AC3E}">
        <p14:creationId xmlns:p14="http://schemas.microsoft.com/office/powerpoint/2010/main" val="4075224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21</a:t>
            </a:fld>
            <a:endParaRPr lang="en-US" dirty="0"/>
          </a:p>
        </p:txBody>
      </p:sp>
    </p:spTree>
    <p:extLst>
      <p:ext uri="{BB962C8B-B14F-4D97-AF65-F5344CB8AC3E}">
        <p14:creationId xmlns:p14="http://schemas.microsoft.com/office/powerpoint/2010/main" val="184624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2</a:t>
            </a:fld>
            <a:endParaRPr lang="en-US" dirty="0"/>
          </a:p>
        </p:txBody>
      </p:sp>
    </p:spTree>
    <p:extLst>
      <p:ext uri="{BB962C8B-B14F-4D97-AF65-F5344CB8AC3E}">
        <p14:creationId xmlns:p14="http://schemas.microsoft.com/office/powerpoint/2010/main" val="89400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to</a:t>
            </a:r>
            <a:r>
              <a:rPr lang="en-US" baseline="0" dirty="0"/>
              <a:t> brief this slide.  Add snip it of Tool; reference handout during discussion; (5 Min)</a:t>
            </a:r>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22</a:t>
            </a:fld>
            <a:endParaRPr lang="en-US" dirty="0"/>
          </a:p>
        </p:txBody>
      </p:sp>
    </p:spTree>
    <p:extLst>
      <p:ext uri="{BB962C8B-B14F-4D97-AF65-F5344CB8AC3E}">
        <p14:creationId xmlns:p14="http://schemas.microsoft.com/office/powerpoint/2010/main" val="3791171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10"/>
          </p:nvPr>
        </p:nvSpPr>
        <p:spPr/>
        <p:txBody>
          <a:bodyPr/>
          <a:lstStyle/>
          <a:p>
            <a:fld id="{C147DA32-81DB-4CA9-86FE-EFE7DF931F01}" type="slidenum">
              <a:rPr lang="en-US" smtClean="0"/>
              <a:t>23</a:t>
            </a:fld>
            <a:endParaRPr lang="en-US" dirty="0"/>
          </a:p>
        </p:txBody>
      </p:sp>
    </p:spTree>
    <p:extLst>
      <p:ext uri="{BB962C8B-B14F-4D97-AF65-F5344CB8AC3E}">
        <p14:creationId xmlns:p14="http://schemas.microsoft.com/office/powerpoint/2010/main" val="1050414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10"/>
          </p:nvPr>
        </p:nvSpPr>
        <p:spPr/>
        <p:txBody>
          <a:bodyPr/>
          <a:lstStyle/>
          <a:p>
            <a:fld id="{C147DA32-81DB-4CA9-86FE-EFE7DF931F01}" type="slidenum">
              <a:rPr lang="en-US" smtClean="0"/>
              <a:t>24</a:t>
            </a:fld>
            <a:endParaRPr lang="en-US" dirty="0"/>
          </a:p>
        </p:txBody>
      </p:sp>
    </p:spTree>
    <p:extLst>
      <p:ext uri="{BB962C8B-B14F-4D97-AF65-F5344CB8AC3E}">
        <p14:creationId xmlns:p14="http://schemas.microsoft.com/office/powerpoint/2010/main" val="254904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10"/>
          </p:nvPr>
        </p:nvSpPr>
        <p:spPr/>
        <p:txBody>
          <a:bodyPr/>
          <a:lstStyle/>
          <a:p>
            <a:fld id="{C147DA32-81DB-4CA9-86FE-EFE7DF931F01}" type="slidenum">
              <a:rPr lang="en-US" smtClean="0"/>
              <a:t>25</a:t>
            </a:fld>
            <a:endParaRPr lang="en-US" dirty="0"/>
          </a:p>
        </p:txBody>
      </p:sp>
    </p:spTree>
    <p:extLst>
      <p:ext uri="{BB962C8B-B14F-4D97-AF65-F5344CB8AC3E}">
        <p14:creationId xmlns:p14="http://schemas.microsoft.com/office/powerpoint/2010/main" val="4016653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10"/>
          </p:nvPr>
        </p:nvSpPr>
        <p:spPr/>
        <p:txBody>
          <a:bodyPr/>
          <a:lstStyle/>
          <a:p>
            <a:fld id="{C147DA32-81DB-4CA9-86FE-EFE7DF931F01}" type="slidenum">
              <a:rPr lang="en-US" smtClean="0"/>
              <a:t>26</a:t>
            </a:fld>
            <a:endParaRPr lang="en-US" dirty="0"/>
          </a:p>
        </p:txBody>
      </p:sp>
    </p:spTree>
    <p:extLst>
      <p:ext uri="{BB962C8B-B14F-4D97-AF65-F5344CB8AC3E}">
        <p14:creationId xmlns:p14="http://schemas.microsoft.com/office/powerpoint/2010/main" val="3104080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a:p>
            <a:pPr marL="514350" indent="-514350">
              <a:buAutoNum type="arabicPeriod"/>
            </a:pPr>
            <a:r>
              <a:rPr lang="en-US" dirty="0"/>
              <a:t>You will work together with the people at your table to complete the assignment.</a:t>
            </a:r>
          </a:p>
          <a:p>
            <a:pPr marL="514350" indent="-514350">
              <a:buAutoNum type="arabicPeriod"/>
            </a:pPr>
            <a:endParaRPr lang="en-US" dirty="0"/>
          </a:p>
          <a:p>
            <a:pPr marL="514350" indent="-514350">
              <a:buAutoNum type="arabicPeriod"/>
            </a:pPr>
            <a:r>
              <a:rPr lang="en-US" dirty="0"/>
              <a:t>You are the team that will participate in a Site Visit: </a:t>
            </a:r>
          </a:p>
          <a:p>
            <a:pPr marL="514350" indent="-514350">
              <a:buAutoNum type="arabicPeriod"/>
            </a:pPr>
            <a:endParaRPr lang="en-US" dirty="0"/>
          </a:p>
          <a:p>
            <a:pPr marL="514350" indent="-514350">
              <a:buAutoNum type="arabicPeriod"/>
            </a:pPr>
            <a:r>
              <a:rPr lang="en-US" dirty="0"/>
              <a:t>When I say “STFM”, you will open the envelope in the center of your table to find out who you will be meeting with from the training site. </a:t>
            </a:r>
          </a:p>
          <a:p>
            <a:pPr marL="514350" indent="-514350">
              <a:buAutoNum type="arabicPeriod" startAt="3"/>
            </a:pPr>
            <a:endParaRPr lang="en-US" dirty="0"/>
          </a:p>
          <a:p>
            <a:pPr marL="514350" indent="-514350">
              <a:buAutoNum type="arabicPeriod" startAt="3"/>
            </a:pPr>
            <a:r>
              <a:rPr lang="en-US" dirty="0"/>
              <a:t>Come up with a checklist of questions and/or information that you would want to cover with them during the Site Visit.</a:t>
            </a:r>
          </a:p>
          <a:p>
            <a:pPr marL="514350" indent="-514350">
              <a:buAutoNum type="arabicPeriod" startAt="3"/>
            </a:pPr>
            <a:endParaRPr lang="en-US" dirty="0"/>
          </a:p>
          <a:p>
            <a:pPr marL="514350" indent="-514350">
              <a:buAutoNum type="arabicPeriod" startAt="3"/>
            </a:pPr>
            <a:r>
              <a:rPr lang="en-US" dirty="0"/>
              <a:t>You will have 15 minutes.</a:t>
            </a:r>
          </a:p>
          <a:p>
            <a:pPr marL="514350" indent="-514350">
              <a:buAutoNum type="arabicPeriod" startAt="3"/>
            </a:pPr>
            <a:endParaRPr lang="en-US" dirty="0"/>
          </a:p>
          <a:p>
            <a:pPr marL="514350" indent="-514350">
              <a:buAutoNum type="arabicPeriod" startAt="3"/>
            </a:pPr>
            <a:r>
              <a:rPr lang="en-US" dirty="0"/>
              <a:t>Pick a spokesperson to present to the larger group. </a:t>
            </a:r>
          </a:p>
          <a:p>
            <a:endParaRPr lang="en-US" dirty="0"/>
          </a:p>
        </p:txBody>
      </p:sp>
      <p:sp>
        <p:nvSpPr>
          <p:cNvPr id="4" name="Slide Number Placeholder 3"/>
          <p:cNvSpPr>
            <a:spLocks noGrp="1"/>
          </p:cNvSpPr>
          <p:nvPr>
            <p:ph type="sldNum" sz="quarter" idx="5"/>
          </p:nvPr>
        </p:nvSpPr>
        <p:spPr/>
        <p:txBody>
          <a:bodyPr/>
          <a:lstStyle/>
          <a:p>
            <a:fld id="{C147DA32-81DB-4CA9-86FE-EFE7DF931F01}" type="slidenum">
              <a:rPr lang="en-US" smtClean="0"/>
              <a:t>27</a:t>
            </a:fld>
            <a:endParaRPr lang="en-US" dirty="0"/>
          </a:p>
        </p:txBody>
      </p:sp>
    </p:spTree>
    <p:extLst>
      <p:ext uri="{BB962C8B-B14F-4D97-AF65-F5344CB8AC3E}">
        <p14:creationId xmlns:p14="http://schemas.microsoft.com/office/powerpoint/2010/main" val="306282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a:p>
            <a:endParaRPr lang="en-US" dirty="0"/>
          </a:p>
          <a:p>
            <a:r>
              <a:rPr lang="en-US" dirty="0"/>
              <a:t>-FM is a core clerkship, 6 weeks</a:t>
            </a:r>
          </a:p>
          <a:p>
            <a:r>
              <a:rPr lang="en-US" dirty="0"/>
              <a:t>-challenge is the geopraphically separated sites</a:t>
            </a:r>
          </a:p>
          <a:p>
            <a:endParaRPr lang="en-US" dirty="0"/>
          </a:p>
          <a:p>
            <a:r>
              <a:rPr lang="en-US" dirty="0"/>
              <a:t>Uniformed Services University Family Medicine Clerkship Director engages in ongoing planning and quality improvement of the Family Medicine Core Clerkship Program.</a:t>
            </a:r>
          </a:p>
          <a:p>
            <a:endParaRPr lang="en-US" dirty="0"/>
          </a:p>
          <a:p>
            <a:r>
              <a:rPr lang="en-US" dirty="0"/>
              <a:t>One part of this evaluation process is conducting annual visits to the locations where our medical students complete their clerkship rotations as part of their Core Clerkship requirements. </a:t>
            </a:r>
          </a:p>
          <a:p>
            <a:endParaRPr lang="en-US" dirty="0"/>
          </a:p>
          <a:p>
            <a:endParaRPr lang="en-US" dirty="0"/>
          </a:p>
          <a:p>
            <a:endParaRPr lang="en-US" dirty="0"/>
          </a:p>
          <a:p>
            <a:endParaRPr lang="en-US" dirty="0"/>
          </a:p>
          <a:p>
            <a:r>
              <a:rPr lang="en-US" dirty="0"/>
              <a:t>An organized system to conduct a formal site visit with the military treatment facilities will ensure the best rotational experience for our students. </a:t>
            </a:r>
          </a:p>
          <a:p>
            <a:pPr marL="0" indent="0">
              <a:buNone/>
            </a:pPr>
            <a:r>
              <a:rPr lang="en-US" dirty="0"/>
              <a:t> </a:t>
            </a:r>
          </a:p>
          <a:p>
            <a:r>
              <a:rPr lang="en-US" dirty="0"/>
              <a:t>An organized site visit will enhance and strengthen our relationship with the sites and ensure that checks and balances are in place.  </a:t>
            </a:r>
          </a:p>
          <a:p>
            <a:endParaRPr lang="en-US" dirty="0"/>
          </a:p>
          <a:p>
            <a:r>
              <a:rPr lang="en-US" dirty="0"/>
              <a:t>An organized site visit can only help us accomplish mission and goal is to educate, train and prepare each student to take care of the military members to maintain the readiness of the military members.  </a:t>
            </a:r>
          </a:p>
          <a:p>
            <a:endParaRPr lang="en-US" dirty="0"/>
          </a:p>
          <a:p>
            <a:r>
              <a:rPr lang="en-US" dirty="0"/>
              <a:t>A strong Family Medicine experience is an important foundation for the students as they graduate and go on to their next military assignment. </a:t>
            </a:r>
          </a:p>
          <a:p>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5</a:t>
            </a:fld>
            <a:endParaRPr lang="en-US" dirty="0"/>
          </a:p>
        </p:txBody>
      </p:sp>
    </p:spTree>
    <p:extLst>
      <p:ext uri="{BB962C8B-B14F-4D97-AF65-F5344CB8AC3E}">
        <p14:creationId xmlns:p14="http://schemas.microsoft.com/office/powerpoint/2010/main" val="34773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a:p>
            <a:endParaRPr lang="en-US" dirty="0"/>
          </a:p>
          <a:p>
            <a:r>
              <a:rPr lang="en-US" dirty="0"/>
              <a:t>-FM is a core clerkship, 6 weeks</a:t>
            </a:r>
          </a:p>
          <a:p>
            <a:r>
              <a:rPr lang="en-US" dirty="0"/>
              <a:t>-challenge is the geopraphically separated sites</a:t>
            </a:r>
          </a:p>
          <a:p>
            <a:endParaRPr lang="en-US" dirty="0"/>
          </a:p>
          <a:p>
            <a:r>
              <a:rPr lang="en-US" dirty="0"/>
              <a:t>Uniformed Services University Family Medicine Clerkship Director engages in ongoing planning and quality improvement of the Family Medicine Core Clerkship Program.</a:t>
            </a:r>
          </a:p>
          <a:p>
            <a:endParaRPr lang="en-US" dirty="0"/>
          </a:p>
          <a:p>
            <a:r>
              <a:rPr lang="en-US" dirty="0"/>
              <a:t>One part of this evaluation process is conducting annual visits to the locations where our medical students complete their clerkship rotations as part of their Core Clerkship requirements. </a:t>
            </a:r>
          </a:p>
          <a:p>
            <a:endParaRPr lang="en-US" dirty="0"/>
          </a:p>
          <a:p>
            <a:endParaRPr lang="en-US" dirty="0"/>
          </a:p>
          <a:p>
            <a:endParaRPr lang="en-US" dirty="0"/>
          </a:p>
          <a:p>
            <a:endParaRPr lang="en-US" dirty="0"/>
          </a:p>
          <a:p>
            <a:r>
              <a:rPr lang="en-US" dirty="0"/>
              <a:t>An organized system to conduct a formal site visit with the military treatment facilities will ensure the best rotational experience for our students. </a:t>
            </a:r>
          </a:p>
          <a:p>
            <a:pPr marL="0" indent="0">
              <a:buNone/>
            </a:pPr>
            <a:r>
              <a:rPr lang="en-US" dirty="0"/>
              <a:t> </a:t>
            </a:r>
          </a:p>
          <a:p>
            <a:r>
              <a:rPr lang="en-US" dirty="0"/>
              <a:t>An organized site visit will enhance and strengthen our relationship with the sites and ensure that checks and balances are in place.  </a:t>
            </a:r>
          </a:p>
          <a:p>
            <a:endParaRPr lang="en-US" dirty="0"/>
          </a:p>
          <a:p>
            <a:r>
              <a:rPr lang="en-US" dirty="0"/>
              <a:t>An organized site visit can only help us accomplish mission and goal is to educate, train and prepare each student to take care of the military members to maintain the readiness of the military members.  </a:t>
            </a:r>
          </a:p>
          <a:p>
            <a:endParaRPr lang="en-US" dirty="0"/>
          </a:p>
          <a:p>
            <a:r>
              <a:rPr lang="en-US" dirty="0"/>
              <a:t>A strong Family Medicine experience is an important foundation for the students as they graduate and go on to their next military assignment. </a:t>
            </a:r>
          </a:p>
          <a:p>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6</a:t>
            </a:fld>
            <a:endParaRPr lang="en-US" dirty="0"/>
          </a:p>
        </p:txBody>
      </p:sp>
    </p:spTree>
    <p:extLst>
      <p:ext uri="{BB962C8B-B14F-4D97-AF65-F5344CB8AC3E}">
        <p14:creationId xmlns:p14="http://schemas.microsoft.com/office/powerpoint/2010/main" val="248238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to edit.  List relevant LCME standards.</a:t>
            </a:r>
            <a:r>
              <a:rPr lang="en-US" baseline="0" dirty="0"/>
              <a:t>  5 minutes.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5 minutes- review of relevant LCME standards to clerkship site visits (1.1, 3.5, 4.5, 5.5, 5.11, 6.1, 6.2, 6.4, 6.7, 8.4, 8.5, 8.6, 8.7, 9.1, 9.3) (Dana)</a:t>
            </a: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1.1	Strategic Planning and Continuous Quality Improvement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engages in ongoing planning and continuous quality improvement processes that establish short and long-term programmatic goals, result in the achievement of measurable outcomes that are used to improve programmatic quality, and ensure effective monitoring of the medical education program’s compliance with accreditation standards.</a:t>
            </a:r>
          </a:p>
          <a:p>
            <a:endParaRPr lang="en-US" dirty="0"/>
          </a:p>
          <a:p>
            <a:r>
              <a:rPr lang="en-US" sz="1200" b="1" kern="1200" dirty="0">
                <a:solidFill>
                  <a:schemeClr val="tx1"/>
                </a:solidFill>
                <a:effectLst/>
                <a:latin typeface="+mn-lt"/>
                <a:ea typeface="+mn-ea"/>
                <a:cs typeface="+mn-cs"/>
              </a:rPr>
              <a:t>3.5 	Learning Environment/Professionalism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the learning environment of its medical education program is conducive to the ongoing development of explicit and appropriate professional behaviors in its medical students, faculty, and staff at all locations and is one in which all individuals are treated with respect. The medical school and its clinical affiliates share the responsibility for periodic evaluation of the learning environment in order to identify positive and negative influences on the maintenance of professional standards, develop and conduct appropriate strategies to enhance positive and mitigate negative influences, and identify and promptly correct violations of professional standards.</a:t>
            </a:r>
          </a:p>
          <a:p>
            <a:endParaRPr lang="en-US" dirty="0"/>
          </a:p>
          <a:p>
            <a:r>
              <a:rPr lang="en-US" sz="1200" b="1" kern="1200" dirty="0">
                <a:solidFill>
                  <a:schemeClr val="tx1"/>
                </a:solidFill>
                <a:effectLst/>
                <a:latin typeface="+mn-lt"/>
                <a:ea typeface="+mn-ea"/>
                <a:cs typeface="+mn-cs"/>
              </a:rPr>
              <a:t>4.5 	Faculty Professional Development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and/or its sponsoring institution provides opportunities for professional development to each faculty member in the areas of discipline content, curricular design, program evaluation, student assessment methods, instructional methodology, and research to enhance his or her skills and leadership abilities in these areas. </a:t>
            </a:r>
          </a:p>
          <a:p>
            <a:endParaRPr lang="en-US" dirty="0"/>
          </a:p>
          <a:p>
            <a:r>
              <a:rPr lang="en-US" sz="1200" b="1" kern="1200" dirty="0">
                <a:solidFill>
                  <a:schemeClr val="tx1"/>
                </a:solidFill>
                <a:effectLst/>
                <a:latin typeface="+mn-lt"/>
                <a:ea typeface="+mn-ea"/>
                <a:cs typeface="+mn-cs"/>
              </a:rPr>
              <a:t>5.5 	Resources for Clinical Instruction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has, or is assured the use of, appropriate resources for the clinical instruction of its medical students in ambulatory and inpatient settings and has adequate numbers and types of patients (e.g., acuity, case mix, age, gender).</a:t>
            </a:r>
          </a:p>
          <a:p>
            <a:endParaRPr lang="en-US" dirty="0"/>
          </a:p>
          <a:p>
            <a:r>
              <a:rPr lang="en-US" sz="1200" b="1" kern="1200" dirty="0">
                <a:solidFill>
                  <a:schemeClr val="tx1"/>
                </a:solidFill>
                <a:effectLst/>
                <a:latin typeface="+mn-lt"/>
                <a:ea typeface="+mn-ea"/>
                <a:cs typeface="+mn-cs"/>
              </a:rPr>
              <a:t>6.1 	Program and Learning Objectives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define its medical education program objectives in outcome-based terms that allow the assessment of medical students’ progress in developing the competencies that the profession and the public expect of a physician. The medical school makes these medical education program objectives known to all medical students and faculty. In addition, the medical school ensures that the learning objectives for each required learning experience (e.g., course, clerkship) are made known to all medical students and those faculty, residents, and others with teaching and assessment responsibilities in those required experiences.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6.2 	Required Clinical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define the types of patients and clinical conditions that medical students are required to encounter, the skills to be performed by medical students, the appropriate clinical settings for these experiences, and the expected levels of medical student responsibility.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6.4 	Inpatient/Outpatient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ensure that the medical curriculum includes clinical experiences in both outpatient and inpatient settings.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6.7 	Academic Environments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ensure that medical students have opportunities to learn in academic environments that permit interaction with students enrolled in other health professions, graduate and professional degree programs, and in clinical environments that provide opportunities for interaction with physicians in graduate medical education programs and in continuing medical education programs.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8.4 	Program Evaluation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collects and uses a variety of outcome data, including national norms of accomplishment, to demonstrate the extent to which medical students are achieving medical education program objectives and to enhance medical education program quality. These data are collected during program enrollment and after program completion.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8.5 	Medical Student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evaluating medical education program quality, a medical school has formal processes in place to collect and consider medical student evaluations of their courses, clerkships, and teachers, and other relevant information.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8.6 	Monitoring of Completion of Required Clinical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has in place a system with central oversight that monitors and ensures completion by all medical students of required clinical experiences in the medical education program and remedies any identified gaps.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8.7 	Comparability of Education/Assessment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the medical curriculum includes comparable educational experiences and equivalent methods of assessment across all locations within a given course and clerkship to ensure that all medical students achieve the same medical education program objectives.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9.1	 Preparation of Resident and Non-Faculty Instructors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medical school, residents, graduate students, postdoctoral fellows, and other non-faculty instructors in the medical education program who supervise or teach medical students are familiar with the learning objectives of the course or clerkship and are prepared for their roles in teaching and assessment. The medical school provides resources to enhance residents’ and non-faculty instructors’ teaching and assessment skills and provides central monitoring of their participation in those opportunities.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9.3 	Clinical Supervision of Medical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medical students in clinical learning situations involving patient care are appropriately supervised at all times in order to ensure patient and student safety, that the level of responsibility delegated to the student is appropriate to his or her level of training, and that the activities supervised are within the scope of practice of the supervising health professional.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7</a:t>
            </a:fld>
            <a:endParaRPr lang="en-US" dirty="0"/>
          </a:p>
        </p:txBody>
      </p:sp>
    </p:spTree>
    <p:extLst>
      <p:ext uri="{BB962C8B-B14F-4D97-AF65-F5344CB8AC3E}">
        <p14:creationId xmlns:p14="http://schemas.microsoft.com/office/powerpoint/2010/main" val="14555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to edit.  List relevant LCME standards.</a:t>
            </a:r>
            <a:r>
              <a:rPr lang="en-US" baseline="0" dirty="0"/>
              <a:t>  5 minutes.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5 minutes- review of relevant LCME standards to clerkship site visits (1.1, 3.5, 4.5, 5.5, 5.11, 6.1, 6.2, 6.4, 6.7, 8.4, 8.5, 8.6, 8.7, 9.1, 9.3) (Dana)</a:t>
            </a: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1.1	Strategic Planning and Continuous Quality Improvement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engages in ongoing planning and continuous quality improvement processes that establish short and long-term programmatic goals, result in the achievement of measurable outcomes that are used to improve programmatic quality, and ensure effective monitoring of the medical education program’s compliance with accreditation standards.</a:t>
            </a:r>
          </a:p>
          <a:p>
            <a:endParaRPr lang="en-US" dirty="0"/>
          </a:p>
          <a:p>
            <a:r>
              <a:rPr lang="en-US" sz="1200" b="1" kern="1200" dirty="0">
                <a:solidFill>
                  <a:schemeClr val="tx1"/>
                </a:solidFill>
                <a:effectLst/>
                <a:latin typeface="+mn-lt"/>
                <a:ea typeface="+mn-ea"/>
                <a:cs typeface="+mn-cs"/>
              </a:rPr>
              <a:t>3.5 	Learning Environment/Professionalism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the learning environment of its medical education program is conducive to the ongoing development of explicit and appropriate professional behaviors in its medical students, faculty, and staff at all locations and is one in which all individuals are treated with respect. The medical school and its clinical affiliates share the responsibility for periodic evaluation of the learning environment in order to identify positive and negative influences on the maintenance of professional standards, develop and conduct appropriate strategies to enhance positive and mitigate negative influences, and identify and promptly correct violations of professional standards.</a:t>
            </a:r>
          </a:p>
          <a:p>
            <a:endParaRPr lang="en-US" dirty="0"/>
          </a:p>
          <a:p>
            <a:r>
              <a:rPr lang="en-US" sz="1200" b="1" kern="1200" dirty="0">
                <a:solidFill>
                  <a:schemeClr val="tx1"/>
                </a:solidFill>
                <a:effectLst/>
                <a:latin typeface="+mn-lt"/>
                <a:ea typeface="+mn-ea"/>
                <a:cs typeface="+mn-cs"/>
              </a:rPr>
              <a:t>4.5 	Faculty Professional Development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and/or its sponsoring institution provides opportunities for professional development to each faculty member in the areas of discipline content, curricular design, program evaluation, student assessment methods, instructional methodology, and research to enhance his or her skills and leadership abilities in these areas. </a:t>
            </a:r>
          </a:p>
          <a:p>
            <a:endParaRPr lang="en-US" dirty="0"/>
          </a:p>
          <a:p>
            <a:r>
              <a:rPr lang="en-US" sz="1200" b="1" kern="1200" dirty="0">
                <a:solidFill>
                  <a:schemeClr val="tx1"/>
                </a:solidFill>
                <a:effectLst/>
                <a:latin typeface="+mn-lt"/>
                <a:ea typeface="+mn-ea"/>
                <a:cs typeface="+mn-cs"/>
              </a:rPr>
              <a:t>5.5 	Resources for Clinical Instruction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has, or is assured the use of, appropriate resources for the clinical instruction of its medical students in ambulatory and inpatient settings and has adequate numbers and types of patients (e.g., acuity, case mix, age, gender).</a:t>
            </a:r>
          </a:p>
          <a:p>
            <a:endParaRPr lang="en-US" dirty="0"/>
          </a:p>
          <a:p>
            <a:r>
              <a:rPr lang="en-US" sz="1200" b="1" kern="1200" dirty="0">
                <a:solidFill>
                  <a:schemeClr val="tx1"/>
                </a:solidFill>
                <a:effectLst/>
                <a:latin typeface="+mn-lt"/>
                <a:ea typeface="+mn-ea"/>
                <a:cs typeface="+mn-cs"/>
              </a:rPr>
              <a:t>6.1 	Program and Learning Objectives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define its medical education program objectives in outcome-based terms that allow the assessment of medical students’ progress in developing the competencies that the profession and the public expect of a physician. The medical school makes these medical education program objectives known to all medical students and faculty. In addition, the medical school ensures that the learning objectives for each required learning experience (e.g., course, clerkship) are made known to all medical students and those faculty, residents, and others with teaching and assessment responsibilities in those required experiences.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6.2 	Required Clinical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define the types of patients and clinical conditions that medical students are required to encounter, the skills to be performed by medical students, the appropriate clinical settings for these experiences, and the expected levels of medical student responsibility.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6.4 	Inpatient/Outpatient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ensure that the medical curriculum includes clinical experiences in both outpatient and inpatient settings.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6.7 	Academic Environments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ensure that medical students have opportunities to learn in academic environments that permit interaction with students enrolled in other health professions, graduate and professional degree programs, and in clinical environments that provide opportunities for interaction with physicians in graduate medical education programs and in continuing medical education programs.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8.4 	Program Evaluation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collects and uses a variety of outcome data, including national norms of accomplishment, to demonstrate the extent to which medical students are achieving medical education program objectives and to enhance medical education program quality. These data are collected during program enrollment and after program completion.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8.5 	Medical Student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evaluating medical education program quality, a medical school has formal processes in place to collect and consider medical student evaluations of their courses, clerkships, and teachers, and other relevant information.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8.6 	Monitoring of Completion of Required Clinical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has in place a system with central oversight that monitors and ensures completion by all medical students of required clinical experiences in the medical education program and remedies any identified gaps.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8.7 	Comparability of Education/Assessment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the medical curriculum includes comparable educational experiences and equivalent methods of assessment across all locations within a given course and clerkship to ensure that all medical students achieve the same medical education program objectives.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9.1	 Preparation of Resident and Non-Faculty Instructors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medical school, residents, graduate students, postdoctoral fellows, and other non-faculty instructors in the medical education program who supervise or teach medical students are familiar with the learning objectives of the course or clerkship and are prepared for their roles in teaching and assessment. The medical school provides resources to enhance residents’ and non-faculty instructors’ teaching and assessment skills and provides central monitoring of their participation in those opportunities.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9.3 	Clinical Supervision of Medical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medical students in clinical learning situations involving patient care are appropriately supervised at all times in order to ensure patient and student safety, that the level of responsibility delegated to the student is appropriate to his or her level of training, and that the activities supervised are within the scope of practice of the supervising health professional.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8</a:t>
            </a:fld>
            <a:endParaRPr lang="en-US" dirty="0"/>
          </a:p>
        </p:txBody>
      </p:sp>
    </p:spTree>
    <p:extLst>
      <p:ext uri="{BB962C8B-B14F-4D97-AF65-F5344CB8AC3E}">
        <p14:creationId xmlns:p14="http://schemas.microsoft.com/office/powerpoint/2010/main" val="92454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to edit.  List relevant LCME standards.</a:t>
            </a:r>
            <a:r>
              <a:rPr lang="en-US" baseline="0" dirty="0"/>
              <a:t>  5 minutes.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5 minutes- review of relevant LCME standards to clerkship site visits (1.1, 3.5, 4.5, 5.5, 5.11, 6.1, 6.2, 6.4, 6.7, 8.4, 8.5, 8.6, 8.7, 9.1, 9.3) (Dana)</a:t>
            </a: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1.1	Strategic Planning and Continuous Quality Improvement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engages in ongoing planning and continuous quality improvement processes that establish short and long-term programmatic goals, result in the achievement of measurable outcomes that are used to improve programmatic quality, and ensure effective monitoring of the medical education program’s compliance with accreditation standards.</a:t>
            </a:r>
          </a:p>
          <a:p>
            <a:endParaRPr lang="en-US" dirty="0"/>
          </a:p>
          <a:p>
            <a:r>
              <a:rPr lang="en-US" sz="1200" b="1" kern="1200" dirty="0">
                <a:solidFill>
                  <a:schemeClr val="tx1"/>
                </a:solidFill>
                <a:effectLst/>
                <a:latin typeface="+mn-lt"/>
                <a:ea typeface="+mn-ea"/>
                <a:cs typeface="+mn-cs"/>
              </a:rPr>
              <a:t>3.5 	Learning Environment/Professionalism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the learning environment of its medical education program is conducive to the ongoing development of explicit and appropriate professional behaviors in its medical students, faculty, and staff at all locations and is one in which all individuals are treated with respect. The medical school and its clinical affiliates share the responsibility for periodic evaluation of the learning environment in order to identify positive and negative influences on the maintenance of professional standards, develop and conduct appropriate strategies to enhance positive and mitigate negative influences, and identify and promptly correct violations of professional standards.</a:t>
            </a:r>
          </a:p>
          <a:p>
            <a:endParaRPr lang="en-US" dirty="0"/>
          </a:p>
          <a:p>
            <a:r>
              <a:rPr lang="en-US" sz="1200" b="1" kern="1200" dirty="0">
                <a:solidFill>
                  <a:schemeClr val="tx1"/>
                </a:solidFill>
                <a:effectLst/>
                <a:latin typeface="+mn-lt"/>
                <a:ea typeface="+mn-ea"/>
                <a:cs typeface="+mn-cs"/>
              </a:rPr>
              <a:t>4.5 	Faculty Professional Development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and/or its sponsoring institution provides opportunities for professional development to each faculty member in the areas of discipline content, curricular design, program evaluation, student assessment methods, instructional methodology, and research to enhance his or her skills and leadership abilities in these areas. </a:t>
            </a:r>
          </a:p>
          <a:p>
            <a:endParaRPr lang="en-US" dirty="0"/>
          </a:p>
          <a:p>
            <a:r>
              <a:rPr lang="en-US" sz="1200" b="1" kern="1200" dirty="0">
                <a:solidFill>
                  <a:schemeClr val="tx1"/>
                </a:solidFill>
                <a:effectLst/>
                <a:latin typeface="+mn-lt"/>
                <a:ea typeface="+mn-ea"/>
                <a:cs typeface="+mn-cs"/>
              </a:rPr>
              <a:t>5.5 	Resources for Clinical Instruction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has, or is assured the use of, appropriate resources for the clinical instruction of its medical students in ambulatory and inpatient settings and has adequate numbers and types of patients (e.g., acuity, case mix, age, gender).</a:t>
            </a:r>
          </a:p>
          <a:p>
            <a:endParaRPr lang="en-US" dirty="0"/>
          </a:p>
          <a:p>
            <a:r>
              <a:rPr lang="en-US" sz="1200" b="1" kern="1200" dirty="0">
                <a:solidFill>
                  <a:schemeClr val="tx1"/>
                </a:solidFill>
                <a:effectLst/>
                <a:latin typeface="+mn-lt"/>
                <a:ea typeface="+mn-ea"/>
                <a:cs typeface="+mn-cs"/>
              </a:rPr>
              <a:t>6.1 	Program and Learning Objectives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define its medical education program objectives in outcome-based terms that allow the assessment of medical students’ progress in developing the competencies that the profession and the public expect of a physician. The medical school makes these medical education program objectives known to all medical students and faculty. In addition, the medical school ensures that the learning objectives for each required learning experience (e.g., course, clerkship) are made known to all medical students and those faculty, residents, and others with teaching and assessment responsibilities in those required experiences.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6.2 	Required Clinical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define the types of patients and clinical conditions that medical students are required to encounter, the skills to be performed by medical students, the appropriate clinical settings for these experiences, and the expected levels of medical student responsibility.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6.4 	Inpatient/Outpatient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ensure that the medical curriculum includes clinical experiences in both outpatient and inpatient settings.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6.7 	Academic Environments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ensure that medical students have opportunities to learn in academic environments that permit interaction with students enrolled in other health professions, graduate and professional degree programs, and in clinical environments that provide opportunities for interaction with physicians in graduate medical education programs and in continuing medical education programs.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8.4 	Program Evaluation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collects and uses a variety of outcome data, including national norms of accomplishment, to demonstrate the extent to which medical students are achieving medical education program objectives and to enhance medical education program quality. These data are collected during program enrollment and after program completion.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8.5 	Medical Student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evaluating medical education program quality, a medical school has formal processes in place to collect and consider medical student evaluations of their courses, clerkships, and teachers, and other relevant information.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8.6 	Monitoring of Completion of Required Clinical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has in place a system with central oversight that monitors and ensures completion by all medical students of required clinical experiences in the medical education program and remedies any identified gaps.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8.7 	Comparability of Education/Assessment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the medical curriculum includes comparable educational experiences and equivalent methods of assessment across all locations within a given course and clerkship to ensure that all medical students achieve the same medical education program objectives.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9.1	 Preparation of Resident and Non-Faculty Instructors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medical school, residents, graduate students, postdoctoral fellows, and other non-faculty instructors in the medical education program who supervise or teach medical students are familiar with the learning objectives of the course or clerkship and are prepared for their roles in teaching and assessment. The medical school provides resources to enhance residents’ and non-faculty instructors’ teaching and assessment skills and provides central monitoring of their participation in those opportunities.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9.3 	Clinical Supervision of Medical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medical students in clinical learning situations involving patient care are appropriately supervised at all times in order to ensure patient and student safety, that the level of responsibility delegated to the student is appropriate to his or her level of training, and that the activities supervised are within the scope of practice of the supervising health professional.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9</a:t>
            </a:fld>
            <a:endParaRPr lang="en-US" dirty="0"/>
          </a:p>
        </p:txBody>
      </p:sp>
    </p:spTree>
    <p:extLst>
      <p:ext uri="{BB962C8B-B14F-4D97-AF65-F5344CB8AC3E}">
        <p14:creationId xmlns:p14="http://schemas.microsoft.com/office/powerpoint/2010/main" val="243990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to edit.  List relevant LCME standards.</a:t>
            </a:r>
            <a:r>
              <a:rPr lang="en-US" baseline="0" dirty="0"/>
              <a:t>  5 minutes.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5 minutes- review of relevant LCME standards to clerkship site visits (1.1, 3.5, 4.5, 5.5, 5.11, 6.1, 6.2, 6.4, 6.7, 8.4, 8.5, 8.6, 8.7, 9.1, 9.3) (Dana)</a:t>
            </a: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1.1	Strategic Planning and Continuous Quality Improvement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engages in ongoing planning and continuous quality improvement processes that establish short and long-term programmatic goals, result in the achievement of measurable outcomes that are used to improve programmatic quality, and ensure effective monitoring of the medical education program’s compliance with accreditation standards.</a:t>
            </a:r>
          </a:p>
          <a:p>
            <a:endParaRPr lang="en-US" dirty="0"/>
          </a:p>
          <a:p>
            <a:r>
              <a:rPr lang="en-US" sz="1200" b="1" kern="1200" dirty="0">
                <a:solidFill>
                  <a:schemeClr val="tx1"/>
                </a:solidFill>
                <a:effectLst/>
                <a:latin typeface="+mn-lt"/>
                <a:ea typeface="+mn-ea"/>
                <a:cs typeface="+mn-cs"/>
              </a:rPr>
              <a:t>3.5 	Learning Environment/Professionalism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the learning environment of its medical education program is conducive to the ongoing development of explicit and appropriate professional behaviors in its medical students, faculty, and staff at all locations and is one in which all individuals are treated with respect. The medical school and its clinical affiliates share the responsibility for periodic evaluation of the learning environment in order to identify positive and negative influences on the maintenance of professional standards, develop and conduct appropriate strategies to enhance positive and mitigate negative influences, and identify and promptly correct violations of professional standards.</a:t>
            </a:r>
          </a:p>
          <a:p>
            <a:endParaRPr lang="en-US" dirty="0"/>
          </a:p>
          <a:p>
            <a:r>
              <a:rPr lang="en-US" sz="1200" b="1" kern="1200" dirty="0">
                <a:solidFill>
                  <a:schemeClr val="tx1"/>
                </a:solidFill>
                <a:effectLst/>
                <a:latin typeface="+mn-lt"/>
                <a:ea typeface="+mn-ea"/>
                <a:cs typeface="+mn-cs"/>
              </a:rPr>
              <a:t>4.5 	Faculty Professional Development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and/or its sponsoring institution provides opportunities for professional development to each faculty member in the areas of discipline content, curricular design, program evaluation, student assessment methods, instructional methodology, and research to enhance his or her skills and leadership abilities in these areas. </a:t>
            </a:r>
          </a:p>
          <a:p>
            <a:endParaRPr lang="en-US" dirty="0"/>
          </a:p>
          <a:p>
            <a:r>
              <a:rPr lang="en-US" sz="1200" b="1" kern="1200" dirty="0">
                <a:solidFill>
                  <a:schemeClr val="tx1"/>
                </a:solidFill>
                <a:effectLst/>
                <a:latin typeface="+mn-lt"/>
                <a:ea typeface="+mn-ea"/>
                <a:cs typeface="+mn-cs"/>
              </a:rPr>
              <a:t>5.5 	Resources for Clinical Instruction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has, or is assured the use of, appropriate resources for the clinical instruction of its medical students in ambulatory and inpatient settings and has adequate numbers and types of patients (e.g., acuity, case mix, age, gender).</a:t>
            </a:r>
          </a:p>
          <a:p>
            <a:endParaRPr lang="en-US" dirty="0"/>
          </a:p>
          <a:p>
            <a:r>
              <a:rPr lang="en-US" sz="1200" b="1" kern="1200" dirty="0">
                <a:solidFill>
                  <a:schemeClr val="tx1"/>
                </a:solidFill>
                <a:effectLst/>
                <a:latin typeface="+mn-lt"/>
                <a:ea typeface="+mn-ea"/>
                <a:cs typeface="+mn-cs"/>
              </a:rPr>
              <a:t>6.1 	Program and Learning Objectives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define its medical education program objectives in outcome-based terms that allow the assessment of medical students’ progress in developing the competencies that the profession and the public expect of a physician. The medical school makes these medical education program objectives known to all medical students and faculty. In addition, the medical school ensures that the learning objectives for each required learning experience (e.g., course, clerkship) are made known to all medical students and those faculty, residents, and others with teaching and assessment responsibilities in those required experiences.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6.2 	Required Clinical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define the types of patients and clinical conditions that medical students are required to encounter, the skills to be performed by medical students, the appropriate clinical settings for these experiences, and the expected levels of medical student responsibility.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6.4 	Inpatient/Outpatient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ensure that the medical curriculum includes clinical experiences in both outpatient and inpatient settings.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6.7 	Academic Environments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faculty of a medical school ensure that medical students have opportunities to learn in academic environments that permit interaction with students enrolled in other health professions, graduate and professional degree programs, and in clinical environments that provide opportunities for interaction with physicians in graduate medical education programs and in continuing medical education programs.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8.4 	Program Evaluation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collects and uses a variety of outcome data, including national norms of accomplishment, to demonstrate the extent to which medical students are achieving medical education program objectives and to enhance medical education program quality. These data are collected during program enrollment and after program completion.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8.5 	Medical Student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evaluating medical education program quality, a medical school has formal processes in place to collect and consider medical student evaluations of their courses, clerkships, and teachers, and other relevant information.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8.6 	Monitoring of Completion of Required Clinical Experiences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has in place a system with central oversight that monitors and ensures completion by all medical students of required clinical experiences in the medical education program and remedies any identified gaps.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8.7 	Comparability of Education/Assessment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the medical curriculum includes comparable educational experiences and equivalent methods of assessment across all locations within a given course and clerkship to ensure that all medical students achieve the same medical education program objectives.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9.1	 Preparation of Resident and Non-Faculty Instructors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medical school, residents, graduate students, postdoctoral fellows, and other non-faculty instructors in the medical education program who supervise or teach medical students are familiar with the learning objectives of the course or clerkship and are prepared for their roles in teaching and assessment. The medical school provides resources to enhance residents’ and non-faculty instructors’ teaching and assessment skills and provides central monitoring of their participation in those opportunities.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9.3 	Clinical Supervision of Medical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medical school ensures that medical students in clinical learning situations involving patient care are appropriately supervised at all times in order to ensure patient and student safety, that the level of responsibility delegated to the student is appropriate to his or her level of training, and that the activities supervised are within the scope of practice of the supervising health professional.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DA32-81DB-4CA9-86FE-EFE7DF931F01}" type="slidenum">
              <a:rPr lang="en-US" smtClean="0"/>
              <a:t>10</a:t>
            </a:fld>
            <a:endParaRPr lang="en-US" dirty="0"/>
          </a:p>
        </p:txBody>
      </p:sp>
    </p:spTree>
    <p:extLst>
      <p:ext uri="{BB962C8B-B14F-4D97-AF65-F5344CB8AC3E}">
        <p14:creationId xmlns:p14="http://schemas.microsoft.com/office/powerpoint/2010/main" val="97729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C147DA32-81DB-4CA9-86FE-EFE7DF931F01}" type="slidenum">
              <a:rPr lang="en-US" smtClean="0"/>
              <a:t>11</a:t>
            </a:fld>
            <a:endParaRPr lang="en-US" dirty="0"/>
          </a:p>
        </p:txBody>
      </p:sp>
    </p:spTree>
    <p:extLst>
      <p:ext uri="{BB962C8B-B14F-4D97-AF65-F5344CB8AC3E}">
        <p14:creationId xmlns:p14="http://schemas.microsoft.com/office/powerpoint/2010/main" val="3156516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6099" y="1453116"/>
            <a:ext cx="6853412" cy="2123169"/>
          </a:xfrm>
        </p:spPr>
        <p:txBody>
          <a:bodyPr>
            <a:normAutofit/>
          </a:bodyPr>
          <a:lstStyle/>
          <a:p>
            <a:r>
              <a:rPr lang="en-US" dirty="0"/>
              <a:t>Site Visits and Clerkship Coordinators – Defining a Best Practice</a:t>
            </a:r>
          </a:p>
        </p:txBody>
      </p:sp>
      <p:pic>
        <p:nvPicPr>
          <p:cNvPr id="4" name="Picture 3"/>
          <p:cNvPicPr>
            <a:picLocks noChangeAspect="1"/>
          </p:cNvPicPr>
          <p:nvPr/>
        </p:nvPicPr>
        <p:blipFill>
          <a:blip r:embed="rId3"/>
          <a:stretch>
            <a:fillRect/>
          </a:stretch>
        </p:blipFill>
        <p:spPr>
          <a:xfrm>
            <a:off x="548162" y="3889546"/>
            <a:ext cx="4011516" cy="1304657"/>
          </a:xfrm>
          <a:prstGeom prst="rect">
            <a:avLst/>
          </a:prstGeom>
        </p:spPr>
      </p:pic>
      <p:pic>
        <p:nvPicPr>
          <p:cNvPr id="5" name="Picture 4"/>
          <p:cNvPicPr>
            <a:picLocks noChangeAspect="1"/>
          </p:cNvPicPr>
          <p:nvPr/>
        </p:nvPicPr>
        <p:blipFill>
          <a:blip r:embed="rId4"/>
          <a:stretch>
            <a:fillRect/>
          </a:stretch>
        </p:blipFill>
        <p:spPr>
          <a:xfrm>
            <a:off x="4737558" y="3818662"/>
            <a:ext cx="3865199" cy="1243692"/>
          </a:xfrm>
          <a:prstGeom prst="rect">
            <a:avLst/>
          </a:prstGeom>
        </p:spPr>
      </p:pic>
      <p:sp>
        <p:nvSpPr>
          <p:cNvPr id="3" name="TextBox 2"/>
          <p:cNvSpPr txBox="1"/>
          <p:nvPr/>
        </p:nvSpPr>
        <p:spPr>
          <a:xfrm>
            <a:off x="2100323" y="5091965"/>
            <a:ext cx="4864963" cy="830997"/>
          </a:xfrm>
          <a:prstGeom prst="rect">
            <a:avLst/>
          </a:prstGeom>
          <a:noFill/>
        </p:spPr>
        <p:txBody>
          <a:bodyPr wrap="square" rtlCol="0">
            <a:spAutoFit/>
          </a:bodyPr>
          <a:lstStyle/>
          <a:p>
            <a:pPr algn="ctr"/>
            <a:r>
              <a:rPr lang="en-US" sz="2800" dirty="0"/>
              <a:t>Uniformed Services University</a:t>
            </a:r>
          </a:p>
          <a:p>
            <a:pPr algn="ctr"/>
            <a:r>
              <a:rPr lang="en-US" sz="2000" dirty="0"/>
              <a:t>Bethesda, MD</a:t>
            </a:r>
          </a:p>
        </p:txBody>
      </p:sp>
    </p:spTree>
    <p:extLst>
      <p:ext uri="{BB962C8B-B14F-4D97-AF65-F5344CB8AC3E}">
        <p14:creationId xmlns:p14="http://schemas.microsoft.com/office/powerpoint/2010/main" val="156992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212"/>
            <a:ext cx="8229600" cy="1143000"/>
          </a:xfrm>
        </p:spPr>
        <p:txBody>
          <a:bodyPr/>
          <a:lstStyle/>
          <a:p>
            <a:r>
              <a:rPr lang="en-US" dirty="0"/>
              <a:t>LCME Standards</a:t>
            </a:r>
          </a:p>
        </p:txBody>
      </p:sp>
      <p:sp>
        <p:nvSpPr>
          <p:cNvPr id="3" name="Content Placeholder 2"/>
          <p:cNvSpPr>
            <a:spLocks noGrp="1"/>
          </p:cNvSpPr>
          <p:nvPr>
            <p:ph idx="1"/>
          </p:nvPr>
        </p:nvSpPr>
        <p:spPr>
          <a:xfrm>
            <a:off x="457200" y="1499765"/>
            <a:ext cx="8509819" cy="5255342"/>
          </a:xfrm>
        </p:spPr>
        <p:txBody>
          <a:bodyPr>
            <a:normAutofit fontScale="92500" lnSpcReduction="20000"/>
          </a:bodyPr>
          <a:lstStyle/>
          <a:p>
            <a:pPr marL="0" lvl="0" indent="0" defTabSz="914400">
              <a:spcBef>
                <a:spcPts val="0"/>
              </a:spcBef>
              <a:buNone/>
            </a:pPr>
            <a:r>
              <a:rPr lang="en-US" sz="2200" b="1" dirty="0">
                <a:solidFill>
                  <a:prstClr val="black"/>
                </a:solidFill>
                <a:latin typeface="Calibri" panose="020F0502020204030204"/>
                <a:cs typeface="+mn-cs"/>
              </a:rPr>
              <a:t>8.6 	Monitoring of Completion of Required Clinical Experiences</a:t>
            </a:r>
            <a:endParaRPr lang="en-US" sz="2200" dirty="0">
              <a:solidFill>
                <a:prstClr val="black"/>
              </a:solidFill>
              <a:latin typeface="Calibri" panose="020F0502020204030204"/>
              <a:cs typeface="+mn-cs"/>
            </a:endParaRPr>
          </a:p>
          <a:p>
            <a:pPr marL="0" lvl="0" indent="0" defTabSz="914400">
              <a:spcBef>
                <a:spcPts val="0"/>
              </a:spcBef>
              <a:buNone/>
            </a:pPr>
            <a:r>
              <a:rPr lang="en-US" sz="1500" dirty="0">
                <a:solidFill>
                  <a:prstClr val="black"/>
                </a:solidFill>
                <a:latin typeface="Calibri" panose="020F0502020204030204"/>
                <a:cs typeface="+mn-cs"/>
              </a:rPr>
              <a:t> </a:t>
            </a:r>
          </a:p>
          <a:p>
            <a:pPr marL="0" lvl="0" indent="0" defTabSz="914400">
              <a:spcBef>
                <a:spcPts val="0"/>
              </a:spcBef>
              <a:buNone/>
            </a:pPr>
            <a:r>
              <a:rPr lang="en-US" sz="1500" dirty="0">
                <a:solidFill>
                  <a:prstClr val="black"/>
                </a:solidFill>
                <a:latin typeface="Calibri" panose="020F0502020204030204"/>
                <a:cs typeface="+mn-cs"/>
              </a:rPr>
              <a:t>A medical school has in place a system with central oversight that </a:t>
            </a:r>
            <a:r>
              <a:rPr lang="en-US" sz="1500" b="1" u="sng" dirty="0">
                <a:solidFill>
                  <a:prstClr val="black"/>
                </a:solidFill>
                <a:latin typeface="Calibri" panose="020F0502020204030204"/>
                <a:cs typeface="+mn-cs"/>
              </a:rPr>
              <a:t>monitors and ensures completion by all medical students of required clinical experiences </a:t>
            </a:r>
            <a:r>
              <a:rPr lang="en-US" sz="1500" dirty="0">
                <a:solidFill>
                  <a:prstClr val="black"/>
                </a:solidFill>
                <a:latin typeface="Calibri" panose="020F0502020204030204"/>
                <a:cs typeface="+mn-cs"/>
              </a:rPr>
              <a:t>in the medical education program and remedies any identified gaps.</a:t>
            </a:r>
          </a:p>
          <a:p>
            <a:pPr marL="0" lvl="0" indent="0" defTabSz="914400">
              <a:spcBef>
                <a:spcPts val="0"/>
              </a:spcBef>
              <a:buNone/>
            </a:pPr>
            <a:r>
              <a:rPr lang="en-US" sz="1500" dirty="0">
                <a:solidFill>
                  <a:prstClr val="black"/>
                </a:solidFill>
                <a:latin typeface="Calibri" panose="020F0502020204030204"/>
                <a:cs typeface="+mn-cs"/>
              </a:rPr>
              <a:t> </a:t>
            </a:r>
          </a:p>
          <a:p>
            <a:pPr marL="0" lvl="0" indent="0" defTabSz="914400">
              <a:spcBef>
                <a:spcPts val="0"/>
              </a:spcBef>
              <a:buNone/>
            </a:pPr>
            <a:r>
              <a:rPr lang="en-US" sz="1500" dirty="0">
                <a:solidFill>
                  <a:prstClr val="black"/>
                </a:solidFill>
                <a:latin typeface="Calibri" panose="020F0502020204030204"/>
                <a:cs typeface="+mn-cs"/>
              </a:rPr>
              <a:t> </a:t>
            </a:r>
          </a:p>
          <a:p>
            <a:pPr marL="0" lvl="0" indent="0" defTabSz="914400">
              <a:spcBef>
                <a:spcPts val="0"/>
              </a:spcBef>
              <a:buNone/>
            </a:pPr>
            <a:r>
              <a:rPr lang="en-US" sz="2200" b="1" dirty="0">
                <a:solidFill>
                  <a:prstClr val="black"/>
                </a:solidFill>
                <a:latin typeface="Calibri" panose="020F0502020204030204"/>
                <a:cs typeface="+mn-cs"/>
              </a:rPr>
              <a:t>8.7 	Comparability of Education/Assessment</a:t>
            </a:r>
            <a:endParaRPr lang="en-US" sz="2200" dirty="0">
              <a:solidFill>
                <a:prstClr val="black"/>
              </a:solidFill>
              <a:latin typeface="Calibri" panose="020F0502020204030204"/>
              <a:cs typeface="+mn-cs"/>
            </a:endParaRPr>
          </a:p>
          <a:p>
            <a:pPr marL="0" lvl="0" indent="0" defTabSz="914400">
              <a:spcBef>
                <a:spcPts val="0"/>
              </a:spcBef>
              <a:buNone/>
            </a:pPr>
            <a:r>
              <a:rPr lang="en-US" sz="1500" dirty="0">
                <a:solidFill>
                  <a:prstClr val="black"/>
                </a:solidFill>
                <a:latin typeface="Calibri" panose="020F0502020204030204"/>
                <a:cs typeface="+mn-cs"/>
              </a:rPr>
              <a:t> </a:t>
            </a:r>
          </a:p>
          <a:p>
            <a:pPr marL="0" lvl="0" indent="0" defTabSz="914400">
              <a:spcBef>
                <a:spcPts val="0"/>
              </a:spcBef>
              <a:buNone/>
            </a:pPr>
            <a:r>
              <a:rPr lang="en-US" sz="1500" dirty="0">
                <a:solidFill>
                  <a:prstClr val="black"/>
                </a:solidFill>
                <a:latin typeface="Calibri" panose="020F0502020204030204"/>
                <a:cs typeface="+mn-cs"/>
              </a:rPr>
              <a:t>A medical school ensures that the medical curriculum includes </a:t>
            </a:r>
            <a:r>
              <a:rPr lang="en-US" sz="1500" b="1" u="sng" dirty="0">
                <a:solidFill>
                  <a:prstClr val="black"/>
                </a:solidFill>
                <a:latin typeface="Calibri" panose="020F0502020204030204"/>
                <a:cs typeface="+mn-cs"/>
              </a:rPr>
              <a:t>comparable educational experiences and equivalent methods of assessment across all locations </a:t>
            </a:r>
            <a:r>
              <a:rPr lang="en-US" sz="1500" dirty="0">
                <a:solidFill>
                  <a:prstClr val="black"/>
                </a:solidFill>
                <a:latin typeface="Calibri" panose="020F0502020204030204"/>
                <a:cs typeface="+mn-cs"/>
              </a:rPr>
              <a:t>within a given course and clerkship to ensure that all medical students achieve the same medical education program objectives. </a:t>
            </a:r>
          </a:p>
          <a:p>
            <a:pPr marL="0" lvl="0" indent="0" defTabSz="914400">
              <a:spcBef>
                <a:spcPts val="0"/>
              </a:spcBef>
              <a:buNone/>
            </a:pPr>
            <a:endParaRPr lang="en-US" sz="2200" dirty="0">
              <a:solidFill>
                <a:prstClr val="black"/>
              </a:solidFill>
              <a:latin typeface="Calibri" panose="020F0502020204030204"/>
              <a:cs typeface="+mn-cs"/>
            </a:endParaRPr>
          </a:p>
          <a:p>
            <a:pPr marL="0" lvl="0" indent="0" defTabSz="914400">
              <a:spcBef>
                <a:spcPts val="0"/>
              </a:spcBef>
              <a:buNone/>
            </a:pPr>
            <a:r>
              <a:rPr lang="en-US" sz="2200" b="1" dirty="0">
                <a:solidFill>
                  <a:prstClr val="black"/>
                </a:solidFill>
                <a:latin typeface="Calibri" panose="020F0502020204030204"/>
                <a:cs typeface="+mn-cs"/>
              </a:rPr>
              <a:t>9.1	 Preparation of Resident and Non-Faculty Instructors</a:t>
            </a:r>
            <a:endParaRPr lang="en-US" sz="1500" dirty="0">
              <a:solidFill>
                <a:prstClr val="black"/>
              </a:solidFill>
              <a:latin typeface="Calibri" panose="020F0502020204030204"/>
              <a:cs typeface="+mn-cs"/>
            </a:endParaRPr>
          </a:p>
          <a:p>
            <a:pPr marL="0" lvl="0" indent="0" defTabSz="914400">
              <a:spcBef>
                <a:spcPts val="0"/>
              </a:spcBef>
              <a:buNone/>
            </a:pPr>
            <a:r>
              <a:rPr lang="en-US" sz="1500" dirty="0">
                <a:solidFill>
                  <a:prstClr val="black"/>
                </a:solidFill>
                <a:latin typeface="Calibri" panose="020F0502020204030204"/>
                <a:cs typeface="+mn-cs"/>
              </a:rPr>
              <a:t> </a:t>
            </a:r>
          </a:p>
          <a:p>
            <a:pPr marL="0" lvl="0" indent="0" defTabSz="914400">
              <a:spcBef>
                <a:spcPts val="0"/>
              </a:spcBef>
              <a:buNone/>
            </a:pPr>
            <a:r>
              <a:rPr lang="en-US" sz="1500" dirty="0">
                <a:solidFill>
                  <a:prstClr val="black"/>
                </a:solidFill>
                <a:latin typeface="Calibri" panose="020F0502020204030204"/>
                <a:cs typeface="+mn-cs"/>
              </a:rPr>
              <a:t>In a medical school, residents, graduate students, postdoctoral fellows, and other non-faculty </a:t>
            </a:r>
            <a:r>
              <a:rPr lang="en-US" sz="1500" b="1" u="sng" dirty="0">
                <a:solidFill>
                  <a:prstClr val="black"/>
                </a:solidFill>
                <a:latin typeface="Calibri" panose="020F0502020204030204"/>
                <a:cs typeface="+mn-cs"/>
              </a:rPr>
              <a:t>instructors in the medical education program who supervise or teach medical students are familiar with the learning objectives of the course or clerkship and are prepared for their roles in teaching and assessment</a:t>
            </a:r>
            <a:r>
              <a:rPr lang="en-US" sz="1500" dirty="0">
                <a:solidFill>
                  <a:prstClr val="black"/>
                </a:solidFill>
                <a:latin typeface="Calibri" panose="020F0502020204030204"/>
                <a:cs typeface="+mn-cs"/>
              </a:rPr>
              <a:t>. The medical school provides resources to enhance residents’ and non-faculty instructors’ teaching and assessment skills and provides central monitoring of their participation in those opportunities.</a:t>
            </a:r>
          </a:p>
          <a:p>
            <a:pPr marL="0" lvl="0" indent="0" defTabSz="914400">
              <a:spcBef>
                <a:spcPts val="0"/>
              </a:spcBef>
              <a:buNone/>
            </a:pPr>
            <a:r>
              <a:rPr lang="en-US" sz="1500" dirty="0">
                <a:solidFill>
                  <a:prstClr val="black"/>
                </a:solidFill>
                <a:latin typeface="Calibri" panose="020F0502020204030204"/>
                <a:cs typeface="+mn-cs"/>
              </a:rPr>
              <a:t> </a:t>
            </a:r>
          </a:p>
          <a:p>
            <a:pPr marL="0" lvl="0" indent="0" defTabSz="914400">
              <a:spcBef>
                <a:spcPts val="0"/>
              </a:spcBef>
              <a:buNone/>
            </a:pPr>
            <a:r>
              <a:rPr lang="en-US" sz="1500" dirty="0">
                <a:solidFill>
                  <a:prstClr val="black"/>
                </a:solidFill>
                <a:latin typeface="Calibri" panose="020F0502020204030204"/>
                <a:cs typeface="+mn-cs"/>
              </a:rPr>
              <a:t> </a:t>
            </a:r>
          </a:p>
          <a:p>
            <a:pPr marL="0" lvl="0" indent="0" defTabSz="914400">
              <a:spcBef>
                <a:spcPts val="0"/>
              </a:spcBef>
              <a:buNone/>
            </a:pPr>
            <a:r>
              <a:rPr lang="en-US" sz="2200" b="1" dirty="0">
                <a:solidFill>
                  <a:prstClr val="black"/>
                </a:solidFill>
                <a:latin typeface="Calibri" panose="020F0502020204030204"/>
                <a:cs typeface="+mn-cs"/>
              </a:rPr>
              <a:t>9.3 	Clinical Supervision of Medical Students</a:t>
            </a:r>
            <a:endParaRPr lang="en-US" sz="2200" dirty="0">
              <a:solidFill>
                <a:prstClr val="black"/>
              </a:solidFill>
              <a:latin typeface="Calibri" panose="020F0502020204030204"/>
              <a:cs typeface="+mn-cs"/>
            </a:endParaRPr>
          </a:p>
          <a:p>
            <a:pPr marL="0" lvl="0" indent="0" defTabSz="914400">
              <a:spcBef>
                <a:spcPts val="0"/>
              </a:spcBef>
              <a:buNone/>
            </a:pPr>
            <a:r>
              <a:rPr lang="en-US" sz="1500" dirty="0">
                <a:solidFill>
                  <a:prstClr val="black"/>
                </a:solidFill>
                <a:latin typeface="Calibri" panose="020F0502020204030204"/>
                <a:cs typeface="+mn-cs"/>
              </a:rPr>
              <a:t> </a:t>
            </a:r>
          </a:p>
          <a:p>
            <a:pPr marL="0" lvl="0" indent="0" defTabSz="914400">
              <a:spcBef>
                <a:spcPts val="0"/>
              </a:spcBef>
              <a:buNone/>
            </a:pPr>
            <a:r>
              <a:rPr lang="en-US" sz="1500" dirty="0">
                <a:solidFill>
                  <a:prstClr val="black"/>
                </a:solidFill>
                <a:latin typeface="Calibri" panose="020F0502020204030204"/>
                <a:cs typeface="+mn-cs"/>
              </a:rPr>
              <a:t>A medical school ensures </a:t>
            </a:r>
            <a:r>
              <a:rPr lang="en-US" sz="1500" b="1" u="sng" dirty="0">
                <a:solidFill>
                  <a:prstClr val="black"/>
                </a:solidFill>
                <a:latin typeface="Calibri" panose="020F0502020204030204"/>
                <a:cs typeface="+mn-cs"/>
              </a:rPr>
              <a:t>that medical students in clinical learning situations involving patient care are appropriately supervised at all times </a:t>
            </a:r>
            <a:r>
              <a:rPr lang="en-US" sz="1500" dirty="0">
                <a:solidFill>
                  <a:prstClr val="black"/>
                </a:solidFill>
                <a:latin typeface="Calibri" panose="020F0502020204030204"/>
                <a:cs typeface="+mn-cs"/>
              </a:rPr>
              <a:t>in order to ensure patient and student safety, that the level of responsibility delegated to the student is appropriate to his or her level of training, and that the activities supervised are within the scope of practice of the supervising health professional.</a:t>
            </a:r>
          </a:p>
          <a:p>
            <a:pPr marL="0" lvl="0" indent="0" defTabSz="914400">
              <a:spcBef>
                <a:spcPts val="0"/>
              </a:spcBef>
              <a:buNone/>
            </a:pPr>
            <a:endParaRPr lang="en-US" sz="1200" dirty="0">
              <a:solidFill>
                <a:prstClr val="black"/>
              </a:solidFill>
              <a:latin typeface="Calibri" panose="020F0502020204030204"/>
              <a:cs typeface="+mn-cs"/>
            </a:endParaRPr>
          </a:p>
          <a:p>
            <a:pPr marL="0" indent="0">
              <a:buNone/>
            </a:pPr>
            <a:endParaRPr lang="en-US" dirty="0"/>
          </a:p>
        </p:txBody>
      </p:sp>
      <p:pic>
        <p:nvPicPr>
          <p:cNvPr id="4" name="Picture 3"/>
          <p:cNvPicPr>
            <a:picLocks noChangeAspect="1"/>
          </p:cNvPicPr>
          <p:nvPr/>
        </p:nvPicPr>
        <p:blipFill>
          <a:blip r:embed="rId3"/>
          <a:stretch>
            <a:fillRect/>
          </a:stretch>
        </p:blipFill>
        <p:spPr>
          <a:xfrm>
            <a:off x="6600524" y="102893"/>
            <a:ext cx="2237426" cy="749873"/>
          </a:xfrm>
          <a:prstGeom prst="rect">
            <a:avLst/>
          </a:prstGeom>
        </p:spPr>
      </p:pic>
    </p:spTree>
    <p:extLst>
      <p:ext uri="{BB962C8B-B14F-4D97-AF65-F5344CB8AC3E}">
        <p14:creationId xmlns:p14="http://schemas.microsoft.com/office/powerpoint/2010/main" val="183078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047"/>
            <a:ext cx="8229600" cy="622483"/>
          </a:xfrm>
        </p:spPr>
        <p:txBody>
          <a:bodyPr>
            <a:normAutofit fontScale="90000"/>
          </a:bodyPr>
          <a:lstStyle/>
          <a:p>
            <a:r>
              <a:rPr lang="en-US" dirty="0"/>
              <a:t>Preparation for Site Visits</a:t>
            </a:r>
          </a:p>
        </p:txBody>
      </p:sp>
      <p:sp>
        <p:nvSpPr>
          <p:cNvPr id="3" name="Content Placeholder 2"/>
          <p:cNvSpPr>
            <a:spLocks noGrp="1"/>
          </p:cNvSpPr>
          <p:nvPr>
            <p:ph idx="1"/>
          </p:nvPr>
        </p:nvSpPr>
        <p:spPr>
          <a:xfrm>
            <a:off x="457200" y="1821713"/>
            <a:ext cx="8229600" cy="4458586"/>
          </a:xfrm>
        </p:spPr>
        <p:txBody>
          <a:bodyPr>
            <a:normAutofit fontScale="55000" lnSpcReduction="20000"/>
          </a:bodyPr>
          <a:lstStyle/>
          <a:p>
            <a:pPr marL="514350" indent="-514350">
              <a:buFont typeface="+mj-lt"/>
              <a:buAutoNum type="arabicPeriod"/>
            </a:pPr>
            <a:r>
              <a:rPr lang="en-US" dirty="0"/>
              <a:t>Memorandum of Understanding between the medical school and the site to review.</a:t>
            </a:r>
          </a:p>
          <a:p>
            <a:pPr marL="514350" indent="-514350">
              <a:buFont typeface="+mj-lt"/>
              <a:buAutoNum type="arabicPeriod"/>
            </a:pPr>
            <a:endParaRPr lang="en-US" dirty="0"/>
          </a:p>
          <a:p>
            <a:pPr marL="514350" indent="-514350">
              <a:buFont typeface="+mj-lt"/>
              <a:buAutoNum type="arabicPeriod"/>
            </a:pPr>
            <a:r>
              <a:rPr lang="en-US" dirty="0"/>
              <a:t>Feedback from the anonymous student evaluation from the rotation over the year.</a:t>
            </a:r>
          </a:p>
          <a:p>
            <a:pPr marL="514350" indent="-514350">
              <a:buFont typeface="+mj-lt"/>
              <a:buAutoNum type="arabicPeriod"/>
            </a:pPr>
            <a:endParaRPr lang="en-US" dirty="0"/>
          </a:p>
          <a:p>
            <a:pPr marL="514350" indent="-514350">
              <a:buFont typeface="+mj-lt"/>
              <a:buAutoNum type="arabicPeriod"/>
            </a:pPr>
            <a:r>
              <a:rPr lang="en-US" dirty="0"/>
              <a:t>Checklist for Clerkship Directors to go over with GME Administrators, Director of Medical Education, Medical Students, Site Coordinators, Program Directors, Residents and Faculty, and Commander of Site.</a:t>
            </a:r>
          </a:p>
          <a:p>
            <a:pPr marL="514350" indent="-514350">
              <a:buFont typeface="+mj-lt"/>
              <a:buAutoNum type="arabicPeriod"/>
            </a:pPr>
            <a:endParaRPr lang="en-US" dirty="0"/>
          </a:p>
          <a:p>
            <a:pPr marL="514350" indent="-514350">
              <a:buFont typeface="+mj-lt"/>
              <a:buAutoNum type="arabicPeriod"/>
            </a:pPr>
            <a:r>
              <a:rPr lang="en-US" dirty="0"/>
              <a:t>How the Site compared to other sites in regards to their orientation process, clear expectations, promoting a learning environment, didactic teaching, etc.</a:t>
            </a:r>
          </a:p>
          <a:p>
            <a:pPr marL="514350" indent="-514350">
              <a:buFont typeface="+mj-lt"/>
              <a:buAutoNum type="arabicPeriod"/>
            </a:pPr>
            <a:endParaRPr lang="en-US" dirty="0"/>
          </a:p>
          <a:p>
            <a:pPr marL="514350" indent="-514350">
              <a:buFont typeface="+mj-lt"/>
              <a:buAutoNum type="arabicPeriod"/>
            </a:pPr>
            <a:r>
              <a:rPr lang="en-US" dirty="0"/>
              <a:t>A “SWOT” Analysis Report to include the Strengths, Weaknesses, Opportunities, and Threats will be compiled after the visit and sent to the Site</a:t>
            </a:r>
          </a:p>
        </p:txBody>
      </p:sp>
      <p:pic>
        <p:nvPicPr>
          <p:cNvPr id="4" name="Picture 3"/>
          <p:cNvPicPr>
            <a:picLocks noChangeAspect="1"/>
          </p:cNvPicPr>
          <p:nvPr/>
        </p:nvPicPr>
        <p:blipFill>
          <a:blip r:embed="rId3"/>
          <a:stretch>
            <a:fillRect/>
          </a:stretch>
        </p:blipFill>
        <p:spPr>
          <a:xfrm>
            <a:off x="6536729" y="126566"/>
            <a:ext cx="2237426" cy="749873"/>
          </a:xfrm>
          <a:prstGeom prst="rect">
            <a:avLst/>
          </a:prstGeom>
        </p:spPr>
      </p:pic>
    </p:spTree>
    <p:extLst>
      <p:ext uri="{BB962C8B-B14F-4D97-AF65-F5344CB8AC3E}">
        <p14:creationId xmlns:p14="http://schemas.microsoft.com/office/powerpoint/2010/main" val="289268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You Meet With?</a:t>
            </a:r>
          </a:p>
        </p:txBody>
      </p:sp>
      <p:sp>
        <p:nvSpPr>
          <p:cNvPr id="3" name="Content Placeholder 2"/>
          <p:cNvSpPr>
            <a:spLocks noGrp="1"/>
          </p:cNvSpPr>
          <p:nvPr>
            <p:ph idx="1"/>
          </p:nvPr>
        </p:nvSpPr>
        <p:spPr/>
        <p:txBody>
          <a:bodyPr>
            <a:normAutofit/>
          </a:bodyPr>
          <a:lstStyle/>
          <a:p>
            <a:r>
              <a:rPr lang="en-US" sz="2400" dirty="0"/>
              <a:t>GME Administrators (30-60 mins)</a:t>
            </a:r>
          </a:p>
          <a:p>
            <a:r>
              <a:rPr lang="en-US" sz="2400" dirty="0"/>
              <a:t>Director of Medical Education (30 mins)</a:t>
            </a:r>
          </a:p>
          <a:p>
            <a:r>
              <a:rPr lang="en-US" sz="2400" dirty="0"/>
              <a:t>Medical Students (1 hr)</a:t>
            </a:r>
          </a:p>
          <a:p>
            <a:r>
              <a:rPr lang="en-US" sz="2400" dirty="0"/>
              <a:t>Site Coordinators (1 hr)</a:t>
            </a:r>
          </a:p>
          <a:p>
            <a:r>
              <a:rPr lang="en-US" sz="2400" dirty="0"/>
              <a:t>Program Directors (30 mins)</a:t>
            </a:r>
          </a:p>
          <a:p>
            <a:r>
              <a:rPr lang="en-US" sz="2400" dirty="0"/>
              <a:t>Residents and Faculty (1 hr)</a:t>
            </a:r>
          </a:p>
          <a:p>
            <a:r>
              <a:rPr lang="en-US" sz="2400" dirty="0"/>
              <a:t>Commander of Site or CEO (30 mins)</a:t>
            </a:r>
          </a:p>
          <a:p>
            <a:r>
              <a:rPr lang="en-US" sz="2400" dirty="0"/>
              <a:t>? Others…</a:t>
            </a:r>
          </a:p>
          <a:p>
            <a:endParaRPr lang="en-US" dirty="0"/>
          </a:p>
        </p:txBody>
      </p:sp>
      <p:pic>
        <p:nvPicPr>
          <p:cNvPr id="4" name="Picture 3"/>
          <p:cNvPicPr>
            <a:picLocks noChangeAspect="1"/>
          </p:cNvPicPr>
          <p:nvPr/>
        </p:nvPicPr>
        <p:blipFill>
          <a:blip r:embed="rId3"/>
          <a:stretch>
            <a:fillRect/>
          </a:stretch>
        </p:blipFill>
        <p:spPr>
          <a:xfrm>
            <a:off x="6508375" y="102893"/>
            <a:ext cx="2237426" cy="749873"/>
          </a:xfrm>
          <a:prstGeom prst="rect">
            <a:avLst/>
          </a:prstGeom>
        </p:spPr>
      </p:pic>
    </p:spTree>
    <p:extLst>
      <p:ext uri="{BB962C8B-B14F-4D97-AF65-F5344CB8AC3E}">
        <p14:creationId xmlns:p14="http://schemas.microsoft.com/office/powerpoint/2010/main" val="413369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Visit Interview Tool</a:t>
            </a:r>
          </a:p>
        </p:txBody>
      </p:sp>
      <p:pic>
        <p:nvPicPr>
          <p:cNvPr id="5" name="Content Placeholder 4"/>
          <p:cNvPicPr>
            <a:picLocks noGrp="1" noChangeAspect="1"/>
          </p:cNvPicPr>
          <p:nvPr>
            <p:ph idx="1"/>
          </p:nvPr>
        </p:nvPicPr>
        <p:blipFill>
          <a:blip r:embed="rId3"/>
          <a:stretch>
            <a:fillRect/>
          </a:stretch>
        </p:blipFill>
        <p:spPr>
          <a:xfrm>
            <a:off x="2197100" y="2087047"/>
            <a:ext cx="4749800" cy="3622416"/>
          </a:xfrm>
          <a:prstGeom prst="rect">
            <a:avLst/>
          </a:prstGeom>
        </p:spPr>
      </p:pic>
      <p:pic>
        <p:nvPicPr>
          <p:cNvPr id="4" name="Picture 3"/>
          <p:cNvPicPr>
            <a:picLocks noChangeAspect="1"/>
          </p:cNvPicPr>
          <p:nvPr/>
        </p:nvPicPr>
        <p:blipFill>
          <a:blip r:embed="rId4"/>
          <a:stretch>
            <a:fillRect/>
          </a:stretch>
        </p:blipFill>
        <p:spPr>
          <a:xfrm>
            <a:off x="6579260" y="102893"/>
            <a:ext cx="2237426" cy="749873"/>
          </a:xfrm>
          <a:prstGeom prst="rect">
            <a:avLst/>
          </a:prstGeom>
        </p:spPr>
      </p:pic>
    </p:spTree>
    <p:extLst>
      <p:ext uri="{BB962C8B-B14F-4D97-AF65-F5344CB8AC3E}">
        <p14:creationId xmlns:p14="http://schemas.microsoft.com/office/powerpoint/2010/main" val="234797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941652"/>
          </a:xfrm>
        </p:spPr>
        <p:txBody>
          <a:bodyPr>
            <a:normAutofit/>
          </a:bodyPr>
          <a:lstStyle/>
          <a:p>
            <a:r>
              <a:rPr lang="en-US" dirty="0"/>
              <a:t>Create an Agenda</a:t>
            </a:r>
          </a:p>
        </p:txBody>
      </p:sp>
      <p:pic>
        <p:nvPicPr>
          <p:cNvPr id="5" name="Content Placeholder 4"/>
          <p:cNvPicPr>
            <a:picLocks noGrp="1" noChangeAspect="1"/>
          </p:cNvPicPr>
          <p:nvPr>
            <p:ph idx="1"/>
          </p:nvPr>
        </p:nvPicPr>
        <p:blipFill>
          <a:blip r:embed="rId3"/>
          <a:stretch>
            <a:fillRect/>
          </a:stretch>
        </p:blipFill>
        <p:spPr>
          <a:xfrm>
            <a:off x="1644307" y="1456267"/>
            <a:ext cx="6053666" cy="5063066"/>
          </a:xfrm>
          <a:prstGeom prst="rect">
            <a:avLst/>
          </a:prstGeom>
        </p:spPr>
      </p:pic>
      <p:pic>
        <p:nvPicPr>
          <p:cNvPr id="4" name="Picture 3"/>
          <p:cNvPicPr>
            <a:picLocks noChangeAspect="1"/>
          </p:cNvPicPr>
          <p:nvPr/>
        </p:nvPicPr>
        <p:blipFill>
          <a:blip r:embed="rId4"/>
          <a:stretch>
            <a:fillRect/>
          </a:stretch>
        </p:blipFill>
        <p:spPr>
          <a:xfrm>
            <a:off x="6579260" y="102893"/>
            <a:ext cx="2237426" cy="749873"/>
          </a:xfrm>
          <a:prstGeom prst="rect">
            <a:avLst/>
          </a:prstGeom>
        </p:spPr>
      </p:pic>
    </p:spTree>
    <p:extLst>
      <p:ext uri="{BB962C8B-B14F-4D97-AF65-F5344CB8AC3E}">
        <p14:creationId xmlns:p14="http://schemas.microsoft.com/office/powerpoint/2010/main" val="317231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941652"/>
          </a:xfrm>
        </p:spPr>
        <p:txBody>
          <a:bodyPr>
            <a:normAutofit/>
          </a:bodyPr>
          <a:lstStyle/>
          <a:p>
            <a:r>
              <a:rPr lang="en-US" dirty="0"/>
              <a:t>GME Administrators</a:t>
            </a:r>
          </a:p>
        </p:txBody>
      </p:sp>
      <p:pic>
        <p:nvPicPr>
          <p:cNvPr id="4" name="Picture 3"/>
          <p:cNvPicPr>
            <a:picLocks noChangeAspect="1"/>
          </p:cNvPicPr>
          <p:nvPr/>
        </p:nvPicPr>
        <p:blipFill>
          <a:blip r:embed="rId3"/>
          <a:stretch>
            <a:fillRect/>
          </a:stretch>
        </p:blipFill>
        <p:spPr>
          <a:xfrm>
            <a:off x="6579260" y="102893"/>
            <a:ext cx="2237426" cy="749873"/>
          </a:xfrm>
          <a:prstGeom prst="rect">
            <a:avLst/>
          </a:prstGeom>
        </p:spPr>
      </p:pic>
      <p:pic>
        <p:nvPicPr>
          <p:cNvPr id="6" name="Content Placeholder 5"/>
          <p:cNvPicPr>
            <a:picLocks noGrp="1" noChangeAspect="1"/>
          </p:cNvPicPr>
          <p:nvPr>
            <p:ph idx="1"/>
          </p:nvPr>
        </p:nvPicPr>
        <p:blipFill>
          <a:blip r:embed="rId4"/>
          <a:stretch>
            <a:fillRect/>
          </a:stretch>
        </p:blipFill>
        <p:spPr>
          <a:xfrm>
            <a:off x="396482" y="1401923"/>
            <a:ext cx="8118357" cy="4965010"/>
          </a:xfrm>
          <a:prstGeom prst="rect">
            <a:avLst/>
          </a:prstGeom>
        </p:spPr>
      </p:pic>
    </p:spTree>
    <p:extLst>
      <p:ext uri="{BB962C8B-B14F-4D97-AF65-F5344CB8AC3E}">
        <p14:creationId xmlns:p14="http://schemas.microsoft.com/office/powerpoint/2010/main" val="26961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643468"/>
            <a:ext cx="8771467" cy="941652"/>
          </a:xfrm>
        </p:spPr>
        <p:txBody>
          <a:bodyPr>
            <a:normAutofit fontScale="90000"/>
          </a:bodyPr>
          <a:lstStyle/>
          <a:p>
            <a:r>
              <a:rPr lang="en-US" dirty="0"/>
              <a:t>DIRECTOR OF MEDICAL EDUCATION</a:t>
            </a:r>
          </a:p>
        </p:txBody>
      </p:sp>
      <p:pic>
        <p:nvPicPr>
          <p:cNvPr id="4" name="Picture 3"/>
          <p:cNvPicPr>
            <a:picLocks noChangeAspect="1"/>
          </p:cNvPicPr>
          <p:nvPr/>
        </p:nvPicPr>
        <p:blipFill>
          <a:blip r:embed="rId3"/>
          <a:stretch>
            <a:fillRect/>
          </a:stretch>
        </p:blipFill>
        <p:spPr>
          <a:xfrm>
            <a:off x="6579260" y="102893"/>
            <a:ext cx="2237426" cy="749873"/>
          </a:xfrm>
          <a:prstGeom prst="rect">
            <a:avLst/>
          </a:prstGeom>
        </p:spPr>
      </p:pic>
      <p:pic>
        <p:nvPicPr>
          <p:cNvPr id="5" name="Content Placeholder 4"/>
          <p:cNvPicPr>
            <a:picLocks noGrp="1" noChangeAspect="1"/>
          </p:cNvPicPr>
          <p:nvPr>
            <p:ph idx="1"/>
          </p:nvPr>
        </p:nvPicPr>
        <p:blipFill>
          <a:blip r:embed="rId4"/>
          <a:stretch>
            <a:fillRect/>
          </a:stretch>
        </p:blipFill>
        <p:spPr>
          <a:xfrm>
            <a:off x="497306" y="1393341"/>
            <a:ext cx="8183251" cy="4861228"/>
          </a:xfrm>
          <a:prstGeom prst="rect">
            <a:avLst/>
          </a:prstGeom>
        </p:spPr>
      </p:pic>
    </p:spTree>
    <p:extLst>
      <p:ext uri="{BB962C8B-B14F-4D97-AF65-F5344CB8AC3E}">
        <p14:creationId xmlns:p14="http://schemas.microsoft.com/office/powerpoint/2010/main" val="219567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941652"/>
          </a:xfrm>
        </p:spPr>
        <p:txBody>
          <a:bodyPr>
            <a:normAutofit/>
          </a:bodyPr>
          <a:lstStyle/>
          <a:p>
            <a:r>
              <a:rPr lang="en-US" dirty="0"/>
              <a:t>MEDICAL STUDENTS</a:t>
            </a:r>
          </a:p>
        </p:txBody>
      </p:sp>
      <p:pic>
        <p:nvPicPr>
          <p:cNvPr id="4" name="Picture 3"/>
          <p:cNvPicPr>
            <a:picLocks noChangeAspect="1"/>
          </p:cNvPicPr>
          <p:nvPr/>
        </p:nvPicPr>
        <p:blipFill>
          <a:blip r:embed="rId3"/>
          <a:stretch>
            <a:fillRect/>
          </a:stretch>
        </p:blipFill>
        <p:spPr>
          <a:xfrm>
            <a:off x="6579260" y="102893"/>
            <a:ext cx="2237426" cy="749873"/>
          </a:xfrm>
          <a:prstGeom prst="rect">
            <a:avLst/>
          </a:prstGeom>
        </p:spPr>
      </p:pic>
      <p:pic>
        <p:nvPicPr>
          <p:cNvPr id="5" name="Content Placeholder 4"/>
          <p:cNvPicPr>
            <a:picLocks noGrp="1" noChangeAspect="1"/>
          </p:cNvPicPr>
          <p:nvPr>
            <p:ph idx="1"/>
          </p:nvPr>
        </p:nvPicPr>
        <p:blipFill>
          <a:blip r:embed="rId4"/>
          <a:stretch>
            <a:fillRect/>
          </a:stretch>
        </p:blipFill>
        <p:spPr>
          <a:xfrm>
            <a:off x="438258" y="1393341"/>
            <a:ext cx="8130009" cy="5095542"/>
          </a:xfrm>
          <a:prstGeom prst="rect">
            <a:avLst/>
          </a:prstGeom>
        </p:spPr>
      </p:pic>
    </p:spTree>
    <p:extLst>
      <p:ext uri="{BB962C8B-B14F-4D97-AF65-F5344CB8AC3E}">
        <p14:creationId xmlns:p14="http://schemas.microsoft.com/office/powerpoint/2010/main" val="56803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941652"/>
          </a:xfrm>
        </p:spPr>
        <p:txBody>
          <a:bodyPr>
            <a:normAutofit/>
          </a:bodyPr>
          <a:lstStyle/>
          <a:p>
            <a:r>
              <a:rPr lang="en-US" dirty="0"/>
              <a:t>SITE COORDINATORS</a:t>
            </a:r>
          </a:p>
        </p:txBody>
      </p:sp>
      <p:pic>
        <p:nvPicPr>
          <p:cNvPr id="4" name="Picture 3"/>
          <p:cNvPicPr>
            <a:picLocks noChangeAspect="1"/>
          </p:cNvPicPr>
          <p:nvPr/>
        </p:nvPicPr>
        <p:blipFill>
          <a:blip r:embed="rId3"/>
          <a:stretch>
            <a:fillRect/>
          </a:stretch>
        </p:blipFill>
        <p:spPr>
          <a:xfrm>
            <a:off x="6579260" y="102893"/>
            <a:ext cx="2237426" cy="749873"/>
          </a:xfrm>
          <a:prstGeom prst="rect">
            <a:avLst/>
          </a:prstGeom>
        </p:spPr>
      </p:pic>
      <p:pic>
        <p:nvPicPr>
          <p:cNvPr id="5" name="Content Placeholder 4"/>
          <p:cNvPicPr>
            <a:picLocks noGrp="1" noChangeAspect="1"/>
          </p:cNvPicPr>
          <p:nvPr>
            <p:ph idx="1"/>
          </p:nvPr>
        </p:nvPicPr>
        <p:blipFill>
          <a:blip r:embed="rId4"/>
          <a:stretch>
            <a:fillRect/>
          </a:stretch>
        </p:blipFill>
        <p:spPr>
          <a:xfrm>
            <a:off x="643400" y="1393341"/>
            <a:ext cx="8043400" cy="5098106"/>
          </a:xfrm>
          <a:prstGeom prst="rect">
            <a:avLst/>
          </a:prstGeom>
        </p:spPr>
      </p:pic>
    </p:spTree>
    <p:extLst>
      <p:ext uri="{BB962C8B-B14F-4D97-AF65-F5344CB8AC3E}">
        <p14:creationId xmlns:p14="http://schemas.microsoft.com/office/powerpoint/2010/main" val="329694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941652"/>
          </a:xfrm>
        </p:spPr>
        <p:txBody>
          <a:bodyPr>
            <a:normAutofit/>
          </a:bodyPr>
          <a:lstStyle/>
          <a:p>
            <a:r>
              <a:rPr lang="en-US" dirty="0"/>
              <a:t>PROGRAM DIRECTORS</a:t>
            </a:r>
          </a:p>
        </p:txBody>
      </p:sp>
      <p:pic>
        <p:nvPicPr>
          <p:cNvPr id="4" name="Picture 3"/>
          <p:cNvPicPr>
            <a:picLocks noChangeAspect="1"/>
          </p:cNvPicPr>
          <p:nvPr/>
        </p:nvPicPr>
        <p:blipFill>
          <a:blip r:embed="rId3"/>
          <a:stretch>
            <a:fillRect/>
          </a:stretch>
        </p:blipFill>
        <p:spPr>
          <a:xfrm>
            <a:off x="6579260" y="102893"/>
            <a:ext cx="2237426" cy="749873"/>
          </a:xfrm>
          <a:prstGeom prst="rect">
            <a:avLst/>
          </a:prstGeom>
        </p:spPr>
      </p:pic>
      <p:pic>
        <p:nvPicPr>
          <p:cNvPr id="5" name="Content Placeholder 4"/>
          <p:cNvPicPr>
            <a:picLocks noGrp="1" noChangeAspect="1"/>
          </p:cNvPicPr>
          <p:nvPr>
            <p:ph idx="1"/>
          </p:nvPr>
        </p:nvPicPr>
        <p:blipFill>
          <a:blip r:embed="rId4"/>
          <a:stretch>
            <a:fillRect/>
          </a:stretch>
        </p:blipFill>
        <p:spPr>
          <a:xfrm>
            <a:off x="338350" y="1393341"/>
            <a:ext cx="8348450" cy="5241910"/>
          </a:xfrm>
          <a:prstGeom prst="rect">
            <a:avLst/>
          </a:prstGeom>
        </p:spPr>
      </p:pic>
    </p:spTree>
    <p:extLst>
      <p:ext uri="{BB962C8B-B14F-4D97-AF65-F5344CB8AC3E}">
        <p14:creationId xmlns:p14="http://schemas.microsoft.com/office/powerpoint/2010/main" val="278502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None</a:t>
            </a:r>
          </a:p>
        </p:txBody>
      </p:sp>
      <p:pic>
        <p:nvPicPr>
          <p:cNvPr id="4" name="Picture 3"/>
          <p:cNvPicPr>
            <a:picLocks noChangeAspect="1"/>
          </p:cNvPicPr>
          <p:nvPr/>
        </p:nvPicPr>
        <p:blipFill>
          <a:blip r:embed="rId3"/>
          <a:stretch>
            <a:fillRect/>
          </a:stretch>
        </p:blipFill>
        <p:spPr>
          <a:xfrm>
            <a:off x="6449374" y="194174"/>
            <a:ext cx="2237426" cy="749873"/>
          </a:xfrm>
          <a:prstGeom prst="rect">
            <a:avLst/>
          </a:prstGeom>
        </p:spPr>
      </p:pic>
    </p:spTree>
    <p:extLst>
      <p:ext uri="{BB962C8B-B14F-4D97-AF65-F5344CB8AC3E}">
        <p14:creationId xmlns:p14="http://schemas.microsoft.com/office/powerpoint/2010/main" val="428374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941652"/>
          </a:xfrm>
        </p:spPr>
        <p:txBody>
          <a:bodyPr>
            <a:normAutofit/>
          </a:bodyPr>
          <a:lstStyle/>
          <a:p>
            <a:r>
              <a:rPr lang="en-US" dirty="0"/>
              <a:t>HOSPITAL CEO or COMMANDER</a:t>
            </a:r>
          </a:p>
        </p:txBody>
      </p:sp>
      <p:pic>
        <p:nvPicPr>
          <p:cNvPr id="4" name="Picture 3"/>
          <p:cNvPicPr>
            <a:picLocks noChangeAspect="1"/>
          </p:cNvPicPr>
          <p:nvPr/>
        </p:nvPicPr>
        <p:blipFill>
          <a:blip r:embed="rId3"/>
          <a:stretch>
            <a:fillRect/>
          </a:stretch>
        </p:blipFill>
        <p:spPr>
          <a:xfrm>
            <a:off x="6579260" y="102893"/>
            <a:ext cx="2237426" cy="749873"/>
          </a:xfrm>
          <a:prstGeom prst="rect">
            <a:avLst/>
          </a:prstGeom>
        </p:spPr>
      </p:pic>
      <p:pic>
        <p:nvPicPr>
          <p:cNvPr id="5" name="Content Placeholder 4"/>
          <p:cNvPicPr>
            <a:picLocks noGrp="1" noChangeAspect="1"/>
          </p:cNvPicPr>
          <p:nvPr>
            <p:ph idx="1"/>
          </p:nvPr>
        </p:nvPicPr>
        <p:blipFill>
          <a:blip r:embed="rId4"/>
          <a:stretch>
            <a:fillRect/>
          </a:stretch>
        </p:blipFill>
        <p:spPr>
          <a:xfrm>
            <a:off x="292464" y="1381100"/>
            <a:ext cx="8524221" cy="5066953"/>
          </a:xfrm>
          <a:prstGeom prst="rect">
            <a:avLst/>
          </a:prstGeom>
        </p:spPr>
      </p:pic>
    </p:spTree>
    <p:extLst>
      <p:ext uri="{BB962C8B-B14F-4D97-AF65-F5344CB8AC3E}">
        <p14:creationId xmlns:p14="http://schemas.microsoft.com/office/powerpoint/2010/main" val="4271515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941652"/>
          </a:xfrm>
        </p:spPr>
        <p:txBody>
          <a:bodyPr>
            <a:normAutofit/>
          </a:bodyPr>
          <a:lstStyle/>
          <a:p>
            <a:r>
              <a:rPr lang="en-US" dirty="0"/>
              <a:t>RESIDENTS and FACULTY</a:t>
            </a:r>
          </a:p>
        </p:txBody>
      </p:sp>
      <p:pic>
        <p:nvPicPr>
          <p:cNvPr id="4" name="Picture 3"/>
          <p:cNvPicPr>
            <a:picLocks noChangeAspect="1"/>
          </p:cNvPicPr>
          <p:nvPr/>
        </p:nvPicPr>
        <p:blipFill>
          <a:blip r:embed="rId3"/>
          <a:stretch>
            <a:fillRect/>
          </a:stretch>
        </p:blipFill>
        <p:spPr>
          <a:xfrm>
            <a:off x="6579260" y="102893"/>
            <a:ext cx="2237426" cy="749873"/>
          </a:xfrm>
          <a:prstGeom prst="rect">
            <a:avLst/>
          </a:prstGeom>
        </p:spPr>
      </p:pic>
      <p:pic>
        <p:nvPicPr>
          <p:cNvPr id="5" name="Content Placeholder 4"/>
          <p:cNvPicPr>
            <a:picLocks noGrp="1" noChangeAspect="1"/>
          </p:cNvPicPr>
          <p:nvPr>
            <p:ph idx="1"/>
          </p:nvPr>
        </p:nvPicPr>
        <p:blipFill>
          <a:blip r:embed="rId4"/>
          <a:stretch>
            <a:fillRect/>
          </a:stretch>
        </p:blipFill>
        <p:spPr>
          <a:xfrm>
            <a:off x="203200" y="1544640"/>
            <a:ext cx="8732019" cy="4956658"/>
          </a:xfrm>
          <a:prstGeom prst="rect">
            <a:avLst/>
          </a:prstGeom>
        </p:spPr>
      </p:pic>
    </p:spTree>
    <p:extLst>
      <p:ext uri="{BB962C8B-B14F-4D97-AF65-F5344CB8AC3E}">
        <p14:creationId xmlns:p14="http://schemas.microsoft.com/office/powerpoint/2010/main" val="346561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941652"/>
          </a:xfrm>
        </p:spPr>
        <p:txBody>
          <a:bodyPr>
            <a:normAutofit/>
          </a:bodyPr>
          <a:lstStyle/>
          <a:p>
            <a:r>
              <a:rPr lang="en-US" dirty="0"/>
              <a:t>SITE VISITOR’S CHECKLIST</a:t>
            </a:r>
          </a:p>
        </p:txBody>
      </p:sp>
      <p:pic>
        <p:nvPicPr>
          <p:cNvPr id="4" name="Picture 3"/>
          <p:cNvPicPr>
            <a:picLocks noChangeAspect="1"/>
          </p:cNvPicPr>
          <p:nvPr/>
        </p:nvPicPr>
        <p:blipFill>
          <a:blip r:embed="rId3"/>
          <a:stretch>
            <a:fillRect/>
          </a:stretch>
        </p:blipFill>
        <p:spPr>
          <a:xfrm>
            <a:off x="6579260" y="102893"/>
            <a:ext cx="2237426" cy="749873"/>
          </a:xfrm>
          <a:prstGeom prst="rect">
            <a:avLst/>
          </a:prstGeom>
        </p:spPr>
      </p:pic>
      <p:pic>
        <p:nvPicPr>
          <p:cNvPr id="6" name="Content Placeholder 5"/>
          <p:cNvPicPr>
            <a:picLocks noGrp="1" noChangeAspect="1"/>
          </p:cNvPicPr>
          <p:nvPr>
            <p:ph idx="1"/>
          </p:nvPr>
        </p:nvPicPr>
        <p:blipFill>
          <a:blip r:embed="rId4"/>
          <a:stretch>
            <a:fillRect/>
          </a:stretch>
        </p:blipFill>
        <p:spPr>
          <a:xfrm>
            <a:off x="457201" y="1393341"/>
            <a:ext cx="8229600" cy="5075191"/>
          </a:xfrm>
          <a:prstGeom prst="rect">
            <a:avLst/>
          </a:prstGeom>
        </p:spPr>
      </p:pic>
    </p:spTree>
    <p:extLst>
      <p:ext uri="{BB962C8B-B14F-4D97-AF65-F5344CB8AC3E}">
        <p14:creationId xmlns:p14="http://schemas.microsoft.com/office/powerpoint/2010/main" val="4093102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 and Present a SWOT Analysis </a:t>
            </a:r>
          </a:p>
        </p:txBody>
      </p:sp>
      <p:pic>
        <p:nvPicPr>
          <p:cNvPr id="4" name="Content Placeholder 3"/>
          <p:cNvPicPr>
            <a:picLocks noGrp="1" noChangeAspect="1"/>
          </p:cNvPicPr>
          <p:nvPr>
            <p:ph idx="1"/>
          </p:nvPr>
        </p:nvPicPr>
        <p:blipFill>
          <a:blip r:embed="rId3"/>
          <a:stretch>
            <a:fillRect/>
          </a:stretch>
        </p:blipFill>
        <p:spPr>
          <a:xfrm>
            <a:off x="457200" y="2087047"/>
            <a:ext cx="8229600" cy="4104883"/>
          </a:xfrm>
          <a:prstGeom prst="rect">
            <a:avLst/>
          </a:prstGeom>
        </p:spPr>
      </p:pic>
      <p:pic>
        <p:nvPicPr>
          <p:cNvPr id="5" name="Picture 4"/>
          <p:cNvPicPr>
            <a:picLocks noChangeAspect="1"/>
          </p:cNvPicPr>
          <p:nvPr/>
        </p:nvPicPr>
        <p:blipFill>
          <a:blip r:embed="rId4"/>
          <a:stretch>
            <a:fillRect/>
          </a:stretch>
        </p:blipFill>
        <p:spPr>
          <a:xfrm>
            <a:off x="6529640" y="133654"/>
            <a:ext cx="2237426" cy="749873"/>
          </a:xfrm>
          <a:prstGeom prst="rect">
            <a:avLst/>
          </a:prstGeom>
        </p:spPr>
      </p:pic>
    </p:spTree>
    <p:extLst>
      <p:ext uri="{BB962C8B-B14F-4D97-AF65-F5344CB8AC3E}">
        <p14:creationId xmlns:p14="http://schemas.microsoft.com/office/powerpoint/2010/main" val="155564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Site Visit</a:t>
            </a:r>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US" dirty="0"/>
              <a:t>Compile your notes from the checklist and formalize into a final </a:t>
            </a:r>
          </a:p>
          <a:p>
            <a:pPr marL="0" indent="0">
              <a:buNone/>
            </a:pPr>
            <a:r>
              <a:rPr lang="en-US" dirty="0"/>
              <a:t>        report.</a:t>
            </a:r>
          </a:p>
          <a:p>
            <a:endParaRPr lang="en-US" dirty="0"/>
          </a:p>
          <a:p>
            <a:pPr marL="0" indent="0">
              <a:buNone/>
            </a:pPr>
            <a:r>
              <a:rPr lang="en-US" dirty="0"/>
              <a:t>2.     Make a Checklist of what the Site Visitor will need to follow up on.</a:t>
            </a:r>
          </a:p>
          <a:p>
            <a:endParaRPr lang="en-US" dirty="0"/>
          </a:p>
          <a:p>
            <a:pPr marL="0" indent="0">
              <a:buNone/>
            </a:pPr>
            <a:r>
              <a:rPr lang="en-US" dirty="0"/>
              <a:t>3.     Include a SWOT Analysis in the final report. </a:t>
            </a:r>
          </a:p>
          <a:p>
            <a:endParaRPr lang="en-US" dirty="0"/>
          </a:p>
          <a:p>
            <a:pPr marL="0" indent="0">
              <a:buNone/>
            </a:pPr>
            <a:r>
              <a:rPr lang="en-US" dirty="0"/>
              <a:t>4.     Present to your Department Chair for signature on the cover letter.</a:t>
            </a:r>
          </a:p>
          <a:p>
            <a:endParaRPr lang="en-US" dirty="0"/>
          </a:p>
          <a:p>
            <a:pPr marL="0" indent="0">
              <a:buNone/>
            </a:pPr>
            <a:r>
              <a:rPr lang="en-US" dirty="0"/>
              <a:t>5.     Send a copy of the final report to the Site.</a:t>
            </a:r>
          </a:p>
          <a:p>
            <a:endParaRPr lang="en-US" dirty="0"/>
          </a:p>
          <a:p>
            <a:pPr marL="0" indent="0">
              <a:buNone/>
            </a:pPr>
            <a:r>
              <a:rPr lang="en-US" dirty="0"/>
              <a:t>6.     Keep a copy of the report in your Site Visit Binder. </a:t>
            </a:r>
          </a:p>
          <a:p>
            <a:pPr marL="0" indent="0">
              <a:buNone/>
            </a:pPr>
            <a:endParaRPr lang="en-US" dirty="0"/>
          </a:p>
        </p:txBody>
      </p:sp>
      <p:pic>
        <p:nvPicPr>
          <p:cNvPr id="4" name="Picture 3"/>
          <p:cNvPicPr>
            <a:picLocks noChangeAspect="1"/>
          </p:cNvPicPr>
          <p:nvPr/>
        </p:nvPicPr>
        <p:blipFill>
          <a:blip r:embed="rId3"/>
          <a:stretch>
            <a:fillRect/>
          </a:stretch>
        </p:blipFill>
        <p:spPr>
          <a:xfrm>
            <a:off x="6012189" y="102893"/>
            <a:ext cx="2237426" cy="749873"/>
          </a:xfrm>
          <a:prstGeom prst="rect">
            <a:avLst/>
          </a:prstGeom>
        </p:spPr>
      </p:pic>
    </p:spTree>
    <p:extLst>
      <p:ext uri="{BB962C8B-B14F-4D97-AF65-F5344CB8AC3E}">
        <p14:creationId xmlns:p14="http://schemas.microsoft.com/office/powerpoint/2010/main" val="2773618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SWOT</a:t>
            </a:r>
          </a:p>
        </p:txBody>
      </p:sp>
      <p:pic>
        <p:nvPicPr>
          <p:cNvPr id="5" name="Picture 4"/>
          <p:cNvPicPr>
            <a:picLocks noChangeAspect="1"/>
          </p:cNvPicPr>
          <p:nvPr/>
        </p:nvPicPr>
        <p:blipFill>
          <a:blip r:embed="rId3"/>
          <a:stretch>
            <a:fillRect/>
          </a:stretch>
        </p:blipFill>
        <p:spPr>
          <a:xfrm>
            <a:off x="6529640" y="133654"/>
            <a:ext cx="2237426" cy="749873"/>
          </a:xfrm>
          <a:prstGeom prst="rect">
            <a:avLst/>
          </a:prstGeom>
        </p:spPr>
      </p:pic>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4"/>
          <a:stretch>
            <a:fillRect/>
          </a:stretch>
        </p:blipFill>
        <p:spPr>
          <a:xfrm>
            <a:off x="546101" y="923590"/>
            <a:ext cx="8001000" cy="5934410"/>
          </a:xfrm>
          <a:prstGeom prst="rect">
            <a:avLst/>
          </a:prstGeom>
        </p:spPr>
      </p:pic>
    </p:spTree>
    <p:extLst>
      <p:ext uri="{BB962C8B-B14F-4D97-AF65-F5344CB8AC3E}">
        <p14:creationId xmlns:p14="http://schemas.microsoft.com/office/powerpoint/2010/main" val="3594692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 UP CHECKLIST</a:t>
            </a:r>
          </a:p>
        </p:txBody>
      </p:sp>
      <p:pic>
        <p:nvPicPr>
          <p:cNvPr id="5" name="Picture 4"/>
          <p:cNvPicPr>
            <a:picLocks noChangeAspect="1"/>
          </p:cNvPicPr>
          <p:nvPr/>
        </p:nvPicPr>
        <p:blipFill>
          <a:blip r:embed="rId3"/>
          <a:stretch>
            <a:fillRect/>
          </a:stretch>
        </p:blipFill>
        <p:spPr>
          <a:xfrm>
            <a:off x="6529640" y="133654"/>
            <a:ext cx="2237426" cy="749873"/>
          </a:xfrm>
          <a:prstGeom prst="rect">
            <a:avLst/>
          </a:prstGeom>
        </p:spPr>
      </p:pic>
      <p:pic>
        <p:nvPicPr>
          <p:cNvPr id="7" name="Picture 6"/>
          <p:cNvPicPr>
            <a:picLocks noChangeAspect="1"/>
          </p:cNvPicPr>
          <p:nvPr/>
        </p:nvPicPr>
        <p:blipFill>
          <a:blip r:embed="rId4"/>
          <a:stretch>
            <a:fillRect/>
          </a:stretch>
        </p:blipFill>
        <p:spPr>
          <a:xfrm>
            <a:off x="1499616" y="1794947"/>
            <a:ext cx="5962905" cy="4605853"/>
          </a:xfrm>
          <a:prstGeom prst="rect">
            <a:avLst/>
          </a:prstGeom>
        </p:spPr>
      </p:pic>
    </p:spTree>
    <p:extLst>
      <p:ext uri="{BB962C8B-B14F-4D97-AF65-F5344CB8AC3E}">
        <p14:creationId xmlns:p14="http://schemas.microsoft.com/office/powerpoint/2010/main" val="3951800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44" y="2650927"/>
            <a:ext cx="8229600" cy="1143000"/>
          </a:xfrm>
        </p:spPr>
        <p:txBody>
          <a:bodyPr/>
          <a:lstStyle/>
          <a:p>
            <a:r>
              <a:rPr lang="en-US" dirty="0"/>
              <a:t>Group Discussion</a:t>
            </a:r>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3"/>
          <a:stretch>
            <a:fillRect/>
          </a:stretch>
        </p:blipFill>
        <p:spPr>
          <a:xfrm>
            <a:off x="5792450" y="102893"/>
            <a:ext cx="2237426" cy="749873"/>
          </a:xfrm>
          <a:prstGeom prst="rect">
            <a:avLst/>
          </a:prstGeom>
        </p:spPr>
      </p:pic>
    </p:spTree>
    <p:extLst>
      <p:ext uri="{BB962C8B-B14F-4D97-AF65-F5344CB8AC3E}">
        <p14:creationId xmlns:p14="http://schemas.microsoft.com/office/powerpoint/2010/main" val="2451471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14096" y="2217446"/>
            <a:ext cx="8400499" cy="2172982"/>
          </a:xfrm>
        </p:spPr>
        <p:txBody>
          <a:bodyPr/>
          <a:lstStyle/>
          <a:p>
            <a:pPr marL="0" indent="0">
              <a:buNone/>
            </a:pPr>
            <a:r>
              <a:rPr lang="en-US" dirty="0"/>
              <a:t>Please evaluate this presentation using the conference mobile app! Simply click on the "clipboard" icon       on the presentation page.</a:t>
            </a:r>
          </a:p>
        </p:txBody>
      </p:sp>
      <p:pic>
        <p:nvPicPr>
          <p:cNvPr id="5" name="Picture 4"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pic>
        <p:nvPicPr>
          <p:cNvPr id="2" name="Picture 1"/>
          <p:cNvPicPr>
            <a:picLocks noChangeAspect="1"/>
          </p:cNvPicPr>
          <p:nvPr/>
        </p:nvPicPr>
        <p:blipFill>
          <a:blip r:embed="rId3"/>
          <a:stretch>
            <a:fillRect/>
          </a:stretch>
        </p:blipFill>
        <p:spPr>
          <a:xfrm>
            <a:off x="682072" y="4942111"/>
            <a:ext cx="3017782" cy="1042506"/>
          </a:xfrm>
          <a:prstGeom prst="rect">
            <a:avLst/>
          </a:prstGeom>
        </p:spPr>
      </p:pic>
      <p:pic>
        <p:nvPicPr>
          <p:cNvPr id="3" name="Picture 2"/>
          <p:cNvPicPr>
            <a:picLocks noChangeAspect="1"/>
          </p:cNvPicPr>
          <p:nvPr/>
        </p:nvPicPr>
        <p:blipFill>
          <a:blip r:embed="rId4"/>
          <a:stretch>
            <a:fillRect/>
          </a:stretch>
        </p:blipFill>
        <p:spPr>
          <a:xfrm>
            <a:off x="4351173" y="4942111"/>
            <a:ext cx="4462659" cy="1042506"/>
          </a:xfrm>
          <a:prstGeom prst="rect">
            <a:avLst/>
          </a:prstGeom>
        </p:spPr>
      </p:pic>
      <p:pic>
        <p:nvPicPr>
          <p:cNvPr id="6" name="Picture 5"/>
          <p:cNvPicPr>
            <a:picLocks noChangeAspect="1"/>
          </p:cNvPicPr>
          <p:nvPr/>
        </p:nvPicPr>
        <p:blipFill>
          <a:blip r:embed="rId5"/>
          <a:stretch>
            <a:fillRect/>
          </a:stretch>
        </p:blipFill>
        <p:spPr>
          <a:xfrm>
            <a:off x="6408879" y="133654"/>
            <a:ext cx="2237426" cy="749873"/>
          </a:xfrm>
          <a:prstGeom prst="rect">
            <a:avLst/>
          </a:prstGeom>
        </p:spPr>
      </p:pic>
    </p:spTree>
    <p:extLst>
      <p:ext uri="{BB962C8B-B14F-4D97-AF65-F5344CB8AC3E}">
        <p14:creationId xmlns:p14="http://schemas.microsoft.com/office/powerpoint/2010/main" val="4088416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70000" lnSpcReduction="20000"/>
          </a:bodyPr>
          <a:lstStyle/>
          <a:p>
            <a:r>
              <a:rPr lang="en-US" dirty="0"/>
              <a:t>What is New or Innovative?</a:t>
            </a:r>
          </a:p>
          <a:p>
            <a:endParaRPr lang="en-US" dirty="0"/>
          </a:p>
          <a:p>
            <a:r>
              <a:rPr lang="en-US" dirty="0"/>
              <a:t>No standard program or guideline exists to guide clerkship directors and coordinators toward effective site visits.  We offer an interview guide that individuals can modify for their institution, to ensure appropriate oversight of LCME requirements at clinical sites. </a:t>
            </a:r>
          </a:p>
          <a:p>
            <a:endParaRPr lang="en-US" dirty="0"/>
          </a:p>
          <a:p>
            <a:r>
              <a:rPr lang="en-US" dirty="0"/>
              <a:t>We also offer a novel method of reporting and communicating the results of the visit, which assists site directors, clerkship coordinators, clerkship directors, and community preceptors toward actionable plans.</a:t>
            </a:r>
          </a:p>
          <a:p>
            <a:pPr marL="0" indent="0">
              <a:buNone/>
            </a:pPr>
            <a:endParaRPr lang="en-US" dirty="0"/>
          </a:p>
        </p:txBody>
      </p:sp>
      <p:pic>
        <p:nvPicPr>
          <p:cNvPr id="4" name="Picture 3"/>
          <p:cNvPicPr>
            <a:picLocks noChangeAspect="1"/>
          </p:cNvPicPr>
          <p:nvPr/>
        </p:nvPicPr>
        <p:blipFill>
          <a:blip r:embed="rId2"/>
          <a:stretch>
            <a:fillRect/>
          </a:stretch>
        </p:blipFill>
        <p:spPr>
          <a:xfrm>
            <a:off x="6449374" y="102893"/>
            <a:ext cx="2237426" cy="749873"/>
          </a:xfrm>
          <a:prstGeom prst="rect">
            <a:avLst/>
          </a:prstGeom>
        </p:spPr>
      </p:pic>
    </p:spTree>
    <p:extLst>
      <p:ext uri="{BB962C8B-B14F-4D97-AF65-F5344CB8AC3E}">
        <p14:creationId xmlns:p14="http://schemas.microsoft.com/office/powerpoint/2010/main" val="274293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85000" lnSpcReduction="10000"/>
          </a:bodyPr>
          <a:lstStyle/>
          <a:p>
            <a:r>
              <a:rPr lang="en-US" dirty="0"/>
              <a:t>Review the LCME standards that relate to oversight of clinical activities at clerkship sites.</a:t>
            </a:r>
          </a:p>
          <a:p>
            <a:endParaRPr lang="en-US" dirty="0"/>
          </a:p>
          <a:p>
            <a:r>
              <a:rPr lang="en-US" dirty="0"/>
              <a:t>Modify a site visit interview tool to use at their home institution.</a:t>
            </a:r>
          </a:p>
          <a:p>
            <a:endParaRPr lang="en-US" dirty="0"/>
          </a:p>
          <a:p>
            <a:r>
              <a:rPr lang="en-US" dirty="0"/>
              <a:t>Perform and present a SWOT (strengths, weaknesses, opportunities, threats) analysis for individual clerkship rotation sites.</a:t>
            </a:r>
          </a:p>
          <a:p>
            <a:endParaRPr lang="en-US" dirty="0"/>
          </a:p>
        </p:txBody>
      </p:sp>
      <p:pic>
        <p:nvPicPr>
          <p:cNvPr id="4" name="Picture 3"/>
          <p:cNvPicPr>
            <a:picLocks noChangeAspect="1"/>
          </p:cNvPicPr>
          <p:nvPr/>
        </p:nvPicPr>
        <p:blipFill>
          <a:blip r:embed="rId2"/>
          <a:stretch>
            <a:fillRect/>
          </a:stretch>
        </p:blipFill>
        <p:spPr>
          <a:xfrm>
            <a:off x="6515464" y="102893"/>
            <a:ext cx="2237426" cy="749873"/>
          </a:xfrm>
          <a:prstGeom prst="rect">
            <a:avLst/>
          </a:prstGeom>
        </p:spPr>
      </p:pic>
    </p:spTree>
    <p:extLst>
      <p:ext uri="{BB962C8B-B14F-4D97-AF65-F5344CB8AC3E}">
        <p14:creationId xmlns:p14="http://schemas.microsoft.com/office/powerpoint/2010/main" val="380228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r>
              <a:rPr lang="en-US" dirty="0"/>
              <a:t>Liaison Committee on Medical Education.  Functions and Structure of a Medical School: Standards for Accreditation of Medical Education Programs Leading to the MD Degree.  Washington, DC: American Association of Medical Colleges; March 2018.</a:t>
            </a:r>
          </a:p>
          <a:p>
            <a:endParaRPr lang="en-US" dirty="0"/>
          </a:p>
          <a:p>
            <a:r>
              <a:rPr lang="en-US" dirty="0"/>
              <a:t>Sources Morrison M. SWOT Analysis, https://rapidbi.com/SWOTanalysis. 2006. Accessed April 6, 2017. Osita C, Onyebuchi I, Justina N. "Organization's stability and productivity: the role of SWOT analysis" International Journal of Innovative and Applied Research Jan 2014, 2(9):23–32. Accessed April 6, 2017.</a:t>
            </a:r>
          </a:p>
          <a:p>
            <a:endParaRPr lang="en-US" dirty="0"/>
          </a:p>
        </p:txBody>
      </p:sp>
      <p:pic>
        <p:nvPicPr>
          <p:cNvPr id="4" name="Picture 3"/>
          <p:cNvPicPr>
            <a:picLocks noChangeAspect="1"/>
          </p:cNvPicPr>
          <p:nvPr/>
        </p:nvPicPr>
        <p:blipFill>
          <a:blip r:embed="rId2"/>
          <a:stretch>
            <a:fillRect/>
          </a:stretch>
        </p:blipFill>
        <p:spPr>
          <a:xfrm>
            <a:off x="6387873" y="102893"/>
            <a:ext cx="2237426" cy="749873"/>
          </a:xfrm>
          <a:prstGeom prst="rect">
            <a:avLst/>
          </a:prstGeom>
        </p:spPr>
      </p:pic>
    </p:spTree>
    <p:extLst>
      <p:ext uri="{BB962C8B-B14F-4D97-AF65-F5344CB8AC3E}">
        <p14:creationId xmlns:p14="http://schemas.microsoft.com/office/powerpoint/2010/main" val="367341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Relevance to Medical Student Education</a:t>
            </a:r>
          </a:p>
        </p:txBody>
      </p:sp>
      <p:sp>
        <p:nvSpPr>
          <p:cNvPr id="3" name="Content Placeholder 2"/>
          <p:cNvSpPr>
            <a:spLocks noGrp="1"/>
          </p:cNvSpPr>
          <p:nvPr>
            <p:ph idx="1"/>
          </p:nvPr>
        </p:nvSpPr>
        <p:spPr/>
        <p:txBody>
          <a:bodyPr>
            <a:normAutofit fontScale="62500" lnSpcReduction="20000"/>
          </a:bodyPr>
          <a:lstStyle/>
          <a:p>
            <a:r>
              <a:rPr lang="en-US" dirty="0"/>
              <a:t>Many of the LCME standard requirements directly or indirectly relate to oversight of medical students across clinical sites. </a:t>
            </a:r>
          </a:p>
          <a:p>
            <a:pPr marL="0" indent="0">
              <a:buNone/>
            </a:pPr>
            <a:endParaRPr lang="en-US" dirty="0"/>
          </a:p>
          <a:p>
            <a:r>
              <a:rPr lang="en-US" dirty="0"/>
              <a:t>An organized system to conduct a formal site visit with the clerkship rotation sites will ensure the best rotational experience for our students.  </a:t>
            </a:r>
          </a:p>
          <a:p>
            <a:endParaRPr lang="en-US" dirty="0"/>
          </a:p>
          <a:p>
            <a:r>
              <a:rPr lang="en-US" dirty="0"/>
              <a:t>An organized site visit will enhance and strengthen our relationship with the sites and ensure that checks and balances are in place. </a:t>
            </a:r>
          </a:p>
          <a:p>
            <a:endParaRPr lang="en-US" dirty="0"/>
          </a:p>
          <a:p>
            <a:r>
              <a:rPr lang="en-US" dirty="0"/>
              <a:t>It will also help us ultimately accomplish the mission and goal to educate, train and prepare each student for future physician careers.</a:t>
            </a:r>
          </a:p>
          <a:p>
            <a:endParaRPr lang="en-US" dirty="0"/>
          </a:p>
        </p:txBody>
      </p:sp>
      <p:pic>
        <p:nvPicPr>
          <p:cNvPr id="4" name="Picture 3"/>
          <p:cNvPicPr>
            <a:picLocks noChangeAspect="1"/>
          </p:cNvPicPr>
          <p:nvPr/>
        </p:nvPicPr>
        <p:blipFill>
          <a:blip r:embed="rId2"/>
          <a:stretch>
            <a:fillRect/>
          </a:stretch>
        </p:blipFill>
        <p:spPr>
          <a:xfrm>
            <a:off x="6449374" y="102893"/>
            <a:ext cx="2237426" cy="749873"/>
          </a:xfrm>
          <a:prstGeom prst="rect">
            <a:avLst/>
          </a:prstGeom>
        </p:spPr>
      </p:pic>
    </p:spTree>
    <p:extLst>
      <p:ext uri="{BB962C8B-B14F-4D97-AF65-F5344CB8AC3E}">
        <p14:creationId xmlns:p14="http://schemas.microsoft.com/office/powerpoint/2010/main" val="103325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r>
              <a:rPr lang="en-US" dirty="0"/>
              <a:t>(insert a picture of US with stars over our sites)</a:t>
            </a:r>
          </a:p>
        </p:txBody>
      </p:sp>
      <p:pic>
        <p:nvPicPr>
          <p:cNvPr id="4" name="Picture 3"/>
          <p:cNvPicPr>
            <a:picLocks noChangeAspect="1"/>
          </p:cNvPicPr>
          <p:nvPr/>
        </p:nvPicPr>
        <p:blipFill>
          <a:blip r:embed="rId3"/>
          <a:stretch>
            <a:fillRect/>
          </a:stretch>
        </p:blipFill>
        <p:spPr>
          <a:xfrm>
            <a:off x="6527346" y="102893"/>
            <a:ext cx="2237426" cy="749873"/>
          </a:xfrm>
          <a:prstGeom prst="rect">
            <a:avLst/>
          </a:prstGeom>
        </p:spPr>
      </p:pic>
      <p:pic>
        <p:nvPicPr>
          <p:cNvPr id="5" name="Picture 4"/>
          <p:cNvPicPr>
            <a:picLocks noChangeAspect="1"/>
          </p:cNvPicPr>
          <p:nvPr/>
        </p:nvPicPr>
        <p:blipFill>
          <a:blip r:embed="rId4"/>
          <a:stretch>
            <a:fillRect/>
          </a:stretch>
        </p:blipFill>
        <p:spPr>
          <a:xfrm>
            <a:off x="1" y="682528"/>
            <a:ext cx="8764772" cy="5741356"/>
          </a:xfrm>
          <a:prstGeom prst="rect">
            <a:avLst/>
          </a:prstGeom>
        </p:spPr>
      </p:pic>
    </p:spTree>
    <p:extLst>
      <p:ext uri="{BB962C8B-B14F-4D97-AF65-F5344CB8AC3E}">
        <p14:creationId xmlns:p14="http://schemas.microsoft.com/office/powerpoint/2010/main" val="380266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4823"/>
            <a:ext cx="8229600" cy="814784"/>
          </a:xfrm>
        </p:spPr>
        <p:txBody>
          <a:bodyPr/>
          <a:lstStyle/>
          <a:p>
            <a:r>
              <a:rPr lang="en-US" dirty="0"/>
              <a:t>Background</a:t>
            </a:r>
          </a:p>
        </p:txBody>
      </p:sp>
      <p:pic>
        <p:nvPicPr>
          <p:cNvPr id="4" name="Picture 3"/>
          <p:cNvPicPr>
            <a:picLocks noChangeAspect="1"/>
          </p:cNvPicPr>
          <p:nvPr/>
        </p:nvPicPr>
        <p:blipFill>
          <a:blip r:embed="rId3"/>
          <a:stretch>
            <a:fillRect/>
          </a:stretch>
        </p:blipFill>
        <p:spPr>
          <a:xfrm>
            <a:off x="6527346" y="102893"/>
            <a:ext cx="2237426" cy="749873"/>
          </a:xfrm>
          <a:prstGeom prst="rect">
            <a:avLst/>
          </a:prstGeom>
        </p:spPr>
      </p:pic>
      <p:pic>
        <p:nvPicPr>
          <p:cNvPr id="3" name="Picture 2"/>
          <p:cNvPicPr>
            <a:picLocks noChangeAspect="1"/>
          </p:cNvPicPr>
          <p:nvPr/>
        </p:nvPicPr>
        <p:blipFill>
          <a:blip r:embed="rId4"/>
          <a:stretch>
            <a:fillRect/>
          </a:stretch>
        </p:blipFill>
        <p:spPr>
          <a:xfrm>
            <a:off x="457200" y="1474696"/>
            <a:ext cx="8307571" cy="5001968"/>
          </a:xfrm>
          <a:prstGeom prst="rect">
            <a:avLst/>
          </a:prstGeom>
        </p:spPr>
      </p:pic>
    </p:spTree>
    <p:extLst>
      <p:ext uri="{BB962C8B-B14F-4D97-AF65-F5344CB8AC3E}">
        <p14:creationId xmlns:p14="http://schemas.microsoft.com/office/powerpoint/2010/main" val="388165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441"/>
            <a:ext cx="8229600" cy="1143000"/>
          </a:xfrm>
        </p:spPr>
        <p:txBody>
          <a:bodyPr/>
          <a:lstStyle/>
          <a:p>
            <a:r>
              <a:rPr lang="en-US" dirty="0"/>
              <a:t>LCME Standards</a:t>
            </a:r>
          </a:p>
        </p:txBody>
      </p:sp>
      <p:sp>
        <p:nvSpPr>
          <p:cNvPr id="3" name="Content Placeholder 2"/>
          <p:cNvSpPr>
            <a:spLocks noGrp="1"/>
          </p:cNvSpPr>
          <p:nvPr>
            <p:ph idx="1"/>
          </p:nvPr>
        </p:nvSpPr>
        <p:spPr>
          <a:xfrm>
            <a:off x="457200" y="1755058"/>
            <a:ext cx="8509819" cy="4763729"/>
          </a:xfrm>
        </p:spPr>
        <p:txBody>
          <a:bodyPr>
            <a:normAutofit lnSpcReduction="10000"/>
          </a:bodyPr>
          <a:lstStyle/>
          <a:p>
            <a:pPr marL="0" lvl="0" indent="0" defTabSz="914400">
              <a:spcBef>
                <a:spcPts val="0"/>
              </a:spcBef>
              <a:buNone/>
            </a:pPr>
            <a:r>
              <a:rPr lang="en-US" sz="1800" b="1" dirty="0">
                <a:solidFill>
                  <a:prstClr val="black"/>
                </a:solidFill>
                <a:latin typeface="Calibri" panose="020F0502020204030204"/>
                <a:cs typeface="+mn-cs"/>
              </a:rPr>
              <a:t>1.1	Strategic Planning and Continuous Quality Improvement</a:t>
            </a:r>
            <a:endParaRPr lang="en-US" sz="1800" dirty="0">
              <a:solidFill>
                <a:prstClr val="black"/>
              </a:solidFill>
              <a:latin typeface="Calibri" panose="020F0502020204030204"/>
              <a:cs typeface="+mn-cs"/>
            </a:endParaRPr>
          </a:p>
          <a:p>
            <a:pPr marL="0" lvl="0" indent="0" defTabSz="914400">
              <a:spcBef>
                <a:spcPts val="0"/>
              </a:spcBef>
              <a:buNone/>
            </a:pPr>
            <a:r>
              <a:rPr lang="en-US" sz="1400" dirty="0">
                <a:solidFill>
                  <a:prstClr val="black"/>
                </a:solidFill>
                <a:latin typeface="Calibri" panose="020F0502020204030204"/>
                <a:cs typeface="+mn-cs"/>
              </a:rPr>
              <a:t> </a:t>
            </a:r>
          </a:p>
          <a:p>
            <a:pPr marL="0" lvl="0" indent="0" defTabSz="914400">
              <a:spcBef>
                <a:spcPts val="0"/>
              </a:spcBef>
              <a:buNone/>
            </a:pPr>
            <a:r>
              <a:rPr lang="en-US" sz="1400" dirty="0">
                <a:solidFill>
                  <a:prstClr val="black"/>
                </a:solidFill>
                <a:latin typeface="Calibri" panose="020F0502020204030204"/>
                <a:cs typeface="+mn-cs"/>
              </a:rPr>
              <a:t>A medical school engages in </a:t>
            </a:r>
            <a:r>
              <a:rPr lang="en-US" sz="1400" b="1" u="sng" dirty="0">
                <a:solidFill>
                  <a:prstClr val="black"/>
                </a:solidFill>
                <a:latin typeface="Calibri" panose="020F0502020204030204"/>
                <a:cs typeface="+mn-cs"/>
              </a:rPr>
              <a:t>ongoing planning and continuous quality improvement processes </a:t>
            </a:r>
            <a:r>
              <a:rPr lang="en-US" sz="1400" dirty="0">
                <a:solidFill>
                  <a:prstClr val="black"/>
                </a:solidFill>
                <a:latin typeface="Calibri" panose="020F0502020204030204"/>
                <a:cs typeface="+mn-cs"/>
              </a:rPr>
              <a:t>that establish short and long-term programmatic goals, result in the achievement of measurable outcomes that are used to improve programmatic quality, and ensure effective monitoring of the medical education program’s compliance with accreditation standards.</a:t>
            </a:r>
          </a:p>
          <a:p>
            <a:pPr marL="0" lvl="0" indent="0" defTabSz="914400">
              <a:spcBef>
                <a:spcPts val="0"/>
              </a:spcBef>
              <a:buNone/>
            </a:pPr>
            <a:endParaRPr lang="en-US" sz="1400" dirty="0">
              <a:solidFill>
                <a:prstClr val="black"/>
              </a:solidFill>
              <a:latin typeface="Calibri" panose="020F0502020204030204"/>
              <a:cs typeface="+mn-cs"/>
            </a:endParaRPr>
          </a:p>
          <a:p>
            <a:pPr marL="0" lvl="0" indent="0" defTabSz="914400">
              <a:spcBef>
                <a:spcPts val="0"/>
              </a:spcBef>
              <a:buNone/>
            </a:pPr>
            <a:r>
              <a:rPr lang="en-US" sz="1800" b="1" dirty="0">
                <a:solidFill>
                  <a:prstClr val="black"/>
                </a:solidFill>
                <a:latin typeface="Calibri" panose="020F0502020204030204"/>
                <a:cs typeface="+mn-cs"/>
              </a:rPr>
              <a:t>3.5 	Learning Environment/Professionalism</a:t>
            </a:r>
            <a:endParaRPr lang="en-US" sz="1800" dirty="0">
              <a:solidFill>
                <a:prstClr val="black"/>
              </a:solidFill>
              <a:latin typeface="Calibri" panose="020F0502020204030204"/>
              <a:cs typeface="+mn-cs"/>
            </a:endParaRPr>
          </a:p>
          <a:p>
            <a:pPr marL="0" lvl="0" indent="0" defTabSz="914400">
              <a:spcBef>
                <a:spcPts val="0"/>
              </a:spcBef>
              <a:buNone/>
            </a:pPr>
            <a:r>
              <a:rPr lang="en-US" sz="1400" dirty="0">
                <a:solidFill>
                  <a:prstClr val="black"/>
                </a:solidFill>
                <a:latin typeface="Calibri" panose="020F0502020204030204"/>
                <a:cs typeface="+mn-cs"/>
              </a:rPr>
              <a:t> </a:t>
            </a:r>
          </a:p>
          <a:p>
            <a:pPr marL="0" lvl="0" indent="0" defTabSz="914400">
              <a:spcBef>
                <a:spcPts val="0"/>
              </a:spcBef>
              <a:buNone/>
            </a:pPr>
            <a:r>
              <a:rPr lang="en-US" sz="1400" dirty="0">
                <a:solidFill>
                  <a:prstClr val="black"/>
                </a:solidFill>
                <a:latin typeface="Calibri" panose="020F0502020204030204"/>
                <a:cs typeface="+mn-cs"/>
              </a:rPr>
              <a:t>A medical school ensures that the learning environment of its medical education program is conducive to the ongoing development of explicit and appropriate professional behaviors in its medical students, faculty, and staff at all locations and is one in which all individuals are treated with respect. The medical school and its clinical affiliates share the responsibility for </a:t>
            </a:r>
            <a:r>
              <a:rPr lang="en-US" sz="1400" b="1" u="sng" dirty="0">
                <a:solidFill>
                  <a:prstClr val="black"/>
                </a:solidFill>
                <a:latin typeface="Calibri" panose="020F0502020204030204"/>
                <a:cs typeface="+mn-cs"/>
              </a:rPr>
              <a:t>periodic evaluation of the learning environment </a:t>
            </a:r>
            <a:r>
              <a:rPr lang="en-US" sz="1400" dirty="0">
                <a:solidFill>
                  <a:prstClr val="black"/>
                </a:solidFill>
                <a:latin typeface="Calibri" panose="020F0502020204030204"/>
                <a:cs typeface="+mn-cs"/>
              </a:rPr>
              <a:t>in order to identify positive and negative influences on the maintenance of professional standards, develop and conduct appropriate strategies to enhance positive and mitigate negative influences, and identify and promptly correct violations of professional standards.</a:t>
            </a:r>
          </a:p>
          <a:p>
            <a:pPr marL="0" lvl="0" indent="0" defTabSz="914400">
              <a:spcBef>
                <a:spcPts val="0"/>
              </a:spcBef>
              <a:buNone/>
            </a:pPr>
            <a:endParaRPr lang="en-US" sz="1400" dirty="0">
              <a:solidFill>
                <a:prstClr val="black"/>
              </a:solidFill>
              <a:latin typeface="Calibri" panose="020F0502020204030204"/>
              <a:cs typeface="+mn-cs"/>
            </a:endParaRPr>
          </a:p>
          <a:p>
            <a:pPr marL="0" lvl="0" indent="0" defTabSz="914400">
              <a:spcBef>
                <a:spcPts val="0"/>
              </a:spcBef>
              <a:buNone/>
            </a:pPr>
            <a:r>
              <a:rPr lang="en-US" sz="1800" b="1" dirty="0">
                <a:solidFill>
                  <a:prstClr val="black"/>
                </a:solidFill>
                <a:latin typeface="Calibri" panose="020F0502020204030204"/>
                <a:cs typeface="+mn-cs"/>
              </a:rPr>
              <a:t>4.5 	Faculty Professional Development</a:t>
            </a:r>
            <a:endParaRPr lang="en-US" sz="1800" dirty="0">
              <a:solidFill>
                <a:prstClr val="black"/>
              </a:solidFill>
              <a:latin typeface="Calibri" panose="020F0502020204030204"/>
              <a:cs typeface="+mn-cs"/>
            </a:endParaRPr>
          </a:p>
          <a:p>
            <a:pPr marL="0" lvl="0" indent="0" defTabSz="914400">
              <a:spcBef>
                <a:spcPts val="0"/>
              </a:spcBef>
              <a:buNone/>
            </a:pPr>
            <a:r>
              <a:rPr lang="en-US" sz="1400" dirty="0">
                <a:solidFill>
                  <a:prstClr val="black"/>
                </a:solidFill>
                <a:latin typeface="Calibri" panose="020F0502020204030204"/>
                <a:cs typeface="+mn-cs"/>
              </a:rPr>
              <a:t> </a:t>
            </a:r>
          </a:p>
          <a:p>
            <a:pPr marL="0" lvl="0" indent="0" defTabSz="914400">
              <a:spcBef>
                <a:spcPts val="0"/>
              </a:spcBef>
              <a:buNone/>
            </a:pPr>
            <a:r>
              <a:rPr lang="en-US" sz="1400" dirty="0">
                <a:solidFill>
                  <a:prstClr val="black"/>
                </a:solidFill>
                <a:latin typeface="Calibri" panose="020F0502020204030204"/>
                <a:cs typeface="+mn-cs"/>
              </a:rPr>
              <a:t>A medical school and/or its sponsoring institution </a:t>
            </a:r>
            <a:r>
              <a:rPr lang="en-US" sz="1400" b="1" u="sng" dirty="0">
                <a:solidFill>
                  <a:prstClr val="black"/>
                </a:solidFill>
                <a:latin typeface="Calibri" panose="020F0502020204030204"/>
                <a:cs typeface="+mn-cs"/>
              </a:rPr>
              <a:t>provides opportunities for professional development to each faculty member </a:t>
            </a:r>
            <a:r>
              <a:rPr lang="en-US" sz="1400" dirty="0">
                <a:solidFill>
                  <a:prstClr val="black"/>
                </a:solidFill>
                <a:latin typeface="Calibri" panose="020F0502020204030204"/>
                <a:cs typeface="+mn-cs"/>
              </a:rPr>
              <a:t>in the areas of discipline content, curricular design, program evaluation, student assessment methods, instructional methodology, and research to enhance his or her skills and leadership abilities in these areas. </a:t>
            </a:r>
          </a:p>
          <a:p>
            <a:pPr marL="0" indent="0">
              <a:buNone/>
            </a:pPr>
            <a:endParaRPr lang="en-US" dirty="0"/>
          </a:p>
        </p:txBody>
      </p:sp>
      <p:pic>
        <p:nvPicPr>
          <p:cNvPr id="4" name="Picture 3"/>
          <p:cNvPicPr>
            <a:picLocks noChangeAspect="1"/>
          </p:cNvPicPr>
          <p:nvPr/>
        </p:nvPicPr>
        <p:blipFill>
          <a:blip r:embed="rId3"/>
          <a:stretch>
            <a:fillRect/>
          </a:stretch>
        </p:blipFill>
        <p:spPr>
          <a:xfrm>
            <a:off x="6600524" y="102893"/>
            <a:ext cx="2237426" cy="749873"/>
          </a:xfrm>
          <a:prstGeom prst="rect">
            <a:avLst/>
          </a:prstGeom>
        </p:spPr>
      </p:pic>
    </p:spTree>
    <p:extLst>
      <p:ext uri="{BB962C8B-B14F-4D97-AF65-F5344CB8AC3E}">
        <p14:creationId xmlns:p14="http://schemas.microsoft.com/office/powerpoint/2010/main" val="95020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441"/>
            <a:ext cx="8229600" cy="1143000"/>
          </a:xfrm>
        </p:spPr>
        <p:txBody>
          <a:bodyPr/>
          <a:lstStyle/>
          <a:p>
            <a:r>
              <a:rPr lang="en-US" dirty="0"/>
              <a:t>LCME Standards</a:t>
            </a:r>
          </a:p>
        </p:txBody>
      </p:sp>
      <p:sp>
        <p:nvSpPr>
          <p:cNvPr id="3" name="Content Placeholder 2"/>
          <p:cNvSpPr>
            <a:spLocks noGrp="1"/>
          </p:cNvSpPr>
          <p:nvPr>
            <p:ph idx="1"/>
          </p:nvPr>
        </p:nvSpPr>
        <p:spPr>
          <a:xfrm>
            <a:off x="457200" y="1755058"/>
            <a:ext cx="8509819" cy="4763729"/>
          </a:xfrm>
        </p:spPr>
        <p:txBody>
          <a:bodyPr>
            <a:normAutofit fontScale="92500" lnSpcReduction="20000"/>
          </a:bodyPr>
          <a:lstStyle/>
          <a:p>
            <a:pPr marL="0" lvl="0" indent="0" defTabSz="914400">
              <a:spcBef>
                <a:spcPts val="0"/>
              </a:spcBef>
              <a:buNone/>
            </a:pPr>
            <a:endParaRPr lang="en-US" sz="1800" dirty="0">
              <a:solidFill>
                <a:prstClr val="black"/>
              </a:solidFill>
              <a:latin typeface="Calibri" panose="020F0502020204030204"/>
              <a:cs typeface="+mn-cs"/>
            </a:endParaRPr>
          </a:p>
          <a:p>
            <a:pPr marL="0" lvl="0" indent="0" defTabSz="914400">
              <a:spcBef>
                <a:spcPts val="0"/>
              </a:spcBef>
              <a:buNone/>
            </a:pPr>
            <a:r>
              <a:rPr lang="en-US" sz="2200" b="1" dirty="0">
                <a:solidFill>
                  <a:prstClr val="black"/>
                </a:solidFill>
                <a:latin typeface="Calibri" panose="020F0502020204030204"/>
                <a:cs typeface="+mn-cs"/>
              </a:rPr>
              <a:t>5.5 	Resources for Clinical Instruction</a:t>
            </a:r>
            <a:endParaRPr lang="en-US" sz="2200" dirty="0">
              <a:solidFill>
                <a:prstClr val="black"/>
              </a:solidFill>
              <a:latin typeface="Calibri" panose="020F0502020204030204"/>
              <a:cs typeface="+mn-cs"/>
            </a:endParaRPr>
          </a:p>
          <a:p>
            <a:pPr marL="0" lvl="0" indent="0" defTabSz="914400">
              <a:spcBef>
                <a:spcPts val="0"/>
              </a:spcBef>
              <a:buNone/>
            </a:pPr>
            <a:r>
              <a:rPr lang="en-US" sz="1400" dirty="0">
                <a:solidFill>
                  <a:prstClr val="black"/>
                </a:solidFill>
                <a:latin typeface="Calibri" panose="020F0502020204030204"/>
                <a:cs typeface="+mn-cs"/>
              </a:rPr>
              <a:t> </a:t>
            </a:r>
          </a:p>
          <a:p>
            <a:pPr marL="0" lvl="0" indent="0" defTabSz="914400">
              <a:spcBef>
                <a:spcPts val="0"/>
              </a:spcBef>
              <a:buNone/>
            </a:pPr>
            <a:r>
              <a:rPr lang="en-US" sz="1700" dirty="0">
                <a:solidFill>
                  <a:prstClr val="black"/>
                </a:solidFill>
                <a:latin typeface="Calibri" panose="020F0502020204030204"/>
                <a:cs typeface="+mn-cs"/>
              </a:rPr>
              <a:t>A medical school has, or is assured the use of, </a:t>
            </a:r>
            <a:r>
              <a:rPr lang="en-US" sz="1700" b="1" u="sng" dirty="0">
                <a:solidFill>
                  <a:prstClr val="black"/>
                </a:solidFill>
                <a:latin typeface="Calibri" panose="020F0502020204030204"/>
                <a:cs typeface="+mn-cs"/>
              </a:rPr>
              <a:t>appropriate resources for the clinical instruction of its medical students </a:t>
            </a:r>
            <a:r>
              <a:rPr lang="en-US" sz="1700" dirty="0">
                <a:solidFill>
                  <a:prstClr val="black"/>
                </a:solidFill>
                <a:latin typeface="Calibri" panose="020F0502020204030204"/>
                <a:cs typeface="+mn-cs"/>
              </a:rPr>
              <a:t>in ambulatory and inpatient settings and has </a:t>
            </a:r>
            <a:r>
              <a:rPr lang="en-US" sz="1700" b="1" u="sng" dirty="0">
                <a:solidFill>
                  <a:prstClr val="black"/>
                </a:solidFill>
                <a:latin typeface="Calibri" panose="020F0502020204030204"/>
                <a:cs typeface="+mn-cs"/>
              </a:rPr>
              <a:t>adequate numbers and types of patients (e.g., acuity, case mix, age, gender)</a:t>
            </a:r>
            <a:r>
              <a:rPr lang="en-US" sz="1700" dirty="0">
                <a:solidFill>
                  <a:prstClr val="black"/>
                </a:solidFill>
                <a:latin typeface="Calibri" panose="020F0502020204030204"/>
                <a:cs typeface="+mn-cs"/>
              </a:rPr>
              <a:t>.</a:t>
            </a:r>
          </a:p>
          <a:p>
            <a:pPr marL="0" lvl="0" indent="0" defTabSz="914400">
              <a:spcBef>
                <a:spcPts val="0"/>
              </a:spcBef>
              <a:buNone/>
            </a:pPr>
            <a:endParaRPr lang="en-US" sz="1400" dirty="0">
              <a:solidFill>
                <a:prstClr val="black"/>
              </a:solidFill>
              <a:latin typeface="Calibri" panose="020F0502020204030204"/>
              <a:cs typeface="+mn-cs"/>
            </a:endParaRPr>
          </a:p>
          <a:p>
            <a:pPr marL="0" lvl="0" indent="0" defTabSz="914400">
              <a:spcBef>
                <a:spcPts val="0"/>
              </a:spcBef>
              <a:buNone/>
            </a:pPr>
            <a:r>
              <a:rPr lang="en-US" sz="2200" b="1" dirty="0">
                <a:solidFill>
                  <a:prstClr val="black"/>
                </a:solidFill>
                <a:latin typeface="Calibri" panose="020F0502020204030204"/>
                <a:cs typeface="+mn-cs"/>
              </a:rPr>
              <a:t>6.1 	Program and Learning Objectives</a:t>
            </a:r>
            <a:endParaRPr lang="en-US" sz="2200" dirty="0">
              <a:solidFill>
                <a:prstClr val="black"/>
              </a:solidFill>
              <a:latin typeface="Calibri" panose="020F0502020204030204"/>
              <a:cs typeface="+mn-cs"/>
            </a:endParaRPr>
          </a:p>
          <a:p>
            <a:pPr marL="0" lvl="0" indent="0" defTabSz="914400">
              <a:spcBef>
                <a:spcPts val="0"/>
              </a:spcBef>
              <a:buNone/>
            </a:pPr>
            <a:r>
              <a:rPr lang="en-US" sz="1400" dirty="0">
                <a:solidFill>
                  <a:prstClr val="black"/>
                </a:solidFill>
                <a:latin typeface="Calibri" panose="020F0502020204030204"/>
                <a:cs typeface="+mn-cs"/>
              </a:rPr>
              <a:t> </a:t>
            </a:r>
            <a:endParaRPr lang="en-US" sz="1600" dirty="0">
              <a:solidFill>
                <a:prstClr val="black"/>
              </a:solidFill>
              <a:latin typeface="Calibri" panose="020F0502020204030204"/>
              <a:cs typeface="+mn-cs"/>
            </a:endParaRPr>
          </a:p>
          <a:p>
            <a:pPr marL="0" lvl="0" indent="0" defTabSz="914400">
              <a:spcBef>
                <a:spcPts val="0"/>
              </a:spcBef>
              <a:buNone/>
            </a:pPr>
            <a:r>
              <a:rPr lang="en-US" sz="1700" dirty="0">
                <a:solidFill>
                  <a:prstClr val="black"/>
                </a:solidFill>
                <a:latin typeface="Calibri" panose="020F0502020204030204"/>
                <a:cs typeface="+mn-cs"/>
              </a:rPr>
              <a:t>The faculty of a medical school define its medical education program objectives in outcome-based terms that allow the assessment of medical students’ progress in developing the competencies that the profession and the public expect of a physician. The medical school makes these medical education program objectives known to all medical students and faculty. In addition, the medical school ensures that </a:t>
            </a:r>
            <a:r>
              <a:rPr lang="en-US" sz="1700" b="1" u="sng" dirty="0">
                <a:solidFill>
                  <a:prstClr val="black"/>
                </a:solidFill>
                <a:latin typeface="Calibri" panose="020F0502020204030204"/>
                <a:cs typeface="+mn-cs"/>
              </a:rPr>
              <a:t>the learning objectives for each required learning experience (e.g., course, clerkship) are made known to all medical students and those faculty, residents, and others with teaching and assessment responsibilities in those required experiences</a:t>
            </a:r>
            <a:r>
              <a:rPr lang="en-US" sz="1700" dirty="0">
                <a:solidFill>
                  <a:prstClr val="black"/>
                </a:solidFill>
                <a:latin typeface="Calibri" panose="020F0502020204030204"/>
                <a:cs typeface="+mn-cs"/>
              </a:rPr>
              <a:t>. </a:t>
            </a:r>
          </a:p>
          <a:p>
            <a:pPr marL="0" lvl="0" indent="0" defTabSz="914400">
              <a:spcBef>
                <a:spcPts val="0"/>
              </a:spcBef>
              <a:buNone/>
            </a:pPr>
            <a:r>
              <a:rPr lang="en-US" sz="1400" dirty="0">
                <a:solidFill>
                  <a:prstClr val="black"/>
                </a:solidFill>
                <a:latin typeface="Calibri" panose="020F0502020204030204"/>
                <a:cs typeface="+mn-cs"/>
              </a:rPr>
              <a:t> </a:t>
            </a:r>
          </a:p>
          <a:p>
            <a:pPr marL="0" lvl="0" indent="0" defTabSz="914400">
              <a:spcBef>
                <a:spcPts val="0"/>
              </a:spcBef>
              <a:buNone/>
            </a:pPr>
            <a:r>
              <a:rPr lang="en-US" sz="2200" b="1" dirty="0">
                <a:solidFill>
                  <a:prstClr val="black"/>
                </a:solidFill>
                <a:latin typeface="Calibri" panose="020F0502020204030204"/>
                <a:cs typeface="+mn-cs"/>
              </a:rPr>
              <a:t>6.2 	Required Clinical Experiences</a:t>
            </a:r>
            <a:endParaRPr lang="en-US" sz="2200" dirty="0">
              <a:solidFill>
                <a:prstClr val="black"/>
              </a:solidFill>
              <a:latin typeface="Calibri" panose="020F0502020204030204"/>
              <a:cs typeface="+mn-cs"/>
            </a:endParaRPr>
          </a:p>
          <a:p>
            <a:pPr marL="0" lvl="0" indent="0" defTabSz="914400">
              <a:spcBef>
                <a:spcPts val="0"/>
              </a:spcBef>
              <a:buNone/>
            </a:pPr>
            <a:r>
              <a:rPr lang="en-US" sz="1400" dirty="0">
                <a:solidFill>
                  <a:prstClr val="black"/>
                </a:solidFill>
                <a:latin typeface="Calibri" panose="020F0502020204030204"/>
                <a:cs typeface="+mn-cs"/>
              </a:rPr>
              <a:t> </a:t>
            </a:r>
          </a:p>
          <a:p>
            <a:pPr marL="0" lvl="0" indent="0" defTabSz="914400">
              <a:spcBef>
                <a:spcPts val="0"/>
              </a:spcBef>
              <a:buNone/>
            </a:pPr>
            <a:r>
              <a:rPr lang="en-US" sz="1700" dirty="0">
                <a:solidFill>
                  <a:prstClr val="black"/>
                </a:solidFill>
                <a:latin typeface="Calibri" panose="020F0502020204030204"/>
                <a:cs typeface="+mn-cs"/>
              </a:rPr>
              <a:t>The faculty of a medical school </a:t>
            </a:r>
            <a:r>
              <a:rPr lang="en-US" sz="1700" b="1" u="sng" dirty="0">
                <a:solidFill>
                  <a:prstClr val="black"/>
                </a:solidFill>
                <a:latin typeface="Calibri" panose="020F0502020204030204"/>
                <a:cs typeface="+mn-cs"/>
              </a:rPr>
              <a:t>define the types of patients and clinical conditions that medical students are required to encounter</a:t>
            </a:r>
            <a:r>
              <a:rPr lang="en-US" sz="1700" dirty="0">
                <a:solidFill>
                  <a:prstClr val="black"/>
                </a:solidFill>
                <a:latin typeface="Calibri" panose="020F0502020204030204"/>
                <a:cs typeface="+mn-cs"/>
              </a:rPr>
              <a:t>, the skills to be performed by medical students, the appropriate clinical settings for these experiences, and the </a:t>
            </a:r>
            <a:r>
              <a:rPr lang="en-US" sz="1700" b="1" u="sng" dirty="0">
                <a:solidFill>
                  <a:prstClr val="black"/>
                </a:solidFill>
                <a:latin typeface="Calibri" panose="020F0502020204030204"/>
                <a:cs typeface="+mn-cs"/>
              </a:rPr>
              <a:t>expected levels of medical student responsibility</a:t>
            </a:r>
            <a:r>
              <a:rPr lang="en-US" sz="1700" dirty="0">
                <a:solidFill>
                  <a:prstClr val="black"/>
                </a:solidFill>
                <a:latin typeface="Calibri" panose="020F0502020204030204"/>
                <a:cs typeface="+mn-cs"/>
              </a:rPr>
              <a:t>.</a:t>
            </a:r>
          </a:p>
        </p:txBody>
      </p:sp>
      <p:pic>
        <p:nvPicPr>
          <p:cNvPr id="4" name="Picture 3"/>
          <p:cNvPicPr>
            <a:picLocks noChangeAspect="1"/>
          </p:cNvPicPr>
          <p:nvPr/>
        </p:nvPicPr>
        <p:blipFill>
          <a:blip r:embed="rId3"/>
          <a:stretch>
            <a:fillRect/>
          </a:stretch>
        </p:blipFill>
        <p:spPr>
          <a:xfrm>
            <a:off x="6600524" y="102893"/>
            <a:ext cx="2237426" cy="749873"/>
          </a:xfrm>
          <a:prstGeom prst="rect">
            <a:avLst/>
          </a:prstGeom>
        </p:spPr>
      </p:pic>
    </p:spTree>
    <p:extLst>
      <p:ext uri="{BB962C8B-B14F-4D97-AF65-F5344CB8AC3E}">
        <p14:creationId xmlns:p14="http://schemas.microsoft.com/office/powerpoint/2010/main" val="25220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441"/>
            <a:ext cx="8229600" cy="1143000"/>
          </a:xfrm>
        </p:spPr>
        <p:txBody>
          <a:bodyPr/>
          <a:lstStyle/>
          <a:p>
            <a:r>
              <a:rPr lang="en-US" dirty="0"/>
              <a:t>LCME Standards</a:t>
            </a:r>
          </a:p>
        </p:txBody>
      </p:sp>
      <p:sp>
        <p:nvSpPr>
          <p:cNvPr id="3" name="Content Placeholder 2"/>
          <p:cNvSpPr>
            <a:spLocks noGrp="1"/>
          </p:cNvSpPr>
          <p:nvPr>
            <p:ph idx="1"/>
          </p:nvPr>
        </p:nvSpPr>
        <p:spPr>
          <a:xfrm>
            <a:off x="457200" y="1755058"/>
            <a:ext cx="8509819" cy="4763729"/>
          </a:xfrm>
        </p:spPr>
        <p:txBody>
          <a:bodyPr>
            <a:normAutofit lnSpcReduction="10000"/>
          </a:bodyPr>
          <a:lstStyle/>
          <a:p>
            <a:pPr marL="0" lvl="0" indent="0" defTabSz="914400">
              <a:spcBef>
                <a:spcPts val="0"/>
              </a:spcBef>
              <a:buNone/>
            </a:pPr>
            <a:r>
              <a:rPr lang="en-US" sz="2000" b="1" dirty="0">
                <a:solidFill>
                  <a:prstClr val="black"/>
                </a:solidFill>
                <a:latin typeface="Calibri" panose="020F0502020204030204"/>
                <a:cs typeface="+mn-cs"/>
              </a:rPr>
              <a:t>6.7 	Academic Environments</a:t>
            </a:r>
            <a:endParaRPr lang="en-US" sz="2000" dirty="0">
              <a:solidFill>
                <a:prstClr val="black"/>
              </a:solidFill>
              <a:latin typeface="Calibri" panose="020F0502020204030204"/>
              <a:cs typeface="+mn-cs"/>
            </a:endParaRPr>
          </a:p>
          <a:p>
            <a:pPr marL="0" lvl="0" indent="0" defTabSz="914400">
              <a:spcBef>
                <a:spcPts val="0"/>
              </a:spcBef>
              <a:buNone/>
            </a:pPr>
            <a:r>
              <a:rPr lang="en-US" sz="1600" dirty="0">
                <a:solidFill>
                  <a:prstClr val="black"/>
                </a:solidFill>
                <a:latin typeface="Calibri" panose="020F0502020204030204"/>
                <a:cs typeface="+mn-cs"/>
              </a:rPr>
              <a:t> </a:t>
            </a:r>
          </a:p>
          <a:p>
            <a:pPr marL="0" lvl="0" indent="0" defTabSz="914400">
              <a:spcBef>
                <a:spcPts val="0"/>
              </a:spcBef>
              <a:buNone/>
            </a:pPr>
            <a:r>
              <a:rPr lang="en-US" sz="1600" dirty="0">
                <a:solidFill>
                  <a:prstClr val="black"/>
                </a:solidFill>
                <a:latin typeface="Calibri" panose="020F0502020204030204"/>
                <a:cs typeface="+mn-cs"/>
              </a:rPr>
              <a:t>The faculty of a medical school ensure that medical students have opportunities to learn in academic environments that </a:t>
            </a:r>
            <a:r>
              <a:rPr lang="en-US" sz="1600" b="1" u="sng" dirty="0">
                <a:solidFill>
                  <a:prstClr val="black"/>
                </a:solidFill>
                <a:latin typeface="Calibri" panose="020F0502020204030204"/>
                <a:cs typeface="+mn-cs"/>
              </a:rPr>
              <a:t>permit interaction with students enrolled in other health professions</a:t>
            </a:r>
            <a:r>
              <a:rPr lang="en-US" sz="1600" dirty="0">
                <a:solidFill>
                  <a:prstClr val="black"/>
                </a:solidFill>
                <a:latin typeface="Calibri" panose="020F0502020204030204"/>
                <a:cs typeface="+mn-cs"/>
              </a:rPr>
              <a:t>, graduate and professional degree programs, and in clinical environments that </a:t>
            </a:r>
            <a:r>
              <a:rPr lang="en-US" sz="1600" b="1" u="sng" dirty="0">
                <a:solidFill>
                  <a:prstClr val="black"/>
                </a:solidFill>
                <a:latin typeface="Calibri" panose="020F0502020204030204"/>
                <a:cs typeface="+mn-cs"/>
              </a:rPr>
              <a:t>provide opportunities for interaction with physicians in graduate medical education programs and in continuing medical education programs</a:t>
            </a:r>
            <a:r>
              <a:rPr lang="en-US" sz="1600" dirty="0">
                <a:solidFill>
                  <a:prstClr val="black"/>
                </a:solidFill>
                <a:latin typeface="Calibri" panose="020F0502020204030204"/>
                <a:cs typeface="+mn-cs"/>
              </a:rPr>
              <a:t>.</a:t>
            </a:r>
          </a:p>
          <a:p>
            <a:pPr marL="0" lvl="0" indent="0" defTabSz="914400">
              <a:spcBef>
                <a:spcPts val="0"/>
              </a:spcBef>
              <a:buNone/>
            </a:pPr>
            <a:endParaRPr lang="en-US" sz="1800" dirty="0">
              <a:solidFill>
                <a:prstClr val="black"/>
              </a:solidFill>
              <a:latin typeface="Calibri" panose="020F0502020204030204"/>
              <a:cs typeface="+mn-cs"/>
            </a:endParaRPr>
          </a:p>
          <a:p>
            <a:pPr marL="0" lvl="0" indent="0" defTabSz="914400">
              <a:spcBef>
                <a:spcPts val="0"/>
              </a:spcBef>
              <a:buNone/>
            </a:pPr>
            <a:r>
              <a:rPr lang="en-US" sz="2000" b="1" dirty="0">
                <a:solidFill>
                  <a:prstClr val="black"/>
                </a:solidFill>
                <a:latin typeface="Calibri" panose="020F0502020204030204"/>
                <a:cs typeface="+mn-cs"/>
              </a:rPr>
              <a:t>8.4 	Program Evaluation</a:t>
            </a:r>
            <a:endParaRPr lang="en-US" sz="1800" dirty="0">
              <a:solidFill>
                <a:prstClr val="black"/>
              </a:solidFill>
              <a:latin typeface="Calibri" panose="020F0502020204030204"/>
              <a:cs typeface="+mn-cs"/>
            </a:endParaRPr>
          </a:p>
          <a:p>
            <a:pPr marL="0" lvl="0" indent="0" defTabSz="914400">
              <a:spcBef>
                <a:spcPts val="0"/>
              </a:spcBef>
              <a:buNone/>
            </a:pPr>
            <a:r>
              <a:rPr lang="en-US" sz="1600" dirty="0">
                <a:solidFill>
                  <a:prstClr val="black"/>
                </a:solidFill>
                <a:latin typeface="Calibri" panose="020F0502020204030204"/>
                <a:cs typeface="+mn-cs"/>
              </a:rPr>
              <a:t> </a:t>
            </a:r>
          </a:p>
          <a:p>
            <a:pPr marL="0" lvl="0" indent="0" defTabSz="914400">
              <a:spcBef>
                <a:spcPts val="0"/>
              </a:spcBef>
              <a:buNone/>
            </a:pPr>
            <a:r>
              <a:rPr lang="en-US" sz="1600" dirty="0">
                <a:solidFill>
                  <a:prstClr val="black"/>
                </a:solidFill>
                <a:latin typeface="Calibri" panose="020F0502020204030204"/>
                <a:cs typeface="+mn-cs"/>
              </a:rPr>
              <a:t>A medical school </a:t>
            </a:r>
            <a:r>
              <a:rPr lang="en-US" sz="1600" b="1" u="sng" dirty="0">
                <a:solidFill>
                  <a:prstClr val="black"/>
                </a:solidFill>
                <a:latin typeface="Calibri" panose="020F0502020204030204"/>
                <a:cs typeface="+mn-cs"/>
              </a:rPr>
              <a:t>collects and uses a variety of outcome data</a:t>
            </a:r>
            <a:r>
              <a:rPr lang="en-US" sz="1600" dirty="0">
                <a:solidFill>
                  <a:prstClr val="black"/>
                </a:solidFill>
                <a:latin typeface="Calibri" panose="020F0502020204030204"/>
                <a:cs typeface="+mn-cs"/>
              </a:rPr>
              <a:t>, including national norms of accomplishment, to demonstrate the extent to which medical students are achieving medical education program objectives and to enhance medical education program quality. These data are collected during program enrollment and after program completion.</a:t>
            </a:r>
          </a:p>
          <a:p>
            <a:pPr marL="0" lvl="0" indent="0" defTabSz="914400">
              <a:spcBef>
                <a:spcPts val="0"/>
              </a:spcBef>
              <a:buNone/>
            </a:pPr>
            <a:r>
              <a:rPr lang="en-US" sz="1600" dirty="0">
                <a:solidFill>
                  <a:prstClr val="black"/>
                </a:solidFill>
                <a:latin typeface="Calibri" panose="020F0502020204030204"/>
                <a:cs typeface="+mn-cs"/>
              </a:rPr>
              <a:t> </a:t>
            </a:r>
          </a:p>
          <a:p>
            <a:pPr marL="0" lvl="0" indent="0" defTabSz="914400">
              <a:spcBef>
                <a:spcPts val="0"/>
              </a:spcBef>
              <a:buNone/>
            </a:pPr>
            <a:r>
              <a:rPr lang="en-US" sz="2000" b="1" dirty="0">
                <a:solidFill>
                  <a:prstClr val="black"/>
                </a:solidFill>
                <a:latin typeface="Calibri" panose="020F0502020204030204"/>
                <a:cs typeface="+mn-cs"/>
              </a:rPr>
              <a:t>8.5 	Medical Student Feedback</a:t>
            </a:r>
            <a:endParaRPr lang="en-US" sz="2000" dirty="0">
              <a:solidFill>
                <a:prstClr val="black"/>
              </a:solidFill>
              <a:latin typeface="Calibri" panose="020F0502020204030204"/>
              <a:cs typeface="+mn-cs"/>
            </a:endParaRPr>
          </a:p>
          <a:p>
            <a:pPr marL="0" lvl="0" indent="0" defTabSz="914400">
              <a:spcBef>
                <a:spcPts val="0"/>
              </a:spcBef>
              <a:buNone/>
            </a:pPr>
            <a:r>
              <a:rPr lang="en-US" sz="1600" dirty="0">
                <a:solidFill>
                  <a:prstClr val="black"/>
                </a:solidFill>
                <a:latin typeface="Calibri" panose="020F0502020204030204"/>
                <a:cs typeface="+mn-cs"/>
              </a:rPr>
              <a:t> </a:t>
            </a:r>
          </a:p>
          <a:p>
            <a:pPr marL="0" lvl="0" indent="0" defTabSz="914400">
              <a:spcBef>
                <a:spcPts val="0"/>
              </a:spcBef>
              <a:buNone/>
            </a:pPr>
            <a:r>
              <a:rPr lang="en-US" sz="1600" dirty="0">
                <a:solidFill>
                  <a:prstClr val="black"/>
                </a:solidFill>
                <a:latin typeface="Calibri" panose="020F0502020204030204"/>
                <a:cs typeface="+mn-cs"/>
              </a:rPr>
              <a:t>In evaluating medical education program quality, a medical school </a:t>
            </a:r>
            <a:r>
              <a:rPr lang="en-US" sz="1600" b="1" u="sng" dirty="0">
                <a:solidFill>
                  <a:prstClr val="black"/>
                </a:solidFill>
                <a:latin typeface="Calibri" panose="020F0502020204030204"/>
                <a:cs typeface="+mn-cs"/>
              </a:rPr>
              <a:t>has formal processes in place to collect and consider medical student evaluations of their courses, clerkships, and teachers, and other relevant information.</a:t>
            </a:r>
          </a:p>
          <a:p>
            <a:pPr marL="0" indent="0">
              <a:buNone/>
            </a:pPr>
            <a:endParaRPr lang="en-US" dirty="0"/>
          </a:p>
        </p:txBody>
      </p:sp>
      <p:pic>
        <p:nvPicPr>
          <p:cNvPr id="4" name="Picture 3"/>
          <p:cNvPicPr>
            <a:picLocks noChangeAspect="1"/>
          </p:cNvPicPr>
          <p:nvPr/>
        </p:nvPicPr>
        <p:blipFill>
          <a:blip r:embed="rId3"/>
          <a:stretch>
            <a:fillRect/>
          </a:stretch>
        </p:blipFill>
        <p:spPr>
          <a:xfrm>
            <a:off x="6600524" y="102893"/>
            <a:ext cx="2237426" cy="749873"/>
          </a:xfrm>
          <a:prstGeom prst="rect">
            <a:avLst/>
          </a:prstGeom>
        </p:spPr>
      </p:pic>
    </p:spTree>
    <p:extLst>
      <p:ext uri="{BB962C8B-B14F-4D97-AF65-F5344CB8AC3E}">
        <p14:creationId xmlns:p14="http://schemas.microsoft.com/office/powerpoint/2010/main" val="1510828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2085</TotalTime>
  <Words>1633</Words>
  <Application>Microsoft Office PowerPoint</Application>
  <PresentationFormat>On-screen Show (4:3)</PresentationFormat>
  <Paragraphs>474</Paragraphs>
  <Slides>30</Slides>
  <Notes>25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Helvetica</vt:lpstr>
      <vt:lpstr>Office Theme</vt:lpstr>
      <vt:lpstr>Site Visits and Clerkship Coordinators – Defining a Best Practice</vt:lpstr>
      <vt:lpstr>Disclosures</vt:lpstr>
      <vt:lpstr>Learning Objectives</vt:lpstr>
      <vt:lpstr>Relevance to Medical Student Education</vt:lpstr>
      <vt:lpstr>Background</vt:lpstr>
      <vt:lpstr>Background</vt:lpstr>
      <vt:lpstr>LCME Standards</vt:lpstr>
      <vt:lpstr>LCME Standards</vt:lpstr>
      <vt:lpstr>LCME Standards</vt:lpstr>
      <vt:lpstr>LCME Standards</vt:lpstr>
      <vt:lpstr>Preparation for Site Visits</vt:lpstr>
      <vt:lpstr>Who Should You Meet With?</vt:lpstr>
      <vt:lpstr>Site Visit Interview Tool</vt:lpstr>
      <vt:lpstr>Create an Agenda</vt:lpstr>
      <vt:lpstr>GME Administrators</vt:lpstr>
      <vt:lpstr>DIRECTOR OF MEDICAL EDUCATION</vt:lpstr>
      <vt:lpstr>MEDICAL STUDENTS</vt:lpstr>
      <vt:lpstr>SITE COORDINATORS</vt:lpstr>
      <vt:lpstr>PROGRAM DIRECTORS</vt:lpstr>
      <vt:lpstr>HOSPITAL CEO or COMMANDER</vt:lpstr>
      <vt:lpstr>RESIDENTS and FACULTY</vt:lpstr>
      <vt:lpstr>SITE VISITOR’S CHECKLIST</vt:lpstr>
      <vt:lpstr>Perform and Present a SWOT Analysis </vt:lpstr>
      <vt:lpstr>After the Site Visit</vt:lpstr>
      <vt:lpstr>SWOT</vt:lpstr>
      <vt:lpstr>FOLLOW UP CHECKLIST</vt:lpstr>
      <vt:lpstr>Group Discussion</vt:lpstr>
      <vt:lpstr>PowerPoint Presentation</vt:lpstr>
      <vt:lpstr>Conclusions</vt:lpstr>
      <vt:lpstr>References</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Dana </cp:lastModifiedBy>
  <cp:revision>71</cp:revision>
  <dcterms:created xsi:type="dcterms:W3CDTF">2013-07-17T19:19:39Z</dcterms:created>
  <dcterms:modified xsi:type="dcterms:W3CDTF">2019-02-01T03:02:12Z</dcterms:modified>
</cp:coreProperties>
</file>